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3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3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4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4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4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4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4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4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4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5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5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5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55.xml" ContentType="application/vnd.openxmlformats-officedocument.presentationml.notesSlide+xml"/>
  <Override PartName="/ppt/tags/tag65.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58.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6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67.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6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69.xml" ContentType="application/vnd.openxmlformats-officedocument.presentationml.notesSlide+xml"/>
  <Override PartName="/ppt/tags/tag85.xml" ContentType="application/vnd.openxmlformats-officedocument.presentationml.tags+xml"/>
  <Override PartName="/ppt/notesSlides/notesSlide70.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7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7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7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7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77.xml" ContentType="application/vnd.openxmlformats-officedocument.presentationml.notesSlide+xml"/>
  <Override PartName="/ppt/tags/tag105.xml" ContentType="application/vnd.openxmlformats-officedocument.presentationml.tags+xml"/>
  <Override PartName="/ppt/notesSlides/notesSlide78.xml" ContentType="application/vnd.openxmlformats-officedocument.presentationml.notesSlide+xml"/>
  <Override PartName="/ppt/tags/tag106.xml" ContentType="application/vnd.openxmlformats-officedocument.presentationml.tags+xml"/>
  <Override PartName="/ppt/notesSlides/notesSlide7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8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81.xml" ContentType="application/vnd.openxmlformats-officedocument.presentationml.notesSlide+xml"/>
  <Override PartName="/ppt/tags/tag122.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8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85.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92.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93.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94.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97.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98.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99.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10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101.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102.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103.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ags/tag183.xml" ContentType="application/vnd.openxmlformats-officedocument.presentationml.tags+xml"/>
  <Override PartName="/ppt/tags/tag18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Lst>
  <p:notesMasterIdLst>
    <p:notesMasterId r:id="rId231"/>
  </p:notesMasterIdLst>
  <p:handoutMasterIdLst>
    <p:handoutMasterId r:id="rId232"/>
  </p:handoutMasterIdLst>
  <p:sldIdLst>
    <p:sldId id="356" r:id="rId5"/>
    <p:sldId id="357" r:id="rId6"/>
    <p:sldId id="839" r:id="rId7"/>
    <p:sldId id="398" r:id="rId8"/>
    <p:sldId id="399" r:id="rId9"/>
    <p:sldId id="358" r:id="rId10"/>
    <p:sldId id="925" r:id="rId11"/>
    <p:sldId id="397" r:id="rId12"/>
    <p:sldId id="531" r:id="rId13"/>
    <p:sldId id="517" r:id="rId14"/>
    <p:sldId id="400" r:id="rId15"/>
    <p:sldId id="913" r:id="rId16"/>
    <p:sldId id="393" r:id="rId17"/>
    <p:sldId id="840" r:id="rId18"/>
    <p:sldId id="394" r:id="rId19"/>
    <p:sldId id="549" r:id="rId20"/>
    <p:sldId id="550" r:id="rId21"/>
    <p:sldId id="471" r:id="rId22"/>
    <p:sldId id="923" r:id="rId23"/>
    <p:sldId id="521" r:id="rId24"/>
    <p:sldId id="533" r:id="rId25"/>
    <p:sldId id="534" r:id="rId26"/>
    <p:sldId id="726" r:id="rId27"/>
    <p:sldId id="729" r:id="rId28"/>
    <p:sldId id="730" r:id="rId29"/>
    <p:sldId id="727" r:id="rId30"/>
    <p:sldId id="841" r:id="rId31"/>
    <p:sldId id="731" r:id="rId32"/>
    <p:sldId id="732" r:id="rId33"/>
    <p:sldId id="736" r:id="rId34"/>
    <p:sldId id="842" r:id="rId35"/>
    <p:sldId id="733" r:id="rId36"/>
    <p:sldId id="737" r:id="rId37"/>
    <p:sldId id="738" r:id="rId38"/>
    <p:sldId id="739" r:id="rId39"/>
    <p:sldId id="740" r:id="rId40"/>
    <p:sldId id="741" r:id="rId41"/>
    <p:sldId id="843" r:id="rId42"/>
    <p:sldId id="844" r:id="rId43"/>
    <p:sldId id="742" r:id="rId44"/>
    <p:sldId id="743" r:id="rId45"/>
    <p:sldId id="744" r:id="rId46"/>
    <p:sldId id="745" r:id="rId47"/>
    <p:sldId id="746" r:id="rId48"/>
    <p:sldId id="845" r:id="rId49"/>
    <p:sldId id="747" r:id="rId50"/>
    <p:sldId id="748" r:id="rId51"/>
    <p:sldId id="749" r:id="rId52"/>
    <p:sldId id="750" r:id="rId53"/>
    <p:sldId id="751" r:id="rId54"/>
    <p:sldId id="914" r:id="rId55"/>
    <p:sldId id="700" r:id="rId56"/>
    <p:sldId id="701" r:id="rId57"/>
    <p:sldId id="702" r:id="rId58"/>
    <p:sldId id="703" r:id="rId59"/>
    <p:sldId id="704" r:id="rId60"/>
    <p:sldId id="705" r:id="rId61"/>
    <p:sldId id="706" r:id="rId62"/>
    <p:sldId id="707" r:id="rId63"/>
    <p:sldId id="708" r:id="rId64"/>
    <p:sldId id="709" r:id="rId65"/>
    <p:sldId id="846" r:id="rId66"/>
    <p:sldId id="710" r:id="rId67"/>
    <p:sldId id="711" r:id="rId68"/>
    <p:sldId id="712" r:id="rId69"/>
    <p:sldId id="713" r:id="rId70"/>
    <p:sldId id="714" r:id="rId71"/>
    <p:sldId id="715" r:id="rId72"/>
    <p:sldId id="716" r:id="rId73"/>
    <p:sldId id="717" r:id="rId74"/>
    <p:sldId id="718" r:id="rId75"/>
    <p:sldId id="719" r:id="rId76"/>
    <p:sldId id="720" r:id="rId77"/>
    <p:sldId id="721" r:id="rId78"/>
    <p:sldId id="722" r:id="rId79"/>
    <p:sldId id="723" r:id="rId80"/>
    <p:sldId id="724" r:id="rId81"/>
    <p:sldId id="725" r:id="rId82"/>
    <p:sldId id="915" r:id="rId83"/>
    <p:sldId id="847" r:id="rId84"/>
    <p:sldId id="651" r:id="rId85"/>
    <p:sldId id="652" r:id="rId86"/>
    <p:sldId id="752" r:id="rId87"/>
    <p:sldId id="754" r:id="rId88"/>
    <p:sldId id="755" r:id="rId89"/>
    <p:sldId id="756" r:id="rId90"/>
    <p:sldId id="757" r:id="rId91"/>
    <p:sldId id="930" r:id="rId92"/>
    <p:sldId id="758" r:id="rId93"/>
    <p:sldId id="917" r:id="rId94"/>
    <p:sldId id="647" r:id="rId95"/>
    <p:sldId id="648" r:id="rId96"/>
    <p:sldId id="848" r:id="rId97"/>
    <p:sldId id="849" r:id="rId98"/>
    <p:sldId id="649" r:id="rId99"/>
    <p:sldId id="653" r:id="rId100"/>
    <p:sldId id="654" r:id="rId101"/>
    <p:sldId id="655" r:id="rId102"/>
    <p:sldId id="656" r:id="rId103"/>
    <p:sldId id="859" r:id="rId104"/>
    <p:sldId id="860" r:id="rId105"/>
    <p:sldId id="861" r:id="rId106"/>
    <p:sldId id="658" r:id="rId107"/>
    <p:sldId id="659" r:id="rId108"/>
    <p:sldId id="660" r:id="rId109"/>
    <p:sldId id="661" r:id="rId110"/>
    <p:sldId id="662" r:id="rId111"/>
    <p:sldId id="664" r:id="rId112"/>
    <p:sldId id="834" r:id="rId113"/>
    <p:sldId id="665" r:id="rId114"/>
    <p:sldId id="666" r:id="rId115"/>
    <p:sldId id="667" r:id="rId116"/>
    <p:sldId id="668" r:id="rId117"/>
    <p:sldId id="669" r:id="rId118"/>
    <p:sldId id="670" r:id="rId119"/>
    <p:sldId id="671" r:id="rId120"/>
    <p:sldId id="673" r:id="rId121"/>
    <p:sldId id="850" r:id="rId122"/>
    <p:sldId id="851" r:id="rId123"/>
    <p:sldId id="918" r:id="rId124"/>
    <p:sldId id="895" r:id="rId125"/>
    <p:sldId id="931" r:id="rId126"/>
    <p:sldId id="896" r:id="rId127"/>
    <p:sldId id="932" r:id="rId128"/>
    <p:sldId id="919" r:id="rId129"/>
    <p:sldId id="789" r:id="rId130"/>
    <p:sldId id="790" r:id="rId131"/>
    <p:sldId id="870" r:id="rId132"/>
    <p:sldId id="791" r:id="rId133"/>
    <p:sldId id="852" r:id="rId134"/>
    <p:sldId id="793" r:id="rId135"/>
    <p:sldId id="886" r:id="rId136"/>
    <p:sldId id="853" r:id="rId137"/>
    <p:sldId id="887" r:id="rId138"/>
    <p:sldId id="856" r:id="rId139"/>
    <p:sldId id="871" r:id="rId140"/>
    <p:sldId id="857" r:id="rId141"/>
    <p:sldId id="858" r:id="rId142"/>
    <p:sldId id="862" r:id="rId143"/>
    <p:sldId id="863" r:id="rId144"/>
    <p:sldId id="864" r:id="rId145"/>
    <p:sldId id="865" r:id="rId146"/>
    <p:sldId id="866" r:id="rId147"/>
    <p:sldId id="867" r:id="rId148"/>
    <p:sldId id="868" r:id="rId149"/>
    <p:sldId id="869" r:id="rId150"/>
    <p:sldId id="874" r:id="rId151"/>
    <p:sldId id="875" r:id="rId152"/>
    <p:sldId id="888" r:id="rId153"/>
    <p:sldId id="872" r:id="rId154"/>
    <p:sldId id="876" r:id="rId155"/>
    <p:sldId id="877" r:id="rId156"/>
    <p:sldId id="878" r:id="rId157"/>
    <p:sldId id="889" r:id="rId158"/>
    <p:sldId id="873" r:id="rId159"/>
    <p:sldId id="680" r:id="rId160"/>
    <p:sldId id="681" r:id="rId161"/>
    <p:sldId id="687" r:id="rId162"/>
    <p:sldId id="804" r:id="rId163"/>
    <p:sldId id="879" r:id="rId164"/>
    <p:sldId id="880" r:id="rId165"/>
    <p:sldId id="881" r:id="rId166"/>
    <p:sldId id="882" r:id="rId167"/>
    <p:sldId id="883" r:id="rId168"/>
    <p:sldId id="890" r:id="rId169"/>
    <p:sldId id="854" r:id="rId170"/>
    <p:sldId id="855" r:id="rId171"/>
    <p:sldId id="891" r:id="rId172"/>
    <p:sldId id="792" r:id="rId173"/>
    <p:sldId id="885" r:id="rId174"/>
    <p:sldId id="884" r:id="rId175"/>
    <p:sldId id="892" r:id="rId176"/>
    <p:sldId id="795" r:id="rId177"/>
    <p:sldId id="801" r:id="rId178"/>
    <p:sldId id="920" r:id="rId179"/>
    <p:sldId id="562" r:id="rId180"/>
    <p:sldId id="563" r:id="rId181"/>
    <p:sldId id="902" r:id="rId182"/>
    <p:sldId id="903" r:id="rId183"/>
    <p:sldId id="897" r:id="rId184"/>
    <p:sldId id="893" r:id="rId185"/>
    <p:sldId id="825" r:id="rId186"/>
    <p:sldId id="833" r:id="rId187"/>
    <p:sldId id="904" r:id="rId188"/>
    <p:sldId id="898" r:id="rId189"/>
    <p:sldId id="568" r:id="rId190"/>
    <p:sldId id="900" r:id="rId191"/>
    <p:sldId id="899" r:id="rId192"/>
    <p:sldId id="921" r:id="rId193"/>
    <p:sldId id="594" r:id="rId194"/>
    <p:sldId id="595" r:id="rId195"/>
    <p:sldId id="596" r:id="rId196"/>
    <p:sldId id="600" r:id="rId197"/>
    <p:sldId id="926" r:id="rId198"/>
    <p:sldId id="605" r:id="rId199"/>
    <p:sldId id="608" r:id="rId200"/>
    <p:sldId id="607" r:id="rId201"/>
    <p:sldId id="812" r:id="rId202"/>
    <p:sldId id="813" r:id="rId203"/>
    <p:sldId id="610" r:id="rId204"/>
    <p:sldId id="611" r:id="rId205"/>
    <p:sldId id="928" r:id="rId206"/>
    <p:sldId id="905" r:id="rId207"/>
    <p:sldId id="906" r:id="rId208"/>
    <p:sldId id="907" r:id="rId209"/>
    <p:sldId id="908" r:id="rId210"/>
    <p:sldId id="929" r:id="rId211"/>
    <p:sldId id="618" r:id="rId212"/>
    <p:sldId id="619" r:id="rId213"/>
    <p:sldId id="620" r:id="rId214"/>
    <p:sldId id="621" r:id="rId215"/>
    <p:sldId id="623" r:id="rId216"/>
    <p:sldId id="624" r:id="rId217"/>
    <p:sldId id="625" r:id="rId218"/>
    <p:sldId id="626" r:id="rId219"/>
    <p:sldId id="817" r:id="rId220"/>
    <p:sldId id="820" r:id="rId221"/>
    <p:sldId id="633" r:id="rId222"/>
    <p:sldId id="924" r:id="rId223"/>
    <p:sldId id="822" r:id="rId224"/>
    <p:sldId id="640" r:id="rId225"/>
    <p:sldId id="646" r:id="rId226"/>
    <p:sldId id="912" r:id="rId227"/>
    <p:sldId id="909" r:id="rId228"/>
    <p:sldId id="910" r:id="rId229"/>
    <p:sldId id="911" r:id="rId230"/>
  </p:sldIdLst>
  <p:sldSz cx="12192000" cy="6858000"/>
  <p:notesSz cx="7099300" cy="10234613"/>
  <p:custDataLst>
    <p:tags r:id="rId2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F5CDFF6-71D3-407A-A703-5D8B29B0D2A8}">
          <p14:sldIdLst>
            <p14:sldId id="356"/>
            <p14:sldId id="357"/>
          </p14:sldIdLst>
        </p14:section>
        <p14:section name="Begrüßung / Organisatorisches" id="{1A24B8F7-72E5-4683-BE9F-F484FBF68192}">
          <p14:sldIdLst>
            <p14:sldId id="839"/>
            <p14:sldId id="398"/>
            <p14:sldId id="399"/>
            <p14:sldId id="358"/>
            <p14:sldId id="925"/>
            <p14:sldId id="397"/>
            <p14:sldId id="531"/>
            <p14:sldId id="517"/>
            <p14:sldId id="400"/>
          </p14:sldIdLst>
        </p14:section>
        <p14:section name="Digitale Transformation" id="{58936DA8-AB63-47E3-8CA2-3018D36D5E41}">
          <p14:sldIdLst>
            <p14:sldId id="913"/>
            <p14:sldId id="393"/>
            <p14:sldId id="840"/>
            <p14:sldId id="394"/>
            <p14:sldId id="549"/>
            <p14:sldId id="550"/>
            <p14:sldId id="471"/>
            <p14:sldId id="923"/>
            <p14:sldId id="521"/>
            <p14:sldId id="533"/>
            <p14:sldId id="534"/>
            <p14:sldId id="726"/>
            <p14:sldId id="729"/>
            <p14:sldId id="730"/>
            <p14:sldId id="727"/>
            <p14:sldId id="841"/>
            <p14:sldId id="731"/>
            <p14:sldId id="732"/>
            <p14:sldId id="736"/>
            <p14:sldId id="842"/>
            <p14:sldId id="733"/>
            <p14:sldId id="737"/>
            <p14:sldId id="738"/>
            <p14:sldId id="739"/>
            <p14:sldId id="740"/>
            <p14:sldId id="741"/>
            <p14:sldId id="843"/>
            <p14:sldId id="844"/>
            <p14:sldId id="742"/>
            <p14:sldId id="743"/>
            <p14:sldId id="744"/>
            <p14:sldId id="745"/>
            <p14:sldId id="746"/>
            <p14:sldId id="845"/>
            <p14:sldId id="747"/>
            <p14:sldId id="748"/>
            <p14:sldId id="749"/>
            <p14:sldId id="750"/>
            <p14:sldId id="751"/>
          </p14:sldIdLst>
        </p14:section>
        <p14:section name="Controller" id="{F060D054-76E6-4330-8295-E361B34531B1}">
          <p14:sldIdLst>
            <p14:sldId id="914"/>
            <p14:sldId id="700"/>
            <p14:sldId id="701"/>
            <p14:sldId id="702"/>
            <p14:sldId id="703"/>
            <p14:sldId id="704"/>
            <p14:sldId id="705"/>
            <p14:sldId id="706"/>
            <p14:sldId id="707"/>
            <p14:sldId id="708"/>
            <p14:sldId id="709"/>
            <p14:sldId id="846"/>
            <p14:sldId id="710"/>
            <p14:sldId id="711"/>
            <p14:sldId id="712"/>
            <p14:sldId id="713"/>
            <p14:sldId id="714"/>
            <p14:sldId id="715"/>
            <p14:sldId id="716"/>
            <p14:sldId id="717"/>
            <p14:sldId id="718"/>
            <p14:sldId id="719"/>
            <p14:sldId id="720"/>
            <p14:sldId id="721"/>
            <p14:sldId id="722"/>
            <p14:sldId id="723"/>
            <p14:sldId id="724"/>
            <p14:sldId id="725"/>
          </p14:sldIdLst>
        </p14:section>
        <p14:section name="RPA" id="{404972CF-2F84-4D56-AB2B-C98A1939378A}">
          <p14:sldIdLst>
            <p14:sldId id="915"/>
            <p14:sldId id="847"/>
            <p14:sldId id="651"/>
            <p14:sldId id="652"/>
            <p14:sldId id="752"/>
            <p14:sldId id="754"/>
            <p14:sldId id="755"/>
            <p14:sldId id="756"/>
            <p14:sldId id="757"/>
            <p14:sldId id="930"/>
            <p14:sldId id="758"/>
          </p14:sldIdLst>
        </p14:section>
        <p14:section name="Modern BI" id="{679C442A-DDB4-42E2-AF1F-BDFB197FE90B}">
          <p14:sldIdLst>
            <p14:sldId id="917"/>
            <p14:sldId id="647"/>
            <p14:sldId id="648"/>
            <p14:sldId id="848"/>
            <p14:sldId id="849"/>
            <p14:sldId id="649"/>
            <p14:sldId id="653"/>
            <p14:sldId id="654"/>
            <p14:sldId id="655"/>
            <p14:sldId id="656"/>
            <p14:sldId id="859"/>
            <p14:sldId id="860"/>
            <p14:sldId id="861"/>
            <p14:sldId id="658"/>
            <p14:sldId id="659"/>
            <p14:sldId id="660"/>
            <p14:sldId id="661"/>
            <p14:sldId id="662"/>
            <p14:sldId id="664"/>
            <p14:sldId id="834"/>
            <p14:sldId id="665"/>
            <p14:sldId id="666"/>
            <p14:sldId id="667"/>
            <p14:sldId id="668"/>
            <p14:sldId id="669"/>
            <p14:sldId id="670"/>
            <p14:sldId id="671"/>
            <p14:sldId id="673"/>
            <p14:sldId id="850"/>
            <p14:sldId id="851"/>
          </p14:sldIdLst>
        </p14:section>
        <p14:section name="Big Data" id="{FC0F734E-2862-4CEF-8B49-9CAC6194BE28}">
          <p14:sldIdLst>
            <p14:sldId id="918"/>
            <p14:sldId id="895"/>
            <p14:sldId id="931"/>
            <p14:sldId id="896"/>
            <p14:sldId id="932"/>
          </p14:sldIdLst>
        </p14:section>
        <p14:section name="KI und Data Science" id="{EB6C8160-8887-4C4D-ADC4-7C4CD4506D73}">
          <p14:sldIdLst>
            <p14:sldId id="919"/>
            <p14:sldId id="789"/>
            <p14:sldId id="790"/>
            <p14:sldId id="870"/>
            <p14:sldId id="791"/>
            <p14:sldId id="852"/>
            <p14:sldId id="793"/>
            <p14:sldId id="886"/>
            <p14:sldId id="853"/>
            <p14:sldId id="887"/>
            <p14:sldId id="856"/>
            <p14:sldId id="871"/>
            <p14:sldId id="857"/>
            <p14:sldId id="858"/>
            <p14:sldId id="862"/>
            <p14:sldId id="863"/>
            <p14:sldId id="864"/>
            <p14:sldId id="865"/>
            <p14:sldId id="866"/>
            <p14:sldId id="867"/>
            <p14:sldId id="868"/>
            <p14:sldId id="869"/>
            <p14:sldId id="874"/>
            <p14:sldId id="875"/>
            <p14:sldId id="888"/>
            <p14:sldId id="872"/>
            <p14:sldId id="876"/>
            <p14:sldId id="877"/>
            <p14:sldId id="878"/>
            <p14:sldId id="889"/>
            <p14:sldId id="873"/>
            <p14:sldId id="680"/>
            <p14:sldId id="681"/>
            <p14:sldId id="687"/>
            <p14:sldId id="804"/>
            <p14:sldId id="879"/>
            <p14:sldId id="880"/>
            <p14:sldId id="881"/>
            <p14:sldId id="882"/>
            <p14:sldId id="883"/>
            <p14:sldId id="890"/>
            <p14:sldId id="854"/>
            <p14:sldId id="855"/>
            <p14:sldId id="891"/>
            <p14:sldId id="792"/>
            <p14:sldId id="885"/>
            <p14:sldId id="884"/>
            <p14:sldId id="892"/>
            <p14:sldId id="795"/>
            <p14:sldId id="801"/>
          </p14:sldIdLst>
        </p14:section>
        <p14:section name="Data Management" id="{1A694E36-9C35-44C3-B3D3-73118668FE0F}">
          <p14:sldIdLst>
            <p14:sldId id="920"/>
            <p14:sldId id="562"/>
            <p14:sldId id="563"/>
            <p14:sldId id="902"/>
            <p14:sldId id="903"/>
            <p14:sldId id="897"/>
            <p14:sldId id="893"/>
            <p14:sldId id="825"/>
            <p14:sldId id="833"/>
            <p14:sldId id="904"/>
            <p14:sldId id="898"/>
            <p14:sldId id="568"/>
            <p14:sldId id="900"/>
            <p14:sldId id="899"/>
          </p14:sldIdLst>
        </p14:section>
        <p14:section name="Agiles Controlling" id="{1157162D-120C-418F-9FE8-1E8DDB5E85F7}">
          <p14:sldIdLst>
            <p14:sldId id="921"/>
            <p14:sldId id="594"/>
            <p14:sldId id="595"/>
            <p14:sldId id="596"/>
            <p14:sldId id="600"/>
            <p14:sldId id="926"/>
            <p14:sldId id="605"/>
            <p14:sldId id="608"/>
            <p14:sldId id="607"/>
            <p14:sldId id="812"/>
            <p14:sldId id="813"/>
            <p14:sldId id="610"/>
            <p14:sldId id="611"/>
            <p14:sldId id="928"/>
            <p14:sldId id="905"/>
            <p14:sldId id="906"/>
            <p14:sldId id="907"/>
            <p14:sldId id="908"/>
          </p14:sldIdLst>
        </p14:section>
        <p14:section name="Digitalisierungsstrategie" id="{3DD44D0E-CBDB-46A9-B4A1-7389C55C8E64}">
          <p14:sldIdLst>
            <p14:sldId id="929"/>
            <p14:sldId id="618"/>
            <p14:sldId id="619"/>
            <p14:sldId id="620"/>
            <p14:sldId id="621"/>
            <p14:sldId id="623"/>
            <p14:sldId id="624"/>
            <p14:sldId id="625"/>
            <p14:sldId id="626"/>
            <p14:sldId id="817"/>
            <p14:sldId id="820"/>
            <p14:sldId id="633"/>
            <p14:sldId id="924"/>
            <p14:sldId id="822"/>
            <p14:sldId id="640"/>
            <p14:sldId id="646"/>
            <p14:sldId id="912"/>
            <p14:sldId id="909"/>
            <p14:sldId id="910"/>
            <p14:sldId id="911"/>
          </p14:sldIdLst>
        </p14:section>
      </p14:sectionLst>
    </p:ext>
    <p:ext uri="{EFAFB233-063F-42B5-8137-9DF3F51BA10A}">
      <p15:sldGuideLst xmlns:p15="http://schemas.microsoft.com/office/powerpoint/2012/main">
        <p15:guide id="1" orient="horz" pos="1117" userDrawn="1">
          <p15:clr>
            <a:srgbClr val="A4A3A4"/>
          </p15:clr>
        </p15:guide>
        <p15:guide id="2" orient="horz" pos="3929" userDrawn="1">
          <p15:clr>
            <a:srgbClr val="A4A3A4"/>
          </p15:clr>
        </p15:guide>
        <p15:guide id="3" orient="horz" pos="1298" userDrawn="1">
          <p15:clr>
            <a:srgbClr val="A4A3A4"/>
          </p15:clr>
        </p15:guide>
        <p15:guide id="4" orient="horz" pos="3702" userDrawn="1">
          <p15:clr>
            <a:srgbClr val="A4A3A4"/>
          </p15:clr>
        </p15:guide>
        <p15:guide id="5" orient="horz" pos="4247" userDrawn="1">
          <p15:clr>
            <a:srgbClr val="A4A3A4"/>
          </p15:clr>
        </p15:guide>
        <p15:guide id="6" pos="7227" userDrawn="1">
          <p15:clr>
            <a:srgbClr val="A4A3A4"/>
          </p15:clr>
        </p15:guide>
        <p15:guide id="7" pos="453" userDrawn="1">
          <p15:clr>
            <a:srgbClr val="A4A3A4"/>
          </p15:clr>
        </p15:guide>
        <p15:guide id="8" pos="3900" userDrawn="1">
          <p15:clr>
            <a:srgbClr val="A4A3A4"/>
          </p15:clr>
        </p15:guide>
        <p15:guide id="9" pos="3296" userDrawn="1">
          <p15:clr>
            <a:srgbClr val="A4A3A4"/>
          </p15:clr>
        </p15:guide>
        <p15:guide id="10" pos="2631" userDrawn="1">
          <p15:clr>
            <a:srgbClr val="A4A3A4"/>
          </p15:clr>
        </p15:guide>
        <p15:guide id="11" pos="2752" userDrawn="1">
          <p15:clr>
            <a:srgbClr val="A4A3A4"/>
          </p15:clr>
        </p15:guide>
        <p15:guide id="12" pos="4928" userDrawn="1">
          <p15:clr>
            <a:srgbClr val="A4A3A4"/>
          </p15:clr>
        </p15:guide>
        <p15:guide id="13" pos="5049" userDrawn="1">
          <p15:clr>
            <a:srgbClr val="A4A3A4"/>
          </p15:clr>
        </p15:guide>
        <p15:guide id="14" pos="272" userDrawn="1">
          <p15:clr>
            <a:srgbClr val="A4A3A4"/>
          </p15:clr>
        </p15:guide>
      </p15:sldGuideLst>
    </p:ext>
    <p:ext uri="{2D200454-40CA-4A62-9FC3-DE9A4176ACB9}">
      <p15:notesGuideLst xmlns:p15="http://schemas.microsoft.com/office/powerpoint/2012/main">
        <p15:guide id="1" orient="horz" pos="745" userDrawn="1">
          <p15:clr>
            <a:srgbClr val="A4A3A4"/>
          </p15:clr>
        </p15:guide>
        <p15:guide id="2" pos="341" userDrawn="1">
          <p15:clr>
            <a:srgbClr val="A4A3A4"/>
          </p15:clr>
        </p15:guide>
        <p15:guide id="3" pos="413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uskowski, Judith" initials="BJ" lastIdx="1" clrIdx="0">
    <p:extLst>
      <p:ext uri="{19B8F6BF-5375-455C-9EA6-DF929625EA0E}">
        <p15:presenceInfo xmlns:p15="http://schemas.microsoft.com/office/powerpoint/2012/main" userId="Bruskowski, Jud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6F6"/>
    <a:srgbClr val="2D4E7C"/>
    <a:srgbClr val="11366B"/>
    <a:srgbClr val="3474B5"/>
    <a:srgbClr val="EDEFF1"/>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B2533-01F0-4D99-BC33-66240B0F00C7}" v="10" dt="2022-01-29T12:02:29.320"/>
  </p1510:revLst>
</p1510:revInfo>
</file>

<file path=ppt/tableStyles.xml><?xml version="1.0" encoding="utf-8"?>
<a:tblStyleLst xmlns:a="http://schemas.openxmlformats.org/drawingml/2006/main" def="{364BDA01-E461-4A7B-BC90-6B531FAD5DB7}">
  <a:tblStyle styleId="{364BDA01-E461-4A7B-BC90-6B531FAD5DB7}" styleName="Haufe Tabelle">
    <a:wholeTbl>
      <a:tcTxStyle>
        <a:fontRef idx="minor">
          <a:prstClr val="black"/>
        </a:fontRef>
        <a:schemeClr val="accent1"/>
      </a:tcTxStyle>
      <a:tcStyle>
        <a:tcBdr>
          <a:left>
            <a:ln w="6350" cmpd="sng">
              <a:solidFill>
                <a:schemeClr val="accent1"/>
              </a:solidFill>
            </a:ln>
          </a:left>
          <a:right>
            <a:ln w="6350" cmpd="sng">
              <a:solidFill>
                <a:schemeClr val="accent1"/>
              </a:solidFill>
            </a:ln>
          </a:right>
          <a:top>
            <a:ln w="6350" cmpd="sng">
              <a:solidFill>
                <a:schemeClr val="accent1"/>
              </a:solidFill>
            </a:ln>
          </a:top>
          <a:bottom>
            <a:ln w="6350" cmpd="sng">
              <a:solidFill>
                <a:schemeClr val="accent1"/>
              </a:solidFill>
            </a:ln>
          </a:bottom>
          <a:insideH>
            <a:ln w="6350" cmpd="sng">
              <a:solidFill>
                <a:schemeClr val="accent6"/>
              </a:solidFill>
            </a:ln>
          </a:insideH>
          <a:insideV>
            <a:ln w="6350" cmpd="sng">
              <a:solidFill>
                <a:schemeClr val="accent1"/>
              </a:solidFill>
            </a:ln>
          </a:insideV>
        </a:tcBdr>
        <a:fill>
          <a:noFill/>
        </a:fill>
      </a:tcStyle>
    </a:wholeTbl>
    <a:band1H>
      <a:tcStyle>
        <a:tcBdr/>
      </a:tcStyle>
    </a:band1H>
    <a:band2H>
      <a:tcStyle>
        <a:tcBdr/>
        <a:fill>
          <a:solidFill>
            <a:schemeClr val="accent6"/>
          </a:solidFill>
        </a:fill>
      </a:tcStyle>
    </a:band2H>
    <a:band1V>
      <a:tcStyle>
        <a:tcBdr/>
      </a:tcStyle>
    </a:band1V>
    <a:band2V>
      <a:tcStyle>
        <a:tcBdr/>
      </a:tcStyle>
    </a:band2V>
    <a:lastCol>
      <a:tcTxStyle b="on"/>
      <a:tcStyle>
        <a:tcBdr/>
      </a:tcStyle>
    </a:lastCol>
    <a:firstCol>
      <a:tcTxStyle b="on"/>
      <a:tcStyle>
        <a:tcBdr/>
      </a:tcStyle>
    </a:firstCol>
    <a:lastRow>
      <a:tcTxStyle b="on"/>
      <a:tcStyle>
        <a:tcBdr/>
      </a:tcStyle>
    </a:lastRow>
    <a:firstRow>
      <a:tcTxStyle>
        <a:schemeClr val="lt1"/>
      </a:tcTxStyle>
      <a:tcStyle>
        <a:tcBdr>
          <a:bottom>
            <a:ln>
              <a:no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6357" autoAdjust="0"/>
  </p:normalViewPr>
  <p:slideViewPr>
    <p:cSldViewPr snapToObjects="1" showGuides="1">
      <p:cViewPr varScale="1">
        <p:scale>
          <a:sx n="106" d="100"/>
          <a:sy n="106" d="100"/>
        </p:scale>
        <p:origin x="270" y="114"/>
      </p:cViewPr>
      <p:guideLst>
        <p:guide orient="horz" pos="1117"/>
        <p:guide orient="horz" pos="3929"/>
        <p:guide orient="horz" pos="1298"/>
        <p:guide orient="horz" pos="3702"/>
        <p:guide orient="horz" pos="4247"/>
        <p:guide pos="7227"/>
        <p:guide pos="453"/>
        <p:guide pos="3900"/>
        <p:guide pos="3296"/>
        <p:guide pos="2631"/>
        <p:guide pos="2752"/>
        <p:guide pos="4928"/>
        <p:guide pos="5049"/>
        <p:guide pos="272"/>
      </p:guideLst>
    </p:cSldViewPr>
  </p:slideViewPr>
  <p:notesTextViewPr>
    <p:cViewPr>
      <p:scale>
        <a:sx n="1" d="1"/>
        <a:sy n="1" d="1"/>
      </p:scale>
      <p:origin x="0" y="0"/>
    </p:cViewPr>
  </p:notesTextViewPr>
  <p:sorterViewPr>
    <p:cViewPr varScale="1">
      <p:scale>
        <a:sx n="100" d="100"/>
        <a:sy n="100" d="100"/>
      </p:scale>
      <p:origin x="0" y="-192"/>
    </p:cViewPr>
  </p:sorterViewPr>
  <p:notesViewPr>
    <p:cSldViewPr snapToObjects="1" showGuides="1">
      <p:cViewPr>
        <p:scale>
          <a:sx n="75" d="100"/>
          <a:sy n="75" d="100"/>
        </p:scale>
        <p:origin x="2880" y="-1022"/>
      </p:cViewPr>
      <p:guideLst>
        <p:guide orient="horz" pos="745"/>
        <p:guide pos="341"/>
        <p:guide pos="413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tags" Target="tags/tag1.xml"/><Relationship Id="rId238" Type="http://schemas.openxmlformats.org/officeDocument/2006/relationships/tableStyles" Target="tableStyle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commentAuthors" Target="commentAuthors.xml"/><Relationship Id="rId239"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viewProps" Target="viewProps.xml"/><Relationship Id="rId26" Type="http://schemas.openxmlformats.org/officeDocument/2006/relationships/slide" Target="slides/slide22.xml"/><Relationship Id="rId231" Type="http://schemas.openxmlformats.org/officeDocument/2006/relationships/notesMaster" Target="notesMasters/notesMaster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handoutMaster" Target="handoutMasters/handout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Typen</c:v>
                </c:pt>
              </c:strCache>
            </c:strRef>
          </c:tx>
          <c:dPt>
            <c:idx val="0"/>
            <c:bubble3D val="0"/>
            <c:spPr>
              <a:noFill/>
              <a:ln w="19050">
                <a:noFill/>
              </a:ln>
              <a:effectLst/>
            </c:spPr>
            <c:extLst>
              <c:ext xmlns:c16="http://schemas.microsoft.com/office/drawing/2014/chart" uri="{C3380CC4-5D6E-409C-BE32-E72D297353CC}">
                <c16:uniqueId val="{00000001-783A-489F-A43F-D0C524174AB5}"/>
              </c:ext>
            </c:extLst>
          </c:dPt>
          <c:dPt>
            <c:idx val="1"/>
            <c:bubble3D val="0"/>
            <c:spPr>
              <a:noFill/>
              <a:ln w="19050">
                <a:noFill/>
              </a:ln>
              <a:effectLst/>
            </c:spPr>
            <c:extLst>
              <c:ext xmlns:c16="http://schemas.microsoft.com/office/drawing/2014/chart" uri="{C3380CC4-5D6E-409C-BE32-E72D297353CC}">
                <c16:uniqueId val="{00000003-783A-489F-A43F-D0C524174AB5}"/>
              </c:ext>
            </c:extLst>
          </c:dPt>
          <c:dPt>
            <c:idx val="2"/>
            <c:bubble3D val="0"/>
            <c:spPr>
              <a:noFill/>
              <a:ln w="19050">
                <a:noFill/>
              </a:ln>
              <a:effectLst/>
            </c:spPr>
            <c:extLst>
              <c:ext xmlns:c16="http://schemas.microsoft.com/office/drawing/2014/chart" uri="{C3380CC4-5D6E-409C-BE32-E72D297353CC}">
                <c16:uniqueId val="{00000005-783A-489F-A43F-D0C524174AB5}"/>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783A-489F-A43F-D0C524174AB5}"/>
              </c:ext>
            </c:extLst>
          </c:dPt>
          <c:dLbls>
            <c:dLbl>
              <c:idx val="0"/>
              <c:delete val="1"/>
              <c:extLst>
                <c:ext xmlns:c15="http://schemas.microsoft.com/office/drawing/2012/chart" uri="{CE6537A1-D6FC-4f65-9D91-7224C49458BB}"/>
                <c:ext xmlns:c16="http://schemas.microsoft.com/office/drawing/2014/chart" uri="{C3380CC4-5D6E-409C-BE32-E72D297353CC}">
                  <c16:uniqueId val="{00000001-783A-489F-A43F-D0C524174AB5}"/>
                </c:ext>
              </c:extLst>
            </c:dLbl>
            <c:dLbl>
              <c:idx val="1"/>
              <c:delete val="1"/>
              <c:extLst>
                <c:ext xmlns:c15="http://schemas.microsoft.com/office/drawing/2012/chart" uri="{CE6537A1-D6FC-4f65-9D91-7224C49458BB}"/>
                <c:ext xmlns:c16="http://schemas.microsoft.com/office/drawing/2014/chart" uri="{C3380CC4-5D6E-409C-BE32-E72D297353CC}">
                  <c16:uniqueId val="{00000003-783A-489F-A43F-D0C524174AB5}"/>
                </c:ext>
              </c:extLst>
            </c:dLbl>
            <c:dLbl>
              <c:idx val="2"/>
              <c:delete val="1"/>
              <c:extLst>
                <c:ext xmlns:c15="http://schemas.microsoft.com/office/drawing/2012/chart" uri="{CE6537A1-D6FC-4f65-9D91-7224C49458BB}"/>
                <c:ext xmlns:c16="http://schemas.microsoft.com/office/drawing/2014/chart" uri="{C3380CC4-5D6E-409C-BE32-E72D297353CC}">
                  <c16:uniqueId val="{00000005-783A-489F-A43F-D0C524174AB5}"/>
                </c:ext>
              </c:extLst>
            </c:dLbl>
            <c:dLbl>
              <c:idx val="3"/>
              <c:tx>
                <c:rich>
                  <a:bodyPr/>
                  <a:lstStyle/>
                  <a:p>
                    <a:fld id="{067B213A-7975-4190-B5D6-6389DFF90B07}" type="CELLRANGE">
                      <a:rPr lang="en-US"/>
                      <a:pPr/>
                      <a:t>[ZELLBEREICH]</a:t>
                    </a:fld>
                    <a:endParaRPr lang="de-DE"/>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783A-489F-A43F-D0C524174AB5}"/>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de-DE"/>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Tabelle1!$A$2:$A$5</c:f>
              <c:strCache>
                <c:ptCount val="4"/>
                <c:pt idx="0">
                  <c:v>Cluster 1</c:v>
                </c:pt>
                <c:pt idx="1">
                  <c:v>Cluster 2</c:v>
                </c:pt>
                <c:pt idx="2">
                  <c:v>Cluster 3</c:v>
                </c:pt>
                <c:pt idx="3">
                  <c:v>Cluster 4</c:v>
                </c:pt>
              </c:strCache>
            </c:strRef>
          </c:cat>
          <c:val>
            <c:numRef>
              <c:f>Tabelle1!$B$2:$B$5</c:f>
              <c:numCache>
                <c:formatCode>General</c:formatCode>
                <c:ptCount val="4"/>
                <c:pt idx="0">
                  <c:v>39</c:v>
                </c:pt>
                <c:pt idx="1">
                  <c:v>19</c:v>
                </c:pt>
                <c:pt idx="2">
                  <c:v>29</c:v>
                </c:pt>
                <c:pt idx="3">
                  <c:v>13</c:v>
                </c:pt>
              </c:numCache>
            </c:numRef>
          </c:val>
          <c:extLst>
            <c:ext xmlns:c15="http://schemas.microsoft.com/office/drawing/2012/chart" uri="{02D57815-91ED-43cb-92C2-25804820EDAC}">
              <c15:datalabelsRange>
                <c15:f>Tabelle1!$B$2:$B$5</c15:f>
                <c15:dlblRangeCache>
                  <c:ptCount val="4"/>
                  <c:pt idx="0">
                    <c:v>39</c:v>
                  </c:pt>
                  <c:pt idx="1">
                    <c:v>19</c:v>
                  </c:pt>
                  <c:pt idx="2">
                    <c:v>29</c:v>
                  </c:pt>
                  <c:pt idx="3">
                    <c:v>13</c:v>
                  </c:pt>
                </c15:dlblRangeCache>
              </c15:datalabelsRange>
            </c:ext>
            <c:ext xmlns:c16="http://schemas.microsoft.com/office/drawing/2014/chart" uri="{C3380CC4-5D6E-409C-BE32-E72D297353CC}">
              <c16:uniqueId val="{00000008-783A-489F-A43F-D0C524174AB5}"/>
            </c:ext>
          </c:extLst>
        </c:ser>
        <c:dLbls>
          <c:showLegendKey val="0"/>
          <c:showVal val="0"/>
          <c:showCatName val="0"/>
          <c:showSerName val="0"/>
          <c:showPercent val="0"/>
          <c:showBubbleSize val="0"/>
          <c:showLeaderLines val="1"/>
        </c:dLbls>
        <c:firstSliceAng val="338"/>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Typen</c:v>
                </c:pt>
              </c:strCache>
            </c:strRef>
          </c:tx>
          <c:dPt>
            <c:idx val="0"/>
            <c:bubble3D val="0"/>
            <c:spPr>
              <a:solidFill>
                <a:schemeClr val="accent1"/>
              </a:solidFill>
              <a:ln w="19050">
                <a:solidFill>
                  <a:schemeClr val="bg1"/>
                </a:solidFill>
              </a:ln>
              <a:effectLst/>
            </c:spPr>
            <c:extLst>
              <c:ext xmlns:c16="http://schemas.microsoft.com/office/drawing/2014/chart" uri="{C3380CC4-5D6E-409C-BE32-E72D297353CC}">
                <c16:uniqueId val="{00000001-13B3-465F-9391-CA04DF4A6136}"/>
              </c:ext>
            </c:extLst>
          </c:dPt>
          <c:dPt>
            <c:idx val="1"/>
            <c:bubble3D val="0"/>
            <c:spPr>
              <a:noFill/>
              <a:ln w="19050">
                <a:noFill/>
              </a:ln>
              <a:effectLst/>
            </c:spPr>
            <c:extLst>
              <c:ext xmlns:c16="http://schemas.microsoft.com/office/drawing/2014/chart" uri="{C3380CC4-5D6E-409C-BE32-E72D297353CC}">
                <c16:uniqueId val="{00000003-13B3-465F-9391-CA04DF4A6136}"/>
              </c:ext>
            </c:extLst>
          </c:dPt>
          <c:dPt>
            <c:idx val="2"/>
            <c:bubble3D val="0"/>
            <c:spPr>
              <a:noFill/>
              <a:ln w="19050">
                <a:noFill/>
              </a:ln>
              <a:effectLst/>
            </c:spPr>
            <c:extLst>
              <c:ext xmlns:c16="http://schemas.microsoft.com/office/drawing/2014/chart" uri="{C3380CC4-5D6E-409C-BE32-E72D297353CC}">
                <c16:uniqueId val="{00000005-13B3-465F-9391-CA04DF4A6136}"/>
              </c:ext>
            </c:extLst>
          </c:dPt>
          <c:dPt>
            <c:idx val="3"/>
            <c:bubble3D val="0"/>
            <c:spPr>
              <a:noFill/>
              <a:ln w="19050">
                <a:noFill/>
              </a:ln>
              <a:effectLst/>
            </c:spPr>
            <c:extLst>
              <c:ext xmlns:c16="http://schemas.microsoft.com/office/drawing/2014/chart" uri="{C3380CC4-5D6E-409C-BE32-E72D297353CC}">
                <c16:uniqueId val="{00000007-13B3-465F-9391-CA04DF4A6136}"/>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3B3-465F-9391-CA04DF4A6136}"/>
                </c:ext>
              </c:extLst>
            </c:dLbl>
            <c:dLbl>
              <c:idx val="1"/>
              <c:delete val="1"/>
              <c:extLst>
                <c:ext xmlns:c15="http://schemas.microsoft.com/office/drawing/2012/chart" uri="{CE6537A1-D6FC-4f65-9D91-7224C49458BB}"/>
                <c:ext xmlns:c16="http://schemas.microsoft.com/office/drawing/2014/chart" uri="{C3380CC4-5D6E-409C-BE32-E72D297353CC}">
                  <c16:uniqueId val="{00000003-13B3-465F-9391-CA04DF4A6136}"/>
                </c:ext>
              </c:extLst>
            </c:dLbl>
            <c:dLbl>
              <c:idx val="2"/>
              <c:delete val="1"/>
              <c:extLst>
                <c:ext xmlns:c15="http://schemas.microsoft.com/office/drawing/2012/chart" uri="{CE6537A1-D6FC-4f65-9D91-7224C49458BB}"/>
                <c:ext xmlns:c16="http://schemas.microsoft.com/office/drawing/2014/chart" uri="{C3380CC4-5D6E-409C-BE32-E72D297353CC}">
                  <c16:uniqueId val="{00000005-13B3-465F-9391-CA04DF4A6136}"/>
                </c:ext>
              </c:extLst>
            </c:dLbl>
            <c:dLbl>
              <c:idx val="3"/>
              <c:delete val="1"/>
              <c:extLst>
                <c:ext xmlns:c15="http://schemas.microsoft.com/office/drawing/2012/chart" uri="{CE6537A1-D6FC-4f65-9D91-7224C49458BB}"/>
                <c:ext xmlns:c16="http://schemas.microsoft.com/office/drawing/2014/chart" uri="{C3380CC4-5D6E-409C-BE32-E72D297353CC}">
                  <c16:uniqueId val="{00000007-13B3-465F-9391-CA04DF4A6136}"/>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de-DE"/>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Tabelle1!$A$2:$A$5</c:f>
              <c:strCache>
                <c:ptCount val="4"/>
                <c:pt idx="0">
                  <c:v>Cluster 1</c:v>
                </c:pt>
                <c:pt idx="1">
                  <c:v>Cluster 2</c:v>
                </c:pt>
                <c:pt idx="2">
                  <c:v>Cluster 3</c:v>
                </c:pt>
                <c:pt idx="3">
                  <c:v>Cluster 4</c:v>
                </c:pt>
              </c:strCache>
            </c:strRef>
          </c:cat>
          <c:val>
            <c:numRef>
              <c:f>Tabelle1!$B$2:$B$5</c:f>
              <c:numCache>
                <c:formatCode>General</c:formatCode>
                <c:ptCount val="4"/>
                <c:pt idx="0">
                  <c:v>20</c:v>
                </c:pt>
                <c:pt idx="1">
                  <c:v>19</c:v>
                </c:pt>
                <c:pt idx="2">
                  <c:v>29</c:v>
                </c:pt>
                <c:pt idx="3">
                  <c:v>32</c:v>
                </c:pt>
              </c:numCache>
            </c:numRef>
          </c:val>
          <c:extLst>
            <c:ext xmlns:c16="http://schemas.microsoft.com/office/drawing/2014/chart" uri="{C3380CC4-5D6E-409C-BE32-E72D297353CC}">
              <c16:uniqueId val="{00000008-13B3-465F-9391-CA04DF4A6136}"/>
            </c:ext>
          </c:extLst>
        </c:ser>
        <c:dLbls>
          <c:showLegendKey val="0"/>
          <c:showVal val="0"/>
          <c:showCatName val="0"/>
          <c:showSerName val="0"/>
          <c:showPercent val="0"/>
          <c:showBubbleSize val="0"/>
          <c:showLeaderLines val="1"/>
        </c:dLbls>
        <c:firstSliceAng val="36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Typen</c:v>
                </c:pt>
              </c:strCache>
            </c:strRef>
          </c:tx>
          <c:dPt>
            <c:idx val="0"/>
            <c:bubble3D val="0"/>
            <c:spPr>
              <a:noFill/>
              <a:ln w="19050">
                <a:noFill/>
              </a:ln>
              <a:effectLst/>
            </c:spPr>
            <c:extLst>
              <c:ext xmlns:c16="http://schemas.microsoft.com/office/drawing/2014/chart" uri="{C3380CC4-5D6E-409C-BE32-E72D297353CC}">
                <c16:uniqueId val="{00000001-EA42-4B80-815C-BBE1737EC2F2}"/>
              </c:ext>
            </c:extLst>
          </c:dPt>
          <c:dPt>
            <c:idx val="1"/>
            <c:bubble3D val="0"/>
            <c:spPr>
              <a:noFill/>
              <a:ln w="19050">
                <a:noFill/>
              </a:ln>
              <a:effectLst/>
            </c:spPr>
            <c:extLst>
              <c:ext xmlns:c16="http://schemas.microsoft.com/office/drawing/2014/chart" uri="{C3380CC4-5D6E-409C-BE32-E72D297353CC}">
                <c16:uniqueId val="{00000003-EA42-4B80-815C-BBE1737EC2F2}"/>
              </c:ext>
            </c:extLst>
          </c:dPt>
          <c:dPt>
            <c:idx val="2"/>
            <c:bubble3D val="0"/>
            <c:spPr>
              <a:solidFill>
                <a:schemeClr val="tx2">
                  <a:lumMod val="75000"/>
                </a:schemeClr>
              </a:solidFill>
              <a:ln w="19050">
                <a:solidFill>
                  <a:schemeClr val="bg1"/>
                </a:solidFill>
              </a:ln>
              <a:effectLst/>
            </c:spPr>
            <c:extLst>
              <c:ext xmlns:c16="http://schemas.microsoft.com/office/drawing/2014/chart" uri="{C3380CC4-5D6E-409C-BE32-E72D297353CC}">
                <c16:uniqueId val="{00000005-EA42-4B80-815C-BBE1737EC2F2}"/>
              </c:ext>
            </c:extLst>
          </c:dPt>
          <c:dPt>
            <c:idx val="3"/>
            <c:bubble3D val="0"/>
            <c:spPr>
              <a:noFill/>
              <a:ln w="19050">
                <a:noFill/>
              </a:ln>
              <a:effectLst/>
            </c:spPr>
            <c:extLst>
              <c:ext xmlns:c16="http://schemas.microsoft.com/office/drawing/2014/chart" uri="{C3380CC4-5D6E-409C-BE32-E72D297353CC}">
                <c16:uniqueId val="{00000007-EA42-4B80-815C-BBE1737EC2F2}"/>
              </c:ext>
            </c:extLst>
          </c:dPt>
          <c:dLbls>
            <c:dLbl>
              <c:idx val="0"/>
              <c:delete val="1"/>
              <c:extLst>
                <c:ext xmlns:c15="http://schemas.microsoft.com/office/drawing/2012/chart" uri="{CE6537A1-D6FC-4f65-9D91-7224C49458BB}"/>
                <c:ext xmlns:c16="http://schemas.microsoft.com/office/drawing/2014/chart" uri="{C3380CC4-5D6E-409C-BE32-E72D297353CC}">
                  <c16:uniqueId val="{00000001-EA42-4B80-815C-BBE1737EC2F2}"/>
                </c:ext>
              </c:extLst>
            </c:dLbl>
            <c:dLbl>
              <c:idx val="1"/>
              <c:delete val="1"/>
              <c:extLst>
                <c:ext xmlns:c15="http://schemas.microsoft.com/office/drawing/2012/chart" uri="{CE6537A1-D6FC-4f65-9D91-7224C49458BB}"/>
                <c:ext xmlns:c16="http://schemas.microsoft.com/office/drawing/2014/chart" uri="{C3380CC4-5D6E-409C-BE32-E72D297353CC}">
                  <c16:uniqueId val="{00000003-EA42-4B80-815C-BBE1737EC2F2}"/>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A42-4B80-815C-BBE1737EC2F2}"/>
                </c:ext>
              </c:extLst>
            </c:dLbl>
            <c:dLbl>
              <c:idx val="3"/>
              <c:delete val="1"/>
              <c:extLst>
                <c:ext xmlns:c15="http://schemas.microsoft.com/office/drawing/2012/chart" uri="{CE6537A1-D6FC-4f65-9D91-7224C49458BB}"/>
                <c:ext xmlns:c16="http://schemas.microsoft.com/office/drawing/2014/chart" uri="{C3380CC4-5D6E-409C-BE32-E72D297353CC}">
                  <c16:uniqueId val="{00000007-EA42-4B80-815C-BBE1737EC2F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de-DE"/>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Tabelle1!$A$2:$A$5</c:f>
              <c:strCache>
                <c:ptCount val="4"/>
                <c:pt idx="0">
                  <c:v>Cluster 1</c:v>
                </c:pt>
                <c:pt idx="1">
                  <c:v>Cluster 2</c:v>
                </c:pt>
                <c:pt idx="2">
                  <c:v>Cluster 3</c:v>
                </c:pt>
                <c:pt idx="3">
                  <c:v>Cluster 4</c:v>
                </c:pt>
              </c:strCache>
            </c:strRef>
          </c:cat>
          <c:val>
            <c:numRef>
              <c:f>Tabelle1!$B$2:$B$5</c:f>
              <c:numCache>
                <c:formatCode>General</c:formatCode>
                <c:ptCount val="4"/>
                <c:pt idx="0">
                  <c:v>38</c:v>
                </c:pt>
                <c:pt idx="1">
                  <c:v>19</c:v>
                </c:pt>
                <c:pt idx="2">
                  <c:v>15</c:v>
                </c:pt>
                <c:pt idx="3">
                  <c:v>28</c:v>
                </c:pt>
              </c:numCache>
            </c:numRef>
          </c:val>
          <c:extLst>
            <c:ext xmlns:c16="http://schemas.microsoft.com/office/drawing/2014/chart" uri="{C3380CC4-5D6E-409C-BE32-E72D297353CC}">
              <c16:uniqueId val="{00000008-EA42-4B80-815C-BBE1737EC2F2}"/>
            </c:ext>
          </c:extLst>
        </c:ser>
        <c:dLbls>
          <c:showLegendKey val="0"/>
          <c:showVal val="0"/>
          <c:showCatName val="0"/>
          <c:showSerName val="0"/>
          <c:showPercent val="0"/>
          <c:showBubbleSize val="0"/>
          <c:showLeaderLines val="1"/>
        </c:dLbls>
        <c:firstSliceAng val="35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491956270111399"/>
          <c:y val="0.13034458074432248"/>
          <c:w val="0.4175635363629841"/>
          <c:h val="0.76838712828520106"/>
        </c:manualLayout>
      </c:layout>
      <c:pieChart>
        <c:varyColors val="1"/>
        <c:ser>
          <c:idx val="0"/>
          <c:order val="0"/>
          <c:tx>
            <c:strRef>
              <c:f>Tabelle1!$B$1</c:f>
              <c:strCache>
                <c:ptCount val="1"/>
                <c:pt idx="0">
                  <c:v>Typen</c:v>
                </c:pt>
              </c:strCache>
            </c:strRef>
          </c:tx>
          <c:dPt>
            <c:idx val="0"/>
            <c:bubble3D val="0"/>
            <c:spPr>
              <a:noFill/>
              <a:ln w="19050">
                <a:noFill/>
              </a:ln>
              <a:effectLst/>
            </c:spPr>
            <c:extLst>
              <c:ext xmlns:c16="http://schemas.microsoft.com/office/drawing/2014/chart" uri="{C3380CC4-5D6E-409C-BE32-E72D297353CC}">
                <c16:uniqueId val="{00000001-7A4C-4A3A-9805-522EAECB3840}"/>
              </c:ext>
            </c:extLst>
          </c:dPt>
          <c:dPt>
            <c:idx val="1"/>
            <c:bubble3D val="0"/>
            <c:spPr>
              <a:solidFill>
                <a:schemeClr val="bg2">
                  <a:lumMod val="75000"/>
                </a:schemeClr>
              </a:solidFill>
              <a:ln w="19050">
                <a:solidFill>
                  <a:schemeClr val="bg1"/>
                </a:solidFill>
              </a:ln>
              <a:effectLst/>
            </c:spPr>
            <c:extLst>
              <c:ext xmlns:c16="http://schemas.microsoft.com/office/drawing/2014/chart" uri="{C3380CC4-5D6E-409C-BE32-E72D297353CC}">
                <c16:uniqueId val="{00000003-7A4C-4A3A-9805-522EAECB3840}"/>
              </c:ext>
            </c:extLst>
          </c:dPt>
          <c:dPt>
            <c:idx val="2"/>
            <c:bubble3D val="0"/>
            <c:spPr>
              <a:noFill/>
              <a:ln w="19050">
                <a:noFill/>
              </a:ln>
              <a:effectLst/>
            </c:spPr>
            <c:extLst>
              <c:ext xmlns:c16="http://schemas.microsoft.com/office/drawing/2014/chart" uri="{C3380CC4-5D6E-409C-BE32-E72D297353CC}">
                <c16:uniqueId val="{00000005-7A4C-4A3A-9805-522EAECB3840}"/>
              </c:ext>
            </c:extLst>
          </c:dPt>
          <c:dPt>
            <c:idx val="3"/>
            <c:bubble3D val="0"/>
            <c:spPr>
              <a:noFill/>
              <a:ln w="19050">
                <a:noFill/>
              </a:ln>
              <a:effectLst/>
            </c:spPr>
            <c:extLst>
              <c:ext xmlns:c16="http://schemas.microsoft.com/office/drawing/2014/chart" uri="{C3380CC4-5D6E-409C-BE32-E72D297353CC}">
                <c16:uniqueId val="{00000007-7A4C-4A3A-9805-522EAECB3840}"/>
              </c:ext>
            </c:extLst>
          </c:dPt>
          <c:dLbls>
            <c:dLbl>
              <c:idx val="0"/>
              <c:delete val="1"/>
              <c:extLst>
                <c:ext xmlns:c15="http://schemas.microsoft.com/office/drawing/2012/chart" uri="{CE6537A1-D6FC-4f65-9D91-7224C49458BB}"/>
                <c:ext xmlns:c16="http://schemas.microsoft.com/office/drawing/2014/chart" uri="{C3380CC4-5D6E-409C-BE32-E72D297353CC}">
                  <c16:uniqueId val="{00000001-7A4C-4A3A-9805-522EAECB3840}"/>
                </c:ext>
              </c:extLst>
            </c:dLbl>
            <c:dLbl>
              <c:idx val="1"/>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7A4C-4A3A-9805-522EAECB3840}"/>
                </c:ext>
              </c:extLst>
            </c:dLbl>
            <c:dLbl>
              <c:idx val="2"/>
              <c:delete val="1"/>
              <c:extLst>
                <c:ext xmlns:c15="http://schemas.microsoft.com/office/drawing/2012/chart" uri="{CE6537A1-D6FC-4f65-9D91-7224C49458BB}"/>
                <c:ext xmlns:c16="http://schemas.microsoft.com/office/drawing/2014/chart" uri="{C3380CC4-5D6E-409C-BE32-E72D297353CC}">
                  <c16:uniqueId val="{00000005-7A4C-4A3A-9805-522EAECB3840}"/>
                </c:ext>
              </c:extLst>
            </c:dLbl>
            <c:dLbl>
              <c:idx val="3"/>
              <c:delete val="1"/>
              <c:extLst>
                <c:ext xmlns:c15="http://schemas.microsoft.com/office/drawing/2012/chart" uri="{CE6537A1-D6FC-4f65-9D91-7224C49458BB}"/>
                <c:ext xmlns:c16="http://schemas.microsoft.com/office/drawing/2014/chart" uri="{C3380CC4-5D6E-409C-BE32-E72D297353CC}">
                  <c16:uniqueId val="{00000007-7A4C-4A3A-9805-522EAECB3840}"/>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Tabelle1!$A$2:$A$5</c:f>
              <c:strCache>
                <c:ptCount val="4"/>
                <c:pt idx="0">
                  <c:v>Cluster 1</c:v>
                </c:pt>
                <c:pt idx="1">
                  <c:v>Cluster 2</c:v>
                </c:pt>
                <c:pt idx="2">
                  <c:v>Cluster 3</c:v>
                </c:pt>
                <c:pt idx="3">
                  <c:v>Cluster 4</c:v>
                </c:pt>
              </c:strCache>
            </c:strRef>
          </c:cat>
          <c:val>
            <c:numRef>
              <c:f>Tabelle1!$B$2:$B$5</c:f>
              <c:numCache>
                <c:formatCode>General</c:formatCode>
                <c:ptCount val="4"/>
                <c:pt idx="0">
                  <c:v>38</c:v>
                </c:pt>
                <c:pt idx="1">
                  <c:v>8</c:v>
                </c:pt>
                <c:pt idx="2">
                  <c:v>18</c:v>
                </c:pt>
                <c:pt idx="3">
                  <c:v>36</c:v>
                </c:pt>
              </c:numCache>
            </c:numRef>
          </c:val>
          <c:extLst>
            <c:ext xmlns:c16="http://schemas.microsoft.com/office/drawing/2014/chart" uri="{C3380CC4-5D6E-409C-BE32-E72D297353CC}">
              <c16:uniqueId val="{00000008-7A4C-4A3A-9805-522EAECB3840}"/>
            </c:ext>
          </c:extLst>
        </c:ser>
        <c:dLbls>
          <c:showLegendKey val="0"/>
          <c:showVal val="0"/>
          <c:showCatName val="0"/>
          <c:showSerName val="0"/>
          <c:showPercent val="0"/>
          <c:showBubbleSize val="0"/>
          <c:showLeaderLines val="1"/>
        </c:dLbls>
        <c:firstSliceAng val="332"/>
      </c:pieChart>
      <c:spPr>
        <a:noFill/>
        <a:ln>
          <a:noFill/>
        </a:ln>
        <a:effectLst/>
      </c:spPr>
    </c:plotArea>
    <c:plotVisOnly val="1"/>
    <c:dispBlanksAs val="gap"/>
    <c:showDLblsOverMax val="0"/>
  </c:chart>
  <c:spPr>
    <a:noFill/>
    <a:ln>
      <a:noFill/>
    </a:ln>
    <a:effectLst/>
  </c:spPr>
  <c:txPr>
    <a:bodyPr/>
    <a:lstStyle/>
    <a:p>
      <a:pPr>
        <a:defRPr/>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53975" cmpd="sng">
              <a:solidFill>
                <a:schemeClr val="accent1"/>
              </a:solidFill>
            </a:ln>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Arial" panose="020B0604020202020204" pitchFamily="34" charset="0"/>
                    <a:ea typeface="+mn-ea"/>
                    <a:cs typeface="Arial" panose="020B0604020202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Tabelle1!$A$2:$A$15</c:f>
              <c:strCache>
                <c:ptCount val="14"/>
                <c:pt idx="0">
                  <c:v>Gestiegene Ressourcenbindung in der IT-Abteilung</c:v>
                </c:pt>
                <c:pt idx="1">
                  <c:v>Unterstützung operativer Prozesse mit Real-Time-Daten</c:v>
                </c:pt>
                <c:pt idx="2">
                  <c:v>Umgang mit verschiedenen Datenstrukturen</c:v>
                </c:pt>
                <c:pt idx="3">
                  <c:v>Kostengründe</c:v>
                </c:pt>
                <c:pt idx="4">
                  <c:v>Unzufriedenheit mit Unsetzung neuer Anforderungen</c:v>
                </c:pt>
                <c:pt idx="5">
                  <c:v>Performance-Probleme</c:v>
                </c:pt>
                <c:pt idx="6">
                  <c:v>Erhöhte Anforderungen an Reaktionsschnelligkeit</c:v>
                </c:pt>
                <c:pt idx="7">
                  <c:v>Datenwachstum</c:v>
                </c:pt>
                <c:pt idx="8">
                  <c:v>Wunsch nach Vorhersagen/Mustererkennung</c:v>
                </c:pt>
                <c:pt idx="9">
                  <c:v>Erhöhung der Wettbewerbsfähigkeit</c:v>
                </c:pt>
                <c:pt idx="10">
                  <c:v>Sich schneller verändernde Geschäftsprozesse</c:v>
                </c:pt>
                <c:pt idx="11">
                  <c:v>Wachsende Anzahl/Vielfalt von Datenquellen</c:v>
                </c:pt>
                <c:pt idx="12">
                  <c:v>Gestiegene Erwartungen in den Fachbereichen</c:v>
                </c:pt>
                <c:pt idx="13">
                  <c:v>Gestiegene Erwartungen des Managements</c:v>
                </c:pt>
              </c:strCache>
            </c:strRef>
          </c:cat>
          <c:val>
            <c:numRef>
              <c:f>Tabelle1!$B$2:$B$15</c:f>
              <c:numCache>
                <c:formatCode>0%</c:formatCode>
                <c:ptCount val="14"/>
                <c:pt idx="0">
                  <c:v>0.18</c:v>
                </c:pt>
                <c:pt idx="1">
                  <c:v>0.2</c:v>
                </c:pt>
                <c:pt idx="2">
                  <c:v>0.22</c:v>
                </c:pt>
                <c:pt idx="3">
                  <c:v>0.23</c:v>
                </c:pt>
                <c:pt idx="4">
                  <c:v>0.24</c:v>
                </c:pt>
                <c:pt idx="5">
                  <c:v>0.25</c:v>
                </c:pt>
                <c:pt idx="6">
                  <c:v>0.28999999999999998</c:v>
                </c:pt>
                <c:pt idx="7">
                  <c:v>0.35</c:v>
                </c:pt>
                <c:pt idx="8">
                  <c:v>0.41</c:v>
                </c:pt>
                <c:pt idx="9">
                  <c:v>0.43</c:v>
                </c:pt>
                <c:pt idx="10">
                  <c:v>0.46</c:v>
                </c:pt>
                <c:pt idx="11">
                  <c:v>0.51</c:v>
                </c:pt>
                <c:pt idx="12">
                  <c:v>0.67</c:v>
                </c:pt>
                <c:pt idx="13">
                  <c:v>0.68</c:v>
                </c:pt>
              </c:numCache>
            </c:numRef>
          </c:val>
          <c:extLst>
            <c:ext xmlns:c16="http://schemas.microsoft.com/office/drawing/2014/chart" uri="{C3380CC4-5D6E-409C-BE32-E72D297353CC}">
              <c16:uniqueId val="{00000000-D903-44B4-8EDA-D74C1D5B7BFB}"/>
            </c:ext>
          </c:extLst>
        </c:ser>
        <c:dLbls>
          <c:dLblPos val="inEnd"/>
          <c:showLegendKey val="0"/>
          <c:showVal val="1"/>
          <c:showCatName val="0"/>
          <c:showSerName val="0"/>
          <c:showPercent val="0"/>
          <c:showBubbleSize val="0"/>
        </c:dLbls>
        <c:gapWidth val="115"/>
        <c:overlap val="-20"/>
        <c:axId val="658481456"/>
        <c:axId val="658482440"/>
      </c:barChart>
      <c:catAx>
        <c:axId val="658481456"/>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de-DE"/>
          </a:p>
        </c:txPr>
        <c:crossAx val="658482440"/>
        <c:crosses val="autoZero"/>
        <c:auto val="1"/>
        <c:lblAlgn val="ctr"/>
        <c:lblOffset val="100"/>
        <c:noMultiLvlLbl val="0"/>
      </c:catAx>
      <c:valAx>
        <c:axId val="658482440"/>
        <c:scaling>
          <c:orientation val="minMax"/>
        </c:scaling>
        <c:delete val="1"/>
        <c:axPos val="b"/>
        <c:majorGridlines>
          <c:spPr>
            <a:ln w="9525" cap="flat" cmpd="sng" algn="ctr">
              <a:noFill/>
              <a:round/>
            </a:ln>
            <a:effectLst/>
          </c:spPr>
        </c:majorGridlines>
        <c:numFmt formatCode="0%" sourceLinked="1"/>
        <c:majorTickMark val="none"/>
        <c:minorTickMark val="none"/>
        <c:tickLblPos val="nextTo"/>
        <c:crossAx val="65848145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15200619854286"/>
          <c:y val="0.19593291187186609"/>
          <c:w val="0.54014365495124184"/>
          <c:h val="0.56299736661736588"/>
        </c:manualLayout>
      </c:layout>
      <c:radarChart>
        <c:radarStyle val="marker"/>
        <c:varyColors val="0"/>
        <c:ser>
          <c:idx val="0"/>
          <c:order val="0"/>
          <c:tx>
            <c:strRef>
              <c:f>Tabelle1!$B$1</c:f>
              <c:strCache>
                <c:ptCount val="1"/>
                <c:pt idx="0">
                  <c:v>Maximaler Score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Tabelle1!$A$2:$A$6</c:f>
              <c:strCache>
                <c:ptCount val="5"/>
                <c:pt idx="0">
                  <c:v>Organisation</c:v>
                </c:pt>
                <c:pt idx="1">
                  <c:v>Daten</c:v>
                </c:pt>
                <c:pt idx="2">
                  <c:v>Infrasturktur</c:v>
                </c:pt>
                <c:pt idx="3">
                  <c:v>Analytics</c:v>
                </c:pt>
                <c:pt idx="4">
                  <c:v>Operations</c:v>
                </c:pt>
              </c:strCache>
            </c:strRef>
          </c:cat>
          <c:val>
            <c:numRef>
              <c:f>Tabelle1!$B$2:$B$6</c:f>
              <c:numCache>
                <c:formatCode>General</c:formatCode>
                <c:ptCount val="5"/>
                <c:pt idx="0">
                  <c:v>100</c:v>
                </c:pt>
                <c:pt idx="1">
                  <c:v>100</c:v>
                </c:pt>
                <c:pt idx="2">
                  <c:v>100</c:v>
                </c:pt>
                <c:pt idx="3">
                  <c:v>100</c:v>
                </c:pt>
                <c:pt idx="4">
                  <c:v>100</c:v>
                </c:pt>
              </c:numCache>
            </c:numRef>
          </c:val>
          <c:extLst>
            <c:ext xmlns:c16="http://schemas.microsoft.com/office/drawing/2014/chart" uri="{C3380CC4-5D6E-409C-BE32-E72D297353CC}">
              <c16:uniqueId val="{00000000-0621-4D5D-A8E6-62BFD9CF2C2D}"/>
            </c:ext>
          </c:extLst>
        </c:ser>
        <c:ser>
          <c:idx val="1"/>
          <c:order val="1"/>
          <c:tx>
            <c:strRef>
              <c:f>Tabelle1!$C$1</c:f>
              <c:strCache>
                <c:ptCount val="1"/>
                <c:pt idx="0">
                  <c:v>Ihre Organisation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Tabelle1!$A$2:$A$6</c:f>
              <c:strCache>
                <c:ptCount val="5"/>
                <c:pt idx="0">
                  <c:v>Organisation</c:v>
                </c:pt>
                <c:pt idx="1">
                  <c:v>Daten</c:v>
                </c:pt>
                <c:pt idx="2">
                  <c:v>Infrasturktur</c:v>
                </c:pt>
                <c:pt idx="3">
                  <c:v>Analytics</c:v>
                </c:pt>
                <c:pt idx="4">
                  <c:v>Operations</c:v>
                </c:pt>
              </c:strCache>
            </c:strRef>
          </c:cat>
          <c:val>
            <c:numRef>
              <c:f>Tabelle1!$C$2:$C$6</c:f>
              <c:numCache>
                <c:formatCode>General</c:formatCode>
                <c:ptCount val="5"/>
                <c:pt idx="0">
                  <c:v>75</c:v>
                </c:pt>
                <c:pt idx="1">
                  <c:v>60</c:v>
                </c:pt>
                <c:pt idx="2">
                  <c:v>20</c:v>
                </c:pt>
                <c:pt idx="3">
                  <c:v>40</c:v>
                </c:pt>
                <c:pt idx="4">
                  <c:v>5</c:v>
                </c:pt>
              </c:numCache>
            </c:numRef>
          </c:val>
          <c:extLst>
            <c:ext xmlns:c16="http://schemas.microsoft.com/office/drawing/2014/chart" uri="{C3380CC4-5D6E-409C-BE32-E72D297353CC}">
              <c16:uniqueId val="{00000001-0621-4D5D-A8E6-62BFD9CF2C2D}"/>
            </c:ext>
          </c:extLst>
        </c:ser>
        <c:dLbls>
          <c:showLegendKey val="0"/>
          <c:showVal val="0"/>
          <c:showCatName val="0"/>
          <c:showSerName val="0"/>
          <c:showPercent val="0"/>
          <c:showBubbleSize val="0"/>
        </c:dLbls>
        <c:axId val="895643096"/>
        <c:axId val="895618168"/>
      </c:radarChart>
      <c:catAx>
        <c:axId val="895643096"/>
        <c:scaling>
          <c:orientation val="minMax"/>
        </c:scaling>
        <c:delete val="1"/>
        <c:axPos val="b"/>
        <c:numFmt formatCode="General" sourceLinked="1"/>
        <c:majorTickMark val="none"/>
        <c:minorTickMark val="none"/>
        <c:tickLblPos val="nextTo"/>
        <c:crossAx val="895618168"/>
        <c:crosses val="autoZero"/>
        <c:auto val="1"/>
        <c:lblAlgn val="ctr"/>
        <c:lblOffset val="100"/>
        <c:noMultiLvlLbl val="0"/>
      </c:catAx>
      <c:valAx>
        <c:axId val="895618168"/>
        <c:scaling>
          <c:orientation val="minMax"/>
        </c:scaling>
        <c:delete val="1"/>
        <c:axPos val="l"/>
        <c:majorGridlines>
          <c:spPr>
            <a:ln w="9525" cap="flat" cmpd="sng" algn="ctr">
              <a:solidFill>
                <a:schemeClr val="accent5">
                  <a:lumMod val="40000"/>
                  <a:lumOff val="60000"/>
                </a:schemeClr>
              </a:solidFill>
              <a:round/>
            </a:ln>
            <a:effectLst/>
          </c:spPr>
        </c:majorGridlines>
        <c:numFmt formatCode="General" sourceLinked="1"/>
        <c:majorTickMark val="none"/>
        <c:minorTickMark val="none"/>
        <c:tickLblPos val="nextTo"/>
        <c:crossAx val="895643096"/>
        <c:crosses val="autoZero"/>
        <c:crossBetween val="between"/>
      </c:valAx>
      <c:spPr>
        <a:noFill/>
        <a:ln>
          <a:noFill/>
        </a:ln>
        <a:effectLst/>
      </c:spPr>
    </c:plotArea>
    <c:legend>
      <c:legendPos val="t"/>
      <c:layout>
        <c:manualLayout>
          <c:xMode val="edge"/>
          <c:yMode val="edge"/>
          <c:x val="0.23015334990834999"/>
          <c:y val="0.8116698531798997"/>
          <c:w val="0.5994259446694814"/>
          <c:h val="0.1123094154888719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15200619854286"/>
          <c:y val="0.19593291187186609"/>
          <c:w val="0.54014365495124184"/>
          <c:h val="0.56299736661736588"/>
        </c:manualLayout>
      </c:layout>
      <c:radarChart>
        <c:radarStyle val="marker"/>
        <c:varyColors val="0"/>
        <c:ser>
          <c:idx val="0"/>
          <c:order val="0"/>
          <c:tx>
            <c:strRef>
              <c:f>Tabelle1!$B$1</c:f>
              <c:strCache>
                <c:ptCount val="1"/>
                <c:pt idx="0">
                  <c:v>Maximaler Score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Tabelle1!$A$2:$A$6</c:f>
              <c:strCache>
                <c:ptCount val="5"/>
                <c:pt idx="0">
                  <c:v>Organisation</c:v>
                </c:pt>
                <c:pt idx="1">
                  <c:v>Daten</c:v>
                </c:pt>
                <c:pt idx="2">
                  <c:v>Infrasturktur</c:v>
                </c:pt>
                <c:pt idx="3">
                  <c:v>Analytics</c:v>
                </c:pt>
                <c:pt idx="4">
                  <c:v>Operations</c:v>
                </c:pt>
              </c:strCache>
            </c:strRef>
          </c:cat>
          <c:val>
            <c:numRef>
              <c:f>Tabelle1!$B$2:$B$6</c:f>
              <c:numCache>
                <c:formatCode>General</c:formatCode>
                <c:ptCount val="5"/>
                <c:pt idx="0">
                  <c:v>100</c:v>
                </c:pt>
                <c:pt idx="1">
                  <c:v>100</c:v>
                </c:pt>
                <c:pt idx="2">
                  <c:v>100</c:v>
                </c:pt>
                <c:pt idx="3">
                  <c:v>100</c:v>
                </c:pt>
                <c:pt idx="4">
                  <c:v>100</c:v>
                </c:pt>
              </c:numCache>
            </c:numRef>
          </c:val>
          <c:extLst>
            <c:ext xmlns:c16="http://schemas.microsoft.com/office/drawing/2014/chart" uri="{C3380CC4-5D6E-409C-BE32-E72D297353CC}">
              <c16:uniqueId val="{00000000-D970-4940-B7FC-6F79DD79AD58}"/>
            </c:ext>
          </c:extLst>
        </c:ser>
        <c:ser>
          <c:idx val="1"/>
          <c:order val="1"/>
          <c:tx>
            <c:strRef>
              <c:f>Tabelle1!$C$1</c:f>
              <c:strCache>
                <c:ptCount val="1"/>
                <c:pt idx="0">
                  <c:v>Ihre Organisation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Tabelle1!$A$2:$A$6</c:f>
              <c:strCache>
                <c:ptCount val="5"/>
                <c:pt idx="0">
                  <c:v>Organisation</c:v>
                </c:pt>
                <c:pt idx="1">
                  <c:v>Daten</c:v>
                </c:pt>
                <c:pt idx="2">
                  <c:v>Infrasturktur</c:v>
                </c:pt>
                <c:pt idx="3">
                  <c:v>Analytics</c:v>
                </c:pt>
                <c:pt idx="4">
                  <c:v>Operations</c:v>
                </c:pt>
              </c:strCache>
            </c:strRef>
          </c:cat>
          <c:val>
            <c:numRef>
              <c:f>Tabelle1!$C$2:$C$6</c:f>
              <c:numCache>
                <c:formatCode>General</c:formatCode>
                <c:ptCount val="5"/>
                <c:pt idx="0">
                  <c:v>75</c:v>
                </c:pt>
                <c:pt idx="1">
                  <c:v>60</c:v>
                </c:pt>
                <c:pt idx="2">
                  <c:v>20</c:v>
                </c:pt>
                <c:pt idx="3">
                  <c:v>40</c:v>
                </c:pt>
                <c:pt idx="4">
                  <c:v>5</c:v>
                </c:pt>
              </c:numCache>
            </c:numRef>
          </c:val>
          <c:extLst>
            <c:ext xmlns:c16="http://schemas.microsoft.com/office/drawing/2014/chart" uri="{C3380CC4-5D6E-409C-BE32-E72D297353CC}">
              <c16:uniqueId val="{00000001-D970-4940-B7FC-6F79DD79AD58}"/>
            </c:ext>
          </c:extLst>
        </c:ser>
        <c:dLbls>
          <c:showLegendKey val="0"/>
          <c:showVal val="0"/>
          <c:showCatName val="0"/>
          <c:showSerName val="0"/>
          <c:showPercent val="0"/>
          <c:showBubbleSize val="0"/>
        </c:dLbls>
        <c:axId val="895643096"/>
        <c:axId val="895618168"/>
      </c:radarChart>
      <c:catAx>
        <c:axId val="895643096"/>
        <c:scaling>
          <c:orientation val="minMax"/>
        </c:scaling>
        <c:delete val="1"/>
        <c:axPos val="b"/>
        <c:numFmt formatCode="General" sourceLinked="1"/>
        <c:majorTickMark val="none"/>
        <c:minorTickMark val="none"/>
        <c:tickLblPos val="nextTo"/>
        <c:crossAx val="895618168"/>
        <c:crosses val="autoZero"/>
        <c:auto val="1"/>
        <c:lblAlgn val="ctr"/>
        <c:lblOffset val="100"/>
        <c:noMultiLvlLbl val="0"/>
      </c:catAx>
      <c:valAx>
        <c:axId val="895618168"/>
        <c:scaling>
          <c:orientation val="minMax"/>
        </c:scaling>
        <c:delete val="1"/>
        <c:axPos val="l"/>
        <c:majorGridlines>
          <c:spPr>
            <a:ln w="9525" cap="flat" cmpd="sng" algn="ctr">
              <a:solidFill>
                <a:schemeClr val="accent5">
                  <a:lumMod val="40000"/>
                  <a:lumOff val="60000"/>
                </a:schemeClr>
              </a:solidFill>
              <a:round/>
            </a:ln>
            <a:effectLst/>
          </c:spPr>
        </c:majorGridlines>
        <c:numFmt formatCode="General" sourceLinked="1"/>
        <c:majorTickMark val="none"/>
        <c:minorTickMark val="none"/>
        <c:tickLblPos val="nextTo"/>
        <c:crossAx val="895643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328.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F0FD89-342F-4099-A20E-7EEFD18FE3EE}"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de-DE"/>
        </a:p>
      </dgm:t>
    </dgm:pt>
    <dgm:pt modelId="{419AA147-8173-4169-A3A8-3E7A26F6241B}">
      <dgm:prSet phldrT="[Text]"/>
      <dgm:spPr/>
      <dgm:t>
        <a:bodyPr/>
        <a:lstStyle/>
        <a:p>
          <a:r>
            <a:rPr lang="de-DE" dirty="0"/>
            <a:t>24h</a:t>
          </a:r>
        </a:p>
        <a:p>
          <a:r>
            <a:rPr lang="de-DE" dirty="0"/>
            <a:t>Daily</a:t>
          </a:r>
        </a:p>
        <a:p>
          <a:endParaRPr lang="de-DE" dirty="0"/>
        </a:p>
      </dgm:t>
    </dgm:pt>
    <dgm:pt modelId="{80493069-82F5-4BD2-B5AC-60A6A4B43798}" type="parTrans" cxnId="{FED98A16-32F9-49DE-8A39-9EF8D857A5BD}">
      <dgm:prSet/>
      <dgm:spPr/>
      <dgm:t>
        <a:bodyPr/>
        <a:lstStyle/>
        <a:p>
          <a:endParaRPr lang="de-DE"/>
        </a:p>
      </dgm:t>
    </dgm:pt>
    <dgm:pt modelId="{890853D1-2A8C-4003-9D20-616270AB09BD}" type="sibTrans" cxnId="{FED98A16-32F9-49DE-8A39-9EF8D857A5BD}">
      <dgm:prSet/>
      <dgm:spPr/>
      <dgm:t>
        <a:bodyPr/>
        <a:lstStyle/>
        <a:p>
          <a:endParaRPr lang="de-DE"/>
        </a:p>
      </dgm:t>
    </dgm:pt>
    <dgm:pt modelId="{513C6AA8-3EE0-4F07-BC34-412A4F46C1F2}">
      <dgm:prSet phldrT="[Text]"/>
      <dgm:spPr/>
      <dgm:t>
        <a:bodyPr/>
        <a:lstStyle/>
        <a:p>
          <a:r>
            <a:rPr lang="de-DE"/>
            <a:t>Sprint</a:t>
          </a:r>
        </a:p>
      </dgm:t>
    </dgm:pt>
    <dgm:pt modelId="{F7A07ED7-0DC4-4B6B-851F-B0C99C1C82EC}" type="sibTrans" cxnId="{07B7ED52-FE7C-4ACF-B698-043D6ECEAC88}">
      <dgm:prSet/>
      <dgm:spPr/>
      <dgm:t>
        <a:bodyPr/>
        <a:lstStyle/>
        <a:p>
          <a:endParaRPr lang="de-DE"/>
        </a:p>
      </dgm:t>
    </dgm:pt>
    <dgm:pt modelId="{F1558760-3AD8-4290-8BDC-2D4295BB5199}" type="parTrans" cxnId="{07B7ED52-FE7C-4ACF-B698-043D6ECEAC88}">
      <dgm:prSet/>
      <dgm:spPr/>
      <dgm:t>
        <a:bodyPr/>
        <a:lstStyle/>
        <a:p>
          <a:endParaRPr lang="de-DE"/>
        </a:p>
      </dgm:t>
    </dgm:pt>
    <dgm:pt modelId="{5322B605-C4F2-41C4-A27E-6BD666E9A30C}" type="pres">
      <dgm:prSet presAssocID="{BCF0FD89-342F-4099-A20E-7EEFD18FE3EE}" presName="Name0" presStyleCnt="0">
        <dgm:presLayoutVars>
          <dgm:chMax val="7"/>
          <dgm:chPref val="7"/>
          <dgm:dir/>
          <dgm:animLvl val="lvl"/>
        </dgm:presLayoutVars>
      </dgm:prSet>
      <dgm:spPr/>
    </dgm:pt>
    <dgm:pt modelId="{D76C25CF-9DE8-48C6-A4CF-FB343189D1E0}" type="pres">
      <dgm:prSet presAssocID="{419AA147-8173-4169-A3A8-3E7A26F6241B}" presName="Accent1" presStyleCnt="0"/>
      <dgm:spPr/>
    </dgm:pt>
    <dgm:pt modelId="{F52372D0-49BD-42B0-8DB1-28F44BDB5C46}" type="pres">
      <dgm:prSet presAssocID="{419AA147-8173-4169-A3A8-3E7A26F6241B}" presName="Accent" presStyleLbl="node1" presStyleIdx="0" presStyleCnt="2">
        <dgm:style>
          <a:lnRef idx="2">
            <a:schemeClr val="accent1">
              <a:shade val="50000"/>
            </a:schemeClr>
          </a:lnRef>
          <a:fillRef idx="1">
            <a:schemeClr val="accent1"/>
          </a:fillRef>
          <a:effectRef idx="0">
            <a:schemeClr val="accent1"/>
          </a:effectRef>
          <a:fontRef idx="minor">
            <a:schemeClr val="lt1"/>
          </a:fontRef>
        </dgm:style>
      </dgm:prSet>
      <dgm:spPr>
        <a:xfrm>
          <a:off x="2030950" y="0"/>
          <a:ext cx="2258899" cy="2258964"/>
        </a:xfrm>
        <a:prstGeom prst="circularArrow">
          <a:avLst>
            <a:gd name="adj1" fmla="val 10980"/>
            <a:gd name="adj2" fmla="val 1142322"/>
            <a:gd name="adj3" fmla="val 4500000"/>
            <a:gd name="adj4" fmla="val 10800000"/>
            <a:gd name="adj5" fmla="val 12500"/>
          </a:avLst>
        </a:prstGeom>
        <a:solidFill>
          <a:srgbClr val="4E4E50"/>
        </a:solidFill>
        <a:ln>
          <a:noFill/>
        </a:ln>
      </dgm:spPr>
    </dgm:pt>
    <dgm:pt modelId="{5900985C-3AC8-458D-A4EA-81A52EECD0A1}" type="pres">
      <dgm:prSet presAssocID="{419AA147-8173-4169-A3A8-3E7A26F6241B}" presName="Parent1" presStyleLbl="revTx" presStyleIdx="0" presStyleCnt="2">
        <dgm:presLayoutVars>
          <dgm:chMax val="1"/>
          <dgm:chPref val="1"/>
          <dgm:bulletEnabled val="1"/>
        </dgm:presLayoutVars>
      </dgm:prSet>
      <dgm:spPr/>
    </dgm:pt>
    <dgm:pt modelId="{B553D20B-A73F-4897-8666-0C5D171563E7}" type="pres">
      <dgm:prSet presAssocID="{513C6AA8-3EE0-4F07-BC34-412A4F46C1F2}" presName="Accent2" presStyleCnt="0"/>
      <dgm:spPr/>
    </dgm:pt>
    <dgm:pt modelId="{013C7460-B9A2-4F7D-B379-5F7B134149B9}" type="pres">
      <dgm:prSet presAssocID="{513C6AA8-3EE0-4F07-BC34-412A4F46C1F2}" presName="Accent" presStyleLbl="node1" presStyleIdx="1" presStyleCnt="2">
        <dgm:style>
          <a:lnRef idx="2">
            <a:schemeClr val="accent1">
              <a:shade val="50000"/>
            </a:schemeClr>
          </a:lnRef>
          <a:fillRef idx="1">
            <a:schemeClr val="accent1"/>
          </a:fillRef>
          <a:effectRef idx="0">
            <a:schemeClr val="accent1"/>
          </a:effectRef>
          <a:fontRef idx="minor">
            <a:schemeClr val="lt1"/>
          </a:fontRef>
        </dgm:style>
      </dgm:prSet>
      <dgm:spPr>
        <a:xfrm>
          <a:off x="1564660" y="1447906"/>
          <a:ext cx="1940566" cy="1941387"/>
        </a:xfrm>
        <a:prstGeom prst="blockArc">
          <a:avLst>
            <a:gd name="adj1" fmla="val 0"/>
            <a:gd name="adj2" fmla="val 18900000"/>
            <a:gd name="adj3" fmla="val 12740"/>
          </a:avLst>
        </a:prstGeom>
        <a:solidFill>
          <a:srgbClr val="4E4E50"/>
        </a:solidFill>
        <a:ln>
          <a:noFill/>
        </a:ln>
      </dgm:spPr>
    </dgm:pt>
    <dgm:pt modelId="{1FCCD883-79D6-4E77-8455-90DF9EEC3FEA}" type="pres">
      <dgm:prSet presAssocID="{513C6AA8-3EE0-4F07-BC34-412A4F46C1F2}" presName="Parent2" presStyleLbl="revTx" presStyleIdx="1" presStyleCnt="2">
        <dgm:presLayoutVars>
          <dgm:chMax val="1"/>
          <dgm:chPref val="1"/>
          <dgm:bulletEnabled val="1"/>
        </dgm:presLayoutVars>
      </dgm:prSet>
      <dgm:spPr/>
    </dgm:pt>
  </dgm:ptLst>
  <dgm:cxnLst>
    <dgm:cxn modelId="{8AEF5010-22C0-4D48-BABC-F8FA2549FC6D}" type="presOf" srcId="{BCF0FD89-342F-4099-A20E-7EEFD18FE3EE}" destId="{5322B605-C4F2-41C4-A27E-6BD666E9A30C}" srcOrd="0" destOrd="0" presId="urn:microsoft.com/office/officeart/2009/layout/CircleArrowProcess"/>
    <dgm:cxn modelId="{FED98A16-32F9-49DE-8A39-9EF8D857A5BD}" srcId="{BCF0FD89-342F-4099-A20E-7EEFD18FE3EE}" destId="{419AA147-8173-4169-A3A8-3E7A26F6241B}" srcOrd="0" destOrd="0" parTransId="{80493069-82F5-4BD2-B5AC-60A6A4B43798}" sibTransId="{890853D1-2A8C-4003-9D20-616270AB09BD}"/>
    <dgm:cxn modelId="{CAB9EC71-7755-495C-B48A-1F6358B7AB0C}" type="presOf" srcId="{419AA147-8173-4169-A3A8-3E7A26F6241B}" destId="{5900985C-3AC8-458D-A4EA-81A52EECD0A1}" srcOrd="0" destOrd="0" presId="urn:microsoft.com/office/officeart/2009/layout/CircleArrowProcess"/>
    <dgm:cxn modelId="{07B7ED52-FE7C-4ACF-B698-043D6ECEAC88}" srcId="{BCF0FD89-342F-4099-A20E-7EEFD18FE3EE}" destId="{513C6AA8-3EE0-4F07-BC34-412A4F46C1F2}" srcOrd="1" destOrd="0" parTransId="{F1558760-3AD8-4290-8BDC-2D4295BB5199}" sibTransId="{F7A07ED7-0DC4-4B6B-851F-B0C99C1C82EC}"/>
    <dgm:cxn modelId="{70B92CF6-EB48-43AC-963E-C9E8870CF2FD}" type="presOf" srcId="{513C6AA8-3EE0-4F07-BC34-412A4F46C1F2}" destId="{1FCCD883-79D6-4E77-8455-90DF9EEC3FEA}" srcOrd="0" destOrd="0" presId="urn:microsoft.com/office/officeart/2009/layout/CircleArrowProcess"/>
    <dgm:cxn modelId="{07E33FFD-F245-48B5-B080-97AF8958F8D1}" type="presParOf" srcId="{5322B605-C4F2-41C4-A27E-6BD666E9A30C}" destId="{D76C25CF-9DE8-48C6-A4CF-FB343189D1E0}" srcOrd="0" destOrd="0" presId="urn:microsoft.com/office/officeart/2009/layout/CircleArrowProcess"/>
    <dgm:cxn modelId="{151BD17B-9772-46D6-B02D-7B1852E40FC3}" type="presParOf" srcId="{D76C25CF-9DE8-48C6-A4CF-FB343189D1E0}" destId="{F52372D0-49BD-42B0-8DB1-28F44BDB5C46}" srcOrd="0" destOrd="0" presId="urn:microsoft.com/office/officeart/2009/layout/CircleArrowProcess"/>
    <dgm:cxn modelId="{B772BDE9-E7AA-49E4-93D3-5906432BF1FE}" type="presParOf" srcId="{5322B605-C4F2-41C4-A27E-6BD666E9A30C}" destId="{5900985C-3AC8-458D-A4EA-81A52EECD0A1}" srcOrd="1" destOrd="0" presId="urn:microsoft.com/office/officeart/2009/layout/CircleArrowProcess"/>
    <dgm:cxn modelId="{C0C886D1-8D40-44CA-8E48-0297303020EC}" type="presParOf" srcId="{5322B605-C4F2-41C4-A27E-6BD666E9A30C}" destId="{B553D20B-A73F-4897-8666-0C5D171563E7}" srcOrd="2" destOrd="0" presId="urn:microsoft.com/office/officeart/2009/layout/CircleArrowProcess"/>
    <dgm:cxn modelId="{7E1BAA20-2D83-44F5-AA75-353E48206669}" type="presParOf" srcId="{B553D20B-A73F-4897-8666-0C5D171563E7}" destId="{013C7460-B9A2-4F7D-B379-5F7B134149B9}" srcOrd="0" destOrd="0" presId="urn:microsoft.com/office/officeart/2009/layout/CircleArrowProcess"/>
    <dgm:cxn modelId="{CB750201-2F84-4221-83E3-CEED1C99D2CA}" type="presParOf" srcId="{5322B605-C4F2-41C4-A27E-6BD666E9A30C}" destId="{1FCCD883-79D6-4E77-8455-90DF9EEC3FEA}"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F0FD89-342F-4099-A20E-7EEFD18FE3EE}"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de-DE"/>
        </a:p>
      </dgm:t>
    </dgm:pt>
    <dgm:pt modelId="{513C6AA8-3EE0-4F07-BC34-412A4F46C1F2}">
      <dgm:prSet phldrT="[Text]" custT="1"/>
      <dgm:spPr/>
      <dgm:t>
        <a:bodyPr/>
        <a:lstStyle/>
        <a:p>
          <a:r>
            <a:rPr lang="de-DE" sz="1600" dirty="0"/>
            <a:t>Sprint</a:t>
          </a:r>
        </a:p>
        <a:p>
          <a:r>
            <a:rPr lang="de-DE" sz="1600" dirty="0"/>
            <a:t>2 Wochen</a:t>
          </a:r>
          <a:endParaRPr lang="de-DE" sz="1600" b="0" dirty="0"/>
        </a:p>
      </dgm:t>
    </dgm:pt>
    <dgm:pt modelId="{F7A07ED7-0DC4-4B6B-851F-B0C99C1C82EC}" type="sibTrans" cxnId="{07B7ED52-FE7C-4ACF-B698-043D6ECEAC88}">
      <dgm:prSet/>
      <dgm:spPr/>
      <dgm:t>
        <a:bodyPr/>
        <a:lstStyle/>
        <a:p>
          <a:endParaRPr lang="de-DE"/>
        </a:p>
      </dgm:t>
    </dgm:pt>
    <dgm:pt modelId="{F1558760-3AD8-4290-8BDC-2D4295BB5199}" type="parTrans" cxnId="{07B7ED52-FE7C-4ACF-B698-043D6ECEAC88}">
      <dgm:prSet/>
      <dgm:spPr/>
      <dgm:t>
        <a:bodyPr/>
        <a:lstStyle/>
        <a:p>
          <a:endParaRPr lang="de-DE"/>
        </a:p>
      </dgm:t>
    </dgm:pt>
    <dgm:pt modelId="{419AA147-8173-4169-A3A8-3E7A26F6241B}">
      <dgm:prSet phldrT="[Text]"/>
      <dgm:spPr/>
      <dgm:t>
        <a:bodyPr/>
        <a:lstStyle/>
        <a:p>
          <a:endParaRPr lang="de-DE"/>
        </a:p>
        <a:p>
          <a:endParaRPr lang="de-DE"/>
        </a:p>
      </dgm:t>
    </dgm:pt>
    <dgm:pt modelId="{890853D1-2A8C-4003-9D20-616270AB09BD}" type="sibTrans" cxnId="{FED98A16-32F9-49DE-8A39-9EF8D857A5BD}">
      <dgm:prSet/>
      <dgm:spPr/>
      <dgm:t>
        <a:bodyPr/>
        <a:lstStyle/>
        <a:p>
          <a:endParaRPr lang="de-DE"/>
        </a:p>
      </dgm:t>
    </dgm:pt>
    <dgm:pt modelId="{80493069-82F5-4BD2-B5AC-60A6A4B43798}" type="parTrans" cxnId="{FED98A16-32F9-49DE-8A39-9EF8D857A5BD}">
      <dgm:prSet/>
      <dgm:spPr/>
      <dgm:t>
        <a:bodyPr/>
        <a:lstStyle/>
        <a:p>
          <a:endParaRPr lang="de-DE"/>
        </a:p>
      </dgm:t>
    </dgm:pt>
    <dgm:pt modelId="{5322B605-C4F2-41C4-A27E-6BD666E9A30C}" type="pres">
      <dgm:prSet presAssocID="{BCF0FD89-342F-4099-A20E-7EEFD18FE3EE}" presName="Name0" presStyleCnt="0">
        <dgm:presLayoutVars>
          <dgm:chMax val="7"/>
          <dgm:chPref val="7"/>
          <dgm:dir/>
          <dgm:animLvl val="lvl"/>
        </dgm:presLayoutVars>
      </dgm:prSet>
      <dgm:spPr/>
    </dgm:pt>
    <dgm:pt modelId="{D76C25CF-9DE8-48C6-A4CF-FB343189D1E0}" type="pres">
      <dgm:prSet presAssocID="{419AA147-8173-4169-A3A8-3E7A26F6241B}" presName="Accent1" presStyleCnt="0"/>
      <dgm:spPr/>
    </dgm:pt>
    <dgm:pt modelId="{F52372D0-49BD-42B0-8DB1-28F44BDB5C46}" type="pres">
      <dgm:prSet presAssocID="{419AA147-8173-4169-A3A8-3E7A26F6241B}" presName="Accent" presStyleLbl="node1" presStyleIdx="0" presStyleCnt="2">
        <dgm:style>
          <a:lnRef idx="2">
            <a:schemeClr val="accent1">
              <a:shade val="50000"/>
            </a:schemeClr>
          </a:lnRef>
          <a:fillRef idx="1">
            <a:schemeClr val="accent1"/>
          </a:fillRef>
          <a:effectRef idx="0">
            <a:schemeClr val="accent1"/>
          </a:effectRef>
          <a:fontRef idx="minor">
            <a:schemeClr val="lt1"/>
          </a:fontRef>
        </dgm:style>
      </dgm:prSet>
      <dgm:spPr>
        <a:xfrm>
          <a:off x="2030950" y="0"/>
          <a:ext cx="2258899" cy="2258964"/>
        </a:xfrm>
        <a:prstGeom prst="circularArrow">
          <a:avLst>
            <a:gd name="adj1" fmla="val 10980"/>
            <a:gd name="adj2" fmla="val 1142322"/>
            <a:gd name="adj3" fmla="val 4500000"/>
            <a:gd name="adj4" fmla="val 10800000"/>
            <a:gd name="adj5" fmla="val 12500"/>
          </a:avLst>
        </a:prstGeom>
        <a:solidFill>
          <a:schemeClr val="bg1"/>
        </a:solidFill>
        <a:ln>
          <a:noFill/>
        </a:ln>
      </dgm:spPr>
    </dgm:pt>
    <dgm:pt modelId="{5900985C-3AC8-458D-A4EA-81A52EECD0A1}" type="pres">
      <dgm:prSet presAssocID="{419AA147-8173-4169-A3A8-3E7A26F6241B}" presName="Parent1" presStyleLbl="revTx" presStyleIdx="0" presStyleCnt="2" custLinFactX="-19654" custLinFactNeighborX="-100000" custLinFactNeighborY="18407">
        <dgm:presLayoutVars>
          <dgm:chMax val="1"/>
          <dgm:chPref val="1"/>
          <dgm:bulletEnabled val="1"/>
        </dgm:presLayoutVars>
      </dgm:prSet>
      <dgm:spPr/>
    </dgm:pt>
    <dgm:pt modelId="{B553D20B-A73F-4897-8666-0C5D171563E7}" type="pres">
      <dgm:prSet presAssocID="{513C6AA8-3EE0-4F07-BC34-412A4F46C1F2}" presName="Accent2" presStyleCnt="0"/>
      <dgm:spPr/>
    </dgm:pt>
    <dgm:pt modelId="{013C7460-B9A2-4F7D-B379-5F7B134149B9}" type="pres">
      <dgm:prSet presAssocID="{513C6AA8-3EE0-4F07-BC34-412A4F46C1F2}" presName="Accent" presStyleLbl="node1" presStyleIdx="1" presStyleCnt="2">
        <dgm:style>
          <a:lnRef idx="2">
            <a:schemeClr val="accent1">
              <a:shade val="50000"/>
            </a:schemeClr>
          </a:lnRef>
          <a:fillRef idx="1">
            <a:schemeClr val="accent1"/>
          </a:fillRef>
          <a:effectRef idx="0">
            <a:schemeClr val="accent1"/>
          </a:effectRef>
          <a:fontRef idx="minor">
            <a:schemeClr val="lt1"/>
          </a:fontRef>
        </dgm:style>
      </dgm:prSet>
      <dgm:spPr>
        <a:xfrm>
          <a:off x="1564660" y="1447906"/>
          <a:ext cx="1940566" cy="1941387"/>
        </a:xfrm>
        <a:prstGeom prst="blockArc">
          <a:avLst>
            <a:gd name="adj1" fmla="val 0"/>
            <a:gd name="adj2" fmla="val 18900000"/>
            <a:gd name="adj3" fmla="val 12740"/>
          </a:avLst>
        </a:prstGeom>
        <a:blipFill rotWithShape="0">
          <a:blip xmlns:r="http://schemas.openxmlformats.org/officeDocument/2006/relationships" r:embed="rId1"/>
          <a:stretch>
            <a:fillRect/>
          </a:stretch>
        </a:blipFill>
        <a:ln>
          <a:noFill/>
        </a:ln>
      </dgm:spPr>
    </dgm:pt>
    <dgm:pt modelId="{1FCCD883-79D6-4E77-8455-90DF9EEC3FEA}" type="pres">
      <dgm:prSet presAssocID="{513C6AA8-3EE0-4F07-BC34-412A4F46C1F2}" presName="Parent2" presStyleLbl="revTx" presStyleIdx="1" presStyleCnt="2">
        <dgm:presLayoutVars>
          <dgm:chMax val="1"/>
          <dgm:chPref val="1"/>
          <dgm:bulletEnabled val="1"/>
        </dgm:presLayoutVars>
      </dgm:prSet>
      <dgm:spPr/>
    </dgm:pt>
  </dgm:ptLst>
  <dgm:cxnLst>
    <dgm:cxn modelId="{8AEF5010-22C0-4D48-BABC-F8FA2549FC6D}" type="presOf" srcId="{BCF0FD89-342F-4099-A20E-7EEFD18FE3EE}" destId="{5322B605-C4F2-41C4-A27E-6BD666E9A30C}" srcOrd="0" destOrd="0" presId="urn:microsoft.com/office/officeart/2009/layout/CircleArrowProcess"/>
    <dgm:cxn modelId="{FED98A16-32F9-49DE-8A39-9EF8D857A5BD}" srcId="{BCF0FD89-342F-4099-A20E-7EEFD18FE3EE}" destId="{419AA147-8173-4169-A3A8-3E7A26F6241B}" srcOrd="0" destOrd="0" parTransId="{80493069-82F5-4BD2-B5AC-60A6A4B43798}" sibTransId="{890853D1-2A8C-4003-9D20-616270AB09BD}"/>
    <dgm:cxn modelId="{CAB9EC71-7755-495C-B48A-1F6358B7AB0C}" type="presOf" srcId="{419AA147-8173-4169-A3A8-3E7A26F6241B}" destId="{5900985C-3AC8-458D-A4EA-81A52EECD0A1}" srcOrd="0" destOrd="0" presId="urn:microsoft.com/office/officeart/2009/layout/CircleArrowProcess"/>
    <dgm:cxn modelId="{07B7ED52-FE7C-4ACF-B698-043D6ECEAC88}" srcId="{BCF0FD89-342F-4099-A20E-7EEFD18FE3EE}" destId="{513C6AA8-3EE0-4F07-BC34-412A4F46C1F2}" srcOrd="1" destOrd="0" parTransId="{F1558760-3AD8-4290-8BDC-2D4295BB5199}" sibTransId="{F7A07ED7-0DC4-4B6B-851F-B0C99C1C82EC}"/>
    <dgm:cxn modelId="{70B92CF6-EB48-43AC-963E-C9E8870CF2FD}" type="presOf" srcId="{513C6AA8-3EE0-4F07-BC34-412A4F46C1F2}" destId="{1FCCD883-79D6-4E77-8455-90DF9EEC3FEA}" srcOrd="0" destOrd="0" presId="urn:microsoft.com/office/officeart/2009/layout/CircleArrowProcess"/>
    <dgm:cxn modelId="{07E33FFD-F245-48B5-B080-97AF8958F8D1}" type="presParOf" srcId="{5322B605-C4F2-41C4-A27E-6BD666E9A30C}" destId="{D76C25CF-9DE8-48C6-A4CF-FB343189D1E0}" srcOrd="0" destOrd="0" presId="urn:microsoft.com/office/officeart/2009/layout/CircleArrowProcess"/>
    <dgm:cxn modelId="{151BD17B-9772-46D6-B02D-7B1852E40FC3}" type="presParOf" srcId="{D76C25CF-9DE8-48C6-A4CF-FB343189D1E0}" destId="{F52372D0-49BD-42B0-8DB1-28F44BDB5C46}" srcOrd="0" destOrd="0" presId="urn:microsoft.com/office/officeart/2009/layout/CircleArrowProcess"/>
    <dgm:cxn modelId="{B772BDE9-E7AA-49E4-93D3-5906432BF1FE}" type="presParOf" srcId="{5322B605-C4F2-41C4-A27E-6BD666E9A30C}" destId="{5900985C-3AC8-458D-A4EA-81A52EECD0A1}" srcOrd="1" destOrd="0" presId="urn:microsoft.com/office/officeart/2009/layout/CircleArrowProcess"/>
    <dgm:cxn modelId="{C0C886D1-8D40-44CA-8E48-0297303020EC}" type="presParOf" srcId="{5322B605-C4F2-41C4-A27E-6BD666E9A30C}" destId="{B553D20B-A73F-4897-8666-0C5D171563E7}" srcOrd="2" destOrd="0" presId="urn:microsoft.com/office/officeart/2009/layout/CircleArrowProcess"/>
    <dgm:cxn modelId="{7E1BAA20-2D83-44F5-AA75-353E48206669}" type="presParOf" srcId="{B553D20B-A73F-4897-8666-0C5D171563E7}" destId="{013C7460-B9A2-4F7D-B379-5F7B134149B9}" srcOrd="0" destOrd="0" presId="urn:microsoft.com/office/officeart/2009/layout/CircleArrowProcess"/>
    <dgm:cxn modelId="{CB750201-2F84-4221-83E3-CEED1C99D2CA}" type="presParOf" srcId="{5322B605-C4F2-41C4-A27E-6BD666E9A30C}" destId="{1FCCD883-79D6-4E77-8455-90DF9EEC3FEA}"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372D0-49BD-42B0-8DB1-28F44BDB5C46}">
      <dsp:nvSpPr>
        <dsp:cNvPr id="0" name=""/>
        <dsp:cNvSpPr/>
      </dsp:nvSpPr>
      <dsp:spPr>
        <a:xfrm>
          <a:off x="2030950" y="0"/>
          <a:ext cx="2258899" cy="2258964"/>
        </a:xfrm>
        <a:prstGeom prst="circularArrow">
          <a:avLst>
            <a:gd name="adj1" fmla="val 10980"/>
            <a:gd name="adj2" fmla="val 1142322"/>
            <a:gd name="adj3" fmla="val 4500000"/>
            <a:gd name="adj4" fmla="val 10800000"/>
            <a:gd name="adj5" fmla="val 12500"/>
          </a:avLst>
        </a:prstGeom>
        <a:solidFill>
          <a:srgbClr val="4E4E50"/>
        </a:solidFill>
        <a:ln w="25400" cap="flat" cmpd="sng" algn="ctr">
          <a:noFill/>
          <a:prstDash val="solid"/>
        </a:ln>
        <a:effectLst/>
      </dsp:spPr>
      <dsp:style>
        <a:lnRef idx="2">
          <a:schemeClr val="accent1">
            <a:shade val="50000"/>
          </a:schemeClr>
        </a:lnRef>
        <a:fillRef idx="1">
          <a:schemeClr val="accent1"/>
        </a:fillRef>
        <a:effectRef idx="0">
          <a:schemeClr val="accent1"/>
        </a:effectRef>
        <a:fontRef idx="minor">
          <a:schemeClr val="lt1"/>
        </a:fontRef>
      </dsp:style>
    </dsp:sp>
    <dsp:sp modelId="{5900985C-3AC8-458D-A4EA-81A52EECD0A1}">
      <dsp:nvSpPr>
        <dsp:cNvPr id="0" name=""/>
        <dsp:cNvSpPr/>
      </dsp:nvSpPr>
      <dsp:spPr>
        <a:xfrm>
          <a:off x="2529848" y="817836"/>
          <a:ext cx="1260288" cy="63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de-DE" sz="1100" kern="1200" dirty="0"/>
            <a:t>24h</a:t>
          </a:r>
        </a:p>
        <a:p>
          <a:pPr marL="0" lvl="0" indent="0" algn="ctr" defTabSz="488950">
            <a:lnSpc>
              <a:spcPct val="90000"/>
            </a:lnSpc>
            <a:spcBef>
              <a:spcPct val="0"/>
            </a:spcBef>
            <a:spcAft>
              <a:spcPct val="35000"/>
            </a:spcAft>
            <a:buNone/>
          </a:pPr>
          <a:r>
            <a:rPr lang="de-DE" sz="1100" kern="1200" dirty="0"/>
            <a:t>Daily</a:t>
          </a:r>
        </a:p>
        <a:p>
          <a:pPr marL="0" lvl="0" indent="0" algn="ctr" defTabSz="488950">
            <a:lnSpc>
              <a:spcPct val="90000"/>
            </a:lnSpc>
            <a:spcBef>
              <a:spcPct val="0"/>
            </a:spcBef>
            <a:spcAft>
              <a:spcPct val="35000"/>
            </a:spcAft>
            <a:buNone/>
          </a:pPr>
          <a:endParaRPr lang="de-DE" sz="1100" kern="1200" dirty="0"/>
        </a:p>
      </dsp:txBody>
      <dsp:txXfrm>
        <a:off x="2529848" y="817836"/>
        <a:ext cx="1260288" cy="630069"/>
      </dsp:txXfrm>
    </dsp:sp>
    <dsp:sp modelId="{013C7460-B9A2-4F7D-B379-5F7B134149B9}">
      <dsp:nvSpPr>
        <dsp:cNvPr id="0" name=""/>
        <dsp:cNvSpPr/>
      </dsp:nvSpPr>
      <dsp:spPr>
        <a:xfrm>
          <a:off x="1564660" y="1447906"/>
          <a:ext cx="1940566" cy="1941387"/>
        </a:xfrm>
        <a:prstGeom prst="blockArc">
          <a:avLst>
            <a:gd name="adj1" fmla="val 0"/>
            <a:gd name="adj2" fmla="val 18900000"/>
            <a:gd name="adj3" fmla="val 12740"/>
          </a:avLst>
        </a:prstGeom>
        <a:solidFill>
          <a:srgbClr val="4E4E50"/>
        </a:solidFill>
        <a:ln w="25400" cap="flat" cmpd="sng" algn="ctr">
          <a:noFill/>
          <a:prstDash val="solid"/>
        </a:ln>
        <a:effectLst/>
      </dsp:spPr>
      <dsp:style>
        <a:lnRef idx="2">
          <a:schemeClr val="accent1">
            <a:shade val="50000"/>
          </a:schemeClr>
        </a:lnRef>
        <a:fillRef idx="1">
          <a:schemeClr val="accent1"/>
        </a:fillRef>
        <a:effectRef idx="0">
          <a:schemeClr val="accent1"/>
        </a:effectRef>
        <a:fontRef idx="minor">
          <a:schemeClr val="lt1"/>
        </a:fontRef>
      </dsp:style>
    </dsp:sp>
    <dsp:sp modelId="{1FCCD883-79D6-4E77-8455-90DF9EEC3FEA}">
      <dsp:nvSpPr>
        <dsp:cNvPr id="0" name=""/>
        <dsp:cNvSpPr/>
      </dsp:nvSpPr>
      <dsp:spPr>
        <a:xfrm>
          <a:off x="1899704" y="2118308"/>
          <a:ext cx="1260288" cy="63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de-DE" sz="1100" kern="1200"/>
            <a:t>Sprint</a:t>
          </a:r>
        </a:p>
      </dsp:txBody>
      <dsp:txXfrm>
        <a:off x="1899704" y="2118308"/>
        <a:ext cx="1260288" cy="630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372D0-49BD-42B0-8DB1-28F44BDB5C46}">
      <dsp:nvSpPr>
        <dsp:cNvPr id="0" name=""/>
        <dsp:cNvSpPr/>
      </dsp:nvSpPr>
      <dsp:spPr>
        <a:xfrm>
          <a:off x="2030950" y="0"/>
          <a:ext cx="2258899" cy="2258964"/>
        </a:xfrm>
        <a:prstGeom prst="circularArrow">
          <a:avLst>
            <a:gd name="adj1" fmla="val 10980"/>
            <a:gd name="adj2" fmla="val 1142322"/>
            <a:gd name="adj3" fmla="val 4500000"/>
            <a:gd name="adj4" fmla="val 10800000"/>
            <a:gd name="adj5" fmla="val 12500"/>
          </a:avLst>
        </a:prstGeom>
        <a:solidFill>
          <a:schemeClr val="bg1"/>
        </a:solidFill>
        <a:ln w="25400" cap="flat" cmpd="sng" algn="ctr">
          <a:noFill/>
          <a:prstDash val="solid"/>
        </a:ln>
        <a:effectLst/>
      </dsp:spPr>
      <dsp:style>
        <a:lnRef idx="2">
          <a:schemeClr val="accent1">
            <a:shade val="50000"/>
          </a:schemeClr>
        </a:lnRef>
        <a:fillRef idx="1">
          <a:schemeClr val="accent1"/>
        </a:fillRef>
        <a:effectRef idx="0">
          <a:schemeClr val="accent1"/>
        </a:effectRef>
        <a:fontRef idx="minor">
          <a:schemeClr val="lt1"/>
        </a:fontRef>
      </dsp:style>
    </dsp:sp>
    <dsp:sp modelId="{5900985C-3AC8-458D-A4EA-81A52EECD0A1}">
      <dsp:nvSpPr>
        <dsp:cNvPr id="0" name=""/>
        <dsp:cNvSpPr/>
      </dsp:nvSpPr>
      <dsp:spPr>
        <a:xfrm>
          <a:off x="1021863" y="933813"/>
          <a:ext cx="1260288" cy="63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de-DE" sz="1800" kern="1200"/>
        </a:p>
        <a:p>
          <a:pPr marL="0" lvl="0" indent="0" algn="ctr" defTabSz="800100">
            <a:lnSpc>
              <a:spcPct val="90000"/>
            </a:lnSpc>
            <a:spcBef>
              <a:spcPct val="0"/>
            </a:spcBef>
            <a:spcAft>
              <a:spcPct val="35000"/>
            </a:spcAft>
            <a:buNone/>
          </a:pPr>
          <a:endParaRPr lang="de-DE" sz="1800" kern="1200"/>
        </a:p>
      </dsp:txBody>
      <dsp:txXfrm>
        <a:off x="1021863" y="933813"/>
        <a:ext cx="1260288" cy="630069"/>
      </dsp:txXfrm>
    </dsp:sp>
    <dsp:sp modelId="{013C7460-B9A2-4F7D-B379-5F7B134149B9}">
      <dsp:nvSpPr>
        <dsp:cNvPr id="0" name=""/>
        <dsp:cNvSpPr/>
      </dsp:nvSpPr>
      <dsp:spPr>
        <a:xfrm>
          <a:off x="1564660" y="1447906"/>
          <a:ext cx="1940566" cy="1941387"/>
        </a:xfrm>
        <a:prstGeom prst="blockArc">
          <a:avLst>
            <a:gd name="adj1" fmla="val 0"/>
            <a:gd name="adj2" fmla="val 18900000"/>
            <a:gd name="adj3" fmla="val 12740"/>
          </a:avLst>
        </a:prstGeom>
        <a:blipFill rotWithShape="0">
          <a:blip xmlns:r="http://schemas.openxmlformats.org/officeDocument/2006/relationships" r:embed="rId1"/>
          <a:stretch>
            <a:fillRect/>
          </a:stretch>
        </a:blipFill>
        <a:ln w="25400" cap="flat" cmpd="sng" algn="ctr">
          <a:noFill/>
          <a:prstDash val="solid"/>
        </a:ln>
        <a:effectLst/>
      </dsp:spPr>
      <dsp:style>
        <a:lnRef idx="2">
          <a:schemeClr val="accent1">
            <a:shade val="50000"/>
          </a:schemeClr>
        </a:lnRef>
        <a:fillRef idx="1">
          <a:schemeClr val="accent1"/>
        </a:fillRef>
        <a:effectRef idx="0">
          <a:schemeClr val="accent1"/>
        </a:effectRef>
        <a:fontRef idx="minor">
          <a:schemeClr val="lt1"/>
        </a:fontRef>
      </dsp:style>
    </dsp:sp>
    <dsp:sp modelId="{1FCCD883-79D6-4E77-8455-90DF9EEC3FEA}">
      <dsp:nvSpPr>
        <dsp:cNvPr id="0" name=""/>
        <dsp:cNvSpPr/>
      </dsp:nvSpPr>
      <dsp:spPr>
        <a:xfrm>
          <a:off x="1899704" y="2118308"/>
          <a:ext cx="1260288" cy="63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Sprint</a:t>
          </a:r>
        </a:p>
        <a:p>
          <a:pPr marL="0" lvl="0" indent="0" algn="ctr" defTabSz="711200">
            <a:lnSpc>
              <a:spcPct val="90000"/>
            </a:lnSpc>
            <a:spcBef>
              <a:spcPct val="0"/>
            </a:spcBef>
            <a:spcAft>
              <a:spcPct val="35000"/>
            </a:spcAft>
            <a:buNone/>
          </a:pPr>
          <a:r>
            <a:rPr lang="de-DE" sz="1600" kern="1200" dirty="0"/>
            <a:t>2 Wochen</a:t>
          </a:r>
          <a:endParaRPr lang="de-DE" sz="1600" b="0" kern="1200" dirty="0"/>
        </a:p>
      </dsp:txBody>
      <dsp:txXfrm>
        <a:off x="1899704" y="2118308"/>
        <a:ext cx="1260288" cy="630069"/>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344.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36339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492125" y="1182688"/>
            <a:ext cx="6040438" cy="3397250"/>
          </a:xfrm>
          <a:prstGeom prst="rect">
            <a:avLst/>
          </a:prstGeom>
          <a:noFill/>
          <a:ln w="12700">
            <a:solidFill>
              <a:prstClr val="black"/>
            </a:solidFill>
          </a:ln>
        </p:spPr>
        <p:txBody>
          <a:bodyPr vert="horz" lIns="99043" tIns="49523" rIns="99043" bIns="49523" rtlCol="0" anchor="ctr"/>
          <a:lstStyle/>
          <a:p>
            <a:endParaRPr lang="en-GB" dirty="0"/>
          </a:p>
        </p:txBody>
      </p:sp>
      <p:sp>
        <p:nvSpPr>
          <p:cNvPr id="5" name="Notizenplatzhalter 4"/>
          <p:cNvSpPr>
            <a:spLocks noGrp="1"/>
          </p:cNvSpPr>
          <p:nvPr>
            <p:ph type="body" sz="quarter" idx="3"/>
          </p:nvPr>
        </p:nvSpPr>
        <p:spPr>
          <a:xfrm>
            <a:off x="501889" y="5043100"/>
            <a:ext cx="6056672" cy="4507012"/>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endParaRPr lang="en-GB" dirty="0"/>
          </a:p>
        </p:txBody>
      </p:sp>
      <p:pic>
        <p:nvPicPr>
          <p:cNvPr id="11" name="Grafik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476" y="364715"/>
            <a:ext cx="1579828" cy="400975"/>
          </a:xfrm>
          <a:prstGeom prst="rect">
            <a:avLst/>
          </a:prstGeom>
          <a:noFill/>
          <a:ln>
            <a:noFill/>
          </a:ln>
        </p:spPr>
      </p:pic>
      <p:sp>
        <p:nvSpPr>
          <p:cNvPr id="15" name="Fußzeilenplatzhalter 3"/>
          <p:cNvSpPr>
            <a:spLocks noGrp="1"/>
          </p:cNvSpPr>
          <p:nvPr>
            <p:ph type="ftr" sz="quarter" idx="4"/>
          </p:nvPr>
        </p:nvSpPr>
        <p:spPr>
          <a:xfrm>
            <a:off x="2195362" y="9863904"/>
            <a:ext cx="3724095" cy="161175"/>
          </a:xfrm>
          <a:prstGeom prst="rect">
            <a:avLst/>
          </a:prstGeom>
        </p:spPr>
        <p:txBody>
          <a:bodyPr vert="horz" lIns="38992" tIns="0" rIns="0" bIns="0" rtlCol="0" anchor="b" anchorCtr="0"/>
          <a:lstStyle>
            <a:lvl1pPr algn="l">
              <a:defRPr sz="1300"/>
            </a:lvl1pPr>
          </a:lstStyle>
          <a:p>
            <a:r>
              <a:rPr lang="de-DE" sz="800" cap="all" dirty="0"/>
              <a:t>REFERENT NACHNAME (BEARBEITEN ÜBER EINFÜGEN | KOPF- UND FUßZEILE)</a:t>
            </a:r>
          </a:p>
        </p:txBody>
      </p:sp>
      <p:sp>
        <p:nvSpPr>
          <p:cNvPr id="16" name="Foliennummernplatzhalter 4"/>
          <p:cNvSpPr>
            <a:spLocks noGrp="1"/>
          </p:cNvSpPr>
          <p:nvPr>
            <p:ph type="sldNum" sz="quarter" idx="5"/>
          </p:nvPr>
        </p:nvSpPr>
        <p:spPr>
          <a:xfrm>
            <a:off x="6408980" y="9866522"/>
            <a:ext cx="372708" cy="161175"/>
          </a:xfrm>
          <a:prstGeom prst="rect">
            <a:avLst/>
          </a:prstGeom>
        </p:spPr>
        <p:txBody>
          <a:bodyPr vert="horz" lIns="0" tIns="0" rIns="0" bIns="0" rtlCol="0" anchor="b" anchorCtr="0"/>
          <a:lstStyle>
            <a:lvl1pPr algn="r">
              <a:defRPr sz="1300"/>
            </a:lvl1pPr>
          </a:lstStyle>
          <a:p>
            <a:fld id="{D9EEAEEE-0291-4F75-9BCC-E15A50F0EFAC}" type="slidenum">
              <a:rPr lang="de-DE" sz="800"/>
              <a:t>‹Nr.›</a:t>
            </a:fld>
            <a:endParaRPr lang="de-DE" sz="800" dirty="0"/>
          </a:p>
        </p:txBody>
      </p:sp>
      <p:sp>
        <p:nvSpPr>
          <p:cNvPr id="17" name="Rechteck 16"/>
          <p:cNvSpPr/>
          <p:nvPr/>
        </p:nvSpPr>
        <p:spPr>
          <a:xfrm>
            <a:off x="503825" y="9863904"/>
            <a:ext cx="1123416" cy="161175"/>
          </a:xfrm>
          <a:prstGeom prst="rect">
            <a:avLst/>
          </a:prstGeom>
        </p:spPr>
        <p:txBody>
          <a:bodyPr wrap="none" lIns="0" tIns="0" rIns="0" bIns="0" anchor="b">
            <a:noAutofit/>
          </a:bodyPr>
          <a:lstStyle/>
          <a:p>
            <a:r>
              <a:rPr lang="de-DE" sz="800" b="1" dirty="0"/>
              <a:t>www.haufe-akademie.de</a:t>
            </a:r>
            <a:endParaRPr lang="de-CH" sz="800" dirty="0"/>
          </a:p>
        </p:txBody>
      </p:sp>
      <p:cxnSp>
        <p:nvCxnSpPr>
          <p:cNvPr id="18" name="Gerade Verbindung 17"/>
          <p:cNvCxnSpPr/>
          <p:nvPr/>
        </p:nvCxnSpPr>
        <p:spPr>
          <a:xfrm>
            <a:off x="501886" y="9763520"/>
            <a:ext cx="6056008" cy="0"/>
          </a:xfrm>
          <a:prstGeom prst="line">
            <a:avLst/>
          </a:prstGeom>
          <a:ln w="127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111616" y="9863902"/>
            <a:ext cx="83746" cy="159526"/>
          </a:xfrm>
          <a:prstGeom prst="rect">
            <a:avLst/>
          </a:prstGeom>
        </p:spPr>
        <p:txBody>
          <a:bodyPr wrap="none" lIns="0" tIns="0" rIns="0" bIns="0" anchor="b">
            <a:noAutofit/>
          </a:bodyPr>
          <a:lstStyle/>
          <a:p>
            <a:r>
              <a:rPr lang="de-DE" sz="800" dirty="0"/>
              <a:t>©</a:t>
            </a:r>
          </a:p>
        </p:txBody>
      </p:sp>
    </p:spTree>
    <p:extLst>
      <p:ext uri="{BB962C8B-B14F-4D97-AF65-F5344CB8AC3E}">
        <p14:creationId xmlns:p14="http://schemas.microsoft.com/office/powerpoint/2010/main" val="341606166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177800" indent="-1778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354013" indent="-176213"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541338" indent="-187325"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719138" indent="-17780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895350" indent="-176213"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073150" indent="-17780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258888" indent="-185738"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e.wikipedia.org/wiki/Quantifizierung" TargetMode="External"/><Relationship Id="rId2" Type="http://schemas.openxmlformats.org/officeDocument/2006/relationships/slide" Target="../slides/slide118.xml"/><Relationship Id="rId1" Type="http://schemas.openxmlformats.org/officeDocument/2006/relationships/notesMaster" Target="../notesMasters/notesMaster1.xml"/><Relationship Id="rId6" Type="http://schemas.openxmlformats.org/officeDocument/2006/relationships/hyperlink" Target="https://de.wikipedia.org/wiki/Information_Retrieval" TargetMode="External"/><Relationship Id="rId5" Type="http://schemas.openxmlformats.org/officeDocument/2006/relationships/hyperlink" Target="https://de.wikipedia.org/wiki/Maschinelles_Lernen" TargetMode="External"/><Relationship Id="rId4" Type="http://schemas.openxmlformats.org/officeDocument/2006/relationships/hyperlink" Target="https://de.wikipedia.org/wiki/Informations%C3%BCberflutung"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e.wikipedia.org/wiki/Quantifizierung" TargetMode="External"/><Relationship Id="rId2" Type="http://schemas.openxmlformats.org/officeDocument/2006/relationships/slide" Target="../slides/slide119.xml"/><Relationship Id="rId1" Type="http://schemas.openxmlformats.org/officeDocument/2006/relationships/notesMaster" Target="../notesMasters/notesMaster1.xml"/><Relationship Id="rId6" Type="http://schemas.openxmlformats.org/officeDocument/2006/relationships/hyperlink" Target="https://de.wikipedia.org/wiki/Information_Retrieval" TargetMode="External"/><Relationship Id="rId5" Type="http://schemas.openxmlformats.org/officeDocument/2006/relationships/hyperlink" Target="https://de.wikipedia.org/wiki/Maschinelles_Lernen" TargetMode="External"/><Relationship Id="rId4" Type="http://schemas.openxmlformats.org/officeDocument/2006/relationships/hyperlink" Target="https://de.wikipedia.org/wiki/Informations%C3%BCberflutu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lienbildplatzhalter 21"/>
          <p:cNvSpPr>
            <a:spLocks noGrp="1" noRot="1" noChangeAspect="1"/>
          </p:cNvSpPr>
          <p:nvPr>
            <p:ph type="sldImg"/>
          </p:nvPr>
        </p:nvSpPr>
        <p:spPr>
          <a:xfrm>
            <a:off x="492125" y="1182688"/>
            <a:ext cx="6040438" cy="3397250"/>
          </a:xfrm>
        </p:spPr>
      </p:sp>
      <p:sp>
        <p:nvSpPr>
          <p:cNvPr id="23" name="Notizenplatzhalter 2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769620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Delphi Studie 2019: 11 Experten / 448 Controller</a:t>
            </a:r>
          </a:p>
          <a:p>
            <a:endParaRPr lang="de-DE" dirty="0"/>
          </a:p>
          <a:p>
            <a:r>
              <a:rPr lang="de-DE" dirty="0"/>
              <a:t>Business Partner: weg vo operativen Tätigkeiten , hin zum Beratung Manager, Strategiefokus, </a:t>
            </a:r>
          </a:p>
          <a:p>
            <a:r>
              <a:rPr lang="de-DE" dirty="0"/>
              <a:t>Guardian: eher Controlling Leiter</a:t>
            </a:r>
          </a:p>
          <a:p>
            <a:r>
              <a:rPr lang="de-DE" dirty="0"/>
              <a:t>Functional Lead: Strategien, fachliche Expertise</a:t>
            </a:r>
          </a:p>
          <a:p>
            <a:endParaRPr lang="de-DE" dirty="0"/>
          </a:p>
        </p:txBody>
      </p:sp>
    </p:spTree>
    <p:extLst>
      <p:ext uri="{BB962C8B-B14F-4D97-AF65-F5344CB8AC3E}">
        <p14:creationId xmlns:p14="http://schemas.microsoft.com/office/powerpoint/2010/main" val="26200238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Buzzwords</a:t>
            </a:r>
          </a:p>
          <a:p>
            <a:r>
              <a:rPr lang="de-DE" dirty="0"/>
              <a:t>Beobachten, nicht handeln</a:t>
            </a:r>
          </a:p>
          <a:p>
            <a:endParaRPr lang="de-DE" dirty="0"/>
          </a:p>
        </p:txBody>
      </p:sp>
    </p:spTree>
    <p:extLst>
      <p:ext uri="{BB962C8B-B14F-4D97-AF65-F5344CB8AC3E}">
        <p14:creationId xmlns:p14="http://schemas.microsoft.com/office/powerpoint/2010/main" val="28311451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 Data Science Handel/Supply Chain</a:t>
            </a:r>
          </a:p>
          <a:p>
            <a:endParaRPr lang="de-DE" dirty="0"/>
          </a:p>
          <a:p>
            <a:r>
              <a:rPr lang="de-DE" dirty="0"/>
              <a:t>IoT Assessment Slide</a:t>
            </a:r>
          </a:p>
          <a:p>
            <a:endParaRPr lang="de-DE" dirty="0"/>
          </a:p>
          <a:p>
            <a:r>
              <a:rPr lang="de-DE" dirty="0"/>
              <a:t>Soll, Ist</a:t>
            </a:r>
          </a:p>
          <a:p>
            <a:endParaRPr lang="de-DE" dirty="0"/>
          </a:p>
        </p:txBody>
      </p:sp>
    </p:spTree>
    <p:extLst>
      <p:ext uri="{BB962C8B-B14F-4D97-AF65-F5344CB8AC3E}">
        <p14:creationId xmlns:p14="http://schemas.microsoft.com/office/powerpoint/2010/main" val="13818105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182688"/>
            <a:ext cx="6040438" cy="3397250"/>
          </a:xfrm>
        </p:spPr>
      </p:sp>
      <p:sp>
        <p:nvSpPr>
          <p:cNvPr id="3" name="Notizenplatzhalter 2">
            <a:extLst>
              <a:ext uri="{FF2B5EF4-FFF2-40B4-BE49-F238E27FC236}">
                <a16:creationId xmlns:a16="http://schemas.microsoft.com/office/drawing/2014/main" id="{1FA3B7EE-2BAB-42B7-86E0-AAF23C1F3692}"/>
              </a:ext>
            </a:extLst>
          </p:cNvPr>
          <p:cNvSpPr>
            <a:spLocks noGrp="1"/>
          </p:cNvSpPr>
          <p:nvPr>
            <p:ph type="body" idx="1"/>
          </p:nvPr>
        </p:nvSpPr>
        <p:spPr/>
        <p:txBody>
          <a:bodyPr/>
          <a:lstStyle/>
          <a:p>
            <a:pPr defTabSz="937169">
              <a:defRPr/>
            </a:pPr>
            <a:r>
              <a:rPr lang="de-DE" dirty="0"/>
              <a:t>Genaue Analyse aller Prozessschritte</a:t>
            </a:r>
          </a:p>
          <a:p>
            <a:pPr defTabSz="937169">
              <a:defRPr/>
            </a:pPr>
            <a:endParaRPr lang="de-DE" dirty="0"/>
          </a:p>
          <a:p>
            <a:pPr defTabSz="937169">
              <a:defRPr/>
            </a:pPr>
            <a:r>
              <a:rPr lang="de-DE" dirty="0"/>
              <a:t>Siehe Folgeseite</a:t>
            </a:r>
          </a:p>
          <a:p>
            <a:endParaRPr lang="de-DE" dirty="0"/>
          </a:p>
        </p:txBody>
      </p:sp>
    </p:spTree>
    <p:extLst>
      <p:ext uri="{BB962C8B-B14F-4D97-AF65-F5344CB8AC3E}">
        <p14:creationId xmlns:p14="http://schemas.microsoft.com/office/powerpoint/2010/main" val="7298933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Prozessmodell Bsp.</a:t>
            </a:r>
          </a:p>
          <a:p>
            <a:endParaRPr lang="de-DE" dirty="0"/>
          </a:p>
          <a:p>
            <a:r>
              <a:rPr lang="de-DE" dirty="0">
                <a:effectLst/>
                <a:latin typeface="Calibri" panose="020F0502020204030204" pitchFamily="34" charset="0"/>
              </a:rPr>
              <a:t>Themen: GuV, Bilanz, Cashflow, Umsatz, Kosten, Ergebnis, Investitionen, Projekte, Mengen, Kapazitäten und Mitarbeiter</a:t>
            </a:r>
          </a:p>
          <a:p>
            <a:endParaRPr lang="de-DE" dirty="0">
              <a:effectLst/>
              <a:latin typeface="Calibri" panose="020F0502020204030204" pitchFamily="34" charset="0"/>
            </a:endParaRPr>
          </a:p>
          <a:p>
            <a:r>
              <a:rPr lang="de-DE" dirty="0">
                <a:effectLst/>
                <a:latin typeface="Calibri" panose="020F0502020204030204" pitchFamily="34" charset="0"/>
              </a:rPr>
              <a:t>Im Rahmend er </a:t>
            </a:r>
            <a:r>
              <a:rPr lang="de-DE" dirty="0" err="1">
                <a:effectLst/>
                <a:latin typeface="Calibri" panose="020F0502020204030204" pitchFamily="34" charset="0"/>
              </a:rPr>
              <a:t>Digialsiseurngstratgeie</a:t>
            </a:r>
            <a:r>
              <a:rPr lang="de-DE" dirty="0">
                <a:effectLst/>
                <a:latin typeface="Calibri" panose="020F0502020204030204" pitchFamily="34" charset="0"/>
              </a:rPr>
              <a:t> Prozessschritte im Detail analysieren</a:t>
            </a:r>
          </a:p>
          <a:p>
            <a:endParaRPr lang="de-DE" dirty="0">
              <a:effectLst/>
              <a:latin typeface="Calibri" panose="020F0502020204030204" pitchFamily="34" charset="0"/>
            </a:endParaRPr>
          </a:p>
          <a:p>
            <a:r>
              <a:rPr lang="de-DE" dirty="0" err="1">
                <a:effectLst/>
                <a:latin typeface="Calibri" panose="020F0502020204030204" pitchFamily="34" charset="0"/>
              </a:rPr>
              <a:t>Bsp</a:t>
            </a:r>
            <a:r>
              <a:rPr lang="de-DE" dirty="0">
                <a:effectLst/>
                <a:latin typeface="Calibri" panose="020F0502020204030204" pitchFamily="34" charset="0"/>
              </a:rPr>
              <a:t>:</a:t>
            </a:r>
          </a:p>
          <a:p>
            <a:r>
              <a:rPr lang="de-DE" dirty="0">
                <a:effectLst/>
                <a:latin typeface="Calibri" panose="020F0502020204030204" pitchFamily="34" charset="0"/>
              </a:rPr>
              <a:t>Als Weiterentwicklung dieser traditionellen Ansätze bilden sich im Zuge der Digitalisierung unter Anwendung von </a:t>
            </a:r>
            <a:r>
              <a:rPr lang="de-DE" dirty="0" err="1">
                <a:effectLst/>
                <a:latin typeface="Calibri" panose="020F0502020204030204" pitchFamily="34" charset="0"/>
              </a:rPr>
              <a:t>Predictive</a:t>
            </a:r>
            <a:r>
              <a:rPr lang="de-DE" dirty="0">
                <a:effectLst/>
                <a:latin typeface="Calibri" panose="020F0502020204030204" pitchFamily="34" charset="0"/>
              </a:rPr>
              <a:t> Analytics neue Ansätze eines „Data-Driven“ oder „</a:t>
            </a:r>
            <a:r>
              <a:rPr lang="de-DE" dirty="0" err="1">
                <a:effectLst/>
                <a:latin typeface="Calibri" panose="020F0502020204030204" pitchFamily="34" charset="0"/>
              </a:rPr>
              <a:t>Predictive</a:t>
            </a:r>
            <a:r>
              <a:rPr lang="de-DE" dirty="0">
                <a:effectLst/>
                <a:latin typeface="Calibri" panose="020F0502020204030204" pitchFamily="34" charset="0"/>
              </a:rPr>
              <a:t> </a:t>
            </a:r>
            <a:r>
              <a:rPr lang="de-DE" dirty="0" err="1">
                <a:effectLst/>
                <a:latin typeface="Calibri" panose="020F0502020204030204" pitchFamily="34" charset="0"/>
              </a:rPr>
              <a:t>Forecasting</a:t>
            </a:r>
            <a:r>
              <a:rPr lang="de-DE" dirty="0">
                <a:effectLst/>
                <a:latin typeface="Calibri" panose="020F0502020204030204" pitchFamily="34" charset="0"/>
              </a:rPr>
              <a:t>“ heraus. Dabei ermöglichen u. a. die Berücksichtigung von externen Datenquellen und der Einsatz von fortgeschrittenen statistischen Analysemethoden die Prognose von Ergebnisgrößen.</a:t>
            </a:r>
            <a:endParaRPr lang="de-DE" dirty="0"/>
          </a:p>
          <a:p>
            <a:endParaRPr lang="de-DE" dirty="0"/>
          </a:p>
        </p:txBody>
      </p:sp>
    </p:spTree>
    <p:extLst>
      <p:ext uri="{BB962C8B-B14F-4D97-AF65-F5344CB8AC3E}">
        <p14:creationId xmlns:p14="http://schemas.microsoft.com/office/powerpoint/2010/main" val="28269072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Wichtig: Nutzendarstellung</a:t>
            </a:r>
          </a:p>
          <a:p>
            <a:endParaRPr lang="de-DE" dirty="0"/>
          </a:p>
        </p:txBody>
      </p:sp>
    </p:spTree>
    <p:extLst>
      <p:ext uri="{BB962C8B-B14F-4D97-AF65-F5344CB8AC3E}">
        <p14:creationId xmlns:p14="http://schemas.microsoft.com/office/powerpoint/2010/main" val="277581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Controlling kann sich selbst einordnen:</a:t>
            </a:r>
          </a:p>
          <a:p>
            <a:r>
              <a:rPr lang="de-DE" dirty="0"/>
              <a:t>Einordnung in verschiedene Dimensionen: Rollenmodell, Organisation, Prozesse, </a:t>
            </a:r>
            <a:r>
              <a:rPr lang="de-DE" dirty="0" err="1"/>
              <a:t>Governance</a:t>
            </a:r>
            <a:r>
              <a:rPr lang="de-DE" dirty="0"/>
              <a:t>, IT-System, Personal</a:t>
            </a:r>
          </a:p>
        </p:txBody>
      </p:sp>
    </p:spTree>
    <p:extLst>
      <p:ext uri="{BB962C8B-B14F-4D97-AF65-F5344CB8AC3E}">
        <p14:creationId xmlns:p14="http://schemas.microsoft.com/office/powerpoint/2010/main" val="7012409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Use Case Workshops</a:t>
            </a:r>
          </a:p>
          <a:p>
            <a:r>
              <a:rPr lang="de-DE" dirty="0"/>
              <a:t>Haben wir gemacht</a:t>
            </a:r>
          </a:p>
          <a:p>
            <a:endParaRPr lang="de-DE" dirty="0"/>
          </a:p>
        </p:txBody>
      </p:sp>
    </p:spTree>
    <p:extLst>
      <p:ext uri="{BB962C8B-B14F-4D97-AF65-F5344CB8AC3E}">
        <p14:creationId xmlns:p14="http://schemas.microsoft.com/office/powerpoint/2010/main" val="658111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Business</a:t>
            </a:r>
          </a:p>
          <a:p>
            <a:r>
              <a:rPr lang="de-DE" dirty="0"/>
              <a:t>2 Produkte – Kunden – Märkte</a:t>
            </a:r>
          </a:p>
          <a:p>
            <a:r>
              <a:rPr lang="de-DE" dirty="0"/>
              <a:t>3 Analyse Supply Chain</a:t>
            </a:r>
          </a:p>
          <a:p>
            <a:r>
              <a:rPr lang="de-DE" dirty="0"/>
              <a:t>4 Daten</a:t>
            </a:r>
          </a:p>
          <a:p>
            <a:endParaRPr lang="de-DE" dirty="0"/>
          </a:p>
        </p:txBody>
      </p:sp>
    </p:spTree>
    <p:extLst>
      <p:ext uri="{BB962C8B-B14F-4D97-AF65-F5344CB8AC3E}">
        <p14:creationId xmlns:p14="http://schemas.microsoft.com/office/powerpoint/2010/main" val="88845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07446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Calibri" panose="020F0502020204030204" pitchFamily="34" charset="0"/>
              </a:rPr>
              <a:t>Standardlandkarte für Controllingprozesse von Unternehmen</a:t>
            </a:r>
          </a:p>
          <a:p>
            <a:endParaRPr lang="de-DE" dirty="0">
              <a:effectLst/>
              <a:latin typeface="Calibri" panose="020F0502020204030204" pitchFamily="34" charset="0"/>
            </a:endParaRPr>
          </a:p>
          <a:p>
            <a:r>
              <a:rPr lang="de-DE" dirty="0">
                <a:effectLst/>
                <a:latin typeface="Calibri" panose="020F0502020204030204" pitchFamily="34" charset="0"/>
              </a:rPr>
              <a:t>Prozesse in Teilprozess aufteilen</a:t>
            </a:r>
            <a:endParaRPr lang="de-DE" dirty="0"/>
          </a:p>
        </p:txBody>
      </p:sp>
    </p:spTree>
    <p:extLst>
      <p:ext uri="{BB962C8B-B14F-4D97-AF65-F5344CB8AC3E}">
        <p14:creationId xmlns:p14="http://schemas.microsoft.com/office/powerpoint/2010/main" val="2684044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Umwandlung von analogen in digitaltechnischen Systemen</a:t>
            </a:r>
          </a:p>
          <a:p>
            <a:r>
              <a:rPr lang="de-DE" dirty="0"/>
              <a:t>Prozesse verbessern</a:t>
            </a:r>
          </a:p>
          <a:p>
            <a:r>
              <a:rPr lang="de-DE" dirty="0"/>
              <a:t>Digitale Durchführung von Kommunikation</a:t>
            </a:r>
          </a:p>
          <a:p>
            <a:endParaRPr lang="de-DE" dirty="0"/>
          </a:p>
        </p:txBody>
      </p:sp>
    </p:spTree>
    <p:extLst>
      <p:ext uri="{BB962C8B-B14F-4D97-AF65-F5344CB8AC3E}">
        <p14:creationId xmlns:p14="http://schemas.microsoft.com/office/powerpoint/2010/main" val="378789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Falsche Erwartungen digitale Transformation</a:t>
            </a:r>
          </a:p>
          <a:p>
            <a:r>
              <a:rPr lang="de-DE" dirty="0"/>
              <a:t>Stakeholder</a:t>
            </a:r>
          </a:p>
          <a:p>
            <a:endParaRPr lang="de-DE" dirty="0"/>
          </a:p>
        </p:txBody>
      </p:sp>
    </p:spTree>
    <p:extLst>
      <p:ext uri="{BB962C8B-B14F-4D97-AF65-F5344CB8AC3E}">
        <p14:creationId xmlns:p14="http://schemas.microsoft.com/office/powerpoint/2010/main" val="2452561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 Sehr umfangreiche Aufgabe</a:t>
            </a:r>
          </a:p>
          <a:p>
            <a:endParaRPr lang="de-DE" dirty="0"/>
          </a:p>
          <a:p>
            <a:r>
              <a:rPr lang="de-DE" dirty="0"/>
              <a:t>1. Blick Geschäftsmodell</a:t>
            </a:r>
          </a:p>
          <a:p>
            <a:endParaRPr lang="de-DE" dirty="0"/>
          </a:p>
        </p:txBody>
      </p:sp>
    </p:spTree>
    <p:extLst>
      <p:ext uri="{BB962C8B-B14F-4D97-AF65-F5344CB8AC3E}">
        <p14:creationId xmlns:p14="http://schemas.microsoft.com/office/powerpoint/2010/main" val="534426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Notwenidge Veränderungen</a:t>
            </a:r>
          </a:p>
          <a:p>
            <a:r>
              <a:rPr lang="de-DE" dirty="0"/>
              <a:t>1 AAL</a:t>
            </a:r>
          </a:p>
          <a:p>
            <a:r>
              <a:rPr lang="de-DE" dirty="0"/>
              <a:t>2 Demand Forecast</a:t>
            </a:r>
          </a:p>
          <a:p>
            <a:r>
              <a:rPr lang="de-DE" dirty="0"/>
              <a:t>3 Amazon, </a:t>
            </a:r>
          </a:p>
          <a:p>
            <a:endParaRPr lang="de-DE" dirty="0"/>
          </a:p>
        </p:txBody>
      </p:sp>
    </p:spTree>
    <p:extLst>
      <p:ext uri="{BB962C8B-B14F-4D97-AF65-F5344CB8AC3E}">
        <p14:creationId xmlns:p14="http://schemas.microsoft.com/office/powerpoint/2010/main" val="52360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Software is eating the world</a:t>
            </a:r>
          </a:p>
          <a:p>
            <a:r>
              <a:rPr lang="de-DE" dirty="0"/>
              <a:t>Börsenwert (Anzahl Aktien*Kurs)</a:t>
            </a:r>
          </a:p>
          <a:p>
            <a:r>
              <a:rPr lang="de-DE" dirty="0"/>
              <a:t>76 Millarden heute</a:t>
            </a:r>
          </a:p>
          <a:p>
            <a:r>
              <a:rPr lang="de-DE" dirty="0"/>
              <a:t>Mercedes: 88 Mill.</a:t>
            </a:r>
          </a:p>
          <a:p>
            <a:r>
              <a:rPr lang="de-DE" dirty="0"/>
              <a:t>---</a:t>
            </a:r>
          </a:p>
          <a:p>
            <a:endParaRPr lang="de-DE" dirty="0"/>
          </a:p>
          <a:p>
            <a:r>
              <a:rPr lang="de-DE" dirty="0"/>
              <a:t>7,4 Mrd. $ Net Revenue (17)</a:t>
            </a:r>
          </a:p>
          <a:p>
            <a:r>
              <a:rPr lang="de-DE" dirty="0"/>
              <a:t>37 Mrd. $ Gross Booking (17)</a:t>
            </a:r>
          </a:p>
          <a:p>
            <a:endParaRPr lang="de-DE" dirty="0"/>
          </a:p>
          <a:p>
            <a:r>
              <a:rPr lang="de-DE" dirty="0"/>
              <a:t>11,3 Mrd. $ (18)</a:t>
            </a:r>
          </a:p>
          <a:p>
            <a:r>
              <a:rPr lang="de-DE" dirty="0"/>
              <a:t>50 Mrd. $ Gross Booking (18)</a:t>
            </a:r>
          </a:p>
        </p:txBody>
      </p:sp>
    </p:spTree>
    <p:extLst>
      <p:ext uri="{BB962C8B-B14F-4D97-AF65-F5344CB8AC3E}">
        <p14:creationId xmlns:p14="http://schemas.microsoft.com/office/powerpoint/2010/main" val="291876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4604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lienbildplatzhalter 17"/>
          <p:cNvSpPr>
            <a:spLocks noGrp="1" noRot="1" noChangeAspect="1"/>
          </p:cNvSpPr>
          <p:nvPr>
            <p:ph type="sldImg"/>
          </p:nvPr>
        </p:nvSpPr>
        <p:spPr>
          <a:xfrm>
            <a:off x="492125" y="1182688"/>
            <a:ext cx="6040438" cy="3397250"/>
          </a:xfrm>
        </p:spPr>
      </p:sp>
      <p:sp>
        <p:nvSpPr>
          <p:cNvPr id="19" name="Notizenplatzhalter 18"/>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787383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511918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Amazon go: </a:t>
            </a:r>
            <a:r>
              <a:rPr lang="de-DE" u="sng" dirty="0"/>
              <a:t>kassenlos, bargeldlos</a:t>
            </a:r>
            <a:r>
              <a:rPr lang="de-DE" dirty="0"/>
              <a:t>, jede </a:t>
            </a:r>
            <a:r>
              <a:rPr lang="de-DE" u="sng" dirty="0"/>
              <a:t>Entnahme</a:t>
            </a:r>
            <a:r>
              <a:rPr lang="de-DE" dirty="0"/>
              <a:t> wird aufgezeichnet, </a:t>
            </a:r>
            <a:r>
              <a:rPr lang="de-DE" u="sng" dirty="0"/>
              <a:t>Laufwege</a:t>
            </a:r>
            <a:r>
              <a:rPr lang="de-DE" dirty="0"/>
              <a:t> gescannt,</a:t>
            </a:r>
          </a:p>
          <a:p>
            <a:endParaRPr lang="de-DE" b="1" dirty="0"/>
          </a:p>
          <a:p>
            <a:r>
              <a:rPr lang="de-DE" b="1" dirty="0"/>
              <a:t>China: </a:t>
            </a:r>
            <a:r>
              <a:rPr lang="de-DE" u="sng" dirty="0"/>
              <a:t>alles online</a:t>
            </a:r>
            <a:r>
              <a:rPr lang="de-DE" dirty="0"/>
              <a:t>, Alibaba, Tencent (wechat): mehr als Chat, ein </a:t>
            </a:r>
            <a:r>
              <a:rPr lang="de-DE" u="sng" dirty="0"/>
              <a:t>Ecosystem</a:t>
            </a:r>
            <a:r>
              <a:rPr lang="de-DE" dirty="0"/>
              <a:t>, nicht viele Apps; (Bezahlen, Kredite beantragen, Tickets kaufen)</a:t>
            </a:r>
          </a:p>
          <a:p>
            <a:pPr defTabSz="914302">
              <a:defRPr/>
            </a:pPr>
            <a:r>
              <a:rPr lang="de-DE" dirty="0"/>
              <a:t>Werbung: </a:t>
            </a:r>
            <a:r>
              <a:rPr lang="de-DE" u="sng" dirty="0"/>
              <a:t>Customer Journey wird klarer (sofort passende </a:t>
            </a:r>
            <a:r>
              <a:rPr lang="de-DE" dirty="0"/>
              <a:t>Angebote)</a:t>
            </a:r>
          </a:p>
          <a:p>
            <a:endParaRPr lang="de-DE" dirty="0"/>
          </a:p>
          <a:p>
            <a:pPr defTabSz="914302">
              <a:defRPr/>
            </a:pPr>
            <a:r>
              <a:rPr lang="de-DE" dirty="0"/>
              <a:t>Daten </a:t>
            </a:r>
            <a:r>
              <a:rPr lang="de-DE" u="sng" dirty="0"/>
              <a:t>sofort</a:t>
            </a:r>
            <a:r>
              <a:rPr lang="de-DE" dirty="0"/>
              <a:t> auswerten, Kunden werden </a:t>
            </a:r>
            <a:r>
              <a:rPr lang="de-DE" u="sng" dirty="0"/>
              <a:t>anspruchsvoller</a:t>
            </a:r>
            <a:r>
              <a:rPr lang="de-DE" dirty="0"/>
              <a:t>, </a:t>
            </a:r>
          </a:p>
          <a:p>
            <a:pPr defTabSz="914302">
              <a:defRPr/>
            </a:pPr>
            <a:r>
              <a:rPr lang="de-DE" dirty="0"/>
              <a:t>Einzelpersonen noch besser mit Werbung ansprechen, </a:t>
            </a:r>
            <a:r>
              <a:rPr lang="de-DE" u="sng" dirty="0"/>
              <a:t>Echtzeitmarketing</a:t>
            </a:r>
            <a:r>
              <a:rPr lang="de-DE" dirty="0"/>
              <a:t>, </a:t>
            </a:r>
          </a:p>
          <a:p>
            <a:pPr defTabSz="914302">
              <a:defRPr/>
            </a:pPr>
            <a:r>
              <a:rPr lang="de-DE" dirty="0"/>
              <a:t>--</a:t>
            </a:r>
          </a:p>
          <a:p>
            <a:pPr defTabSz="914302">
              <a:defRPr/>
            </a:pPr>
            <a:r>
              <a:rPr lang="de-DE" dirty="0"/>
              <a:t>Zukunftsmusik? Horror? Datenschutz? Beobachten? Abwarten?  </a:t>
            </a:r>
          </a:p>
          <a:p>
            <a:pPr defTabSz="914302">
              <a:defRPr/>
            </a:pPr>
            <a:endParaRPr lang="de-DE" dirty="0"/>
          </a:p>
          <a:p>
            <a:pPr defTabSz="914302">
              <a:defRPr/>
            </a:pPr>
            <a:r>
              <a:rPr lang="de-DE" b="0" dirty="0">
                <a:solidFill>
                  <a:srgbClr val="000000"/>
                </a:solidFill>
                <a:latin typeface="Calibri" panose="020F0502020204030204" pitchFamily="34" charset="0"/>
              </a:rPr>
              <a:t>- Studien: Deutschland hinkt hinterher, - Trotz messbar verbesserten Ergebnissen</a:t>
            </a:r>
            <a:endParaRPr lang="de-DE" dirty="0"/>
          </a:p>
          <a:p>
            <a:pPr defTabSz="914302">
              <a:defRPr/>
            </a:pPr>
            <a:r>
              <a:rPr lang="de-DE" dirty="0"/>
              <a:t>- Aber Marktpotenzial: Handel, E-Commerce, Marketing, Logistik, Transport</a:t>
            </a:r>
          </a:p>
          <a:p>
            <a:pPr defTabSz="914302">
              <a:defRPr/>
            </a:pPr>
            <a:r>
              <a:rPr lang="de-DE" b="0" dirty="0">
                <a:solidFill>
                  <a:srgbClr val="000000"/>
                </a:solidFill>
                <a:latin typeface="Calibri" panose="020F0502020204030204" pitchFamily="34" charset="0"/>
              </a:rPr>
              <a:t>- Nicht Anschluss verlieren</a:t>
            </a:r>
          </a:p>
          <a:p>
            <a:endParaRPr lang="de-DE" dirty="0"/>
          </a:p>
        </p:txBody>
      </p:sp>
    </p:spTree>
    <p:extLst>
      <p:ext uri="{BB962C8B-B14F-4D97-AF65-F5344CB8AC3E}">
        <p14:creationId xmlns:p14="http://schemas.microsoft.com/office/powerpoint/2010/main" val="627699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Marktkapitalisuerng</a:t>
            </a:r>
          </a:p>
          <a:p>
            <a:r>
              <a:rPr lang="de-DE" dirty="0"/>
              <a:t>Exxon Mineralölkonzern</a:t>
            </a:r>
          </a:p>
          <a:p>
            <a:endParaRPr lang="de-DE" dirty="0"/>
          </a:p>
        </p:txBody>
      </p:sp>
    </p:spTree>
    <p:extLst>
      <p:ext uri="{BB962C8B-B14F-4D97-AF65-F5344CB8AC3E}">
        <p14:creationId xmlns:p14="http://schemas.microsoft.com/office/powerpoint/2010/main" val="402217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Erfolgsfaktoren:</a:t>
            </a:r>
          </a:p>
          <a:p>
            <a:pPr marL="165431" indent="-165431">
              <a:buFontTx/>
              <a:buChar char="-"/>
            </a:pPr>
            <a:r>
              <a:rPr lang="de-DE" dirty="0"/>
              <a:t>E</a:t>
            </a:r>
            <a:r>
              <a:rPr lang="en-US" dirty="0"/>
              <a:t>xpanding business model before disruption takes place to stay ahead</a:t>
            </a:r>
          </a:p>
          <a:p>
            <a:pPr marL="165431" indent="-165431">
              <a:buFontTx/>
              <a:buChar char="-"/>
            </a:pPr>
            <a:r>
              <a:rPr lang="en-US" dirty="0"/>
              <a:t>Adapting new model iteratively and flexibly</a:t>
            </a:r>
          </a:p>
          <a:p>
            <a:pPr marL="165431" indent="-165431">
              <a:buFontTx/>
              <a:buChar char="-"/>
            </a:pPr>
            <a:r>
              <a:rPr lang="en-US" dirty="0"/>
              <a:t>Combination of digital business model elements with traditional model</a:t>
            </a:r>
          </a:p>
          <a:p>
            <a:pPr marL="165431" indent="-165431">
              <a:buFontTx/>
              <a:buChar char="-"/>
            </a:pPr>
            <a:r>
              <a:rPr lang="en-US" dirty="0"/>
              <a:t>Think long</a:t>
            </a:r>
            <a:r>
              <a:rPr lang="en-US" baseline="0" dirty="0"/>
              <a:t> term!</a:t>
            </a:r>
            <a:endParaRPr lang="de-DE" dirty="0"/>
          </a:p>
        </p:txBody>
      </p:sp>
    </p:spTree>
    <p:extLst>
      <p:ext uri="{BB962C8B-B14F-4D97-AF65-F5344CB8AC3E}">
        <p14:creationId xmlns:p14="http://schemas.microsoft.com/office/powerpoint/2010/main" val="3652609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en-US" dirty="0"/>
              <a:t>Flugzeugturbinen</a:t>
            </a:r>
            <a:endParaRPr lang="de-DE" dirty="0"/>
          </a:p>
        </p:txBody>
      </p:sp>
    </p:spTree>
    <p:extLst>
      <p:ext uri="{BB962C8B-B14F-4D97-AF65-F5344CB8AC3E}">
        <p14:creationId xmlns:p14="http://schemas.microsoft.com/office/powerpoint/2010/main" val="532236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Erfolgsfaktoren:</a:t>
            </a:r>
          </a:p>
          <a:p>
            <a:pPr marL="165431" indent="-165431">
              <a:buFontTx/>
              <a:buChar char="-"/>
            </a:pPr>
            <a:r>
              <a:rPr lang="de-DE" dirty="0"/>
              <a:t>E</a:t>
            </a:r>
            <a:r>
              <a:rPr lang="en-US" dirty="0"/>
              <a:t>xpanding business model before disruption takes place to stay ahead</a:t>
            </a:r>
          </a:p>
          <a:p>
            <a:pPr marL="165431" indent="-165431">
              <a:buFontTx/>
              <a:buChar char="-"/>
            </a:pPr>
            <a:r>
              <a:rPr lang="en-US" dirty="0"/>
              <a:t>Adapting new model iteratively and flexibly</a:t>
            </a:r>
          </a:p>
          <a:p>
            <a:pPr marL="165431" indent="-165431">
              <a:buFontTx/>
              <a:buChar char="-"/>
            </a:pPr>
            <a:r>
              <a:rPr lang="en-US" dirty="0"/>
              <a:t>Combination of digital business model elements with traditional model</a:t>
            </a:r>
          </a:p>
          <a:p>
            <a:pPr marL="165431" indent="-165431">
              <a:buFontTx/>
              <a:buChar char="-"/>
            </a:pPr>
            <a:r>
              <a:rPr lang="en-US" dirty="0"/>
              <a:t>Think long</a:t>
            </a:r>
            <a:r>
              <a:rPr lang="en-US" baseline="0" dirty="0"/>
              <a:t> term!</a:t>
            </a:r>
            <a:endParaRPr lang="de-DE" dirty="0"/>
          </a:p>
        </p:txBody>
      </p:sp>
    </p:spTree>
    <p:extLst>
      <p:ext uri="{BB962C8B-B14F-4D97-AF65-F5344CB8AC3E}">
        <p14:creationId xmlns:p14="http://schemas.microsoft.com/office/powerpoint/2010/main" val="512482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 veschiedene Journeys</a:t>
            </a:r>
          </a:p>
          <a:p>
            <a:r>
              <a:rPr lang="de-DE" dirty="0"/>
              <a:t>einheitlich</a:t>
            </a:r>
          </a:p>
          <a:p>
            <a:endParaRPr lang="de-DE" dirty="0"/>
          </a:p>
        </p:txBody>
      </p:sp>
    </p:spTree>
    <p:extLst>
      <p:ext uri="{BB962C8B-B14F-4D97-AF65-F5344CB8AC3E}">
        <p14:creationId xmlns:p14="http://schemas.microsoft.com/office/powerpoint/2010/main" val="1666091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98152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Basis der Daten, sollten wir 100% der </a:t>
            </a:r>
            <a:r>
              <a:rPr lang="de-DE" dirty="0" err="1"/>
              <a:t>Asugaben</a:t>
            </a:r>
            <a:r>
              <a:rPr lang="de-DE" dirty="0"/>
              <a:t> auf mobile Geräte verlagern“</a:t>
            </a:r>
          </a:p>
          <a:p>
            <a:r>
              <a:rPr lang="de-DE" dirty="0"/>
              <a:t>Ganze Journey betrachten</a:t>
            </a:r>
          </a:p>
          <a:p>
            <a:endParaRPr lang="de-DE" dirty="0"/>
          </a:p>
        </p:txBody>
      </p:sp>
    </p:spTree>
    <p:extLst>
      <p:ext uri="{BB962C8B-B14F-4D97-AF65-F5344CB8AC3E}">
        <p14:creationId xmlns:p14="http://schemas.microsoft.com/office/powerpoint/2010/main" val="427292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Rot="1" noChangeAspect="1" noChangeArrowheads="1" noTextEdit="1"/>
          </p:cNvSpPr>
          <p:nvPr>
            <p:ph type="sldImg"/>
          </p:nvPr>
        </p:nvSpPr>
        <p:spPr>
          <a:xfrm>
            <a:off x="88900" y="744538"/>
            <a:ext cx="6616700" cy="3722687"/>
          </a:xfrm>
          <a:ln/>
        </p:spPr>
      </p:sp>
      <p:sp>
        <p:nvSpPr>
          <p:cNvPr id="680963" name="Rectangle 3"/>
          <p:cNvSpPr>
            <a:spLocks noGrp="1" noChangeArrowheads="1"/>
          </p:cNvSpPr>
          <p:nvPr>
            <p:ph type="body" idx="1"/>
          </p:nvPr>
        </p:nvSpPr>
        <p:spPr>
          <a:xfrm>
            <a:off x="905855" y="4716465"/>
            <a:ext cx="4981408" cy="4465637"/>
          </a:xfrm>
          <a:noFill/>
          <a:ln/>
        </p:spPr>
        <p:txBody>
          <a:bodyPr/>
          <a:lstStyle/>
          <a:p>
            <a:pPr marL="175719" indent="-175719">
              <a:buFontTx/>
              <a:buChar char="-"/>
            </a:pPr>
            <a:r>
              <a:rPr lang="de-DE" dirty="0"/>
              <a:t>Kosten</a:t>
            </a:r>
          </a:p>
          <a:p>
            <a:pPr marL="175719" indent="-175719">
              <a:buFontTx/>
              <a:buChar char="-"/>
            </a:pPr>
            <a:r>
              <a:rPr lang="de-DE" dirty="0"/>
              <a:t>RPA </a:t>
            </a:r>
            <a:r>
              <a:rPr lang="de-DE" u="sng" dirty="0"/>
              <a:t>schneller</a:t>
            </a:r>
            <a:r>
              <a:rPr lang="de-DE" dirty="0"/>
              <a:t> Business Impact</a:t>
            </a:r>
          </a:p>
          <a:p>
            <a:pPr marL="175719" indent="-175719">
              <a:buFontTx/>
              <a:buChar char="-"/>
            </a:pPr>
            <a:r>
              <a:rPr lang="de-DE" dirty="0"/>
              <a:t>BPM </a:t>
            </a:r>
            <a:r>
              <a:rPr lang="de-DE" u="sng" dirty="0" err="1"/>
              <a:t>langfrsitig</a:t>
            </a:r>
            <a:r>
              <a:rPr lang="de-DE" dirty="0"/>
              <a:t> Strategie</a:t>
            </a:r>
          </a:p>
          <a:p>
            <a:pPr marL="175719" indent="-175719">
              <a:buFontTx/>
              <a:buChar char="-"/>
            </a:pPr>
            <a:endParaRPr lang="de-DE" dirty="0"/>
          </a:p>
          <a:p>
            <a:pPr marL="175719" indent="-175719">
              <a:buFontTx/>
              <a:buChar char="-"/>
            </a:pPr>
            <a:endParaRPr lang="de-DE" dirty="0"/>
          </a:p>
          <a:p>
            <a:pPr marL="175719" indent="-175719">
              <a:buFontTx/>
              <a:buChar char="-"/>
            </a:pPr>
            <a:endParaRPr lang="de-DE" dirty="0"/>
          </a:p>
          <a:p>
            <a:pPr marL="175719" indent="-175719">
              <a:buFontTx/>
              <a:buChar char="-"/>
            </a:pPr>
            <a:r>
              <a:rPr lang="de-DE" dirty="0" err="1"/>
              <a:t>Langfrisitge</a:t>
            </a:r>
            <a:r>
              <a:rPr lang="de-DE" dirty="0"/>
              <a:t> Standards, statt punktuelle Automatismen</a:t>
            </a:r>
          </a:p>
        </p:txBody>
      </p:sp>
    </p:spTree>
    <p:extLst>
      <p:ext uri="{BB962C8B-B14F-4D97-AF65-F5344CB8AC3E}">
        <p14:creationId xmlns:p14="http://schemas.microsoft.com/office/powerpoint/2010/main" val="403413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99516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Kennt jeder</a:t>
            </a:r>
          </a:p>
          <a:p>
            <a:endParaRPr lang="de-DE" dirty="0"/>
          </a:p>
          <a:p>
            <a:r>
              <a:rPr lang="de-DE" dirty="0"/>
              <a:t>Change Management</a:t>
            </a:r>
          </a:p>
          <a:p>
            <a:r>
              <a:rPr lang="de-DE" dirty="0"/>
              <a:t>Mindset </a:t>
            </a:r>
          </a:p>
          <a:p>
            <a:r>
              <a:rPr lang="de-DE" dirty="0"/>
              <a:t>Es dauert</a:t>
            </a:r>
          </a:p>
          <a:p>
            <a:endParaRPr lang="de-DE" dirty="0"/>
          </a:p>
        </p:txBody>
      </p:sp>
    </p:spTree>
    <p:extLst>
      <p:ext uri="{BB962C8B-B14F-4D97-AF65-F5344CB8AC3E}">
        <p14:creationId xmlns:p14="http://schemas.microsoft.com/office/powerpoint/2010/main" val="4292647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1 Start immer: Was sind Ihre ziele? Aufgaben? Schmerzpunkte? Wo brennt es?</a:t>
            </a:r>
          </a:p>
          <a:p>
            <a:r>
              <a:rPr lang="de-DE" dirty="0"/>
              <a:t>KPIs:  </a:t>
            </a:r>
          </a:p>
          <a:p>
            <a:endParaRPr lang="de-DE" dirty="0"/>
          </a:p>
          <a:p>
            <a:pPr defTabSz="937159">
              <a:defRPr/>
            </a:pPr>
            <a:r>
              <a:rPr lang="de-DE" dirty="0">
                <a:effectLst/>
                <a:latin typeface="Calibri" panose="020F0502020204030204" pitchFamily="34" charset="0"/>
              </a:rPr>
              <a:t>Viele verschiedene Datenquellen:</a:t>
            </a:r>
          </a:p>
          <a:p>
            <a:pPr defTabSz="937159">
              <a:defRPr/>
            </a:pPr>
            <a:r>
              <a:rPr lang="de-DE" dirty="0">
                <a:effectLst/>
                <a:latin typeface="Calibri" panose="020F0502020204030204" pitchFamily="34" charset="0"/>
              </a:rPr>
              <a:t>Kunden-Lieferanten-Beziehungen</a:t>
            </a:r>
            <a:r>
              <a:rPr lang="de-DE" b="0" dirty="0">
                <a:solidFill>
                  <a:srgbClr val="000000"/>
                </a:solidFill>
                <a:latin typeface="Calibri" panose="020F0502020204030204" pitchFamily="34" charset="0"/>
              </a:rPr>
              <a:t>, Hersteller, Logistik, Produzenten </a:t>
            </a:r>
          </a:p>
          <a:p>
            <a:pPr defTabSz="937159">
              <a:defRPr/>
            </a:pPr>
            <a:r>
              <a:rPr lang="de-DE" dirty="0">
                <a:effectLst/>
                <a:latin typeface="Calibri" panose="020F0502020204030204" pitchFamily="34" charset="0"/>
              </a:rPr>
              <a:t>Stamm- und Bewegungsdaten aus den ERP-, Planungs- und Supplier-</a:t>
            </a:r>
            <a:r>
              <a:rPr lang="de-DE" dirty="0" err="1">
                <a:effectLst/>
                <a:latin typeface="Calibri" panose="020F0502020204030204" pitchFamily="34" charset="0"/>
              </a:rPr>
              <a:t>Relationship</a:t>
            </a:r>
            <a:r>
              <a:rPr lang="de-DE" dirty="0">
                <a:effectLst/>
                <a:latin typeface="Calibri" panose="020F0502020204030204" pitchFamily="34" charset="0"/>
              </a:rPr>
              <a:t>-Management-Systemen (SRM-Systeme) </a:t>
            </a:r>
            <a:br>
              <a:rPr lang="de-DE" dirty="0"/>
            </a:br>
            <a:endParaRPr lang="de-DE" dirty="0"/>
          </a:p>
          <a:p>
            <a:pPr defTabSz="937159">
              <a:defRPr/>
            </a:pPr>
            <a:r>
              <a:rPr lang="de-DE" dirty="0">
                <a:sym typeface="Wingdings" panose="05000000000000000000" pitchFamily="2" charset="2"/>
              </a:rPr>
              <a:t> Use Case Findung</a:t>
            </a:r>
          </a:p>
          <a:p>
            <a:pPr marL="175719" indent="-175719" defTabSz="937159">
              <a:buFontTx/>
              <a:buChar char="-"/>
              <a:defRPr/>
            </a:pPr>
            <a:r>
              <a:rPr lang="de-DE" dirty="0"/>
              <a:t>Besser sein als </a:t>
            </a:r>
            <a:r>
              <a:rPr lang="de-DE" dirty="0" err="1"/>
              <a:t>besthende</a:t>
            </a:r>
            <a:r>
              <a:rPr lang="de-DE" dirty="0"/>
              <a:t> Lösungen</a:t>
            </a:r>
          </a:p>
          <a:p>
            <a:pPr marL="175719" indent="-175719" defTabSz="937159">
              <a:buFontTx/>
              <a:buChar char="-"/>
              <a:defRPr/>
            </a:pPr>
            <a:r>
              <a:rPr lang="de-DE" dirty="0"/>
              <a:t>Ergebnisse als Dashboard in Systeme implementiert</a:t>
            </a:r>
            <a:br>
              <a:rPr lang="de-DE" dirty="0"/>
            </a:br>
            <a:endParaRPr lang="de-DE" dirty="0"/>
          </a:p>
          <a:p>
            <a:pPr defTabSz="937159">
              <a:defRPr/>
            </a:pPr>
            <a:r>
              <a:rPr lang="de-DE" dirty="0"/>
              <a:t>Industrial Analytics = </a:t>
            </a:r>
            <a:r>
              <a:rPr lang="de-DE" dirty="0" err="1"/>
              <a:t>IIot</a:t>
            </a:r>
            <a:r>
              <a:rPr lang="de-DE" dirty="0"/>
              <a:t>, </a:t>
            </a:r>
            <a:r>
              <a:rPr lang="de-DE" dirty="0" err="1"/>
              <a:t>Pred</a:t>
            </a:r>
            <a:r>
              <a:rPr lang="de-DE" dirty="0"/>
              <a:t>: </a:t>
            </a:r>
            <a:r>
              <a:rPr lang="de-DE" dirty="0" err="1"/>
              <a:t>Maint</a:t>
            </a:r>
            <a:r>
              <a:rPr lang="de-DE" dirty="0"/>
              <a:t>, Anomalien, Bilderkennung</a:t>
            </a:r>
            <a:br>
              <a:rPr lang="de-DE" dirty="0"/>
            </a:br>
            <a:br>
              <a:rPr lang="de-DE" dirty="0"/>
            </a:br>
            <a:endParaRPr lang="de-DE" dirty="0">
              <a:sym typeface="Wingdings" panose="05000000000000000000" pitchFamily="2" charset="2"/>
            </a:endParaRPr>
          </a:p>
          <a:p>
            <a:endParaRPr lang="de-DE" dirty="0"/>
          </a:p>
        </p:txBody>
      </p:sp>
    </p:spTree>
    <p:extLst>
      <p:ext uri="{BB962C8B-B14F-4D97-AF65-F5344CB8AC3E}">
        <p14:creationId xmlns:p14="http://schemas.microsoft.com/office/powerpoint/2010/main" val="3523247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Vorhersage Erfolg eines Films</a:t>
            </a:r>
          </a:p>
          <a:p>
            <a:endParaRPr lang="de-DE" dirty="0"/>
          </a:p>
        </p:txBody>
      </p:sp>
    </p:spTree>
    <p:extLst>
      <p:ext uri="{BB962C8B-B14F-4D97-AF65-F5344CB8AC3E}">
        <p14:creationId xmlns:p14="http://schemas.microsoft.com/office/powerpoint/2010/main" val="3592723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Vorhersage Verletzung, Ergebnisse, usw.</a:t>
            </a:r>
          </a:p>
          <a:p>
            <a:endParaRPr lang="de-DE" dirty="0"/>
          </a:p>
        </p:txBody>
      </p:sp>
    </p:spTree>
    <p:extLst>
      <p:ext uri="{BB962C8B-B14F-4D97-AF65-F5344CB8AC3E}">
        <p14:creationId xmlns:p14="http://schemas.microsoft.com/office/powerpoint/2010/main" val="4062369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Organisation, Management, Wissensmanagement</a:t>
            </a:r>
          </a:p>
          <a:p>
            <a:endParaRPr lang="de-DE" dirty="0"/>
          </a:p>
        </p:txBody>
      </p:sp>
    </p:spTree>
    <p:extLst>
      <p:ext uri="{BB962C8B-B14F-4D97-AF65-F5344CB8AC3E}">
        <p14:creationId xmlns:p14="http://schemas.microsoft.com/office/powerpoint/2010/main" val="2959776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Fachübergreifender Austausch, Daten, keine Insellösung</a:t>
            </a:r>
          </a:p>
          <a:p>
            <a:r>
              <a:rPr lang="de-DE" dirty="0"/>
              <a:t>Jeff Bezos, Amazon, effiziente Meetings</a:t>
            </a:r>
          </a:p>
          <a:p>
            <a:r>
              <a:rPr lang="de-DE" dirty="0" err="1"/>
              <a:t>Scrum</a:t>
            </a:r>
            <a:endParaRPr lang="de-DE" dirty="0"/>
          </a:p>
          <a:p>
            <a:endParaRPr lang="de-DE" dirty="0"/>
          </a:p>
          <a:p>
            <a:r>
              <a:rPr lang="de-DE" dirty="0"/>
              <a:t>Microservice: </a:t>
            </a:r>
          </a:p>
          <a:p>
            <a:r>
              <a:rPr lang="de-DE" dirty="0"/>
              <a:t>	Software besteht aus kleinen </a:t>
            </a:r>
            <a:r>
              <a:rPr lang="de-DE" dirty="0" err="1"/>
              <a:t>unabh</a:t>
            </a:r>
            <a:r>
              <a:rPr lang="de-DE" dirty="0"/>
              <a:t>. Services</a:t>
            </a:r>
          </a:p>
          <a:p>
            <a:r>
              <a:rPr lang="de-DE" dirty="0"/>
              <a:t>	kleine Teams haben Verantwortung für ihre eigenen Services</a:t>
            </a:r>
          </a:p>
          <a:p>
            <a:r>
              <a:rPr lang="de-DE" dirty="0"/>
              <a:t>	eigenverantwortlich, schneller arbeiten </a:t>
            </a:r>
          </a:p>
          <a:p>
            <a:endParaRPr lang="de-DE" dirty="0"/>
          </a:p>
        </p:txBody>
      </p:sp>
    </p:spTree>
    <p:extLst>
      <p:ext uri="{BB962C8B-B14F-4D97-AF65-F5344CB8AC3E}">
        <p14:creationId xmlns:p14="http://schemas.microsoft.com/office/powerpoint/2010/main" val="483363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Holokratie</a:t>
            </a:r>
            <a:r>
              <a:rPr lang="de-DE" dirty="0"/>
              <a:t>: Hierarchien abschaffen </a:t>
            </a:r>
            <a:r>
              <a:rPr lang="de-DE" dirty="0">
                <a:sym typeface="Wingdings" panose="05000000000000000000" pitchFamily="2" charset="2"/>
              </a:rPr>
              <a:t> </a:t>
            </a:r>
            <a:r>
              <a:rPr lang="de-DE" dirty="0" err="1">
                <a:sym typeface="Wingdings" panose="05000000000000000000" pitchFamily="2" charset="2"/>
              </a:rPr>
              <a:t>Scrum</a:t>
            </a:r>
            <a:endParaRPr lang="de-DE" dirty="0"/>
          </a:p>
          <a:p>
            <a:r>
              <a:rPr lang="de-DE" dirty="0"/>
              <a:t>Team: </a:t>
            </a:r>
            <a:r>
              <a:rPr lang="de-DE" dirty="0" err="1"/>
              <a:t>Scrum</a:t>
            </a:r>
            <a:r>
              <a:rPr lang="de-DE" dirty="0"/>
              <a:t>-Master, Entwickler, </a:t>
            </a:r>
            <a:r>
              <a:rPr lang="de-DE" dirty="0" err="1"/>
              <a:t>Product</a:t>
            </a:r>
            <a:r>
              <a:rPr lang="de-DE" dirty="0"/>
              <a:t> </a:t>
            </a:r>
            <a:r>
              <a:rPr lang="de-DE" dirty="0" err="1"/>
              <a:t>Owner</a:t>
            </a:r>
            <a:endParaRPr lang="de-DE" dirty="0"/>
          </a:p>
          <a:p>
            <a:r>
              <a:rPr lang="de-DE" dirty="0"/>
              <a:t>Auslieferbares </a:t>
            </a:r>
            <a:r>
              <a:rPr lang="de-DE" dirty="0" err="1"/>
              <a:t>Produktinkrment</a:t>
            </a:r>
            <a:endParaRPr lang="de-DE" dirty="0"/>
          </a:p>
          <a:p>
            <a:r>
              <a:rPr lang="de-DE" dirty="0"/>
              <a:t>Fail fast</a:t>
            </a:r>
          </a:p>
          <a:p>
            <a:endParaRPr lang="de-DE" dirty="0"/>
          </a:p>
          <a:p>
            <a:r>
              <a:rPr lang="de-DE" dirty="0"/>
              <a:t>---</a:t>
            </a:r>
          </a:p>
          <a:p>
            <a:r>
              <a:rPr lang="de-DE" dirty="0"/>
              <a:t>Übung Big Data</a:t>
            </a:r>
          </a:p>
          <a:p>
            <a:endParaRPr lang="de-DE" dirty="0"/>
          </a:p>
        </p:txBody>
      </p:sp>
    </p:spTree>
    <p:extLst>
      <p:ext uri="{BB962C8B-B14F-4D97-AF65-F5344CB8AC3E}">
        <p14:creationId xmlns:p14="http://schemas.microsoft.com/office/powerpoint/2010/main" val="2525289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Frage: Entwicklung Controller ?</a:t>
            </a:r>
          </a:p>
        </p:txBody>
      </p:sp>
    </p:spTree>
    <p:extLst>
      <p:ext uri="{BB962C8B-B14F-4D97-AF65-F5344CB8AC3E}">
        <p14:creationId xmlns:p14="http://schemas.microsoft.com/office/powerpoint/2010/main" val="1520522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Self-Controlling: FK übernimmt Controlling</a:t>
            </a:r>
          </a:p>
          <a:p>
            <a:endParaRPr lang="de-DE" dirty="0"/>
          </a:p>
        </p:txBody>
      </p:sp>
    </p:spTree>
    <p:extLst>
      <p:ext uri="{BB962C8B-B14F-4D97-AF65-F5344CB8AC3E}">
        <p14:creationId xmlns:p14="http://schemas.microsoft.com/office/powerpoint/2010/main" val="2105453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Erfolgsfaktor Business Partner</a:t>
            </a:r>
          </a:p>
          <a:p>
            <a:endParaRPr lang="de-DE" dirty="0"/>
          </a:p>
        </p:txBody>
      </p:sp>
    </p:spTree>
    <p:extLst>
      <p:ext uri="{BB962C8B-B14F-4D97-AF65-F5344CB8AC3E}">
        <p14:creationId xmlns:p14="http://schemas.microsoft.com/office/powerpoint/2010/main" val="1512683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Strategy</a:t>
            </a:r>
          </a:p>
          <a:p>
            <a:r>
              <a:rPr lang="de-DE" dirty="0"/>
              <a:t>Use Case Findung</a:t>
            </a:r>
          </a:p>
          <a:p>
            <a:r>
              <a:rPr lang="de-DE" dirty="0"/>
              <a:t>Projektmanagement</a:t>
            </a:r>
          </a:p>
          <a:p>
            <a:r>
              <a:rPr lang="de-DE" dirty="0"/>
              <a:t>Roadmap</a:t>
            </a:r>
          </a:p>
          <a:p>
            <a:endParaRPr lang="de-DE" dirty="0"/>
          </a:p>
        </p:txBody>
      </p:sp>
    </p:spTree>
    <p:extLst>
      <p:ext uri="{BB962C8B-B14F-4D97-AF65-F5344CB8AC3E}">
        <p14:creationId xmlns:p14="http://schemas.microsoft.com/office/powerpoint/2010/main" val="1569934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Business Partner, Navigator</a:t>
            </a:r>
          </a:p>
          <a:p>
            <a:endParaRPr lang="de-DE" dirty="0"/>
          </a:p>
          <a:p>
            <a:r>
              <a:rPr lang="de-DE" dirty="0"/>
              <a:t>MEHR: </a:t>
            </a:r>
          </a:p>
          <a:p>
            <a:r>
              <a:rPr lang="de-DE" dirty="0"/>
              <a:t>Berater, Entscheidungsunterstützer</a:t>
            </a:r>
          </a:p>
          <a:p>
            <a:endParaRPr lang="de-DE" dirty="0"/>
          </a:p>
          <a:p>
            <a:r>
              <a:rPr lang="de-DE" dirty="0"/>
              <a:t>WENIGER:</a:t>
            </a:r>
          </a:p>
          <a:p>
            <a:r>
              <a:rPr lang="de-DE" dirty="0"/>
              <a:t>Zahlen- </a:t>
            </a:r>
            <a:r>
              <a:rPr lang="de-DE" dirty="0" err="1"/>
              <a:t>Rechnungswesenorientierte</a:t>
            </a:r>
            <a:r>
              <a:rPr lang="de-DE" dirty="0"/>
              <a:t> Aufgaben</a:t>
            </a:r>
          </a:p>
          <a:p>
            <a:endParaRPr lang="de-DE" dirty="0"/>
          </a:p>
          <a:p>
            <a:r>
              <a:rPr lang="de-DE" dirty="0"/>
              <a:t>!!Rollenwandel </a:t>
            </a:r>
            <a:r>
              <a:rPr lang="de-DE" dirty="0">
                <a:sym typeface="Wingdings" panose="05000000000000000000" pitchFamily="2" charset="2"/>
              </a:rPr>
              <a:t> Controller &amp; Manager auf Augenhöhe, agile Unternehmenssteuerung, flexibel, dezentral!!</a:t>
            </a:r>
            <a:endParaRPr lang="de-DE" dirty="0"/>
          </a:p>
          <a:p>
            <a:endParaRPr lang="de-DE" dirty="0"/>
          </a:p>
          <a:p>
            <a:endParaRPr lang="de-DE" dirty="0"/>
          </a:p>
        </p:txBody>
      </p:sp>
    </p:spTree>
    <p:extLst>
      <p:ext uri="{BB962C8B-B14F-4D97-AF65-F5344CB8AC3E}">
        <p14:creationId xmlns:p14="http://schemas.microsoft.com/office/powerpoint/2010/main" val="820408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Hindernisse Business Partner Rolle:</a:t>
            </a:r>
          </a:p>
          <a:p>
            <a:endParaRPr lang="de-DE" dirty="0"/>
          </a:p>
          <a:p>
            <a:r>
              <a:rPr lang="de-DE" dirty="0" err="1"/>
              <a:t>Infratstruktur</a:t>
            </a:r>
            <a:r>
              <a:rPr lang="de-DE" dirty="0"/>
              <a:t>, </a:t>
            </a:r>
          </a:p>
          <a:p>
            <a:r>
              <a:rPr lang="de-DE" dirty="0"/>
              <a:t>Daten, </a:t>
            </a:r>
          </a:p>
          <a:p>
            <a:r>
              <a:rPr lang="de-DE" dirty="0"/>
              <a:t>Skills, </a:t>
            </a:r>
          </a:p>
          <a:p>
            <a:r>
              <a:rPr lang="de-DE" dirty="0"/>
              <a:t>Einfluss,</a:t>
            </a:r>
          </a:p>
          <a:p>
            <a:endParaRPr lang="de-DE" dirty="0"/>
          </a:p>
        </p:txBody>
      </p:sp>
    </p:spTree>
    <p:extLst>
      <p:ext uri="{BB962C8B-B14F-4D97-AF65-F5344CB8AC3E}">
        <p14:creationId xmlns:p14="http://schemas.microsoft.com/office/powerpoint/2010/main" val="1792122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Digital Leader Unternehmen:</a:t>
            </a:r>
          </a:p>
          <a:p>
            <a:endParaRPr lang="de-DE" dirty="0"/>
          </a:p>
          <a:p>
            <a:r>
              <a:rPr lang="de-DE" dirty="0"/>
              <a:t>Finance eher als Business Partner geschätzt</a:t>
            </a:r>
          </a:p>
          <a:p>
            <a:endParaRPr lang="de-DE" dirty="0"/>
          </a:p>
          <a:p>
            <a:r>
              <a:rPr lang="de-DE" dirty="0" err="1"/>
              <a:t>Pred</a:t>
            </a:r>
            <a:r>
              <a:rPr lang="de-DE" dirty="0"/>
              <a:t>. Mod. -&gt; bessere Planung</a:t>
            </a:r>
          </a:p>
          <a:p>
            <a:endParaRPr lang="de-DE" dirty="0"/>
          </a:p>
        </p:txBody>
      </p:sp>
    </p:spTree>
    <p:extLst>
      <p:ext uri="{BB962C8B-B14F-4D97-AF65-F5344CB8AC3E}">
        <p14:creationId xmlns:p14="http://schemas.microsoft.com/office/powerpoint/2010/main" val="415477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Rot="1" noChangeAspect="1" noChangeArrowheads="1" noTextEdit="1"/>
          </p:cNvSpPr>
          <p:nvPr>
            <p:ph type="sldImg"/>
          </p:nvPr>
        </p:nvSpPr>
        <p:spPr>
          <a:xfrm>
            <a:off x="23813" y="744538"/>
            <a:ext cx="6618287" cy="3722687"/>
          </a:xfrm>
          <a:ln/>
        </p:spPr>
      </p:sp>
      <p:sp>
        <p:nvSpPr>
          <p:cNvPr id="1913859" name="Rectangle 3"/>
          <p:cNvSpPr>
            <a:spLocks noGrp="1" noChangeArrowheads="1"/>
          </p:cNvSpPr>
          <p:nvPr>
            <p:ph type="body" idx="1"/>
          </p:nvPr>
        </p:nvSpPr>
        <p:spPr>
          <a:xfrm>
            <a:off x="888404" y="4714877"/>
            <a:ext cx="4887809" cy="4467225"/>
          </a:xfrm>
        </p:spPr>
        <p:txBody>
          <a:bodyPr/>
          <a:lstStyle/>
          <a:p>
            <a:r>
              <a:rPr lang="de-DE" altLang="de-DE" dirty="0"/>
              <a:t>Datenüberfluss</a:t>
            </a:r>
          </a:p>
          <a:p>
            <a:r>
              <a:rPr lang="de-DE" altLang="de-DE" dirty="0"/>
              <a:t>Informationsarmut</a:t>
            </a:r>
          </a:p>
          <a:p>
            <a:endParaRPr lang="de-DE" altLang="de-DE" dirty="0"/>
          </a:p>
          <a:p>
            <a:r>
              <a:rPr lang="de-DE" dirty="0"/>
              <a:t>Wir hungern nach </a:t>
            </a:r>
            <a:r>
              <a:rPr lang="de-DE" i="1" dirty="0"/>
              <a:t>Wissen</a:t>
            </a:r>
            <a:r>
              <a:rPr lang="de-DE" dirty="0"/>
              <a:t> und </a:t>
            </a:r>
            <a:r>
              <a:rPr lang="de-DE" i="1" dirty="0"/>
              <a:t>ertrinken</a:t>
            </a:r>
            <a:r>
              <a:rPr lang="de-DE" dirty="0"/>
              <a:t> in </a:t>
            </a:r>
            <a:r>
              <a:rPr lang="de-DE" i="1" dirty="0"/>
              <a:t>Daten</a:t>
            </a:r>
            <a:r>
              <a:rPr lang="de-DE" dirty="0"/>
              <a:t>.</a:t>
            </a:r>
            <a:endParaRPr lang="de-DE" altLang="de-DE" dirty="0"/>
          </a:p>
          <a:p>
            <a:endParaRPr lang="de-DE" altLang="de-DE" dirty="0"/>
          </a:p>
          <a:p>
            <a:r>
              <a:rPr lang="de-DE" altLang="de-DE" dirty="0"/>
              <a:t>Viele Quellen, wenig Managementerkenntnis</a:t>
            </a:r>
          </a:p>
        </p:txBody>
      </p:sp>
    </p:spTree>
    <p:extLst>
      <p:ext uri="{BB962C8B-B14F-4D97-AF65-F5344CB8AC3E}">
        <p14:creationId xmlns:p14="http://schemas.microsoft.com/office/powerpoint/2010/main" val="1737931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Rot="1" noChangeAspect="1" noChangeArrowheads="1" noTextEdit="1"/>
          </p:cNvSpPr>
          <p:nvPr>
            <p:ph type="sldImg"/>
          </p:nvPr>
        </p:nvSpPr>
        <p:spPr>
          <a:xfrm>
            <a:off x="88900" y="744538"/>
            <a:ext cx="6616700" cy="3722687"/>
          </a:xfrm>
          <a:ln/>
        </p:spPr>
      </p:sp>
      <p:sp>
        <p:nvSpPr>
          <p:cNvPr id="385027" name="Rectangle 3"/>
          <p:cNvSpPr>
            <a:spLocks noGrp="1" noChangeArrowheads="1"/>
          </p:cNvSpPr>
          <p:nvPr>
            <p:ph type="body" idx="1"/>
          </p:nvPr>
        </p:nvSpPr>
        <p:spPr>
          <a:xfrm>
            <a:off x="905855" y="4716465"/>
            <a:ext cx="4981408" cy="4465637"/>
          </a:xfrm>
          <a:noFill/>
          <a:ln/>
        </p:spPr>
        <p:txBody>
          <a:bodyPr lIns="94813" tIns="47411" rIns="94813" bIns="47411"/>
          <a:lstStyle/>
          <a:p>
            <a:r>
              <a:rPr lang="de-DE" noProof="1"/>
              <a:t>Sich wiederholende Tätigkeiten</a:t>
            </a:r>
          </a:p>
          <a:p>
            <a:endParaRPr lang="de-DE" noProof="1"/>
          </a:p>
          <a:p>
            <a:r>
              <a:rPr lang="de-DE" noProof="1"/>
              <a:t>Viel manueller Aufwand (Hilcona)</a:t>
            </a:r>
          </a:p>
          <a:p>
            <a:endParaRPr lang="de-DE" noProof="1"/>
          </a:p>
        </p:txBody>
      </p:sp>
    </p:spTree>
    <p:extLst>
      <p:ext uri="{BB962C8B-B14F-4D97-AF65-F5344CB8AC3E}">
        <p14:creationId xmlns:p14="http://schemas.microsoft.com/office/powerpoint/2010/main" val="2876489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pPr defTabSz="914302">
              <a:defRPr/>
            </a:pPr>
            <a:endParaRPr lang="de-DE" dirty="0"/>
          </a:p>
          <a:p>
            <a:r>
              <a:rPr lang="de-DE" dirty="0"/>
              <a:t>Objektivierung/Automatisierung</a:t>
            </a:r>
          </a:p>
          <a:p>
            <a:pPr marL="175719" indent="-175719">
              <a:buFont typeface="Wingdings" panose="05000000000000000000" pitchFamily="2" charset="2"/>
              <a:buChar char="à"/>
            </a:pPr>
            <a:r>
              <a:rPr lang="de-DE" dirty="0">
                <a:sym typeface="Wingdings" panose="05000000000000000000" pitchFamily="2" charset="2"/>
              </a:rPr>
              <a:t>Mehr Zeit Analysen</a:t>
            </a:r>
          </a:p>
          <a:p>
            <a:pPr marL="175719" indent="-175719">
              <a:buFont typeface="Wingdings" panose="05000000000000000000" pitchFamily="2" charset="2"/>
              <a:buChar char="à"/>
            </a:pPr>
            <a:r>
              <a:rPr lang="de-DE" dirty="0">
                <a:sym typeface="Wingdings" panose="05000000000000000000" pitchFamily="2" charset="2"/>
              </a:rPr>
              <a:t> effizienter Arbeiten</a:t>
            </a:r>
          </a:p>
          <a:p>
            <a:pPr marL="175719" indent="-175719">
              <a:buFont typeface="Wingdings" panose="05000000000000000000" pitchFamily="2" charset="2"/>
              <a:buChar char="à"/>
            </a:pPr>
            <a:r>
              <a:rPr lang="de-DE" dirty="0">
                <a:sym typeface="Wingdings" panose="05000000000000000000" pitchFamily="2" charset="2"/>
              </a:rPr>
              <a:t>Weniger Kosten</a:t>
            </a:r>
            <a:endParaRPr lang="de-DE" dirty="0"/>
          </a:p>
          <a:p>
            <a:endParaRPr lang="de-DE" dirty="0"/>
          </a:p>
        </p:txBody>
      </p:sp>
    </p:spTree>
    <p:extLst>
      <p:ext uri="{BB962C8B-B14F-4D97-AF65-F5344CB8AC3E}">
        <p14:creationId xmlns:p14="http://schemas.microsoft.com/office/powerpoint/2010/main" val="1436552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Entlastung Controlling</a:t>
            </a:r>
          </a:p>
          <a:p>
            <a:r>
              <a:rPr lang="de-DE" dirty="0"/>
              <a:t>Fokus auf das </a:t>
            </a:r>
            <a:r>
              <a:rPr lang="de-DE" dirty="0" err="1"/>
              <a:t>Westenliche</a:t>
            </a:r>
            <a:endParaRPr lang="de-DE" dirty="0"/>
          </a:p>
          <a:p>
            <a:endParaRPr lang="de-DE" dirty="0"/>
          </a:p>
        </p:txBody>
      </p:sp>
    </p:spTree>
    <p:extLst>
      <p:ext uri="{BB962C8B-B14F-4D97-AF65-F5344CB8AC3E}">
        <p14:creationId xmlns:p14="http://schemas.microsoft.com/office/powerpoint/2010/main" val="3356618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err="1"/>
              <a:t>Prescriptive</a:t>
            </a:r>
            <a:r>
              <a:rPr lang="de-DE" dirty="0"/>
              <a:t>: vorschreibend</a:t>
            </a:r>
          </a:p>
          <a:p>
            <a:endParaRPr lang="de-DE" dirty="0"/>
          </a:p>
        </p:txBody>
      </p:sp>
    </p:spTree>
    <p:extLst>
      <p:ext uri="{BB962C8B-B14F-4D97-AF65-F5344CB8AC3E}">
        <p14:creationId xmlns:p14="http://schemas.microsoft.com/office/powerpoint/2010/main" val="15407129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808038"/>
            <a:ext cx="7189788" cy="4043362"/>
          </a:xfrm>
        </p:spPr>
      </p:sp>
      <p:sp>
        <p:nvSpPr>
          <p:cNvPr id="3" name="Notes Placeholder 2"/>
          <p:cNvSpPr>
            <a:spLocks noGrp="1"/>
          </p:cNvSpPr>
          <p:nvPr>
            <p:ph type="body" idx="1"/>
          </p:nvPr>
        </p:nvSpPr>
        <p:spPr/>
        <p:txBody>
          <a:bodyPr/>
          <a:lstStyle/>
          <a:p>
            <a:pPr defTabSz="914302">
              <a:defRPr/>
            </a:pPr>
            <a:r>
              <a:rPr lang="de-DE" dirty="0" err="1"/>
              <a:t>Prescriptive</a:t>
            </a:r>
            <a:r>
              <a:rPr lang="de-DE" dirty="0"/>
              <a:t>: vorschreibend</a:t>
            </a:r>
          </a:p>
          <a:p>
            <a:pPr defTabSz="914302">
              <a:defRPr/>
            </a:pPr>
            <a:endParaRPr lang="de-DE" dirty="0"/>
          </a:p>
        </p:txBody>
      </p:sp>
    </p:spTree>
    <p:extLst>
      <p:ext uri="{BB962C8B-B14F-4D97-AF65-F5344CB8AC3E}">
        <p14:creationId xmlns:p14="http://schemas.microsoft.com/office/powerpoint/2010/main" val="2047387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034" name="Rectangle 2"/>
          <p:cNvSpPr>
            <a:spLocks noGrp="1" noRot="1" noChangeAspect="1" noChangeArrowheads="1" noTextEdit="1"/>
          </p:cNvSpPr>
          <p:nvPr>
            <p:ph type="sldImg"/>
          </p:nvPr>
        </p:nvSpPr>
        <p:spPr>
          <a:xfrm>
            <a:off x="492125" y="1182688"/>
            <a:ext cx="6040438" cy="3397250"/>
          </a:xfrm>
          <a:ln/>
        </p:spPr>
      </p:sp>
      <p:sp>
        <p:nvSpPr>
          <p:cNvPr id="209203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795340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Survival of the fittest</a:t>
            </a:r>
          </a:p>
          <a:p>
            <a:endParaRPr lang="de-DE" dirty="0"/>
          </a:p>
        </p:txBody>
      </p:sp>
    </p:spTree>
    <p:extLst>
      <p:ext uri="{BB962C8B-B14F-4D97-AF65-F5344CB8AC3E}">
        <p14:creationId xmlns:p14="http://schemas.microsoft.com/office/powerpoint/2010/main" val="36189577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 Begriff</a:t>
            </a:r>
          </a:p>
          <a:p>
            <a:r>
              <a:rPr lang="de-DE" dirty="0"/>
              <a:t>Historie</a:t>
            </a:r>
          </a:p>
          <a:p>
            <a:r>
              <a:rPr lang="de-DE" dirty="0"/>
              <a:t>FASMI</a:t>
            </a:r>
          </a:p>
          <a:p>
            <a:r>
              <a:rPr lang="de-DE" dirty="0" err="1"/>
              <a:t>Entscheidungsunterst</a:t>
            </a:r>
            <a:r>
              <a:rPr lang="de-DE" dirty="0"/>
              <a:t>. </a:t>
            </a:r>
          </a:p>
          <a:p>
            <a:r>
              <a:rPr lang="de-DE" dirty="0" err="1"/>
              <a:t>Betriebl</a:t>
            </a:r>
            <a:r>
              <a:rPr lang="de-DE" dirty="0"/>
              <a:t> Aktivitäten</a:t>
            </a:r>
          </a:p>
          <a:p>
            <a:r>
              <a:rPr lang="de-DE" dirty="0"/>
              <a:t>Prozess</a:t>
            </a:r>
          </a:p>
          <a:p>
            <a:r>
              <a:rPr lang="de-DE" dirty="0"/>
              <a:t>Daten - Wissen</a:t>
            </a:r>
          </a:p>
          <a:p>
            <a:endParaRPr lang="de-DE" dirty="0"/>
          </a:p>
        </p:txBody>
      </p:sp>
    </p:spTree>
    <p:extLst>
      <p:ext uri="{BB962C8B-B14F-4D97-AF65-F5344CB8AC3E}">
        <p14:creationId xmlns:p14="http://schemas.microsoft.com/office/powerpoint/2010/main" val="2058154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Zeitaufwendig</a:t>
            </a:r>
          </a:p>
          <a:p>
            <a:r>
              <a:rPr lang="de-DE" dirty="0"/>
              <a:t>statisch</a:t>
            </a:r>
          </a:p>
          <a:p>
            <a:endParaRPr lang="de-DE" dirty="0"/>
          </a:p>
        </p:txBody>
      </p:sp>
    </p:spTree>
    <p:extLst>
      <p:ext uri="{BB962C8B-B14F-4D97-AF65-F5344CB8AC3E}">
        <p14:creationId xmlns:p14="http://schemas.microsoft.com/office/powerpoint/2010/main" val="829530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Budgetierung einmal im Jahr</a:t>
            </a:r>
          </a:p>
          <a:p>
            <a:r>
              <a:rPr lang="de-DE" dirty="0"/>
              <a:t>Vs.</a:t>
            </a:r>
          </a:p>
          <a:p>
            <a:r>
              <a:rPr lang="de-DE" dirty="0"/>
              <a:t>Regelmäßige </a:t>
            </a:r>
            <a:r>
              <a:rPr lang="de-DE" dirty="0" err="1"/>
              <a:t>Anapssung</a:t>
            </a:r>
            <a:endParaRPr lang="de-DE" dirty="0"/>
          </a:p>
          <a:p>
            <a:endParaRPr lang="de-DE" dirty="0"/>
          </a:p>
          <a:p>
            <a:endParaRPr lang="de-DE" dirty="0"/>
          </a:p>
          <a:p>
            <a:r>
              <a:rPr lang="de-DE" dirty="0"/>
              <a:t>Wie läuft Jahresplanung/Budgetierung bei euch?</a:t>
            </a:r>
          </a:p>
          <a:p>
            <a:endParaRPr lang="de-DE" dirty="0"/>
          </a:p>
        </p:txBody>
      </p:sp>
    </p:spTree>
    <p:extLst>
      <p:ext uri="{BB962C8B-B14F-4D97-AF65-F5344CB8AC3E}">
        <p14:creationId xmlns:p14="http://schemas.microsoft.com/office/powerpoint/2010/main" val="2971477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Fähigkeiten</a:t>
            </a:r>
          </a:p>
        </p:txBody>
      </p:sp>
    </p:spTree>
    <p:extLst>
      <p:ext uri="{BB962C8B-B14F-4D97-AF65-F5344CB8AC3E}">
        <p14:creationId xmlns:p14="http://schemas.microsoft.com/office/powerpoint/2010/main" val="4047419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Integrationskompetenz: Strategische, Change Management, </a:t>
            </a:r>
            <a:r>
              <a:rPr lang="de-DE" dirty="0" err="1"/>
              <a:t>Projektmanagment</a:t>
            </a:r>
            <a:r>
              <a:rPr lang="de-DE" dirty="0"/>
              <a:t> Kompetenz</a:t>
            </a:r>
          </a:p>
          <a:p>
            <a:endParaRPr lang="de-DE" dirty="0"/>
          </a:p>
          <a:p>
            <a:r>
              <a:rPr lang="de-DE" dirty="0"/>
              <a:t>Business- Partner: </a:t>
            </a:r>
            <a:r>
              <a:rPr lang="de-DE" dirty="0" err="1"/>
              <a:t>Ideengebner</a:t>
            </a:r>
            <a:r>
              <a:rPr lang="de-DE" dirty="0"/>
              <a:t>, Treiber Berater Management, Fachlich, methodisch, Integration</a:t>
            </a:r>
          </a:p>
          <a:p>
            <a:r>
              <a:rPr lang="de-DE" dirty="0"/>
              <a:t>Navigator: Entscheidungsunterstützer, Strategie</a:t>
            </a:r>
          </a:p>
          <a:p>
            <a:r>
              <a:rPr lang="de-DE" dirty="0"/>
              <a:t>Reporter: Planung, Berichtswesen</a:t>
            </a:r>
          </a:p>
          <a:p>
            <a:r>
              <a:rPr lang="de-DE" dirty="0"/>
              <a:t>Technischer Experte: </a:t>
            </a:r>
            <a:r>
              <a:rPr lang="de-DE" dirty="0" err="1"/>
              <a:t>Kostenrechnug</a:t>
            </a:r>
            <a:r>
              <a:rPr lang="de-DE" dirty="0"/>
              <a:t>, Konsolidierung</a:t>
            </a:r>
          </a:p>
          <a:p>
            <a:endParaRPr lang="de-DE" dirty="0"/>
          </a:p>
          <a:p>
            <a:r>
              <a:rPr lang="de-DE" dirty="0"/>
              <a:t>Business Experte: </a:t>
            </a:r>
            <a:r>
              <a:rPr lang="de-DE" dirty="0" err="1"/>
              <a:t>fchlich</a:t>
            </a:r>
            <a:r>
              <a:rPr lang="de-DE" dirty="0"/>
              <a:t>, </a:t>
            </a:r>
            <a:r>
              <a:rPr lang="de-DE" dirty="0" err="1"/>
              <a:t>Integrations</a:t>
            </a:r>
            <a:endParaRPr lang="de-DE" dirty="0"/>
          </a:p>
          <a:p>
            <a:r>
              <a:rPr lang="de-DE" dirty="0"/>
              <a:t>Navigator: Etwas fachlich, etwas </a:t>
            </a:r>
            <a:r>
              <a:rPr lang="de-DE" dirty="0" err="1"/>
              <a:t>methdoisch</a:t>
            </a:r>
            <a:r>
              <a:rPr lang="de-DE" dirty="0"/>
              <a:t>, etwas </a:t>
            </a:r>
            <a:r>
              <a:rPr lang="de-DE" dirty="0" err="1"/>
              <a:t>integration</a:t>
            </a:r>
            <a:endParaRPr lang="de-DE" dirty="0"/>
          </a:p>
          <a:p>
            <a:r>
              <a:rPr lang="de-DE" dirty="0"/>
              <a:t>Reporter …</a:t>
            </a:r>
          </a:p>
          <a:p>
            <a:r>
              <a:rPr lang="de-DE" dirty="0" err="1"/>
              <a:t>MethodenExperte</a:t>
            </a:r>
            <a:r>
              <a:rPr lang="de-DE" dirty="0"/>
              <a:t>: Methodisch, IT-Kompetenz</a:t>
            </a:r>
          </a:p>
          <a:p>
            <a:endParaRPr lang="de-DE" dirty="0"/>
          </a:p>
        </p:txBody>
      </p:sp>
    </p:spTree>
    <p:extLst>
      <p:ext uri="{BB962C8B-B14F-4D97-AF65-F5344CB8AC3E}">
        <p14:creationId xmlns:p14="http://schemas.microsoft.com/office/powerpoint/2010/main" val="40771025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Rot="1" noChangeAspect="1" noChangeArrowheads="1" noTextEdit="1"/>
          </p:cNvSpPr>
          <p:nvPr>
            <p:ph type="sldImg"/>
          </p:nvPr>
        </p:nvSpPr>
        <p:spPr>
          <a:xfrm>
            <a:off x="88900" y="744538"/>
            <a:ext cx="6616700" cy="3722687"/>
          </a:xfrm>
          <a:ln/>
        </p:spPr>
      </p:sp>
      <p:sp>
        <p:nvSpPr>
          <p:cNvPr id="385027" name="Rectangle 3"/>
          <p:cNvSpPr>
            <a:spLocks noGrp="1" noChangeArrowheads="1"/>
          </p:cNvSpPr>
          <p:nvPr>
            <p:ph type="body" idx="1"/>
          </p:nvPr>
        </p:nvSpPr>
        <p:spPr>
          <a:xfrm>
            <a:off x="905855" y="4716465"/>
            <a:ext cx="4981408" cy="4465637"/>
          </a:xfrm>
          <a:noFill/>
          <a:ln/>
        </p:spPr>
        <p:txBody>
          <a:bodyPr lIns="94813" tIns="47411" rIns="94813" bIns="47411"/>
          <a:lstStyle/>
          <a:p>
            <a:pPr>
              <a:spcBef>
                <a:spcPts val="600"/>
              </a:spcBef>
              <a:buFont typeface="Arial" panose="020B0604020202020204" pitchFamily="34" charset="0"/>
              <a:buChar char="•"/>
            </a:pPr>
            <a:r>
              <a:rPr lang="de-DE" b="0" dirty="0">
                <a:solidFill>
                  <a:srgbClr val="000000"/>
                </a:solidFill>
                <a:latin typeface="Calibri" panose="020F0502020204030204" pitchFamily="34" charset="0"/>
              </a:rPr>
              <a:t>Agil</a:t>
            </a:r>
          </a:p>
          <a:p>
            <a:pPr>
              <a:spcBef>
                <a:spcPts val="600"/>
              </a:spcBef>
              <a:buFont typeface="Arial" panose="020B0604020202020204" pitchFamily="34" charset="0"/>
              <a:buChar char="•"/>
            </a:pPr>
            <a:r>
              <a:rPr lang="de-DE" b="0" dirty="0">
                <a:solidFill>
                  <a:srgbClr val="000000"/>
                </a:solidFill>
                <a:latin typeface="Calibri" panose="020F0502020204030204" pitchFamily="34" charset="0"/>
              </a:rPr>
              <a:t> Kunden</a:t>
            </a:r>
          </a:p>
          <a:p>
            <a:pPr>
              <a:spcBef>
                <a:spcPts val="600"/>
              </a:spcBef>
              <a:buFont typeface="Arial" panose="020B0604020202020204" pitchFamily="34" charset="0"/>
              <a:buChar char="•"/>
            </a:pPr>
            <a:r>
              <a:rPr lang="de-DE" b="0" dirty="0">
                <a:solidFill>
                  <a:srgbClr val="000000"/>
                </a:solidFill>
                <a:latin typeface="Calibri" panose="020F0502020204030204" pitchFamily="34" charset="0"/>
              </a:rPr>
              <a:t>Fail fast</a:t>
            </a:r>
          </a:p>
          <a:p>
            <a:pPr>
              <a:spcBef>
                <a:spcPts val="600"/>
              </a:spcBef>
              <a:buFont typeface="Arial" panose="020B0604020202020204" pitchFamily="34" charset="0"/>
              <a:buChar char="•"/>
            </a:pPr>
            <a:endParaRPr lang="de-DE" b="0" dirty="0">
              <a:solidFill>
                <a:srgbClr val="000000"/>
              </a:solidFill>
              <a:latin typeface="Calibri" panose="020F0502020204030204" pitchFamily="34" charset="0"/>
            </a:endParaRPr>
          </a:p>
          <a:p>
            <a:endParaRPr lang="de-DE" dirty="0"/>
          </a:p>
          <a:p>
            <a:r>
              <a:rPr lang="de-DE" noProof="1"/>
              <a:t>Welche Erfahrungen habt ihr? Beispiele finden – wie gehe ich mit Kunden (hier z.B. Marketingleiter) um?</a:t>
            </a:r>
          </a:p>
        </p:txBody>
      </p:sp>
    </p:spTree>
    <p:extLst>
      <p:ext uri="{BB962C8B-B14F-4D97-AF65-F5344CB8AC3E}">
        <p14:creationId xmlns:p14="http://schemas.microsoft.com/office/powerpoint/2010/main" val="686713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5719" indent="-175719">
              <a:buFontTx/>
              <a:buChar char="-"/>
            </a:pPr>
            <a:r>
              <a:rPr lang="de-DE" dirty="0"/>
              <a:t>Digitale Software Roboter</a:t>
            </a:r>
          </a:p>
          <a:p>
            <a:pPr marL="175719" indent="-175719">
              <a:buFontTx/>
              <a:buChar char="-"/>
            </a:pPr>
            <a:r>
              <a:rPr lang="de-DE" dirty="0"/>
              <a:t>Automatisierte Bearbeitung von Prozessen</a:t>
            </a:r>
          </a:p>
          <a:p>
            <a:pPr marL="175719" indent="-175719">
              <a:buFontTx/>
              <a:buChar char="-"/>
            </a:pPr>
            <a:r>
              <a:rPr lang="de-DE" dirty="0"/>
              <a:t>Einfachen, wiederholenden Prozessen</a:t>
            </a:r>
          </a:p>
          <a:p>
            <a:pPr marL="175719" indent="-175719">
              <a:buFontTx/>
              <a:buChar char="-"/>
            </a:pPr>
            <a:r>
              <a:rPr lang="de-DE" dirty="0"/>
              <a:t>Regelbasiert</a:t>
            </a:r>
          </a:p>
          <a:p>
            <a:pPr marL="175719" indent="-175719">
              <a:buFontTx/>
              <a:buChar char="-"/>
            </a:pPr>
            <a:endParaRPr lang="de-DE" dirty="0"/>
          </a:p>
          <a:p>
            <a:pPr marL="175719" indent="-175719">
              <a:buFontTx/>
              <a:buChar char="-"/>
            </a:pPr>
            <a:r>
              <a:rPr lang="de-DE" dirty="0"/>
              <a:t>- Bsp. Excel Mail -&gt; Hochladen in SAP -&gt; Diagramm erstellen -&gt; in </a:t>
            </a:r>
            <a:r>
              <a:rPr lang="de-DE" dirty="0" err="1"/>
              <a:t>Powerpoint</a:t>
            </a:r>
            <a:r>
              <a:rPr lang="de-DE" dirty="0"/>
              <a:t> übertragen</a:t>
            </a:r>
          </a:p>
          <a:p>
            <a:endParaRPr lang="de-DE" dirty="0"/>
          </a:p>
        </p:txBody>
      </p:sp>
    </p:spTree>
    <p:extLst>
      <p:ext uri="{BB962C8B-B14F-4D97-AF65-F5344CB8AC3E}">
        <p14:creationId xmlns:p14="http://schemas.microsoft.com/office/powerpoint/2010/main" val="1517117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b="0" dirty="0">
                <a:solidFill>
                  <a:srgbClr val="242021"/>
                </a:solidFill>
                <a:latin typeface="Calibri" panose="020F0502020204030204" pitchFamily="34" charset="0"/>
              </a:rPr>
              <a:t>Damit könnte diese Rolle bzw. der Mitarbeiter im</a:t>
            </a:r>
            <a:br>
              <a:rPr lang="de-DE" sz="1800" b="0" dirty="0">
                <a:solidFill>
                  <a:srgbClr val="242021"/>
                </a:solidFill>
                <a:latin typeface="Calibri" panose="020F0502020204030204" pitchFamily="34" charset="0"/>
              </a:rPr>
            </a:br>
            <a:r>
              <a:rPr lang="de-DE" sz="1800" b="0" dirty="0">
                <a:solidFill>
                  <a:srgbClr val="242021"/>
                </a:solidFill>
                <a:latin typeface="Calibri" panose="020F0502020204030204" pitchFamily="34" charset="0"/>
              </a:rPr>
              <a:t>Rechnungswesen &amp; Controlling, der sie innehat, sich zeitgleich auch in Richtung </a:t>
            </a:r>
            <a:r>
              <a:rPr lang="de-DE" sz="1800" b="0" dirty="0" err="1">
                <a:solidFill>
                  <a:srgbClr val="242021"/>
                </a:solidFill>
                <a:latin typeface="Calibri" panose="020F0502020204030204" pitchFamily="34" charset="0"/>
              </a:rPr>
              <a:t>RPABusiness</a:t>
            </a:r>
            <a:r>
              <a:rPr lang="de-DE" sz="1800" b="0" dirty="0">
                <a:solidFill>
                  <a:srgbClr val="242021"/>
                </a:solidFill>
                <a:latin typeface="Calibri" panose="020F0502020204030204" pitchFamily="34" charset="0"/>
              </a:rPr>
              <a:t> Analyst oder RPA-Citizen Developer entwickeln.</a:t>
            </a:r>
            <a:r>
              <a:rPr lang="de-DE" dirty="0"/>
              <a:t> </a:t>
            </a:r>
            <a:br>
              <a:rPr lang="de-DE" dirty="0"/>
            </a:br>
            <a:endParaRPr lang="de-DE" dirty="0"/>
          </a:p>
        </p:txBody>
      </p:sp>
    </p:spTree>
    <p:extLst>
      <p:ext uri="{BB962C8B-B14F-4D97-AF65-F5344CB8AC3E}">
        <p14:creationId xmlns:p14="http://schemas.microsoft.com/office/powerpoint/2010/main" val="1253284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Viel manuell, wenig automatisiert</a:t>
            </a:r>
          </a:p>
          <a:p>
            <a:endParaRPr lang="de-DE" dirty="0"/>
          </a:p>
        </p:txBody>
      </p:sp>
    </p:spTree>
    <p:extLst>
      <p:ext uri="{BB962C8B-B14F-4D97-AF65-F5344CB8AC3E}">
        <p14:creationId xmlns:p14="http://schemas.microsoft.com/office/powerpoint/2010/main" val="15976020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70% </a:t>
            </a:r>
            <a:r>
              <a:rPr lang="de-DE" dirty="0" err="1"/>
              <a:t>Digitaliseurngspotenzial</a:t>
            </a:r>
            <a:endParaRPr lang="de-DE" dirty="0"/>
          </a:p>
          <a:p>
            <a:endParaRPr lang="de-DE" dirty="0"/>
          </a:p>
          <a:p>
            <a:r>
              <a:rPr lang="de-DE" dirty="0">
                <a:sym typeface="Wingdings" panose="05000000000000000000" pitchFamily="2" charset="2"/>
              </a:rPr>
              <a:t> </a:t>
            </a:r>
            <a:r>
              <a:rPr lang="de-DE" dirty="0"/>
              <a:t>Zeitersparnis</a:t>
            </a:r>
          </a:p>
          <a:p>
            <a:endParaRPr lang="de-DE" dirty="0"/>
          </a:p>
        </p:txBody>
      </p:sp>
    </p:spTree>
    <p:extLst>
      <p:ext uri="{BB962C8B-B14F-4D97-AF65-F5344CB8AC3E}">
        <p14:creationId xmlns:p14="http://schemas.microsoft.com/office/powerpoint/2010/main" val="77923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Data Strategy</a:t>
            </a:r>
          </a:p>
          <a:p>
            <a:endParaRPr lang="de-DE" dirty="0"/>
          </a:p>
        </p:txBody>
      </p:sp>
    </p:spTree>
    <p:extLst>
      <p:ext uri="{BB962C8B-B14F-4D97-AF65-F5344CB8AC3E}">
        <p14:creationId xmlns:p14="http://schemas.microsoft.com/office/powerpoint/2010/main" val="20030657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1901632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Nennt Beispiele?</a:t>
            </a:r>
          </a:p>
          <a:p>
            <a:pPr defTabSz="937169">
              <a:defRPr/>
            </a:pPr>
            <a:endParaRPr lang="de-DE" dirty="0"/>
          </a:p>
          <a:p>
            <a:pPr defTabSz="937169">
              <a:defRPr/>
            </a:pPr>
            <a:r>
              <a:rPr lang="de-DE" dirty="0"/>
              <a:t>Bearbeitung von Bestellungen</a:t>
            </a:r>
          </a:p>
          <a:p>
            <a:pPr defTabSz="937169">
              <a:defRPr/>
            </a:pPr>
            <a:r>
              <a:rPr lang="de-DE" dirty="0"/>
              <a:t>Bearbeitung von Kundenanfragen</a:t>
            </a:r>
          </a:p>
          <a:p>
            <a:pPr defTabSz="937169">
              <a:defRPr/>
            </a:pPr>
            <a:r>
              <a:rPr lang="de-DE" dirty="0"/>
              <a:t>Formulareingaben/Vertragskündigung</a:t>
            </a:r>
          </a:p>
          <a:p>
            <a:pPr defTabSz="937169">
              <a:defRPr/>
            </a:pPr>
            <a:r>
              <a:rPr lang="de-DE" dirty="0"/>
              <a:t>Antragsbearbeitung</a:t>
            </a:r>
          </a:p>
          <a:p>
            <a:endParaRPr lang="de-DE" dirty="0"/>
          </a:p>
        </p:txBody>
      </p:sp>
    </p:spTree>
    <p:extLst>
      <p:ext uri="{BB962C8B-B14F-4D97-AF65-F5344CB8AC3E}">
        <p14:creationId xmlns:p14="http://schemas.microsoft.com/office/powerpoint/2010/main" val="42774480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Prozess klar machen</a:t>
            </a:r>
          </a:p>
          <a:p>
            <a:r>
              <a:rPr lang="de-DE" dirty="0"/>
              <a:t>Typ</a:t>
            </a:r>
          </a:p>
          <a:p>
            <a:endParaRPr lang="de-DE" dirty="0"/>
          </a:p>
        </p:txBody>
      </p:sp>
    </p:spTree>
    <p:extLst>
      <p:ext uri="{BB962C8B-B14F-4D97-AF65-F5344CB8AC3E}">
        <p14:creationId xmlns:p14="http://schemas.microsoft.com/office/powerpoint/2010/main" val="8753957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Unstrukturierter Input</a:t>
            </a:r>
          </a:p>
          <a:p>
            <a:r>
              <a:rPr lang="de-DE" dirty="0"/>
              <a:t>Big </a:t>
            </a:r>
            <a:r>
              <a:rPr lang="de-DE" dirty="0" err="1"/>
              <a:t>data</a:t>
            </a:r>
            <a:endParaRPr lang="de-DE" dirty="0"/>
          </a:p>
          <a:p>
            <a:r>
              <a:rPr lang="de-DE" dirty="0"/>
              <a:t>Bild-basierte Automation: Scan </a:t>
            </a:r>
            <a:r>
              <a:rPr lang="de-DE" dirty="0" err="1"/>
              <a:t>pdfs</a:t>
            </a:r>
            <a:endParaRPr lang="de-DE" dirty="0"/>
          </a:p>
          <a:p>
            <a:endParaRPr lang="de-DE" dirty="0"/>
          </a:p>
          <a:p>
            <a:endParaRPr lang="de-DE" dirty="0"/>
          </a:p>
          <a:p>
            <a:r>
              <a:rPr lang="de-DE" dirty="0"/>
              <a:t>Bildschirmmasken/Dialogmaske/Benutzeroberfläche: Daten in Datenfelder eingeben</a:t>
            </a:r>
          </a:p>
          <a:p>
            <a:r>
              <a:rPr lang="de-DE" dirty="0"/>
              <a:t>Proxy: Stellvertreter</a:t>
            </a:r>
          </a:p>
          <a:p>
            <a:endParaRPr lang="de-DE" dirty="0"/>
          </a:p>
        </p:txBody>
      </p:sp>
    </p:spTree>
    <p:extLst>
      <p:ext uri="{BB962C8B-B14F-4D97-AF65-F5344CB8AC3E}">
        <p14:creationId xmlns:p14="http://schemas.microsoft.com/office/powerpoint/2010/main" val="3557561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Kurz durchgehen</a:t>
            </a:r>
          </a:p>
          <a:p>
            <a:endParaRPr lang="de-DE" dirty="0"/>
          </a:p>
          <a:p>
            <a:r>
              <a:rPr lang="de-DE" dirty="0"/>
              <a:t>FTE Arbeitszeit</a:t>
            </a:r>
          </a:p>
        </p:txBody>
      </p:sp>
    </p:spTree>
    <p:extLst>
      <p:ext uri="{BB962C8B-B14F-4D97-AF65-F5344CB8AC3E}">
        <p14:creationId xmlns:p14="http://schemas.microsoft.com/office/powerpoint/2010/main" val="2893266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2747598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Manager können sich selbstständig Berichte so erstellen, wie sie es sich wünschen. </a:t>
            </a:r>
          </a:p>
          <a:p>
            <a:endParaRPr lang="de-DE" dirty="0"/>
          </a:p>
          <a:p>
            <a:r>
              <a:rPr lang="de-DE" dirty="0"/>
              <a:t>=SSBI</a:t>
            </a:r>
          </a:p>
        </p:txBody>
      </p:sp>
    </p:spTree>
    <p:extLst>
      <p:ext uri="{BB962C8B-B14F-4D97-AF65-F5344CB8AC3E}">
        <p14:creationId xmlns:p14="http://schemas.microsoft.com/office/powerpoint/2010/main" val="29945847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182688"/>
            <a:ext cx="6040438" cy="33972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48442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Bi-Lösung für Unternehmen</a:t>
            </a:r>
          </a:p>
          <a:p>
            <a:endParaRPr lang="de-DE" dirty="0"/>
          </a:p>
          <a:p>
            <a:r>
              <a:rPr lang="de-DE" dirty="0"/>
              <a:t>Hoheit Datenquellen: IT</a:t>
            </a:r>
          </a:p>
          <a:p>
            <a:r>
              <a:rPr lang="de-DE" dirty="0"/>
              <a:t>Enge Zusammenarbeit mit IT</a:t>
            </a:r>
          </a:p>
          <a:p>
            <a:r>
              <a:rPr lang="de-DE" dirty="0"/>
              <a:t>Anreicherung, Änderung Daten: IT</a:t>
            </a:r>
          </a:p>
          <a:p>
            <a:endParaRPr lang="de-DE" dirty="0"/>
          </a:p>
          <a:p>
            <a:r>
              <a:rPr lang="de-DE" dirty="0"/>
              <a:t>Heute: agiler; SSBI</a:t>
            </a:r>
          </a:p>
          <a:p>
            <a:endParaRPr lang="de-DE" dirty="0"/>
          </a:p>
          <a:p>
            <a:r>
              <a:rPr lang="de-DE" dirty="0"/>
              <a:t>Data Sourcing: verschiedene Quellen (Big Data)</a:t>
            </a:r>
          </a:p>
          <a:p>
            <a:r>
              <a:rPr lang="de-DE" dirty="0"/>
              <a:t>MDX: Datenbanksprache OLAP</a:t>
            </a:r>
          </a:p>
          <a:p>
            <a:r>
              <a:rPr lang="de-DE" dirty="0" err="1"/>
              <a:t>Burstin</a:t>
            </a:r>
            <a:r>
              <a:rPr lang="de-DE" dirty="0"/>
              <a:t>: </a:t>
            </a:r>
            <a:r>
              <a:rPr lang="de-DE" dirty="0" err="1"/>
              <a:t>autom</a:t>
            </a:r>
            <a:r>
              <a:rPr lang="de-DE" dirty="0"/>
              <a:t>. Verteilen von Standardberichten</a:t>
            </a:r>
          </a:p>
          <a:p>
            <a:r>
              <a:rPr lang="de-DE" dirty="0"/>
              <a:t>Rapid Prototyp.: agil, schnell Entwicklung Prototyp</a:t>
            </a:r>
          </a:p>
          <a:p>
            <a:endParaRPr lang="de-DE" dirty="0"/>
          </a:p>
          <a:p>
            <a:endParaRPr lang="de-DE" dirty="0"/>
          </a:p>
        </p:txBody>
      </p:sp>
    </p:spTree>
    <p:extLst>
      <p:ext uri="{BB962C8B-B14F-4D97-AF65-F5344CB8AC3E}">
        <p14:creationId xmlns:p14="http://schemas.microsoft.com/office/powerpoint/2010/main" val="5889328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 liegt bei IT </a:t>
            </a:r>
            <a:r>
              <a:rPr lang="de-DE" dirty="0">
                <a:sym typeface="Wingdings" panose="05000000000000000000" pitchFamily="2" charset="2"/>
              </a:rPr>
              <a:t> wenig Flexibilität  IT will Steuerung behalten/</a:t>
            </a:r>
            <a:r>
              <a:rPr lang="de-DE" dirty="0" err="1">
                <a:sym typeface="Wingdings" panose="05000000000000000000" pitchFamily="2" charset="2"/>
              </a:rPr>
              <a:t>Governance</a:t>
            </a:r>
            <a:endParaRPr lang="de-DE" dirty="0">
              <a:sym typeface="Wingdings" panose="05000000000000000000" pitchFamily="2" charset="2"/>
            </a:endParaRPr>
          </a:p>
          <a:p>
            <a:endParaRPr lang="de-DE" dirty="0">
              <a:sym typeface="Wingdings" panose="05000000000000000000" pitchFamily="2" charset="2"/>
            </a:endParaRPr>
          </a:p>
          <a:p>
            <a:pPr defTabSz="937169">
              <a:defRPr/>
            </a:pPr>
            <a:r>
              <a:rPr lang="de-DE" dirty="0"/>
              <a:t>Übergang zu </a:t>
            </a:r>
            <a:r>
              <a:rPr lang="de-DE" dirty="0" err="1"/>
              <a:t>Self</a:t>
            </a:r>
            <a:r>
              <a:rPr lang="de-DE" dirty="0"/>
              <a:t> Service BI</a:t>
            </a:r>
          </a:p>
          <a:p>
            <a:endParaRPr lang="de-DE" dirty="0"/>
          </a:p>
          <a:p>
            <a:endParaRPr lang="de-DE" dirty="0"/>
          </a:p>
          <a:p>
            <a:r>
              <a:rPr lang="de-DE" dirty="0" err="1"/>
              <a:t>Governance</a:t>
            </a:r>
            <a:r>
              <a:rPr lang="de-DE" dirty="0"/>
              <a:t>: Unternehmensführung/Steuerung</a:t>
            </a:r>
          </a:p>
          <a:p>
            <a:endParaRPr lang="de-DE" dirty="0"/>
          </a:p>
          <a:p>
            <a:r>
              <a:rPr lang="de-DE" dirty="0"/>
              <a:t>Bedürfnis der IT ihre Steuerungsmöglichkeiten in Bezug auf die Kennzahlen-Strukturen sowie auf die gesamte BI-Infrastruktur zu erhalten (z.B. in Bezug auf Datensicherheit)</a:t>
            </a:r>
          </a:p>
          <a:p>
            <a:endParaRPr lang="de-DE" dirty="0"/>
          </a:p>
          <a:p>
            <a:endParaRPr lang="de-DE" dirty="0"/>
          </a:p>
        </p:txBody>
      </p:sp>
    </p:spTree>
    <p:extLst>
      <p:ext uri="{BB962C8B-B14F-4D97-AF65-F5344CB8AC3E}">
        <p14:creationId xmlns:p14="http://schemas.microsoft.com/office/powerpoint/2010/main" val="2145736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Job verlust?</a:t>
            </a:r>
          </a:p>
          <a:p>
            <a:r>
              <a:rPr lang="de-DE" dirty="0"/>
              <a:t>Data Science Studiengänge</a:t>
            </a:r>
          </a:p>
          <a:p>
            <a:r>
              <a:rPr lang="de-DE" dirty="0"/>
              <a:t>Citizen Data Scientist</a:t>
            </a:r>
          </a:p>
          <a:p>
            <a:endParaRPr lang="de-DE" dirty="0"/>
          </a:p>
        </p:txBody>
      </p:sp>
    </p:spTree>
    <p:extLst>
      <p:ext uri="{BB962C8B-B14F-4D97-AF65-F5344CB8AC3E}">
        <p14:creationId xmlns:p14="http://schemas.microsoft.com/office/powerpoint/2010/main" val="3406059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SSBI: Anwender erstellt Berichte ohne Zusammenarbeit mit IT</a:t>
            </a:r>
          </a:p>
          <a:p>
            <a:endParaRPr lang="de-DE" dirty="0"/>
          </a:p>
          <a:p>
            <a:r>
              <a:rPr lang="de-DE" dirty="0"/>
              <a:t>Intuitiv bedienbare Tools</a:t>
            </a:r>
          </a:p>
          <a:p>
            <a:endParaRPr lang="de-DE" dirty="0"/>
          </a:p>
          <a:p>
            <a:r>
              <a:rPr lang="de-DE" dirty="0"/>
              <a:t>Power BI, Tableau,</a:t>
            </a:r>
          </a:p>
          <a:p>
            <a:endParaRPr lang="de-DE" dirty="0"/>
          </a:p>
        </p:txBody>
      </p:sp>
    </p:spTree>
    <p:extLst>
      <p:ext uri="{BB962C8B-B14F-4D97-AF65-F5344CB8AC3E}">
        <p14:creationId xmlns:p14="http://schemas.microsoft.com/office/powerpoint/2010/main" val="11929479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Bi-Lösung für Unternehmen</a:t>
            </a:r>
          </a:p>
          <a:p>
            <a:endParaRPr lang="de-DE" dirty="0"/>
          </a:p>
          <a:p>
            <a:r>
              <a:rPr lang="de-DE" dirty="0"/>
              <a:t>Hoheit Datenquellen: IT</a:t>
            </a:r>
          </a:p>
          <a:p>
            <a:r>
              <a:rPr lang="de-DE" dirty="0"/>
              <a:t>Enge Zusammenarbeit mit IT</a:t>
            </a:r>
          </a:p>
          <a:p>
            <a:r>
              <a:rPr lang="de-DE" dirty="0"/>
              <a:t>Anreicherung, Änderung Daten: IT</a:t>
            </a:r>
          </a:p>
          <a:p>
            <a:endParaRPr lang="de-DE" dirty="0"/>
          </a:p>
          <a:p>
            <a:r>
              <a:rPr lang="de-DE" dirty="0"/>
              <a:t>Heute: agiler; SSBI</a:t>
            </a:r>
          </a:p>
          <a:p>
            <a:endParaRPr lang="de-DE" dirty="0"/>
          </a:p>
          <a:p>
            <a:r>
              <a:rPr lang="de-DE" dirty="0"/>
              <a:t>Data Sourcing: verschiedene Quellen (Big Data)</a:t>
            </a:r>
          </a:p>
          <a:p>
            <a:r>
              <a:rPr lang="de-DE" dirty="0"/>
              <a:t>MDX: Datenbanksprache OLAP</a:t>
            </a:r>
          </a:p>
          <a:p>
            <a:r>
              <a:rPr lang="de-DE" dirty="0" err="1"/>
              <a:t>Burstin</a:t>
            </a:r>
            <a:r>
              <a:rPr lang="de-DE" dirty="0"/>
              <a:t>: </a:t>
            </a:r>
            <a:r>
              <a:rPr lang="de-DE" dirty="0" err="1"/>
              <a:t>autom</a:t>
            </a:r>
            <a:r>
              <a:rPr lang="de-DE" dirty="0"/>
              <a:t>. Verteilen von Standardberichten</a:t>
            </a:r>
          </a:p>
          <a:p>
            <a:r>
              <a:rPr lang="de-DE" dirty="0"/>
              <a:t>Rapid Prototyp.: agil, schnell Entwicklung Prototyp</a:t>
            </a:r>
          </a:p>
          <a:p>
            <a:endParaRPr lang="de-DE" dirty="0"/>
          </a:p>
          <a:p>
            <a:endParaRPr lang="de-DE" dirty="0"/>
          </a:p>
        </p:txBody>
      </p:sp>
    </p:spTree>
    <p:extLst>
      <p:ext uri="{BB962C8B-B14F-4D97-AF65-F5344CB8AC3E}">
        <p14:creationId xmlns:p14="http://schemas.microsoft.com/office/powerpoint/2010/main" val="39223906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Managed</a:t>
            </a:r>
            <a:r>
              <a:rPr lang="de-DE" dirty="0"/>
              <a:t> Self-</a:t>
            </a:r>
            <a:r>
              <a:rPr lang="de-DE" dirty="0" err="1"/>
              <a:t>Serive</a:t>
            </a:r>
            <a:r>
              <a:rPr lang="de-DE" dirty="0"/>
              <a:t> BI = SSBI + klassische IT-Anforderungen</a:t>
            </a:r>
          </a:p>
          <a:p>
            <a:endParaRPr lang="de-DE" dirty="0"/>
          </a:p>
          <a:p>
            <a:pPr marL="175719" indent="-175719">
              <a:buFont typeface="Wingdings" panose="05000000000000000000" pitchFamily="2" charset="2"/>
              <a:buChar char="à"/>
            </a:pPr>
            <a:r>
              <a:rPr lang="de-DE" dirty="0">
                <a:sym typeface="Wingdings" panose="05000000000000000000" pitchFamily="2" charset="2"/>
              </a:rPr>
              <a:t>Hochwertiges Datenmanagement</a:t>
            </a:r>
          </a:p>
          <a:p>
            <a:pPr marL="175719" indent="-175719">
              <a:buFont typeface="Wingdings" panose="05000000000000000000" pitchFamily="2" charset="2"/>
              <a:buChar char="à"/>
            </a:pPr>
            <a:endParaRPr lang="de-DE" dirty="0">
              <a:sym typeface="Wingdings" panose="05000000000000000000" pitchFamily="2" charset="2"/>
            </a:endParaRPr>
          </a:p>
          <a:p>
            <a:pPr marL="175719" indent="-175719">
              <a:buFont typeface="Wingdings" panose="05000000000000000000" pitchFamily="2" charset="2"/>
              <a:buChar char="à"/>
            </a:pPr>
            <a:endParaRPr lang="de-DE" dirty="0">
              <a:sym typeface="Wingdings" panose="05000000000000000000" pitchFamily="2" charset="2"/>
            </a:endParaRPr>
          </a:p>
          <a:p>
            <a:r>
              <a:rPr lang="de-DE" dirty="0" err="1"/>
              <a:t>Managed</a:t>
            </a:r>
            <a:r>
              <a:rPr lang="de-DE" dirty="0"/>
              <a:t> SSBI: Software, Datenarchitekturen und organisatorische Rahmenbedingungen, die beiden Seiten (Fachbereich und IT) gleichermaßen Rechnung tragen</a:t>
            </a:r>
          </a:p>
          <a:p>
            <a:endParaRPr lang="de-DE" dirty="0"/>
          </a:p>
        </p:txBody>
      </p:sp>
    </p:spTree>
    <p:extLst>
      <p:ext uri="{BB962C8B-B14F-4D97-AF65-F5344CB8AC3E}">
        <p14:creationId xmlns:p14="http://schemas.microsoft.com/office/powerpoint/2010/main" val="22930215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Business aktiver</a:t>
            </a:r>
          </a:p>
          <a:p>
            <a:r>
              <a:rPr lang="de-DE" dirty="0"/>
              <a:t>IT wird entlastet: modern DWH, Data Management</a:t>
            </a:r>
          </a:p>
          <a:p>
            <a:endParaRPr lang="de-DE" dirty="0"/>
          </a:p>
        </p:txBody>
      </p:sp>
    </p:spTree>
    <p:extLst>
      <p:ext uri="{BB962C8B-B14F-4D97-AF65-F5344CB8AC3E}">
        <p14:creationId xmlns:p14="http://schemas.microsoft.com/office/powerpoint/2010/main" val="2046214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Datenqualität</a:t>
            </a:r>
          </a:p>
          <a:p>
            <a:r>
              <a:rPr lang="de-DE" dirty="0"/>
              <a:t>Eigenverantwortung</a:t>
            </a:r>
          </a:p>
          <a:p>
            <a:r>
              <a:rPr lang="de-DE" dirty="0"/>
              <a:t>Data </a:t>
            </a:r>
            <a:r>
              <a:rPr lang="de-DE" dirty="0" err="1"/>
              <a:t>Marts</a:t>
            </a:r>
            <a:endParaRPr lang="de-DE" dirty="0"/>
          </a:p>
          <a:p>
            <a:endParaRPr lang="de-DE" dirty="0"/>
          </a:p>
        </p:txBody>
      </p:sp>
    </p:spTree>
    <p:extLst>
      <p:ext uri="{BB962C8B-B14F-4D97-AF65-F5344CB8AC3E}">
        <p14:creationId xmlns:p14="http://schemas.microsoft.com/office/powerpoint/2010/main" val="12573120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Rapid </a:t>
            </a:r>
            <a:r>
              <a:rPr lang="de-DE" dirty="0" err="1"/>
              <a:t>Prototyping</a:t>
            </a:r>
            <a:r>
              <a:rPr lang="de-DE" dirty="0"/>
              <a:t>, effektiv für eine begrenzte Anzahl an Quellen</a:t>
            </a:r>
          </a:p>
          <a:p>
            <a:endParaRPr lang="de-DE" dirty="0"/>
          </a:p>
        </p:txBody>
      </p:sp>
    </p:spTree>
    <p:extLst>
      <p:ext uri="{BB962C8B-B14F-4D97-AF65-F5344CB8AC3E}">
        <p14:creationId xmlns:p14="http://schemas.microsoft.com/office/powerpoint/2010/main" val="39384837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err="1"/>
              <a:t>XLCubed</a:t>
            </a:r>
            <a:endParaRPr lang="de-DE" dirty="0"/>
          </a:p>
          <a:p>
            <a:endParaRPr lang="de-DE" dirty="0"/>
          </a:p>
        </p:txBody>
      </p:sp>
    </p:spTree>
    <p:extLst>
      <p:ext uri="{BB962C8B-B14F-4D97-AF65-F5344CB8AC3E}">
        <p14:creationId xmlns:p14="http://schemas.microsoft.com/office/powerpoint/2010/main" val="1799210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b="0" dirty="0"/>
              <a:t> </a:t>
            </a:r>
            <a:r>
              <a:rPr lang="de-DE" b="0" dirty="0" err="1"/>
              <a:t>Cogn</a:t>
            </a:r>
            <a:r>
              <a:rPr lang="de-DE" b="0" dirty="0"/>
              <a:t>. </a:t>
            </a:r>
            <a:r>
              <a:rPr lang="de-DE" b="0" dirty="0" err="1"/>
              <a:t>Intelligence</a:t>
            </a:r>
            <a:r>
              <a:rPr lang="de-DE" b="0" dirty="0"/>
              <a:t>: </a:t>
            </a:r>
            <a:r>
              <a:rPr lang="de-DE" b="0" dirty="0" err="1"/>
              <a:t>Addon</a:t>
            </a:r>
            <a:r>
              <a:rPr lang="de-DE" b="0" dirty="0"/>
              <a:t>: KI Tools (</a:t>
            </a:r>
            <a:r>
              <a:rPr lang="de-DE" b="0" dirty="0" err="1"/>
              <a:t>Churn</a:t>
            </a:r>
            <a:r>
              <a:rPr lang="de-DE" b="0" dirty="0"/>
              <a:t>, Assoziationen, Textanalysen, Treiber, Kundensegmente)</a:t>
            </a:r>
          </a:p>
        </p:txBody>
      </p:sp>
    </p:spTree>
    <p:extLst>
      <p:ext uri="{BB962C8B-B14F-4D97-AF65-F5344CB8AC3E}">
        <p14:creationId xmlns:p14="http://schemas.microsoft.com/office/powerpoint/2010/main" val="34506470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b="0" dirty="0"/>
              <a:t>Ein </a:t>
            </a:r>
            <a:r>
              <a:rPr lang="de-DE" dirty="0"/>
              <a:t>Empfehlungsdienst</a:t>
            </a:r>
            <a:r>
              <a:rPr lang="de-DE" b="0" dirty="0"/>
              <a:t> (englisch </a:t>
            </a:r>
            <a:r>
              <a:rPr lang="de-DE" b="0" i="1" dirty="0"/>
              <a:t>Recommender System</a:t>
            </a:r>
            <a:r>
              <a:rPr lang="de-DE" b="0" dirty="0"/>
              <a:t>) ist ein Softwaresystem, welches das Ziel hat, eine Vorhersage zu treffen, die </a:t>
            </a:r>
            <a:r>
              <a:rPr lang="de-DE" b="0" dirty="0">
                <a:hlinkClick r:id="rId3" tooltip="Quantifizierung"/>
              </a:rPr>
              <a:t>quantifiziert</a:t>
            </a:r>
            <a:r>
              <a:rPr lang="de-DE" b="0" dirty="0"/>
              <a:t>, wie stark das Interesse eines Benutzers an einem Objekt ist, um dem Benutzer genau die Objekte aus der Menge aller vorhandenen Objekte zu empfehlen, für die er sich wahrscheinlich am meisten interessiert. Typische Objekte eines Empfehlungsdienstes sind zum Beispiel Produkte eines Webshops, Musikstücke bzw. Künstler oder Filme. Ein Empfehlungsdienst soll dadurch zur Bewältigung der </a:t>
            </a:r>
            <a:r>
              <a:rPr lang="de-DE" b="0" dirty="0">
                <a:hlinkClick r:id="rId4" tooltip="Informationsüberflutung"/>
              </a:rPr>
              <a:t>Informationsüberflutung</a:t>
            </a:r>
            <a:r>
              <a:rPr lang="de-DE" b="0" dirty="0"/>
              <a:t> beitragen, indem es dem Benutzer aus einer unübersichtlichen Menge an Objekten eine Teilmenge empfiehlt. Zur Ermittlung der passenden Empfehlungen verwendet ein Empfehlungsdienst Methoden des </a:t>
            </a:r>
            <a:r>
              <a:rPr lang="de-DE" b="0" dirty="0">
                <a:hlinkClick r:id="rId5" tooltip="Maschinelles Lernen"/>
              </a:rPr>
              <a:t>Maschinellen Lernens</a:t>
            </a:r>
            <a:r>
              <a:rPr lang="de-DE" b="0" dirty="0"/>
              <a:t> und des </a:t>
            </a:r>
            <a:r>
              <a:rPr lang="de-DE" b="0" dirty="0">
                <a:hlinkClick r:id="rId6" tooltip="Information Retrieval"/>
              </a:rPr>
              <a:t>Information Retrievals</a:t>
            </a:r>
            <a:r>
              <a:rPr lang="de-DE" b="0" dirty="0"/>
              <a:t>.</a:t>
            </a:r>
            <a:endParaRPr lang="de-DE" dirty="0"/>
          </a:p>
        </p:txBody>
      </p:sp>
    </p:spTree>
    <p:extLst>
      <p:ext uri="{BB962C8B-B14F-4D97-AF65-F5344CB8AC3E}">
        <p14:creationId xmlns:p14="http://schemas.microsoft.com/office/powerpoint/2010/main" val="36456402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b="0" dirty="0"/>
              <a:t>Ein </a:t>
            </a:r>
            <a:r>
              <a:rPr lang="de-DE" dirty="0"/>
              <a:t>Empfehlungsdienst</a:t>
            </a:r>
            <a:r>
              <a:rPr lang="de-DE" b="0" dirty="0"/>
              <a:t> (englisch </a:t>
            </a:r>
            <a:r>
              <a:rPr lang="de-DE" b="0" i="1" dirty="0"/>
              <a:t>Recommender System</a:t>
            </a:r>
            <a:r>
              <a:rPr lang="de-DE" b="0" dirty="0"/>
              <a:t>) ist ein Softwaresystem, welches das Ziel hat, eine Vorhersage zu treffen, die </a:t>
            </a:r>
            <a:r>
              <a:rPr lang="de-DE" b="0" dirty="0">
                <a:hlinkClick r:id="rId3" tooltip="Quantifizierung"/>
              </a:rPr>
              <a:t>quantifiziert</a:t>
            </a:r>
            <a:r>
              <a:rPr lang="de-DE" b="0" dirty="0"/>
              <a:t>, wie stark das Interesse eines Benutzers an einem Objekt ist, um dem Benutzer genau die Objekte aus der Menge aller vorhandenen Objekte zu empfehlen, für die er sich wahrscheinlich am meisten interessiert. Typische Objekte eines Empfehlungsdienstes sind zum Beispiel Produkte eines Webshops, Musikstücke bzw. Künstler oder Filme. Ein Empfehlungsdienst soll dadurch zur Bewältigung der </a:t>
            </a:r>
            <a:r>
              <a:rPr lang="de-DE" b="0" dirty="0">
                <a:hlinkClick r:id="rId4" tooltip="Informationsüberflutung"/>
              </a:rPr>
              <a:t>Informationsüberflutung</a:t>
            </a:r>
            <a:r>
              <a:rPr lang="de-DE" b="0" dirty="0"/>
              <a:t> beitragen, indem es dem Benutzer aus einer unübersichtlichen Menge an Objekten eine Teilmenge empfiehlt. Zur Ermittlung der passenden Empfehlungen verwendet ein Empfehlungsdienst Methoden des </a:t>
            </a:r>
            <a:r>
              <a:rPr lang="de-DE" b="0" dirty="0">
                <a:hlinkClick r:id="rId5" tooltip="Maschinelles Lernen"/>
              </a:rPr>
              <a:t>Maschinellen Lernens</a:t>
            </a:r>
            <a:r>
              <a:rPr lang="de-DE" b="0" dirty="0"/>
              <a:t> und des </a:t>
            </a:r>
            <a:r>
              <a:rPr lang="de-DE" b="0" dirty="0">
                <a:hlinkClick r:id="rId6" tooltip="Information Retrieval"/>
              </a:rPr>
              <a:t>Information Retrievals</a:t>
            </a:r>
            <a:r>
              <a:rPr lang="de-DE" b="0" dirty="0"/>
              <a:t>.</a:t>
            </a:r>
            <a:endParaRPr lang="de-DE" dirty="0"/>
          </a:p>
        </p:txBody>
      </p:sp>
    </p:spTree>
    <p:extLst>
      <p:ext uri="{BB962C8B-B14F-4D97-AF65-F5344CB8AC3E}">
        <p14:creationId xmlns:p14="http://schemas.microsoft.com/office/powerpoint/2010/main" val="312001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Entscheidungsunterstützung</a:t>
            </a:r>
          </a:p>
          <a:p>
            <a:r>
              <a:rPr lang="de-DE" dirty="0"/>
              <a:t>MA entlasten!</a:t>
            </a:r>
          </a:p>
          <a:p>
            <a:r>
              <a:rPr lang="de-DE" dirty="0"/>
              <a:t>Technik-Skills</a:t>
            </a:r>
          </a:p>
          <a:p>
            <a:endParaRPr lang="de-DE" dirty="0"/>
          </a:p>
        </p:txBody>
      </p:sp>
    </p:spTree>
    <p:extLst>
      <p:ext uri="{BB962C8B-B14F-4D97-AF65-F5344CB8AC3E}">
        <p14:creationId xmlns:p14="http://schemas.microsoft.com/office/powerpoint/2010/main" val="4050727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Ursache-Wirkung</a:t>
            </a:r>
          </a:p>
          <a:p>
            <a:r>
              <a:rPr lang="de-DE" dirty="0"/>
              <a:t>Prozesse verkürzen</a:t>
            </a:r>
          </a:p>
          <a:p>
            <a:r>
              <a:rPr lang="de-DE" dirty="0"/>
              <a:t>Besser unterstützen</a:t>
            </a:r>
          </a:p>
          <a:p>
            <a:r>
              <a:rPr lang="de-DE" dirty="0"/>
              <a:t>…</a:t>
            </a:r>
          </a:p>
        </p:txBody>
      </p:sp>
    </p:spTree>
    <p:extLst>
      <p:ext uri="{BB962C8B-B14F-4D97-AF65-F5344CB8AC3E}">
        <p14:creationId xmlns:p14="http://schemas.microsoft.com/office/powerpoint/2010/main" val="26265935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Budegtrieurng</a:t>
            </a:r>
            <a:endParaRPr lang="de-DE" dirty="0"/>
          </a:p>
          <a:p>
            <a:r>
              <a:rPr lang="de-DE" dirty="0"/>
              <a:t>Treiberabhängigkeiten</a:t>
            </a:r>
          </a:p>
          <a:p>
            <a:r>
              <a:rPr lang="de-DE" dirty="0"/>
              <a:t>Interne Daten</a:t>
            </a:r>
          </a:p>
          <a:p>
            <a:r>
              <a:rPr lang="de-DE" dirty="0"/>
              <a:t>Simulationen</a:t>
            </a:r>
          </a:p>
        </p:txBody>
      </p:sp>
    </p:spTree>
    <p:extLst>
      <p:ext uri="{BB962C8B-B14F-4D97-AF65-F5344CB8AC3E}">
        <p14:creationId xmlns:p14="http://schemas.microsoft.com/office/powerpoint/2010/main" val="40102897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lstStyle/>
          <a:p>
            <a:r>
              <a:rPr lang="de-DE" dirty="0"/>
              <a:t>Treiberbäume</a:t>
            </a:r>
          </a:p>
          <a:p>
            <a:endParaRPr lang="de-DE" dirty="0"/>
          </a:p>
          <a:p>
            <a:r>
              <a:rPr lang="de-DE" dirty="0" err="1"/>
              <a:t>Economic</a:t>
            </a:r>
            <a:r>
              <a:rPr lang="de-DE" dirty="0"/>
              <a:t> Value </a:t>
            </a:r>
            <a:r>
              <a:rPr lang="de-DE" dirty="0" err="1"/>
              <a:t>Added</a:t>
            </a:r>
            <a:r>
              <a:rPr lang="de-DE" dirty="0"/>
              <a:t> (</a:t>
            </a:r>
            <a:r>
              <a:rPr lang="de-DE" b="1" dirty="0"/>
              <a:t>EVA</a:t>
            </a:r>
            <a:r>
              <a:rPr lang="de-DE" dirty="0"/>
              <a:t>)</a:t>
            </a:r>
          </a:p>
          <a:p>
            <a:r>
              <a:rPr lang="de-DE" dirty="0"/>
              <a:t>NOPAT </a:t>
            </a:r>
            <a:r>
              <a:rPr lang="en-US" dirty="0"/>
              <a:t>„Net Operating Profit After Taxes“</a:t>
            </a:r>
            <a:endParaRPr lang="de-DE" dirty="0"/>
          </a:p>
        </p:txBody>
      </p:sp>
    </p:spTree>
    <p:extLst>
      <p:ext uri="{BB962C8B-B14F-4D97-AF65-F5344CB8AC3E}">
        <p14:creationId xmlns:p14="http://schemas.microsoft.com/office/powerpoint/2010/main" val="2538455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baseline="0" dirty="0"/>
          </a:p>
        </p:txBody>
      </p:sp>
    </p:spTree>
    <p:extLst>
      <p:ext uri="{BB962C8B-B14F-4D97-AF65-F5344CB8AC3E}">
        <p14:creationId xmlns:p14="http://schemas.microsoft.com/office/powerpoint/2010/main" val="41086969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7"/>
          <p:cNvSpPr txBox="1">
            <a:spLocks noGrp="1" noChangeArrowheads="1"/>
          </p:cNvSpPr>
          <p:nvPr/>
        </p:nvSpPr>
        <p:spPr bwMode="auto">
          <a:xfrm>
            <a:off x="3848694" y="9428165"/>
            <a:ext cx="2942839" cy="496887"/>
          </a:xfrm>
          <a:prstGeom prst="rect">
            <a:avLst/>
          </a:prstGeom>
          <a:noFill/>
          <a:ln w="9525">
            <a:noFill/>
            <a:miter lim="800000"/>
            <a:headEnd/>
            <a:tailEnd/>
          </a:ln>
        </p:spPr>
        <p:txBody>
          <a:bodyPr lIns="91430" tIns="45715" rIns="91430" bIns="45715" anchor="b"/>
          <a:lstStyle/>
          <a:p>
            <a:pPr algn="r"/>
            <a:fld id="{BD5A6C36-4C01-4DCE-83DF-AED83D8123C8}" type="slidenum">
              <a:rPr lang="de-DE" sz="1200">
                <a:latin typeface="Calibri" pitchFamily="34" charset="0"/>
              </a:rPr>
              <a:pPr algn="r"/>
              <a:t>172</a:t>
            </a:fld>
            <a:endParaRPr lang="de-DE" sz="1200" dirty="0">
              <a:latin typeface="Calibri" pitchFamily="34" charset="0"/>
            </a:endParaRPr>
          </a:p>
        </p:txBody>
      </p:sp>
      <p:sp>
        <p:nvSpPr>
          <p:cNvPr id="642051" name="Rectangle 7"/>
          <p:cNvSpPr txBox="1">
            <a:spLocks noGrp="1" noChangeArrowheads="1"/>
          </p:cNvSpPr>
          <p:nvPr/>
        </p:nvSpPr>
        <p:spPr bwMode="auto">
          <a:xfrm>
            <a:off x="3851867" y="9434515"/>
            <a:ext cx="2941252" cy="492125"/>
          </a:xfrm>
          <a:prstGeom prst="rect">
            <a:avLst/>
          </a:prstGeom>
          <a:noFill/>
          <a:ln w="9525">
            <a:noFill/>
            <a:miter lim="800000"/>
            <a:headEnd/>
            <a:tailEnd/>
          </a:ln>
        </p:spPr>
        <p:txBody>
          <a:bodyPr lIns="94813" tIns="47411" rIns="94813" bIns="47411" anchor="b"/>
          <a:lstStyle/>
          <a:p>
            <a:pPr algn="r" defTabSz="947636"/>
            <a:fld id="{69327354-7ADA-42B8-93C3-1C6122362028}" type="slidenum">
              <a:rPr lang="en-GB" sz="1300">
                <a:latin typeface="Calibri" pitchFamily="34" charset="0"/>
              </a:rPr>
              <a:pPr algn="r" defTabSz="947636"/>
              <a:t>172</a:t>
            </a:fld>
            <a:endParaRPr lang="en-GB" sz="1300" dirty="0">
              <a:latin typeface="Calibri" pitchFamily="34" charset="0"/>
            </a:endParaRPr>
          </a:p>
        </p:txBody>
      </p:sp>
      <p:sp>
        <p:nvSpPr>
          <p:cNvPr id="642052" name="Rectangle 2"/>
          <p:cNvSpPr>
            <a:spLocks noGrp="1" noRot="1" noChangeAspect="1" noChangeArrowheads="1" noTextEdit="1"/>
          </p:cNvSpPr>
          <p:nvPr>
            <p:ph type="sldImg"/>
          </p:nvPr>
        </p:nvSpPr>
        <p:spPr>
          <a:xfrm>
            <a:off x="88900" y="744538"/>
            <a:ext cx="6616700" cy="3722687"/>
          </a:xfrm>
          <a:ln/>
        </p:spPr>
      </p:sp>
      <p:sp>
        <p:nvSpPr>
          <p:cNvPr id="642053" name="Rectangle 3"/>
          <p:cNvSpPr>
            <a:spLocks noGrp="1" noChangeArrowheads="1"/>
          </p:cNvSpPr>
          <p:nvPr>
            <p:ph type="body" idx="1"/>
          </p:nvPr>
        </p:nvSpPr>
        <p:spPr>
          <a:xfrm>
            <a:off x="905855" y="4714877"/>
            <a:ext cx="4981408" cy="4467225"/>
          </a:xfrm>
          <a:noFill/>
          <a:ln/>
        </p:spPr>
        <p:txBody>
          <a:bodyPr lIns="94813" tIns="47411" rIns="94813" bIns="47411"/>
          <a:lstStyle/>
          <a:p>
            <a:pPr>
              <a:spcBef>
                <a:spcPct val="0"/>
              </a:spcBef>
            </a:pPr>
            <a:endParaRPr lang="de-DE" noProof="1"/>
          </a:p>
        </p:txBody>
      </p:sp>
    </p:spTree>
    <p:extLst>
      <p:ext uri="{BB962C8B-B14F-4D97-AF65-F5344CB8AC3E}">
        <p14:creationId xmlns:p14="http://schemas.microsoft.com/office/powerpoint/2010/main" val="30794150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Treiber für Veränderungen im Datenmanagement</a:t>
            </a:r>
            <a:r>
              <a:rPr lang="de-DE" b="0" dirty="0"/>
              <a:t> </a:t>
            </a:r>
          </a:p>
          <a:p>
            <a:r>
              <a:rPr lang="de-DE" b="0" dirty="0"/>
              <a:t>- Erwartungen</a:t>
            </a:r>
          </a:p>
          <a:p>
            <a:r>
              <a:rPr lang="de-DE" b="0" dirty="0"/>
              <a:t>- Vielfalt </a:t>
            </a:r>
            <a:r>
              <a:rPr lang="de-DE" b="0" dirty="0" err="1"/>
              <a:t>Datenquellne</a:t>
            </a:r>
            <a:endParaRPr lang="de-DE" b="0" dirty="0"/>
          </a:p>
          <a:p>
            <a:r>
              <a:rPr lang="de-DE" b="0" dirty="0"/>
              <a:t>- Geschäftsprozesse </a:t>
            </a:r>
          </a:p>
          <a:p>
            <a:r>
              <a:rPr lang="de-DE" b="0" dirty="0"/>
              <a:t>- Wettbewerbsfähigkeit</a:t>
            </a:r>
          </a:p>
          <a:p>
            <a:endParaRPr lang="de-DE" dirty="0"/>
          </a:p>
        </p:txBody>
      </p:sp>
    </p:spTree>
    <p:extLst>
      <p:ext uri="{BB962C8B-B14F-4D97-AF65-F5344CB8AC3E}">
        <p14:creationId xmlns:p14="http://schemas.microsoft.com/office/powerpoint/2010/main" val="35203410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Warenhaus</a:t>
            </a:r>
          </a:p>
          <a:p>
            <a:r>
              <a:rPr lang="de-DE" dirty="0"/>
              <a:t>Themenorientiert</a:t>
            </a:r>
          </a:p>
          <a:p>
            <a:r>
              <a:rPr lang="de-DE" dirty="0"/>
              <a:t>Integriert</a:t>
            </a:r>
          </a:p>
          <a:p>
            <a:r>
              <a:rPr lang="de-DE" dirty="0"/>
              <a:t>Zeitraum</a:t>
            </a:r>
          </a:p>
          <a:p>
            <a:r>
              <a:rPr lang="de-DE" dirty="0" err="1"/>
              <a:t>Persitsent</a:t>
            </a:r>
            <a:endParaRPr lang="de-DE" dirty="0"/>
          </a:p>
          <a:p>
            <a:r>
              <a:rPr lang="de-DE" dirty="0"/>
              <a:t>ETL</a:t>
            </a:r>
          </a:p>
          <a:p>
            <a:r>
              <a:rPr lang="de-DE" dirty="0"/>
              <a:t>Arbeitsbereich; Basisdatenbank, </a:t>
            </a:r>
            <a:r>
              <a:rPr lang="de-DE" dirty="0" err="1"/>
              <a:t>Meta</a:t>
            </a:r>
            <a:r>
              <a:rPr lang="de-DE" dirty="0"/>
              <a:t>, DWH, ODS, </a:t>
            </a:r>
            <a:r>
              <a:rPr lang="de-DE" dirty="0" err="1"/>
              <a:t>Analysekomponeten</a:t>
            </a:r>
            <a:endParaRPr lang="de-DE" dirty="0"/>
          </a:p>
          <a:p>
            <a:endParaRPr lang="de-DE" dirty="0"/>
          </a:p>
          <a:p>
            <a:endParaRPr lang="de-DE" dirty="0"/>
          </a:p>
        </p:txBody>
      </p:sp>
    </p:spTree>
    <p:extLst>
      <p:ext uri="{BB962C8B-B14F-4D97-AF65-F5344CB8AC3E}">
        <p14:creationId xmlns:p14="http://schemas.microsoft.com/office/powerpoint/2010/main" val="1486882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dirty="0">
                <a:latin typeface="Calibri" panose="020F0502020204030204" pitchFamily="34" charset="0"/>
                <a:ea typeface="Calibri" panose="020F0502020204030204" pitchFamily="34" charset="0"/>
              </a:rPr>
              <a:t>ETL:</a:t>
            </a:r>
          </a:p>
          <a:p>
            <a:r>
              <a:rPr lang="de-DE" sz="1800" b="0" dirty="0">
                <a:latin typeface="Calibri" panose="020F0502020204030204" pitchFamily="34" charset="0"/>
                <a:ea typeface="Calibri" panose="020F0502020204030204" pitchFamily="34" charset="0"/>
              </a:rPr>
              <a:t>o            Vereinheitlichen, konsolidieren, bündeln</a:t>
            </a:r>
          </a:p>
          <a:p>
            <a:r>
              <a:rPr lang="de-DE" sz="1800" b="0" dirty="0">
                <a:latin typeface="Calibri" panose="020F0502020204030204" pitchFamily="34" charset="0"/>
                <a:ea typeface="Calibri" panose="020F0502020204030204" pitchFamily="34" charset="0"/>
              </a:rPr>
              <a:t>o            Extraktion: Daten in Arbeitsbereich übertragen</a:t>
            </a:r>
          </a:p>
          <a:p>
            <a:r>
              <a:rPr lang="de-DE" sz="1800" b="0" dirty="0">
                <a:latin typeface="Calibri" panose="020F0502020204030204" pitchFamily="34" charset="0"/>
                <a:ea typeface="Calibri" panose="020F0502020204030204" pitchFamily="34" charset="0"/>
              </a:rPr>
              <a:t>o            Transformation: standardisiert, vereinheitlichen, fehlerhafte Daten etc. </a:t>
            </a:r>
          </a:p>
          <a:p>
            <a:r>
              <a:rPr lang="de-DE" sz="1800" b="0" dirty="0">
                <a:latin typeface="Calibri" panose="020F0502020204030204" pitchFamily="34" charset="0"/>
                <a:ea typeface="Calibri" panose="020F0502020204030204" pitchFamily="34" charset="0"/>
              </a:rPr>
              <a:t>o            Laden: Daten in Basisdatenbank und DWH laden</a:t>
            </a:r>
          </a:p>
          <a:p>
            <a:r>
              <a:rPr lang="de-DE" sz="1800" dirty="0">
                <a:latin typeface="Calibri" panose="020F0502020204030204" pitchFamily="34" charset="0"/>
                <a:ea typeface="Calibri" panose="020F0502020204030204" pitchFamily="34" charset="0"/>
              </a:rPr>
              <a:t>Arbeitsbereich: </a:t>
            </a:r>
          </a:p>
          <a:p>
            <a:r>
              <a:rPr lang="de-DE" sz="1800" b="0" dirty="0">
                <a:latin typeface="Calibri" panose="020F0502020204030204" pitchFamily="34" charset="0"/>
                <a:ea typeface="Calibri" panose="020F0502020204030204" pitchFamily="34" charset="0"/>
              </a:rPr>
              <a:t>o            </a:t>
            </a:r>
            <a:r>
              <a:rPr lang="de-DE" sz="1800" b="0" dirty="0" err="1">
                <a:latin typeface="Calibri" panose="020F0502020204030204" pitchFamily="34" charset="0"/>
                <a:ea typeface="Calibri" panose="020F0502020204030204" pitchFamily="34" charset="0"/>
              </a:rPr>
              <a:t>Tranformieren</a:t>
            </a:r>
            <a:endParaRPr lang="de-DE" sz="1800" b="0" dirty="0">
              <a:latin typeface="Calibri" panose="020F0502020204030204" pitchFamily="34" charset="0"/>
              <a:ea typeface="Calibri" panose="020F0502020204030204" pitchFamily="34" charset="0"/>
            </a:endParaRPr>
          </a:p>
          <a:p>
            <a:r>
              <a:rPr lang="de-DE" sz="1800" b="0" dirty="0">
                <a:latin typeface="Calibri" panose="020F0502020204030204" pitchFamily="34" charset="0"/>
                <a:ea typeface="Calibri" panose="020F0502020204030204" pitchFamily="34" charset="0"/>
              </a:rPr>
              <a:t>o            Integrieren</a:t>
            </a:r>
          </a:p>
          <a:p>
            <a:r>
              <a:rPr lang="de-DE" sz="1800" b="0" dirty="0">
                <a:latin typeface="Calibri" panose="020F0502020204030204" pitchFamily="34" charset="0"/>
                <a:ea typeface="Calibri" panose="020F0502020204030204" pitchFamily="34" charset="0"/>
              </a:rPr>
              <a:t>o            Datenzwischenspeichern</a:t>
            </a:r>
          </a:p>
          <a:p>
            <a:r>
              <a:rPr lang="de-DE" sz="1800" b="0" dirty="0">
                <a:latin typeface="Calibri" panose="020F0502020204030204" pitchFamily="34" charset="0"/>
                <a:ea typeface="Calibri" panose="020F0502020204030204" pitchFamily="34" charset="0"/>
              </a:rPr>
              <a:t>o            Vorstufe um Basisdatenbank nicht zu beeinträchtigen</a:t>
            </a:r>
          </a:p>
          <a:p>
            <a:r>
              <a:rPr lang="de-DE" sz="1800" dirty="0">
                <a:latin typeface="Calibri" panose="020F0502020204030204" pitchFamily="34" charset="0"/>
                <a:ea typeface="Calibri" panose="020F0502020204030204" pitchFamily="34" charset="0"/>
              </a:rPr>
              <a:t>Basisdatenbank</a:t>
            </a:r>
          </a:p>
          <a:p>
            <a:r>
              <a:rPr lang="de-DE" sz="1800" b="0" dirty="0">
                <a:latin typeface="Calibri" panose="020F0502020204030204" pitchFamily="34" charset="0"/>
                <a:ea typeface="Calibri" panose="020F0502020204030204" pitchFamily="34" charset="0"/>
              </a:rPr>
              <a:t>o            Datendrehscheibe</a:t>
            </a:r>
          </a:p>
          <a:p>
            <a:r>
              <a:rPr lang="de-DE" sz="1800" b="0" dirty="0">
                <a:latin typeface="Calibri" panose="020F0502020204030204" pitchFamily="34" charset="0"/>
                <a:ea typeface="Calibri" panose="020F0502020204030204" pitchFamily="34" charset="0"/>
              </a:rPr>
              <a:t>o            Daten sammeln</a:t>
            </a:r>
          </a:p>
          <a:p>
            <a:r>
              <a:rPr lang="de-DE" sz="1800" b="0" dirty="0">
                <a:latin typeface="Calibri" panose="020F0502020204030204" pitchFamily="34" charset="0"/>
                <a:ea typeface="Calibri" panose="020F0502020204030204" pitchFamily="34" charset="0"/>
              </a:rPr>
              <a:t>o            </a:t>
            </a:r>
            <a:r>
              <a:rPr lang="de-DE" sz="1800" b="0" dirty="0" err="1">
                <a:latin typeface="Calibri" panose="020F0502020204030204" pitchFamily="34" charset="0"/>
                <a:ea typeface="Calibri" panose="020F0502020204030204" pitchFamily="34" charset="0"/>
              </a:rPr>
              <a:t>Sammel</a:t>
            </a:r>
            <a:r>
              <a:rPr lang="de-DE" sz="1800" b="0" dirty="0">
                <a:latin typeface="Calibri" panose="020F0502020204030204" pitchFamily="34" charset="0"/>
                <a:ea typeface="Calibri" panose="020F0502020204030204" pitchFamily="34" charset="0"/>
              </a:rPr>
              <a:t> und Integrationsfunktion </a:t>
            </a:r>
          </a:p>
          <a:p>
            <a:r>
              <a:rPr lang="de-DE" sz="1800" b="0" dirty="0">
                <a:latin typeface="Calibri" panose="020F0502020204030204" pitchFamily="34" charset="0"/>
                <a:ea typeface="Calibri" panose="020F0502020204030204" pitchFamily="34" charset="0"/>
              </a:rPr>
              <a:t>o            Distributionsfunktion / Verteilen der </a:t>
            </a:r>
            <a:r>
              <a:rPr lang="de-DE" sz="1800" b="0" dirty="0" err="1">
                <a:latin typeface="Calibri" panose="020F0502020204030204" pitchFamily="34" charset="0"/>
                <a:ea typeface="Calibri" panose="020F0502020204030204" pitchFamily="34" charset="0"/>
              </a:rPr>
              <a:t>Dtaen</a:t>
            </a:r>
            <a:endParaRPr lang="de-DE" sz="1800" b="0" dirty="0">
              <a:latin typeface="Calibri" panose="020F0502020204030204" pitchFamily="34" charset="0"/>
              <a:ea typeface="Calibri" panose="020F0502020204030204" pitchFamily="34" charset="0"/>
            </a:endParaRPr>
          </a:p>
          <a:p>
            <a:r>
              <a:rPr lang="de-DE" sz="1800" b="0" dirty="0">
                <a:latin typeface="Calibri" panose="020F0502020204030204" pitchFamily="34" charset="0"/>
                <a:ea typeface="Calibri" panose="020F0502020204030204" pitchFamily="34" charset="0"/>
              </a:rPr>
              <a:t>o            Auswertungsfunktion möglich</a:t>
            </a:r>
          </a:p>
          <a:p>
            <a:r>
              <a:rPr lang="de-DE" sz="1800" b="0" dirty="0">
                <a:latin typeface="Calibri" panose="020F0502020204030204" pitchFamily="34" charset="0"/>
                <a:ea typeface="Calibri" panose="020F0502020204030204" pitchFamily="34" charset="0"/>
              </a:rPr>
              <a:t>o            Quell der Wahrheit, </a:t>
            </a:r>
            <a:r>
              <a:rPr lang="de-DE" sz="1800" b="0" dirty="0" err="1">
                <a:latin typeface="Calibri" panose="020F0502020204030204" pitchFamily="34" charset="0"/>
                <a:ea typeface="Calibri" panose="020F0502020204030204" pitchFamily="34" charset="0"/>
              </a:rPr>
              <a:t>single</a:t>
            </a:r>
            <a:r>
              <a:rPr lang="de-DE" sz="1800" b="0" dirty="0">
                <a:latin typeface="Calibri" panose="020F0502020204030204" pitchFamily="34" charset="0"/>
                <a:ea typeface="Calibri" panose="020F0502020204030204" pitchFamily="34" charset="0"/>
              </a:rPr>
              <a:t> </a:t>
            </a:r>
            <a:r>
              <a:rPr lang="de-DE" sz="1800" b="0" dirty="0" err="1">
                <a:latin typeface="Calibri" panose="020F0502020204030204" pitchFamily="34" charset="0"/>
                <a:ea typeface="Calibri" panose="020F0502020204030204" pitchFamily="34" charset="0"/>
              </a:rPr>
              <a:t>point</a:t>
            </a:r>
            <a:r>
              <a:rPr lang="de-DE" sz="1800" b="0" dirty="0">
                <a:latin typeface="Calibri" panose="020F0502020204030204" pitchFamily="34" charset="0"/>
                <a:ea typeface="Calibri" panose="020F0502020204030204" pitchFamily="34" charset="0"/>
              </a:rPr>
              <a:t> </a:t>
            </a:r>
            <a:r>
              <a:rPr lang="de-DE" sz="1800" b="0" dirty="0" err="1">
                <a:latin typeface="Calibri" panose="020F0502020204030204" pitchFamily="34" charset="0"/>
                <a:ea typeface="Calibri" panose="020F0502020204030204" pitchFamily="34" charset="0"/>
              </a:rPr>
              <a:t>of</a:t>
            </a:r>
            <a:r>
              <a:rPr lang="de-DE" sz="1800" b="0" dirty="0">
                <a:latin typeface="Calibri" panose="020F0502020204030204" pitchFamily="34" charset="0"/>
                <a:ea typeface="Calibri" panose="020F0502020204030204" pitchFamily="34" charset="0"/>
              </a:rPr>
              <a:t> </a:t>
            </a:r>
            <a:r>
              <a:rPr lang="de-DE" sz="1800" b="0" dirty="0" err="1">
                <a:latin typeface="Calibri" panose="020F0502020204030204" pitchFamily="34" charset="0"/>
                <a:ea typeface="Calibri" panose="020F0502020204030204" pitchFamily="34" charset="0"/>
              </a:rPr>
              <a:t>truth</a:t>
            </a:r>
            <a:endParaRPr lang="de-DE" sz="1800" b="0" dirty="0">
              <a:latin typeface="Calibri" panose="020F0502020204030204" pitchFamily="34" charset="0"/>
              <a:ea typeface="Calibri" panose="020F0502020204030204" pitchFamily="34" charset="0"/>
            </a:endParaRPr>
          </a:p>
          <a:p>
            <a:r>
              <a:rPr lang="de-DE" sz="1800" b="0" dirty="0">
                <a:latin typeface="Calibri" panose="020F0502020204030204" pitchFamily="34" charset="0"/>
                <a:ea typeface="Calibri" panose="020F0502020204030204" pitchFamily="34" charset="0"/>
              </a:rPr>
              <a:t>o            Wird in der Praxis auch drauf verzichtet </a:t>
            </a:r>
          </a:p>
          <a:p>
            <a:r>
              <a:rPr lang="de-DE" sz="1800" dirty="0">
                <a:latin typeface="Calibri" panose="020F0502020204030204" pitchFamily="34" charset="0"/>
                <a:ea typeface="Calibri" panose="020F0502020204030204" pitchFamily="34" charset="0"/>
              </a:rPr>
              <a:t>Operational Data Store</a:t>
            </a:r>
          </a:p>
          <a:p>
            <a:r>
              <a:rPr lang="de-DE" sz="1800" b="0" dirty="0">
                <a:latin typeface="Calibri" panose="020F0502020204030204" pitchFamily="34" charset="0"/>
                <a:ea typeface="Calibri" panose="020F0502020204030204" pitchFamily="34" charset="0"/>
              </a:rPr>
              <a:t>o            Themenorientiertes DWH wird um </a:t>
            </a:r>
            <a:r>
              <a:rPr lang="de-DE" sz="1800" b="0" dirty="0" err="1">
                <a:latin typeface="Calibri" panose="020F0502020204030204" pitchFamily="34" charset="0"/>
                <a:ea typeface="Calibri" panose="020F0502020204030204" pitchFamily="34" charset="0"/>
              </a:rPr>
              <a:t>transaktonsorientiertes</a:t>
            </a:r>
            <a:r>
              <a:rPr lang="de-DE" sz="1800" b="0" dirty="0">
                <a:latin typeface="Calibri" panose="020F0502020204030204" pitchFamily="34" charset="0"/>
                <a:ea typeface="Calibri" panose="020F0502020204030204" pitchFamily="34" charset="0"/>
              </a:rPr>
              <a:t> Komponente erweitert</a:t>
            </a:r>
          </a:p>
          <a:p>
            <a:r>
              <a:rPr lang="de-DE" sz="1800" b="0" dirty="0">
                <a:latin typeface="Calibri" panose="020F0502020204030204" pitchFamily="34" charset="0"/>
                <a:ea typeface="Calibri" panose="020F0502020204030204" pitchFamily="34" charset="0"/>
              </a:rPr>
              <a:t>o            Anbindung an operative Anwendungen</a:t>
            </a:r>
          </a:p>
          <a:p>
            <a:r>
              <a:rPr lang="de-DE" sz="1800" b="0" dirty="0">
                <a:latin typeface="Calibri" panose="020F0502020204030204" pitchFamily="34" charset="0"/>
                <a:ea typeface="Calibri" panose="020F0502020204030204" pitchFamily="34" charset="0"/>
              </a:rPr>
              <a:t>o            Werden nicht historisiert, sondern überschrieben</a:t>
            </a:r>
          </a:p>
          <a:p>
            <a:r>
              <a:rPr lang="de-DE" sz="1800" b="0" dirty="0">
                <a:latin typeface="Calibri" panose="020F0502020204030204" pitchFamily="34" charset="0"/>
                <a:ea typeface="Calibri" panose="020F0502020204030204" pitchFamily="34" charset="0"/>
              </a:rPr>
              <a:t>o            Häufigere Aktualisierung</a:t>
            </a:r>
          </a:p>
          <a:p>
            <a:r>
              <a:rPr lang="de-DE" sz="1800" b="0" dirty="0">
                <a:latin typeface="Calibri" panose="020F0502020204030204" pitchFamily="34" charset="0"/>
                <a:ea typeface="Calibri" panose="020F0502020204030204" pitchFamily="34" charset="0"/>
              </a:rPr>
              <a:t>o            Trend zum Realtime DWH</a:t>
            </a:r>
          </a:p>
          <a:p>
            <a:r>
              <a:rPr lang="de-DE" sz="1800" b="0" dirty="0">
                <a:latin typeface="Calibri" panose="020F0502020204030204" pitchFamily="34" charset="0"/>
                <a:ea typeface="Calibri" panose="020F0502020204030204" pitchFamily="34" charset="0"/>
              </a:rPr>
              <a:t>o            </a:t>
            </a:r>
            <a:r>
              <a:rPr lang="de-DE" sz="1800" b="0" dirty="0" err="1">
                <a:latin typeface="Calibri" panose="020F0502020204030204" pitchFamily="34" charset="0"/>
                <a:ea typeface="Calibri" panose="020F0502020204030204" pitchFamily="34" charset="0"/>
              </a:rPr>
              <a:t>Themenorintiert</a:t>
            </a:r>
            <a:r>
              <a:rPr lang="de-DE" sz="1800" b="0" dirty="0">
                <a:latin typeface="Calibri" panose="020F0502020204030204" pitchFamily="34" charset="0"/>
                <a:ea typeface="Calibri" panose="020F0502020204030204" pitchFamily="34" charset="0"/>
              </a:rPr>
              <a:t>, integriert, </a:t>
            </a:r>
            <a:r>
              <a:rPr lang="de-DE" sz="1800" b="0" dirty="0" err="1">
                <a:latin typeface="Calibri" panose="020F0502020204030204" pitchFamily="34" charset="0"/>
                <a:ea typeface="Calibri" panose="020F0502020204030204" pitchFamily="34" charset="0"/>
              </a:rPr>
              <a:t>zeitpunktbezug</a:t>
            </a:r>
            <a:r>
              <a:rPr lang="de-DE" sz="1800" b="0" dirty="0">
                <a:latin typeface="Calibri" panose="020F0502020204030204" pitchFamily="34" charset="0"/>
                <a:ea typeface="Calibri" panose="020F0502020204030204" pitchFamily="34" charset="0"/>
              </a:rPr>
              <a:t>, volatil, hoher detailgrad</a:t>
            </a:r>
          </a:p>
          <a:p>
            <a:r>
              <a:rPr lang="de-DE" sz="1800" b="0" dirty="0">
                <a:latin typeface="Calibri" panose="020F0502020204030204" pitchFamily="34" charset="0"/>
                <a:ea typeface="Calibri" panose="020F0502020204030204" pitchFamily="34" charset="0"/>
              </a:rPr>
              <a:t>o            Verschiedene Klassen: 0 keine Schnittstelle, Integration, 3 integrierte Daten werden in DWH übertragen, ausgewertet.</a:t>
            </a:r>
          </a:p>
          <a:p>
            <a:r>
              <a:rPr lang="de-DE" sz="1800" dirty="0">
                <a:latin typeface="Calibri" panose="020F0502020204030204" pitchFamily="34" charset="0"/>
                <a:ea typeface="Calibri" panose="020F0502020204030204" pitchFamily="34" charset="0"/>
              </a:rPr>
              <a:t>Metadatenbank</a:t>
            </a:r>
          </a:p>
          <a:p>
            <a:r>
              <a:rPr lang="de-DE" sz="1800" b="0" dirty="0">
                <a:latin typeface="Calibri" panose="020F0502020204030204" pitchFamily="34" charset="0"/>
                <a:ea typeface="Calibri" panose="020F0502020204030204" pitchFamily="34" charset="0"/>
              </a:rPr>
              <a:t>o            </a:t>
            </a:r>
            <a:r>
              <a:rPr lang="de-DE" sz="1800" b="0" dirty="0" err="1">
                <a:latin typeface="Calibri" panose="020F0502020204030204" pitchFamily="34" charset="0"/>
                <a:ea typeface="Calibri" panose="020F0502020204030204" pitchFamily="34" charset="0"/>
              </a:rPr>
              <a:t>Hintergundinfos</a:t>
            </a:r>
            <a:r>
              <a:rPr lang="de-DE" sz="1800" b="0" dirty="0">
                <a:latin typeface="Calibri" panose="020F0502020204030204" pitchFamily="34" charset="0"/>
                <a:ea typeface="Calibri" panose="020F0502020204030204" pitchFamily="34" charset="0"/>
              </a:rPr>
              <a:t> über Datenquellen, </a:t>
            </a:r>
            <a:r>
              <a:rPr lang="de-DE" sz="1800" b="0" dirty="0" err="1">
                <a:latin typeface="Calibri" panose="020F0502020204030204" pitchFamily="34" charset="0"/>
                <a:ea typeface="Calibri" panose="020F0502020204030204" pitchFamily="34" charset="0"/>
              </a:rPr>
              <a:t>Transformationne</a:t>
            </a:r>
            <a:endParaRPr lang="de-DE" sz="1800" b="0" dirty="0">
              <a:latin typeface="Calibri" panose="020F0502020204030204" pitchFamily="34" charset="0"/>
              <a:ea typeface="Calibri" panose="020F0502020204030204" pitchFamily="34" charset="0"/>
            </a:endParaRPr>
          </a:p>
          <a:p>
            <a:r>
              <a:rPr lang="de-DE" sz="1800" b="0" dirty="0">
                <a:latin typeface="Calibri" panose="020F0502020204030204" pitchFamily="34" charset="0"/>
                <a:ea typeface="Calibri" panose="020F0502020204030204" pitchFamily="34" charset="0"/>
              </a:rPr>
              <a:t>o            Dateninfos und </a:t>
            </a:r>
            <a:r>
              <a:rPr lang="de-DE" sz="1800" b="0" dirty="0" err="1">
                <a:latin typeface="Calibri" panose="020F0502020204030204" pitchFamily="34" charset="0"/>
                <a:ea typeface="Calibri" panose="020F0502020204030204" pitchFamily="34" charset="0"/>
              </a:rPr>
              <a:t>betriebswirtschaftl</a:t>
            </a:r>
            <a:r>
              <a:rPr lang="de-DE" sz="1800" b="0" dirty="0">
                <a:latin typeface="Calibri" panose="020F0502020204030204" pitchFamily="34" charset="0"/>
                <a:ea typeface="Calibri" panose="020F0502020204030204" pitchFamily="34" charset="0"/>
              </a:rPr>
              <a:t>. Infos</a:t>
            </a:r>
          </a:p>
          <a:p>
            <a:r>
              <a:rPr lang="de-DE" sz="1800" b="0" dirty="0">
                <a:latin typeface="Calibri" panose="020F0502020204030204" pitchFamily="34" charset="0"/>
                <a:ea typeface="Calibri" panose="020F0502020204030204" pitchFamily="34" charset="0"/>
              </a:rPr>
              <a:t>o            Informations- und Navigationskatalog (Graphiken, Texte, recherchieren)</a:t>
            </a:r>
          </a:p>
          <a:p>
            <a:r>
              <a:rPr lang="de-DE" sz="1800" dirty="0">
                <a:latin typeface="Calibri" panose="020F0502020204030204" pitchFamily="34" charset="0"/>
                <a:ea typeface="Calibri" panose="020F0502020204030204" pitchFamily="34" charset="0"/>
              </a:rPr>
              <a:t>DWH</a:t>
            </a:r>
          </a:p>
          <a:p>
            <a:r>
              <a:rPr lang="de-DE" sz="1800" b="0" dirty="0">
                <a:latin typeface="Calibri" panose="020F0502020204030204" pitchFamily="34" charset="0"/>
                <a:ea typeface="Calibri" panose="020F0502020204030204" pitchFamily="34" charset="0"/>
              </a:rPr>
              <a:t>o            Datenbasis</a:t>
            </a:r>
          </a:p>
          <a:p>
            <a:r>
              <a:rPr lang="de-DE" sz="1800" b="0" dirty="0">
                <a:latin typeface="Calibri" panose="020F0502020204030204" pitchFamily="34" charset="0"/>
                <a:ea typeface="Calibri" panose="020F0502020204030204" pitchFamily="34" charset="0"/>
              </a:rPr>
              <a:t>o            Für die Analyse notwendigen Daten</a:t>
            </a:r>
          </a:p>
          <a:p>
            <a:r>
              <a:rPr lang="de-DE" sz="1800" b="0" dirty="0">
                <a:latin typeface="Calibri" panose="020F0502020204030204" pitchFamily="34" charset="0"/>
                <a:ea typeface="Calibri" panose="020F0502020204030204" pitchFamily="34" charset="0"/>
              </a:rPr>
              <a:t>o            Ausgerichtet auf Analysebedürfnisse des Anwenders</a:t>
            </a:r>
          </a:p>
          <a:p>
            <a:r>
              <a:rPr lang="de-DE" sz="1800" dirty="0">
                <a:latin typeface="Calibri" panose="020F0502020204030204" pitchFamily="34" charset="0"/>
                <a:ea typeface="Calibri" panose="020F0502020204030204" pitchFamily="34" charset="0"/>
              </a:rPr>
              <a:t>Analysekomponente: OLAP, Data Mining, </a:t>
            </a:r>
          </a:p>
          <a:p>
            <a:endParaRPr lang="de-DE" dirty="0"/>
          </a:p>
        </p:txBody>
      </p:sp>
    </p:spTree>
    <p:extLst>
      <p:ext uri="{BB962C8B-B14F-4D97-AF65-F5344CB8AC3E}">
        <p14:creationId xmlns:p14="http://schemas.microsoft.com/office/powerpoint/2010/main" val="34701273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TDWH:</a:t>
            </a:r>
          </a:p>
          <a:p>
            <a:r>
              <a:rPr lang="de-DE" dirty="0" err="1"/>
              <a:t>Rel</a:t>
            </a:r>
            <a:r>
              <a:rPr lang="de-DE" dirty="0"/>
              <a:t> Datenbanksystem</a:t>
            </a:r>
          </a:p>
          <a:p>
            <a:r>
              <a:rPr lang="de-DE" dirty="0"/>
              <a:t>Schema on Write: überschaubare Datenmenge an strukturierten Daten</a:t>
            </a:r>
          </a:p>
          <a:p>
            <a:endParaRPr lang="de-DE" dirty="0"/>
          </a:p>
          <a:p>
            <a:r>
              <a:rPr lang="de-DE" dirty="0"/>
              <a:t>MDWH:</a:t>
            </a:r>
          </a:p>
          <a:p>
            <a:r>
              <a:rPr lang="de-DE" dirty="0"/>
              <a:t>Data </a:t>
            </a:r>
            <a:r>
              <a:rPr lang="de-DE" dirty="0" err="1"/>
              <a:t>Governance</a:t>
            </a:r>
            <a:r>
              <a:rPr lang="de-DE" dirty="0"/>
              <a:t>: ganzheitlich, Datenqualität, Sicherheit, Schutz</a:t>
            </a:r>
          </a:p>
          <a:p>
            <a:r>
              <a:rPr lang="de-DE" dirty="0"/>
              <a:t>Schema on Read: große Volumina </a:t>
            </a:r>
            <a:r>
              <a:rPr lang="de-DE" dirty="0" err="1"/>
              <a:t>unstruktr</a:t>
            </a:r>
            <a:r>
              <a:rPr lang="de-DE" dirty="0"/>
              <a:t>. Daten</a:t>
            </a:r>
          </a:p>
          <a:p>
            <a:endParaRPr lang="de-DE" dirty="0"/>
          </a:p>
          <a:p>
            <a:r>
              <a:rPr lang="de-DE" dirty="0"/>
              <a:t>ETL: Daten kopieren, umwandeln, laden, gut bei begrenzter Datenmenge</a:t>
            </a:r>
          </a:p>
          <a:p>
            <a:r>
              <a:rPr lang="de-DE" dirty="0"/>
              <a:t>ELT: laden, transformieren – Ladezeiten reduzieren, größere Datenmenge </a:t>
            </a:r>
          </a:p>
        </p:txBody>
      </p:sp>
    </p:spTree>
    <p:extLst>
      <p:ext uri="{BB962C8B-B14F-4D97-AF65-F5344CB8AC3E}">
        <p14:creationId xmlns:p14="http://schemas.microsoft.com/office/powerpoint/2010/main" val="27259949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Lake = </a:t>
            </a:r>
            <a:r>
              <a:rPr lang="de-DE" b="0" dirty="0"/>
              <a:t>Rohdatenspeicher</a:t>
            </a:r>
          </a:p>
          <a:p>
            <a:r>
              <a:rPr lang="de-DE" dirty="0"/>
              <a:t>Azure Data Factory: </a:t>
            </a:r>
            <a:r>
              <a:rPr lang="de-DE" b="0" dirty="0"/>
              <a:t>Datenintegration (ETL)</a:t>
            </a:r>
          </a:p>
          <a:p>
            <a:r>
              <a:rPr lang="de-DE" dirty="0"/>
              <a:t>Batch Processing: </a:t>
            </a:r>
            <a:r>
              <a:rPr lang="de-DE" b="0" dirty="0"/>
              <a:t>Daten werden erst sortiert, strukturiert, dann Ablage in Datenbank</a:t>
            </a:r>
          </a:p>
          <a:p>
            <a:r>
              <a:rPr lang="de-DE" dirty="0"/>
              <a:t>Azure Stream Analytics: </a:t>
            </a:r>
            <a:r>
              <a:rPr lang="de-DE" b="0" dirty="0"/>
              <a:t>Daten in Echtzeit verarbeiten, nicht zwischenspeichern</a:t>
            </a:r>
          </a:p>
          <a:p>
            <a:r>
              <a:rPr lang="de-DE" dirty="0" err="1"/>
              <a:t>Datenakquisation</a:t>
            </a:r>
            <a:r>
              <a:rPr lang="de-DE" dirty="0"/>
              <a:t>: </a:t>
            </a:r>
            <a:r>
              <a:rPr lang="de-DE" b="0" dirty="0"/>
              <a:t>Datenerfassung</a:t>
            </a:r>
          </a:p>
          <a:p>
            <a:r>
              <a:rPr lang="de-DE" dirty="0"/>
              <a:t>Synapse = </a:t>
            </a:r>
            <a:r>
              <a:rPr lang="de-DE" b="0" dirty="0"/>
              <a:t>SQL DWH</a:t>
            </a:r>
          </a:p>
          <a:p>
            <a:r>
              <a:rPr lang="de-DE" dirty="0"/>
              <a:t>Data Catalog = </a:t>
            </a:r>
            <a:r>
              <a:rPr lang="de-DE" b="0" dirty="0" err="1"/>
              <a:t>Meta</a:t>
            </a:r>
            <a:r>
              <a:rPr lang="de-DE" b="0" dirty="0"/>
              <a:t> Daten</a:t>
            </a:r>
          </a:p>
        </p:txBody>
      </p:sp>
    </p:spTree>
    <p:extLst>
      <p:ext uri="{BB962C8B-B14F-4D97-AF65-F5344CB8AC3E}">
        <p14:creationId xmlns:p14="http://schemas.microsoft.com/office/powerpoint/2010/main" val="140473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Pain  points</a:t>
            </a:r>
          </a:p>
          <a:p>
            <a:r>
              <a:rPr lang="de-DE" dirty="0"/>
              <a:t>Business Cases</a:t>
            </a:r>
          </a:p>
          <a:p>
            <a:r>
              <a:rPr lang="de-DE" dirty="0"/>
              <a:t>Konkretisieren</a:t>
            </a:r>
          </a:p>
          <a:p>
            <a:r>
              <a:rPr lang="de-DE" dirty="0"/>
              <a:t>Plan</a:t>
            </a:r>
          </a:p>
          <a:p>
            <a:endParaRPr lang="de-DE" dirty="0"/>
          </a:p>
        </p:txBody>
      </p:sp>
    </p:spTree>
    <p:extLst>
      <p:ext uri="{BB962C8B-B14F-4D97-AF65-F5344CB8AC3E}">
        <p14:creationId xmlns:p14="http://schemas.microsoft.com/office/powerpoint/2010/main" val="11034612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en-US" dirty="0" err="1"/>
              <a:t>inMemory</a:t>
            </a:r>
            <a:r>
              <a:rPr lang="en-US" dirty="0"/>
              <a:t>. </a:t>
            </a:r>
            <a:r>
              <a:rPr lang="en-US" dirty="0" err="1"/>
              <a:t>Arbeitspeicher</a:t>
            </a:r>
            <a:r>
              <a:rPr lang="en-US" dirty="0"/>
              <a:t> </a:t>
            </a:r>
            <a:r>
              <a:rPr lang="en-US" dirty="0" err="1"/>
              <a:t>als</a:t>
            </a:r>
            <a:r>
              <a:rPr lang="en-US" dirty="0"/>
              <a:t> </a:t>
            </a:r>
            <a:r>
              <a:rPr lang="en-US" dirty="0" err="1"/>
              <a:t>Datenspeicher</a:t>
            </a:r>
            <a:r>
              <a:rPr lang="en-US" dirty="0"/>
              <a:t>, </a:t>
            </a:r>
            <a:r>
              <a:rPr lang="en-US" dirty="0" err="1"/>
              <a:t>Nicht</a:t>
            </a:r>
            <a:r>
              <a:rPr lang="en-US" dirty="0"/>
              <a:t> </a:t>
            </a:r>
            <a:r>
              <a:rPr lang="en-US" dirty="0" err="1"/>
              <a:t>Festplatte</a:t>
            </a:r>
            <a:endParaRPr lang="en-US" dirty="0"/>
          </a:p>
          <a:p>
            <a:r>
              <a:rPr lang="en-US" dirty="0" err="1"/>
              <a:t>Haddop</a:t>
            </a:r>
            <a:r>
              <a:rPr lang="en-US" dirty="0"/>
              <a:t>: </a:t>
            </a:r>
            <a:r>
              <a:rPr lang="en-US" dirty="0" err="1"/>
              <a:t>mapreduce</a:t>
            </a:r>
            <a:r>
              <a:rPr lang="en-US" dirty="0"/>
              <a:t> (schema on read)</a:t>
            </a:r>
          </a:p>
          <a:p>
            <a:r>
              <a:rPr lang="en-US" dirty="0" err="1"/>
              <a:t>nosql</a:t>
            </a:r>
            <a:endParaRPr lang="en-US" dirty="0"/>
          </a:p>
          <a:p>
            <a:r>
              <a:rPr lang="en-US" dirty="0" err="1"/>
              <a:t>Skalierbar</a:t>
            </a:r>
            <a:endParaRPr lang="en-US" dirty="0"/>
          </a:p>
        </p:txBody>
      </p:sp>
    </p:spTree>
    <p:extLst>
      <p:ext uri="{BB962C8B-B14F-4D97-AF65-F5344CB8AC3E}">
        <p14:creationId xmlns:p14="http://schemas.microsoft.com/office/powerpoint/2010/main" val="286870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On </a:t>
            </a:r>
            <a:r>
              <a:rPr lang="de-DE" dirty="0" err="1"/>
              <a:t>premises</a:t>
            </a:r>
            <a:r>
              <a:rPr lang="de-DE" dirty="0"/>
              <a:t> vor Ort</a:t>
            </a:r>
          </a:p>
          <a:p>
            <a:r>
              <a:rPr lang="de-DE" b="0" dirty="0"/>
              <a:t>Server, Eigene </a:t>
            </a:r>
            <a:r>
              <a:rPr lang="de-DE" b="0" dirty="0" err="1"/>
              <a:t>Harware</a:t>
            </a:r>
            <a:r>
              <a:rPr lang="de-DE" b="0" dirty="0"/>
              <a:t>, </a:t>
            </a:r>
            <a:r>
              <a:rPr lang="de-DE" b="0" dirty="0" err="1"/>
              <a:t>eigendes</a:t>
            </a:r>
            <a:r>
              <a:rPr lang="de-DE" b="0" dirty="0"/>
              <a:t> Rechenzentrum</a:t>
            </a:r>
          </a:p>
          <a:p>
            <a:endParaRPr lang="de-DE" dirty="0"/>
          </a:p>
          <a:p>
            <a:r>
              <a:rPr lang="de-DE" b="0" dirty="0"/>
              <a:t>Kosten Personal, Wartung, Support</a:t>
            </a:r>
          </a:p>
          <a:p>
            <a:r>
              <a:rPr lang="de-DE" b="0" dirty="0"/>
              <a:t>Eigenverantwortung</a:t>
            </a:r>
          </a:p>
          <a:p>
            <a:r>
              <a:rPr lang="de-DE" b="0" dirty="0"/>
              <a:t>Maximale Kontrolle</a:t>
            </a:r>
          </a:p>
          <a:p>
            <a:endParaRPr lang="de-DE" dirty="0"/>
          </a:p>
          <a:p>
            <a:r>
              <a:rPr lang="de-DE" dirty="0"/>
              <a:t>Datensicherheit (DSGVO) Server in D</a:t>
            </a:r>
          </a:p>
          <a:p>
            <a:endParaRPr lang="de-DE" dirty="0"/>
          </a:p>
        </p:txBody>
      </p:sp>
    </p:spTree>
    <p:extLst>
      <p:ext uri="{BB962C8B-B14F-4D97-AF65-F5344CB8AC3E}">
        <p14:creationId xmlns:p14="http://schemas.microsoft.com/office/powerpoint/2010/main" val="215123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ÜBERSPRINGEN</a:t>
            </a:r>
          </a:p>
          <a:p>
            <a:endParaRPr lang="de-DE" dirty="0"/>
          </a:p>
          <a:p>
            <a:pPr marL="175719" indent="-175719">
              <a:buFontTx/>
              <a:buChar char="-"/>
            </a:pPr>
            <a:r>
              <a:rPr lang="de-DE" dirty="0"/>
              <a:t>NICHT Top-Down</a:t>
            </a:r>
          </a:p>
          <a:p>
            <a:pPr marL="175719" indent="-175719">
              <a:buFontTx/>
              <a:buChar char="-"/>
            </a:pPr>
            <a:endParaRPr lang="de-DE" dirty="0"/>
          </a:p>
          <a:p>
            <a:pPr marL="175719" indent="-175719">
              <a:buFontTx/>
              <a:buChar char="-"/>
            </a:pPr>
            <a:r>
              <a:rPr lang="de-DE" dirty="0"/>
              <a:t>Teams, enger am Kunden</a:t>
            </a:r>
          </a:p>
          <a:p>
            <a:pPr marL="175719" indent="-175719">
              <a:buFontTx/>
              <a:buChar char="-"/>
            </a:pPr>
            <a:r>
              <a:rPr lang="de-DE" dirty="0"/>
              <a:t>Relative Ziele statt fixierte Budgets</a:t>
            </a:r>
          </a:p>
          <a:p>
            <a:pPr marL="175719" indent="-175719">
              <a:buFontTx/>
              <a:buChar char="-"/>
            </a:pPr>
            <a:r>
              <a:rPr lang="de-DE" dirty="0"/>
              <a:t>Controller Sparringpartner</a:t>
            </a:r>
          </a:p>
          <a:p>
            <a:pPr marL="175719" indent="-175719">
              <a:buFontTx/>
              <a:buChar char="-"/>
            </a:pPr>
            <a:r>
              <a:rPr lang="de-DE" dirty="0"/>
              <a:t>Übernimmt Verantwortung</a:t>
            </a:r>
          </a:p>
          <a:p>
            <a:pPr marL="175719" indent="-175719">
              <a:buFontTx/>
              <a:buChar char="-"/>
            </a:pPr>
            <a:endParaRPr lang="de-DE" dirty="0"/>
          </a:p>
          <a:p>
            <a:endParaRPr lang="de-DE" dirty="0"/>
          </a:p>
          <a:p>
            <a:endParaRPr lang="de-DE" dirty="0"/>
          </a:p>
          <a:p>
            <a:endParaRPr lang="de-DE" dirty="0"/>
          </a:p>
          <a:p>
            <a:r>
              <a:rPr lang="de-DE" dirty="0"/>
              <a:t>ohne traditionelle Budgets die Performance zu steuern und Entscheidungsprozesse zu dezentralisieren. Ziel ist es, Unternehmen effektiver und schlagkräftiger zu machen und der Geldverschwendung vorzubeugen.</a:t>
            </a:r>
          </a:p>
          <a:p>
            <a:endParaRPr lang="de-DE" dirty="0"/>
          </a:p>
        </p:txBody>
      </p:sp>
    </p:spTree>
    <p:extLst>
      <p:ext uri="{BB962C8B-B14F-4D97-AF65-F5344CB8AC3E}">
        <p14:creationId xmlns:p14="http://schemas.microsoft.com/office/powerpoint/2010/main" val="32462116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einmal im Jahr</a:t>
            </a:r>
          </a:p>
          <a:p>
            <a:endParaRPr lang="de-DE" dirty="0"/>
          </a:p>
          <a:p>
            <a:endParaRPr lang="de-DE" dirty="0"/>
          </a:p>
          <a:p>
            <a:r>
              <a:rPr lang="de-DE" dirty="0"/>
              <a:t>Ihr Unternehmen verfügt über Technologien des 21. Jahrhunderts und Managementprozesse aus der Mitte des 20. Jahrhunderts, die alle auf Managementprinzipien aus dem 19.</a:t>
            </a:r>
          </a:p>
          <a:p>
            <a:r>
              <a:rPr lang="de-DE" dirty="0"/>
              <a:t>Gary Hamel</a:t>
            </a:r>
          </a:p>
          <a:p>
            <a:endParaRPr lang="de-DE" dirty="0"/>
          </a:p>
          <a:p>
            <a:r>
              <a:rPr lang="de-DE" dirty="0"/>
              <a:t>Wir schalten grundsätzlich alles ab, was jährlich stattfindet. Die Vorstellung, sich im digitalen Zeitalter einmal im Jahr hinzusetzen, um irgendetwas zu tun, ist seltsam, es ist einfach bizarr.</a:t>
            </a:r>
          </a:p>
          <a:p>
            <a:endParaRPr lang="de-DE" dirty="0"/>
          </a:p>
        </p:txBody>
      </p:sp>
    </p:spTree>
    <p:extLst>
      <p:ext uri="{BB962C8B-B14F-4D97-AF65-F5344CB8AC3E}">
        <p14:creationId xmlns:p14="http://schemas.microsoft.com/office/powerpoint/2010/main" val="5396152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en-US" dirty="0"/>
              <a:t>- Mitarbeiter warden in </a:t>
            </a:r>
            <a:r>
              <a:rPr lang="en-US" dirty="0" err="1"/>
              <a:t>Zielsetzung</a:t>
            </a:r>
            <a:r>
              <a:rPr lang="en-US" dirty="0"/>
              <a:t> </a:t>
            </a:r>
            <a:r>
              <a:rPr lang="en-US" dirty="0" err="1"/>
              <a:t>mit</a:t>
            </a:r>
            <a:r>
              <a:rPr lang="en-US" dirty="0"/>
              <a:t> </a:t>
            </a:r>
            <a:r>
              <a:rPr lang="en-US" dirty="0" err="1"/>
              <a:t>einbezogen</a:t>
            </a:r>
            <a:endParaRPr lang="en-US" dirty="0"/>
          </a:p>
          <a:p>
            <a:pPr marL="175719" indent="-175719">
              <a:buFontTx/>
              <a:buChar char="-"/>
            </a:pPr>
            <a:r>
              <a:rPr lang="en-US" dirty="0" err="1"/>
              <a:t>Intrinsiche</a:t>
            </a:r>
            <a:r>
              <a:rPr lang="en-US" dirty="0"/>
              <a:t> Motivation</a:t>
            </a:r>
          </a:p>
          <a:p>
            <a:pPr marL="175719" indent="-175719">
              <a:buFontTx/>
              <a:buChar char="-"/>
            </a:pPr>
            <a:endParaRPr lang="en-US" dirty="0"/>
          </a:p>
          <a:p>
            <a:pPr marL="234292" indent="-234292">
              <a:buAutoNum type="arabicPeriod"/>
            </a:pPr>
            <a:r>
              <a:rPr lang="en-US" dirty="0" err="1"/>
              <a:t>Unternehmensziel</a:t>
            </a:r>
            <a:r>
              <a:rPr lang="en-US" dirty="0"/>
              <a:t>, </a:t>
            </a:r>
            <a:r>
              <a:rPr lang="en-US" dirty="0" err="1"/>
              <a:t>z.B.</a:t>
            </a:r>
            <a:r>
              <a:rPr lang="en-US" dirty="0"/>
              <a:t> 10% </a:t>
            </a:r>
            <a:r>
              <a:rPr lang="en-US" dirty="0" err="1"/>
              <a:t>Wachstum</a:t>
            </a:r>
            <a:endParaRPr lang="en-US" dirty="0"/>
          </a:p>
          <a:p>
            <a:pPr marL="234292" indent="-234292">
              <a:buAutoNum type="arabicPeriod"/>
            </a:pPr>
            <a:r>
              <a:rPr lang="en-US" dirty="0"/>
              <a:t>OKRs </a:t>
            </a:r>
            <a:r>
              <a:rPr lang="en-US" dirty="0" err="1"/>
              <a:t>jedes</a:t>
            </a:r>
            <a:r>
              <a:rPr lang="en-US" dirty="0"/>
              <a:t> Team </a:t>
            </a:r>
            <a:r>
              <a:rPr lang="en-US" dirty="0" err="1"/>
              <a:t>bilden</a:t>
            </a:r>
            <a:endParaRPr lang="de-DE" dirty="0"/>
          </a:p>
        </p:txBody>
      </p:sp>
    </p:spTree>
    <p:extLst>
      <p:ext uri="{BB962C8B-B14F-4D97-AF65-F5344CB8AC3E}">
        <p14:creationId xmlns:p14="http://schemas.microsoft.com/office/powerpoint/2010/main" val="10311863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ÜBERSPRINGEN</a:t>
            </a:r>
          </a:p>
          <a:p>
            <a:endParaRPr lang="de-DE" dirty="0"/>
          </a:p>
          <a:p>
            <a:endParaRPr lang="de-DE" dirty="0"/>
          </a:p>
          <a:p>
            <a:r>
              <a:rPr lang="de-DE" dirty="0"/>
              <a:t>Zusätzliche</a:t>
            </a:r>
            <a:r>
              <a:rPr lang="de-DE" baseline="0" dirty="0"/>
              <a:t> </a:t>
            </a:r>
            <a:r>
              <a:rPr lang="de-DE" baseline="0" dirty="0" err="1"/>
              <a:t>Tips</a:t>
            </a:r>
            <a:r>
              <a:rPr lang="de-DE" baseline="0" dirty="0"/>
              <a:t>:</a:t>
            </a:r>
          </a:p>
          <a:p>
            <a:pPr marL="171432" indent="-171432">
              <a:buFontTx/>
              <a:buChar char="-"/>
            </a:pPr>
            <a:r>
              <a:rPr lang="de-DE" baseline="0" dirty="0"/>
              <a:t>Vermeide den Status-Quo</a:t>
            </a:r>
          </a:p>
          <a:p>
            <a:pPr marL="171432" indent="-171432">
              <a:buFontTx/>
              <a:buChar char="-"/>
            </a:pPr>
            <a:r>
              <a:rPr lang="de-DE" baseline="0" dirty="0"/>
              <a:t>Verwende klärende Fragen</a:t>
            </a:r>
          </a:p>
          <a:p>
            <a:pPr marL="171432" indent="-171432">
              <a:buFontTx/>
              <a:buChar char="-"/>
            </a:pPr>
            <a:r>
              <a:rPr lang="de-DE" baseline="0" dirty="0"/>
              <a:t>Verwende eine positive und einfache Sprache</a:t>
            </a:r>
          </a:p>
          <a:p>
            <a:pPr marL="171432" indent="-171432">
              <a:buFontTx/>
              <a:buChar char="-"/>
            </a:pPr>
            <a:r>
              <a:rPr lang="de-DE" baseline="0" dirty="0"/>
              <a:t>Verwende einfache Regeln</a:t>
            </a:r>
          </a:p>
          <a:p>
            <a:pPr marL="171432" indent="-171432">
              <a:buFontTx/>
              <a:buChar char="-"/>
            </a:pPr>
            <a:r>
              <a:rPr lang="de-DE" baseline="0" dirty="0"/>
              <a:t>Starte mit einem Verb</a:t>
            </a:r>
          </a:p>
        </p:txBody>
      </p:sp>
    </p:spTree>
    <p:extLst>
      <p:ext uri="{BB962C8B-B14F-4D97-AF65-F5344CB8AC3E}">
        <p14:creationId xmlns:p14="http://schemas.microsoft.com/office/powerpoint/2010/main" val="3018665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ÜBERSPRINGEN</a:t>
            </a:r>
          </a:p>
        </p:txBody>
      </p:sp>
    </p:spTree>
    <p:extLst>
      <p:ext uri="{BB962C8B-B14F-4D97-AF65-F5344CB8AC3E}">
        <p14:creationId xmlns:p14="http://schemas.microsoft.com/office/powerpoint/2010/main" val="24633172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pPr marL="171432" indent="-171432">
              <a:buFontTx/>
              <a:buChar char="-"/>
            </a:pPr>
            <a:r>
              <a:rPr lang="de-DE" dirty="0"/>
              <a:t>Meist</a:t>
            </a:r>
            <a:r>
              <a:rPr lang="de-DE" baseline="0" dirty="0"/>
              <a:t> aus Vision und Mission Statement abgeleitet (Rahmen)</a:t>
            </a:r>
          </a:p>
          <a:p>
            <a:pPr marL="171432" indent="-171432">
              <a:buFontTx/>
              <a:buChar char="-"/>
            </a:pPr>
            <a:r>
              <a:rPr lang="de-DE" baseline="0" dirty="0"/>
              <a:t>Hier Edeka Beispiel</a:t>
            </a:r>
          </a:p>
          <a:p>
            <a:pPr marL="171432" indent="-171432">
              <a:buFontTx/>
              <a:buChar char="-"/>
            </a:pPr>
            <a:r>
              <a:rPr lang="de-DE" baseline="0" dirty="0"/>
              <a:t>Unternehmens OKR</a:t>
            </a:r>
          </a:p>
          <a:p>
            <a:pPr marL="171432" indent="-171432">
              <a:buFontTx/>
              <a:buChar char="-"/>
            </a:pPr>
            <a:r>
              <a:rPr lang="de-DE" baseline="0" dirty="0"/>
              <a:t>Team OKR</a:t>
            </a:r>
          </a:p>
          <a:p>
            <a:pPr marL="171432" indent="-171432">
              <a:buFontTx/>
              <a:buChar char="-"/>
            </a:pPr>
            <a:r>
              <a:rPr lang="de-DE" baseline="0" dirty="0"/>
              <a:t>Individuelles OKR</a:t>
            </a:r>
          </a:p>
          <a:p>
            <a:pPr marL="171432" indent="-171432">
              <a:buFontTx/>
              <a:buChar char="-"/>
            </a:pPr>
            <a:endParaRPr lang="de-DE" baseline="0" dirty="0"/>
          </a:p>
          <a:p>
            <a:pPr marL="171432" indent="-171432">
              <a:buFontTx/>
              <a:buChar char="-"/>
            </a:pPr>
            <a:r>
              <a:rPr lang="de-DE" baseline="0" dirty="0" err="1"/>
              <a:t>Moal</a:t>
            </a:r>
            <a:r>
              <a:rPr lang="de-DE" baseline="0" dirty="0"/>
              <a:t> </a:t>
            </a:r>
            <a:r>
              <a:rPr lang="de-DE" baseline="0" dirty="0" err="1"/>
              <a:t>midterm</a:t>
            </a:r>
            <a:r>
              <a:rPr lang="de-DE" baseline="0" dirty="0"/>
              <a:t> </a:t>
            </a:r>
            <a:r>
              <a:rPr lang="de-DE" baseline="0" dirty="0" err="1"/>
              <a:t>goals</a:t>
            </a:r>
            <a:endParaRPr lang="de-DE" dirty="0"/>
          </a:p>
        </p:txBody>
      </p:sp>
    </p:spTree>
    <p:extLst>
      <p:ext uri="{BB962C8B-B14F-4D97-AF65-F5344CB8AC3E}">
        <p14:creationId xmlns:p14="http://schemas.microsoft.com/office/powerpoint/2010/main" val="27196304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pPr rtl="0" eaLnBrk="1" fontAlgn="ctr" latinLnBrk="0" hangingPunct="1"/>
            <a:r>
              <a:rPr lang="de-DE" b="0" dirty="0"/>
              <a:t> </a:t>
            </a:r>
          </a:p>
          <a:p>
            <a:endParaRPr lang="de-DE" dirty="0"/>
          </a:p>
        </p:txBody>
      </p:sp>
    </p:spTree>
    <p:extLst>
      <p:ext uri="{BB962C8B-B14F-4D97-AF65-F5344CB8AC3E}">
        <p14:creationId xmlns:p14="http://schemas.microsoft.com/office/powerpoint/2010/main" val="4794833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pPr defTabSz="914302">
              <a:defRPr/>
            </a:pPr>
            <a:r>
              <a:rPr lang="de-DE" b="0" dirty="0">
                <a:solidFill>
                  <a:srgbClr val="363636"/>
                </a:solidFill>
              </a:rPr>
              <a:t>C:\MCT\GoogleDrive\Container Dropbox\Studie Digitalisierung (</a:t>
            </a:r>
            <a:r>
              <a:rPr lang="de-DE" b="0" dirty="0" err="1">
                <a:solidFill>
                  <a:srgbClr val="363636"/>
                </a:solidFill>
              </a:rPr>
              <a:t>conflict</a:t>
            </a:r>
            <a:r>
              <a:rPr lang="de-DE" b="0" dirty="0">
                <a:solidFill>
                  <a:srgbClr val="363636"/>
                </a:solidFill>
              </a:rPr>
              <a:t> 2018-08-11-00-00-13).pdf</a:t>
            </a:r>
          </a:p>
          <a:p>
            <a:endParaRPr lang="de-DE" dirty="0"/>
          </a:p>
        </p:txBody>
      </p:sp>
    </p:spTree>
    <p:extLst>
      <p:ext uri="{BB962C8B-B14F-4D97-AF65-F5344CB8AC3E}">
        <p14:creationId xmlns:p14="http://schemas.microsoft.com/office/powerpoint/2010/main" val="4127129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2054" name="Picture 6" descr="C:\Users\Public\Documents\work\Haufe\input\Ballons.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5358"/>
          <a:stretch/>
        </p:blipFill>
        <p:spPr bwMode="gray">
          <a:xfrm flipH="1">
            <a:off x="2401397" y="3695702"/>
            <a:ext cx="9790597" cy="3162298"/>
          </a:xfrm>
          <a:prstGeom prst="round1Rect">
            <a:avLst>
              <a:gd name="adj" fmla="val 4197"/>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nvPr>
        </p:nvSpPr>
        <p:spPr bwMode="gray">
          <a:xfrm>
            <a:off x="2401397" y="2636912"/>
            <a:ext cx="9070936" cy="963538"/>
          </a:xfrm>
        </p:spPr>
        <p:txBody>
          <a:bodyPr/>
          <a:lstStyle>
            <a:lvl1pPr>
              <a:lnSpc>
                <a:spcPct val="84000"/>
              </a:lnSpc>
              <a:defRPr sz="3500"/>
            </a:lvl1pPr>
          </a:lstStyle>
          <a:p>
            <a:r>
              <a:rPr lang="de-DE" dirty="0"/>
              <a:t>Seminartitel, meist zweizeilig, </a:t>
            </a:r>
            <a:br>
              <a:rPr lang="de-DE" dirty="0"/>
            </a:br>
            <a:r>
              <a:rPr lang="de-DE" dirty="0"/>
              <a:t>bitte Text überschreiben</a:t>
            </a:r>
            <a:br>
              <a:rPr lang="de-DE" dirty="0"/>
            </a:br>
            <a:endParaRPr lang="de-DE" dirty="0"/>
          </a:p>
        </p:txBody>
      </p:sp>
      <p:sp>
        <p:nvSpPr>
          <p:cNvPr id="3" name="Untertitel 2"/>
          <p:cNvSpPr>
            <a:spLocks noGrp="1"/>
          </p:cNvSpPr>
          <p:nvPr>
            <p:ph type="subTitle" idx="1" hasCustomPrompt="1"/>
          </p:nvPr>
        </p:nvSpPr>
        <p:spPr bwMode="gray">
          <a:xfrm>
            <a:off x="2401397" y="1699203"/>
            <a:ext cx="9070936" cy="501625"/>
          </a:xfrm>
        </p:spPr>
        <p:txBody>
          <a:bodyPr/>
          <a:lstStyle>
            <a:lvl1pPr marL="0" indent="0" algn="l">
              <a:lnSpc>
                <a:spcPct val="84000"/>
              </a:lnSpc>
              <a:spcBef>
                <a:spcPts val="0"/>
              </a:spcBef>
              <a:spcAft>
                <a:spcPts val="0"/>
              </a:spcAft>
              <a:buNone/>
              <a:defRPr sz="3500" b="0">
                <a:solidFill>
                  <a:schemeClr val="accent2"/>
                </a:solidFill>
              </a:defRPr>
            </a:lvl1pPr>
            <a:lvl2pPr marL="0" indent="0" algn="l">
              <a:buNone/>
              <a:defRPr sz="3500" b="0">
                <a:solidFill>
                  <a:schemeClr val="accent2"/>
                </a:solidFill>
              </a:defRPr>
            </a:lvl2pPr>
            <a:lvl3pPr marL="0" indent="0" algn="l">
              <a:buNone/>
              <a:defRPr sz="3500" b="0">
                <a:solidFill>
                  <a:schemeClr val="accent2"/>
                </a:solidFill>
              </a:defRPr>
            </a:lvl3pPr>
            <a:lvl4pPr marL="0" indent="0" algn="l">
              <a:buNone/>
              <a:defRPr sz="3500" b="0">
                <a:solidFill>
                  <a:schemeClr val="accent2"/>
                </a:solidFill>
              </a:defRPr>
            </a:lvl4pPr>
            <a:lvl5pPr marL="0" indent="0" algn="l">
              <a:buNone/>
              <a:defRPr sz="3500" b="0">
                <a:solidFill>
                  <a:schemeClr val="accent2"/>
                </a:solidFill>
              </a:defRPr>
            </a:lvl5pPr>
            <a:lvl6pPr marL="0" indent="0" algn="l">
              <a:buNone/>
              <a:defRPr sz="3500" b="0">
                <a:solidFill>
                  <a:schemeClr val="accent2"/>
                </a:solidFill>
              </a:defRPr>
            </a:lvl6pPr>
            <a:lvl7pPr marL="0" indent="0" algn="l">
              <a:buNone/>
              <a:defRPr sz="3500" b="0">
                <a:solidFill>
                  <a:schemeClr val="accent2"/>
                </a:solidFill>
              </a:defRPr>
            </a:lvl7pPr>
            <a:lvl8pPr marL="0" indent="0" algn="l">
              <a:buNone/>
              <a:defRPr sz="3500" b="0">
                <a:solidFill>
                  <a:schemeClr val="accent2"/>
                </a:solidFill>
              </a:defRPr>
            </a:lvl8pPr>
            <a:lvl9pPr marL="0" indent="0" algn="l">
              <a:buNone/>
              <a:defRPr sz="3500" b="0">
                <a:solidFill>
                  <a:schemeClr val="accent2"/>
                </a:solidFill>
              </a:defRPr>
            </a:lvl9pPr>
          </a:lstStyle>
          <a:p>
            <a:r>
              <a:rPr lang="de-DE" dirty="0"/>
              <a:t>Willkommen bei der Haufe Akademie.</a:t>
            </a:r>
          </a:p>
        </p:txBody>
      </p:sp>
      <p:cxnSp>
        <p:nvCxnSpPr>
          <p:cNvPr id="13" name="Gerade Verbindung 12"/>
          <p:cNvCxnSpPr/>
          <p:nvPr userDrawn="1"/>
        </p:nvCxnSpPr>
        <p:spPr bwMode="gray">
          <a:xfrm>
            <a:off x="0" y="716549"/>
            <a:ext cx="12192000"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Textfeld 6"/>
          <p:cNvSpPr txBox="1"/>
          <p:nvPr userDrawn="1"/>
        </p:nvSpPr>
        <p:spPr bwMode="gray">
          <a:xfrm>
            <a:off x="4885961" y="4806677"/>
            <a:ext cx="4992555" cy="669414"/>
          </a:xfrm>
          <a:prstGeom prst="rect">
            <a:avLst/>
          </a:prstGeom>
          <a:noFill/>
        </p:spPr>
        <p:txBody>
          <a:bodyPr wrap="square" lIns="0" tIns="0" rIns="0" bIns="0" rtlCol="0">
            <a:spAutoFit/>
          </a:bodyPr>
          <a:lstStyle/>
          <a:p>
            <a:r>
              <a:rPr lang="de-DE" sz="4350" b="0" dirty="0">
                <a:solidFill>
                  <a:schemeClr val="accent2"/>
                </a:solidFill>
              </a:rPr>
              <a:t>Alles wird leicht.</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9403" y="229832"/>
            <a:ext cx="3456000" cy="274334"/>
          </a:xfrm>
          <a:prstGeom prst="rect">
            <a:avLst/>
          </a:prstGeom>
          <a:noFill/>
          <a:ln>
            <a:noFill/>
          </a:ln>
        </p:spPr>
      </p:pic>
      <p:grpSp>
        <p:nvGrpSpPr>
          <p:cNvPr id="4" name="Gruppieren 3"/>
          <p:cNvGrpSpPr/>
          <p:nvPr userDrawn="1"/>
        </p:nvGrpSpPr>
        <p:grpSpPr>
          <a:xfrm>
            <a:off x="670649" y="-171392"/>
            <a:ext cx="10840975" cy="72000"/>
            <a:chOff x="502985" y="-171392"/>
            <a:chExt cx="8130731" cy="72000"/>
          </a:xfrm>
        </p:grpSpPr>
        <p:sp>
          <p:nvSpPr>
            <p:cNvPr id="18" name="Gleichschenkliges Dreieck 17"/>
            <p:cNvSpPr>
              <a:spLocks/>
            </p:cNvSpPr>
            <p:nvPr userDrawn="1"/>
          </p:nvSpPr>
          <p:spPr bwMode="gray">
            <a:xfrm flipV="1">
              <a:off x="502985"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9" name="Gleichschenkliges Dreieck 18"/>
            <p:cNvSpPr>
              <a:spLocks/>
            </p:cNvSpPr>
            <p:nvPr userDrawn="1"/>
          </p:nvSpPr>
          <p:spPr bwMode="gray">
            <a:xfrm flipV="1">
              <a:off x="3089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0" name="Gleichschenkliges Dreieck 19"/>
            <p:cNvSpPr>
              <a:spLocks/>
            </p:cNvSpPr>
            <p:nvPr userDrawn="1"/>
          </p:nvSpPr>
          <p:spPr bwMode="gray">
            <a:xfrm flipV="1">
              <a:off x="3233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1" name="Gleichschenkliges Dreieck 20"/>
            <p:cNvSpPr>
              <a:spLocks/>
            </p:cNvSpPr>
            <p:nvPr userDrawn="1"/>
          </p:nvSpPr>
          <p:spPr bwMode="gray">
            <a:xfrm flipV="1">
              <a:off x="4457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2" name="Gleichschenkliges Dreieck 21"/>
            <p:cNvSpPr>
              <a:spLocks/>
            </p:cNvSpPr>
            <p:nvPr userDrawn="1"/>
          </p:nvSpPr>
          <p:spPr bwMode="gray">
            <a:xfrm flipV="1">
              <a:off x="4601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3" name="Gleichschenkliges Dreieck 22"/>
            <p:cNvSpPr>
              <a:spLocks/>
            </p:cNvSpPr>
            <p:nvPr userDrawn="1"/>
          </p:nvSpPr>
          <p:spPr bwMode="gray">
            <a:xfrm flipV="1">
              <a:off x="5825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4" name="Gleichschenkliges Dreieck 23"/>
            <p:cNvSpPr>
              <a:spLocks/>
            </p:cNvSpPr>
            <p:nvPr userDrawn="1"/>
          </p:nvSpPr>
          <p:spPr bwMode="gray">
            <a:xfrm flipV="1">
              <a:off x="5969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5" name="Gleichschenkliges Dreieck 24"/>
            <p:cNvSpPr>
              <a:spLocks/>
            </p:cNvSpPr>
            <p:nvPr userDrawn="1"/>
          </p:nvSpPr>
          <p:spPr bwMode="gray">
            <a:xfrm flipV="1">
              <a:off x="8561716"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2048" name="Gruppieren 2047"/>
          <p:cNvGrpSpPr/>
          <p:nvPr userDrawn="1"/>
        </p:nvGrpSpPr>
        <p:grpSpPr>
          <a:xfrm>
            <a:off x="-240695" y="1730292"/>
            <a:ext cx="96000" cy="4536496"/>
            <a:chOff x="-180521" y="1730292"/>
            <a:chExt cx="72000" cy="4536496"/>
          </a:xfrm>
        </p:grpSpPr>
        <p:sp>
          <p:nvSpPr>
            <p:cNvPr id="26" name="Gleichschenkliges Dreieck 25"/>
            <p:cNvSpPr>
              <a:spLocks/>
            </p:cNvSpPr>
            <p:nvPr userDrawn="1"/>
          </p:nvSpPr>
          <p:spPr bwMode="gray">
            <a:xfrm rot="16200000" flipV="1">
              <a:off x="-180521"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7" name="Gleichschenkliges Dreieck 26"/>
            <p:cNvSpPr>
              <a:spLocks/>
            </p:cNvSpPr>
            <p:nvPr userDrawn="1"/>
          </p:nvSpPr>
          <p:spPr bwMode="gray">
            <a:xfrm rot="16200000" flipV="1">
              <a:off x="-180521"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5" name="Gruppieren 4"/>
          <p:cNvGrpSpPr/>
          <p:nvPr userDrawn="1"/>
        </p:nvGrpSpPr>
        <p:grpSpPr>
          <a:xfrm>
            <a:off x="12336693" y="1730292"/>
            <a:ext cx="96000" cy="4536496"/>
            <a:chOff x="9252520" y="1730292"/>
            <a:chExt cx="72000" cy="4536496"/>
          </a:xfrm>
        </p:grpSpPr>
        <p:sp>
          <p:nvSpPr>
            <p:cNvPr id="30" name="Gleichschenkliges Dreieck 29"/>
            <p:cNvSpPr>
              <a:spLocks/>
            </p:cNvSpPr>
            <p:nvPr userDrawn="1"/>
          </p:nvSpPr>
          <p:spPr bwMode="gray">
            <a:xfrm rot="5400000" flipH="1" flipV="1">
              <a:off x="9252520"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1" name="Gleichschenkliges Dreieck 30"/>
            <p:cNvSpPr>
              <a:spLocks/>
            </p:cNvSpPr>
            <p:nvPr userDrawn="1"/>
          </p:nvSpPr>
          <p:spPr bwMode="gray">
            <a:xfrm rot="5400000" flipH="1" flipV="1">
              <a:off x="9252520"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6" name="Gruppieren 5"/>
          <p:cNvGrpSpPr/>
          <p:nvPr userDrawn="1"/>
        </p:nvGrpSpPr>
        <p:grpSpPr>
          <a:xfrm>
            <a:off x="670649" y="6957392"/>
            <a:ext cx="10840975" cy="72000"/>
            <a:chOff x="502985" y="6957392"/>
            <a:chExt cx="8130731" cy="72000"/>
          </a:xfrm>
        </p:grpSpPr>
        <p:sp>
          <p:nvSpPr>
            <p:cNvPr id="32" name="Gleichschenkliges Dreieck 31"/>
            <p:cNvSpPr>
              <a:spLocks/>
            </p:cNvSpPr>
            <p:nvPr userDrawn="1"/>
          </p:nvSpPr>
          <p:spPr bwMode="gray">
            <a:xfrm>
              <a:off x="502985"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3" name="Gleichschenkliges Dreieck 32"/>
            <p:cNvSpPr>
              <a:spLocks/>
            </p:cNvSpPr>
            <p:nvPr userDrawn="1"/>
          </p:nvSpPr>
          <p:spPr bwMode="gray">
            <a:xfrm>
              <a:off x="3089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4" name="Gleichschenkliges Dreieck 33"/>
            <p:cNvSpPr>
              <a:spLocks/>
            </p:cNvSpPr>
            <p:nvPr userDrawn="1"/>
          </p:nvSpPr>
          <p:spPr bwMode="gray">
            <a:xfrm>
              <a:off x="3233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5" name="Gleichschenkliges Dreieck 34"/>
            <p:cNvSpPr>
              <a:spLocks/>
            </p:cNvSpPr>
            <p:nvPr userDrawn="1"/>
          </p:nvSpPr>
          <p:spPr bwMode="gray">
            <a:xfrm>
              <a:off x="4457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6" name="Gleichschenkliges Dreieck 35"/>
            <p:cNvSpPr>
              <a:spLocks/>
            </p:cNvSpPr>
            <p:nvPr userDrawn="1"/>
          </p:nvSpPr>
          <p:spPr bwMode="gray">
            <a:xfrm>
              <a:off x="4601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7" name="Gleichschenkliges Dreieck 36"/>
            <p:cNvSpPr>
              <a:spLocks/>
            </p:cNvSpPr>
            <p:nvPr userDrawn="1"/>
          </p:nvSpPr>
          <p:spPr bwMode="gray">
            <a:xfrm>
              <a:off x="5825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8" name="Gleichschenkliges Dreieck 37"/>
            <p:cNvSpPr>
              <a:spLocks/>
            </p:cNvSpPr>
            <p:nvPr userDrawn="1"/>
          </p:nvSpPr>
          <p:spPr bwMode="gray">
            <a:xfrm>
              <a:off x="5969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9" name="Gleichschenkliges Dreieck 38"/>
            <p:cNvSpPr>
              <a:spLocks/>
            </p:cNvSpPr>
            <p:nvPr userDrawn="1"/>
          </p:nvSpPr>
          <p:spPr bwMode="gray">
            <a:xfrm>
              <a:off x="8561716"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spTree>
    <p:extLst>
      <p:ext uri="{BB962C8B-B14F-4D97-AF65-F5344CB8AC3E}">
        <p14:creationId xmlns:p14="http://schemas.microsoft.com/office/powerpoint/2010/main" val="129479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Untertitel">
    <p:spTree>
      <p:nvGrpSpPr>
        <p:cNvPr id="1" name=""/>
        <p:cNvGrpSpPr/>
        <p:nvPr/>
      </p:nvGrpSpPr>
      <p:grpSpPr>
        <a:xfrm>
          <a:off x="0" y="0"/>
          <a:ext cx="0" cy="0"/>
          <a:chOff x="0" y="0"/>
          <a:chExt cx="0" cy="0"/>
        </a:xfrm>
      </p:grpSpPr>
      <p:pic>
        <p:nvPicPr>
          <p:cNvPr id="2054" name="Picture 6" descr="C:\Users\Public\Documents\work\Haufe\input\Ballons.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5358"/>
          <a:stretch/>
        </p:blipFill>
        <p:spPr bwMode="gray">
          <a:xfrm flipH="1">
            <a:off x="2401397" y="3695702"/>
            <a:ext cx="9790597" cy="3162298"/>
          </a:xfrm>
          <a:prstGeom prst="round1Rect">
            <a:avLst>
              <a:gd name="adj" fmla="val 4197"/>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nvPr>
        </p:nvSpPr>
        <p:spPr bwMode="gray">
          <a:xfrm>
            <a:off x="2401397" y="1700808"/>
            <a:ext cx="9070936" cy="963538"/>
          </a:xfrm>
        </p:spPr>
        <p:txBody>
          <a:bodyPr/>
          <a:lstStyle>
            <a:lvl1pPr>
              <a:lnSpc>
                <a:spcPct val="84000"/>
              </a:lnSpc>
              <a:defRPr sz="3500"/>
            </a:lvl1pPr>
          </a:lstStyle>
          <a:p>
            <a:r>
              <a:rPr lang="de-DE" dirty="0"/>
              <a:t>Seminartitel, meist zweizeilig, </a:t>
            </a:r>
            <a:br>
              <a:rPr lang="de-DE" dirty="0"/>
            </a:br>
            <a:r>
              <a:rPr lang="de-DE" dirty="0"/>
              <a:t>bitte Text überschreiben</a:t>
            </a:r>
          </a:p>
        </p:txBody>
      </p:sp>
      <p:sp>
        <p:nvSpPr>
          <p:cNvPr id="3" name="Untertitel 2"/>
          <p:cNvSpPr>
            <a:spLocks noGrp="1"/>
          </p:cNvSpPr>
          <p:nvPr>
            <p:ph type="subTitle" idx="1" hasCustomPrompt="1"/>
          </p:nvPr>
        </p:nvSpPr>
        <p:spPr bwMode="gray">
          <a:xfrm>
            <a:off x="2401397" y="2664346"/>
            <a:ext cx="9070936" cy="548630"/>
          </a:xfrm>
        </p:spPr>
        <p:txBody>
          <a:bodyPr/>
          <a:lstStyle>
            <a:lvl1pPr marL="0" indent="0" algn="l">
              <a:buNone/>
              <a:defRPr sz="1800" b="0">
                <a:solidFill>
                  <a:schemeClr val="accent1"/>
                </a:solidFill>
              </a:defRPr>
            </a:lvl1pPr>
            <a:lvl2pPr marL="0" indent="0" algn="l">
              <a:buNone/>
              <a:defRPr sz="1800" b="0">
                <a:solidFill>
                  <a:schemeClr val="accent1"/>
                </a:solidFill>
              </a:defRPr>
            </a:lvl2pPr>
            <a:lvl3pPr marL="0" indent="0" algn="l">
              <a:buNone/>
              <a:defRPr sz="1800" b="0">
                <a:solidFill>
                  <a:schemeClr val="accent1"/>
                </a:solidFill>
              </a:defRPr>
            </a:lvl3pPr>
            <a:lvl4pPr marL="0" indent="0" algn="l">
              <a:buNone/>
              <a:defRPr sz="1800" b="0">
                <a:solidFill>
                  <a:schemeClr val="accent1"/>
                </a:solidFill>
              </a:defRPr>
            </a:lvl4pPr>
            <a:lvl5pPr marL="0" indent="0" algn="l">
              <a:buNone/>
              <a:defRPr sz="1800" b="0">
                <a:solidFill>
                  <a:schemeClr val="accent1"/>
                </a:solidFill>
              </a:defRPr>
            </a:lvl5pPr>
            <a:lvl6pPr marL="0" indent="0" algn="l">
              <a:buNone/>
              <a:defRPr sz="1800" b="0">
                <a:solidFill>
                  <a:schemeClr val="accent1"/>
                </a:solidFill>
              </a:defRPr>
            </a:lvl6pPr>
            <a:lvl7pPr marL="0" indent="0" algn="l">
              <a:buNone/>
              <a:defRPr sz="1800" b="0">
                <a:solidFill>
                  <a:schemeClr val="accent1"/>
                </a:solidFill>
              </a:defRPr>
            </a:lvl7pPr>
            <a:lvl8pPr marL="0" indent="0" algn="l">
              <a:buNone/>
              <a:defRPr sz="1800" b="0">
                <a:solidFill>
                  <a:schemeClr val="accent1"/>
                </a:solidFill>
              </a:defRPr>
            </a:lvl8pPr>
            <a:lvl9pPr marL="0" indent="0" algn="l">
              <a:buNone/>
              <a:defRPr sz="1800" b="0">
                <a:solidFill>
                  <a:schemeClr val="accent1"/>
                </a:solidFill>
              </a:defRPr>
            </a:lvl9pPr>
          </a:lstStyle>
          <a:p>
            <a:r>
              <a:rPr lang="de-DE" dirty="0"/>
              <a:t>Seminaruntertitel, falls vorgesehen</a:t>
            </a:r>
          </a:p>
        </p:txBody>
      </p:sp>
      <p:cxnSp>
        <p:nvCxnSpPr>
          <p:cNvPr id="13" name="Gerade Verbindung 12"/>
          <p:cNvCxnSpPr/>
          <p:nvPr userDrawn="1"/>
        </p:nvCxnSpPr>
        <p:spPr bwMode="gray">
          <a:xfrm>
            <a:off x="0" y="716549"/>
            <a:ext cx="12192000"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Textplatzhalter 4"/>
          <p:cNvSpPr>
            <a:spLocks noGrp="1"/>
          </p:cNvSpPr>
          <p:nvPr>
            <p:ph type="body" sz="quarter" idx="10" hasCustomPrompt="1"/>
          </p:nvPr>
        </p:nvSpPr>
        <p:spPr bwMode="gray">
          <a:xfrm>
            <a:off x="2401206" y="3212978"/>
            <a:ext cx="9071129" cy="288033"/>
          </a:xfrm>
        </p:spPr>
        <p:txBody>
          <a:bodyPr/>
          <a:lstStyle>
            <a:lvl1pPr marL="0" indent="0">
              <a:spcBef>
                <a:spcPts val="0"/>
              </a:spcBef>
              <a:buFont typeface="Arial" panose="020B0604020202020204" pitchFamily="34" charset="0"/>
              <a:buNone/>
              <a:defRPr sz="1800" b="0">
                <a:solidFill>
                  <a:schemeClr val="accent1"/>
                </a:solidFill>
              </a:defRPr>
            </a:lvl1pPr>
            <a:lvl2pPr marL="0" indent="0">
              <a:spcBef>
                <a:spcPts val="0"/>
              </a:spcBef>
              <a:buFont typeface="Arial" panose="020B0604020202020204" pitchFamily="34" charset="0"/>
              <a:buNone/>
              <a:defRPr sz="1800" b="0">
                <a:solidFill>
                  <a:schemeClr val="accent1"/>
                </a:solidFill>
              </a:defRPr>
            </a:lvl2pPr>
            <a:lvl3pPr marL="0" indent="0">
              <a:spcBef>
                <a:spcPts val="0"/>
              </a:spcBef>
              <a:buNone/>
              <a:defRPr sz="1800" b="0">
                <a:solidFill>
                  <a:schemeClr val="accent1"/>
                </a:solidFill>
              </a:defRPr>
            </a:lvl3pPr>
            <a:lvl4pPr marL="0" indent="0">
              <a:spcBef>
                <a:spcPts val="0"/>
              </a:spcBef>
              <a:buNone/>
              <a:defRPr sz="1800" b="0">
                <a:solidFill>
                  <a:schemeClr val="accent1"/>
                </a:solidFill>
              </a:defRPr>
            </a:lvl4pPr>
            <a:lvl5pPr marL="0" indent="0">
              <a:spcBef>
                <a:spcPts val="0"/>
              </a:spcBef>
              <a:buNone/>
              <a:defRPr sz="1800" b="0">
                <a:solidFill>
                  <a:schemeClr val="accent1"/>
                </a:solidFill>
              </a:defRPr>
            </a:lvl5pPr>
            <a:lvl6pPr marL="0" indent="0">
              <a:spcBef>
                <a:spcPts val="0"/>
              </a:spcBef>
              <a:buNone/>
              <a:defRPr sz="1800" b="0">
                <a:solidFill>
                  <a:schemeClr val="accent1"/>
                </a:solidFill>
              </a:defRPr>
            </a:lvl6pPr>
            <a:lvl7pPr marL="0" indent="0">
              <a:spcBef>
                <a:spcPts val="0"/>
              </a:spcBef>
              <a:buNone/>
              <a:defRPr sz="1800" b="0">
                <a:solidFill>
                  <a:schemeClr val="accent1"/>
                </a:solidFill>
              </a:defRPr>
            </a:lvl7pPr>
            <a:lvl8pPr marL="0" indent="0">
              <a:spcBef>
                <a:spcPts val="0"/>
              </a:spcBef>
              <a:buNone/>
              <a:defRPr sz="1800" b="0">
                <a:solidFill>
                  <a:schemeClr val="accent1"/>
                </a:solidFill>
              </a:defRPr>
            </a:lvl8pPr>
            <a:lvl9pPr marL="0" indent="0">
              <a:spcBef>
                <a:spcPts val="0"/>
              </a:spcBef>
              <a:buNone/>
              <a:defRPr sz="1800" b="0">
                <a:solidFill>
                  <a:schemeClr val="accent1"/>
                </a:solidFill>
              </a:defRPr>
            </a:lvl9pPr>
          </a:lstStyle>
          <a:p>
            <a:pPr lvl="0"/>
            <a:r>
              <a:rPr lang="de-DE" dirty="0"/>
              <a:t>Referent: Vorname Nachname</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9403" y="229832"/>
            <a:ext cx="3456000" cy="274334"/>
          </a:xfrm>
          <a:prstGeom prst="rect">
            <a:avLst/>
          </a:prstGeom>
          <a:noFill/>
          <a:ln>
            <a:noFill/>
          </a:ln>
        </p:spPr>
      </p:pic>
      <p:grpSp>
        <p:nvGrpSpPr>
          <p:cNvPr id="9" name="Gruppieren 8"/>
          <p:cNvGrpSpPr/>
          <p:nvPr userDrawn="1"/>
        </p:nvGrpSpPr>
        <p:grpSpPr>
          <a:xfrm>
            <a:off x="670649" y="-171392"/>
            <a:ext cx="10840975" cy="72000"/>
            <a:chOff x="502985" y="-171392"/>
            <a:chExt cx="8130731" cy="72000"/>
          </a:xfrm>
        </p:grpSpPr>
        <p:sp>
          <p:nvSpPr>
            <p:cNvPr id="10" name="Gleichschenkliges Dreieck 9"/>
            <p:cNvSpPr>
              <a:spLocks/>
            </p:cNvSpPr>
            <p:nvPr userDrawn="1"/>
          </p:nvSpPr>
          <p:spPr bwMode="gray">
            <a:xfrm flipV="1">
              <a:off x="502985"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1" name="Gleichschenkliges Dreieck 10"/>
            <p:cNvSpPr>
              <a:spLocks/>
            </p:cNvSpPr>
            <p:nvPr userDrawn="1"/>
          </p:nvSpPr>
          <p:spPr bwMode="gray">
            <a:xfrm flipV="1">
              <a:off x="3089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2" name="Gleichschenkliges Dreieck 11"/>
            <p:cNvSpPr>
              <a:spLocks/>
            </p:cNvSpPr>
            <p:nvPr userDrawn="1"/>
          </p:nvSpPr>
          <p:spPr bwMode="gray">
            <a:xfrm flipV="1">
              <a:off x="3233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4" name="Gleichschenkliges Dreieck 13"/>
            <p:cNvSpPr>
              <a:spLocks/>
            </p:cNvSpPr>
            <p:nvPr userDrawn="1"/>
          </p:nvSpPr>
          <p:spPr bwMode="gray">
            <a:xfrm flipV="1">
              <a:off x="4457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5" name="Gleichschenkliges Dreieck 14"/>
            <p:cNvSpPr>
              <a:spLocks/>
            </p:cNvSpPr>
            <p:nvPr userDrawn="1"/>
          </p:nvSpPr>
          <p:spPr bwMode="gray">
            <a:xfrm flipV="1">
              <a:off x="4601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6" name="Gleichschenkliges Dreieck 15"/>
            <p:cNvSpPr>
              <a:spLocks/>
            </p:cNvSpPr>
            <p:nvPr userDrawn="1"/>
          </p:nvSpPr>
          <p:spPr bwMode="gray">
            <a:xfrm flipV="1">
              <a:off x="5825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7" name="Gleichschenkliges Dreieck 16"/>
            <p:cNvSpPr>
              <a:spLocks/>
            </p:cNvSpPr>
            <p:nvPr userDrawn="1"/>
          </p:nvSpPr>
          <p:spPr bwMode="gray">
            <a:xfrm flipV="1">
              <a:off x="5969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8" name="Gleichschenkliges Dreieck 17"/>
            <p:cNvSpPr>
              <a:spLocks/>
            </p:cNvSpPr>
            <p:nvPr userDrawn="1"/>
          </p:nvSpPr>
          <p:spPr bwMode="gray">
            <a:xfrm flipV="1">
              <a:off x="8561716"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19" name="Gruppieren 18"/>
          <p:cNvGrpSpPr/>
          <p:nvPr userDrawn="1"/>
        </p:nvGrpSpPr>
        <p:grpSpPr>
          <a:xfrm>
            <a:off x="-240695" y="1730292"/>
            <a:ext cx="96000" cy="4536496"/>
            <a:chOff x="-180521" y="1730292"/>
            <a:chExt cx="72000" cy="4536496"/>
          </a:xfrm>
        </p:grpSpPr>
        <p:sp>
          <p:nvSpPr>
            <p:cNvPr id="20" name="Gleichschenkliges Dreieck 19"/>
            <p:cNvSpPr>
              <a:spLocks/>
            </p:cNvSpPr>
            <p:nvPr userDrawn="1"/>
          </p:nvSpPr>
          <p:spPr bwMode="gray">
            <a:xfrm rot="16200000" flipV="1">
              <a:off x="-180521"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1" name="Gleichschenkliges Dreieck 20"/>
            <p:cNvSpPr>
              <a:spLocks/>
            </p:cNvSpPr>
            <p:nvPr userDrawn="1"/>
          </p:nvSpPr>
          <p:spPr bwMode="gray">
            <a:xfrm rot="16200000" flipV="1">
              <a:off x="-180521"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22" name="Gruppieren 21"/>
          <p:cNvGrpSpPr/>
          <p:nvPr userDrawn="1"/>
        </p:nvGrpSpPr>
        <p:grpSpPr>
          <a:xfrm>
            <a:off x="12336693" y="1730292"/>
            <a:ext cx="96000" cy="4536496"/>
            <a:chOff x="9252520" y="1730292"/>
            <a:chExt cx="72000" cy="4536496"/>
          </a:xfrm>
        </p:grpSpPr>
        <p:sp>
          <p:nvSpPr>
            <p:cNvPr id="23" name="Gleichschenkliges Dreieck 22"/>
            <p:cNvSpPr>
              <a:spLocks/>
            </p:cNvSpPr>
            <p:nvPr userDrawn="1"/>
          </p:nvSpPr>
          <p:spPr bwMode="gray">
            <a:xfrm rot="5400000" flipH="1" flipV="1">
              <a:off x="9252520"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4" name="Gleichschenkliges Dreieck 23"/>
            <p:cNvSpPr>
              <a:spLocks/>
            </p:cNvSpPr>
            <p:nvPr userDrawn="1"/>
          </p:nvSpPr>
          <p:spPr bwMode="gray">
            <a:xfrm rot="5400000" flipH="1" flipV="1">
              <a:off x="9252520"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25" name="Gruppieren 24"/>
          <p:cNvGrpSpPr/>
          <p:nvPr userDrawn="1"/>
        </p:nvGrpSpPr>
        <p:grpSpPr>
          <a:xfrm>
            <a:off x="670649" y="6957392"/>
            <a:ext cx="10840975" cy="72000"/>
            <a:chOff x="502985" y="6957392"/>
            <a:chExt cx="8130731" cy="72000"/>
          </a:xfrm>
        </p:grpSpPr>
        <p:sp>
          <p:nvSpPr>
            <p:cNvPr id="26" name="Gleichschenkliges Dreieck 25"/>
            <p:cNvSpPr>
              <a:spLocks/>
            </p:cNvSpPr>
            <p:nvPr userDrawn="1"/>
          </p:nvSpPr>
          <p:spPr bwMode="gray">
            <a:xfrm>
              <a:off x="502985"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7" name="Gleichschenkliges Dreieck 26"/>
            <p:cNvSpPr>
              <a:spLocks/>
            </p:cNvSpPr>
            <p:nvPr userDrawn="1"/>
          </p:nvSpPr>
          <p:spPr bwMode="gray">
            <a:xfrm>
              <a:off x="3089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8" name="Gleichschenkliges Dreieck 27"/>
            <p:cNvSpPr>
              <a:spLocks/>
            </p:cNvSpPr>
            <p:nvPr userDrawn="1"/>
          </p:nvSpPr>
          <p:spPr bwMode="gray">
            <a:xfrm>
              <a:off x="3233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9" name="Gleichschenkliges Dreieck 28"/>
            <p:cNvSpPr>
              <a:spLocks/>
            </p:cNvSpPr>
            <p:nvPr userDrawn="1"/>
          </p:nvSpPr>
          <p:spPr bwMode="gray">
            <a:xfrm>
              <a:off x="4457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0" name="Gleichschenkliges Dreieck 29"/>
            <p:cNvSpPr>
              <a:spLocks/>
            </p:cNvSpPr>
            <p:nvPr userDrawn="1"/>
          </p:nvSpPr>
          <p:spPr bwMode="gray">
            <a:xfrm>
              <a:off x="4601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1" name="Gleichschenkliges Dreieck 30"/>
            <p:cNvSpPr>
              <a:spLocks/>
            </p:cNvSpPr>
            <p:nvPr userDrawn="1"/>
          </p:nvSpPr>
          <p:spPr bwMode="gray">
            <a:xfrm>
              <a:off x="5825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2" name="Gleichschenkliges Dreieck 31"/>
            <p:cNvSpPr>
              <a:spLocks/>
            </p:cNvSpPr>
            <p:nvPr userDrawn="1"/>
          </p:nvSpPr>
          <p:spPr bwMode="gray">
            <a:xfrm>
              <a:off x="5969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3" name="Gleichschenkliges Dreieck 32"/>
            <p:cNvSpPr>
              <a:spLocks/>
            </p:cNvSpPr>
            <p:nvPr userDrawn="1"/>
          </p:nvSpPr>
          <p:spPr bwMode="gray">
            <a:xfrm>
              <a:off x="8561716"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spTree>
    <p:extLst>
      <p:ext uri="{BB962C8B-B14F-4D97-AF65-F5344CB8AC3E}">
        <p14:creationId xmlns:p14="http://schemas.microsoft.com/office/powerpoint/2010/main" val="111861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endParaRPr lang="de-DE" dirty="0"/>
          </a:p>
        </p:txBody>
      </p:sp>
      <p:sp>
        <p:nvSpPr>
          <p:cNvPr id="3" name="Inhaltsplatzhalter 2"/>
          <p:cNvSpPr>
            <a:spLocks noGrp="1"/>
          </p:cNvSpPr>
          <p:nvPr>
            <p:ph idx="1" hasCustomPrompt="1"/>
          </p:nvPr>
        </p:nvSpPr>
        <p:spPr bwMode="gray">
          <a:xfrm>
            <a:off x="719668" y="1700213"/>
            <a:ext cx="10752667" cy="4393084"/>
          </a:xfrm>
        </p:spPr>
        <p:txBody>
          <a:bodyPr/>
          <a:lstStyle>
            <a:lvl1pPr marL="342900" indent="-342900">
              <a:buFont typeface="Arial" panose="020B0604020202020204" pitchFamily="34" charset="0"/>
              <a:buChar char="•"/>
              <a:defRPr/>
            </a:lvl1pPr>
            <a:lvl3pPr marL="285750" indent="-285750">
              <a:buFont typeface="Arial" panose="020B0604020202020204" pitchFamily="34" charset="0"/>
              <a:buChar char="•"/>
              <a:defRPr b="0"/>
            </a:lvl3pPr>
            <a:lvl4pPr>
              <a:defRPr b="0"/>
            </a:lvl4pPr>
            <a:lvl5pPr>
              <a:defRPr b="0"/>
            </a:lvl5pPr>
            <a:lvl6pPr marL="808038" indent="-268288">
              <a:buFont typeface="Arial" panose="020B0604020202020204" pitchFamily="34" charset="0"/>
              <a:buChar char="•"/>
              <a:defRPr/>
            </a:lvl6pPr>
          </a:lstStyle>
          <a:p>
            <a:pPr lvl="0"/>
            <a:r>
              <a:rPr lang="de-DE" dirty="0"/>
              <a:t>Textmasterformat bearbeiten</a:t>
            </a:r>
          </a:p>
          <a:p>
            <a:pPr lvl="1"/>
            <a:r>
              <a:rPr lang="de-DE" dirty="0"/>
              <a:t>Zweite Ebene</a:t>
            </a:r>
          </a:p>
          <a:p>
            <a:pPr lvl="5"/>
            <a:r>
              <a:rPr lang="de-DE" dirty="0"/>
              <a:t>Dritte Ebene</a:t>
            </a:r>
          </a:p>
          <a:p>
            <a:pPr lvl="6"/>
            <a:r>
              <a:rPr lang="de-DE" dirty="0"/>
              <a:t>Vierte Ebene</a:t>
            </a:r>
          </a:p>
          <a:p>
            <a:pPr lvl="7"/>
            <a:r>
              <a:rPr lang="de-DE" dirty="0"/>
              <a:t>Fünfte Ebene</a:t>
            </a:r>
          </a:p>
        </p:txBody>
      </p:sp>
      <p:sp>
        <p:nvSpPr>
          <p:cNvPr id="7" name="Fußzeilenplatzhalter 6"/>
          <p:cNvSpPr>
            <a:spLocks noGrp="1"/>
          </p:cNvSpPr>
          <p:nvPr>
            <p:ph type="ftr" sz="quarter" idx="10"/>
          </p:nvPr>
        </p:nvSpPr>
        <p:spPr bwMode="gray"/>
        <p:txBody>
          <a:bodyPr/>
          <a:lstStyle>
            <a:lvl1pPr>
              <a:defRPr/>
            </a:lvl1pPr>
          </a:lstStyle>
          <a:p>
            <a:r>
              <a:rPr lang="de-DE" dirty="0"/>
              <a:t>Fockel</a:t>
            </a:r>
          </a:p>
        </p:txBody>
      </p:sp>
      <p:sp>
        <p:nvSpPr>
          <p:cNvPr id="8" name="Foliennummernplatzhalter 7"/>
          <p:cNvSpPr>
            <a:spLocks noGrp="1"/>
          </p:cNvSpPr>
          <p:nvPr>
            <p:ph type="sldNum" sz="quarter" idx="11"/>
          </p:nvPr>
        </p:nvSpPr>
        <p:spPr bwMode="gray"/>
        <p:txBody>
          <a:bodyPr/>
          <a:lstStyle/>
          <a:p>
            <a:fld id="{FFC269A0-BD27-4577-9DED-0AAE60100C51}" type="slidenum">
              <a:rPr lang="de-DE" smtClean="0"/>
              <a:pPr/>
              <a:t>‹Nr.›</a:t>
            </a:fld>
            <a:r>
              <a:rPr lang="de-DE" dirty="0"/>
              <a:t> | ©</a:t>
            </a:r>
          </a:p>
        </p:txBody>
      </p:sp>
      <p:sp>
        <p:nvSpPr>
          <p:cNvPr id="6" name="Textplatzhalter 11"/>
          <p:cNvSpPr>
            <a:spLocks noGrp="1"/>
          </p:cNvSpPr>
          <p:nvPr>
            <p:ph type="body" sz="quarter" idx="13" hasCustomPrompt="1"/>
          </p:nvPr>
        </p:nvSpPr>
        <p:spPr bwMode="gray">
          <a:xfrm>
            <a:off x="719668" y="6093296"/>
            <a:ext cx="10752931" cy="143992"/>
          </a:xfrm>
        </p:spPr>
        <p:txBody>
          <a:bodyPr anchor="b"/>
          <a:lstStyle>
            <a:lvl1pPr marL="90488" indent="-90488">
              <a:lnSpc>
                <a:spcPts val="1100"/>
              </a:lnSpc>
              <a:spcBef>
                <a:spcPts val="0"/>
              </a:spcBef>
              <a:spcAft>
                <a:spcPts val="0"/>
              </a:spcAft>
              <a:buFont typeface="Arial" panose="020B0604020202020204" pitchFamily="34" charset="0"/>
              <a:buNone/>
              <a:tabLst>
                <a:tab pos="88900" algn="l"/>
                <a:tab pos="177800" algn="l"/>
              </a:tabLst>
              <a:defRPr sz="1000" b="0" baseline="0">
                <a:solidFill>
                  <a:schemeClr val="tx1"/>
                </a:solidFill>
              </a:defRPr>
            </a:lvl1pPr>
            <a:lvl2pPr marL="0" indent="0">
              <a:lnSpc>
                <a:spcPts val="1100"/>
              </a:lnSpc>
              <a:spcBef>
                <a:spcPts val="0"/>
              </a:spcBef>
              <a:spcAft>
                <a:spcPts val="0"/>
              </a:spcAft>
              <a:buFont typeface="Arial" panose="020B0604020202020204" pitchFamily="34" charset="0"/>
              <a:buNone/>
              <a:tabLst>
                <a:tab pos="88900" algn="l"/>
                <a:tab pos="177800" algn="l"/>
              </a:tabLst>
              <a:defRPr sz="900" b="0"/>
            </a:lvl2pPr>
            <a:lvl3pPr marL="0" indent="0">
              <a:lnSpc>
                <a:spcPts val="1100"/>
              </a:lnSpc>
              <a:spcBef>
                <a:spcPts val="0"/>
              </a:spcBef>
              <a:spcAft>
                <a:spcPts val="0"/>
              </a:spcAft>
              <a:buNone/>
              <a:tabLst>
                <a:tab pos="88900" algn="l"/>
                <a:tab pos="177800" algn="l"/>
              </a:tabLst>
              <a:defRPr sz="900" b="0"/>
            </a:lvl3pPr>
            <a:lvl4pPr marL="0" indent="0">
              <a:lnSpc>
                <a:spcPts val="1100"/>
              </a:lnSpc>
              <a:spcBef>
                <a:spcPts val="0"/>
              </a:spcBef>
              <a:spcAft>
                <a:spcPts val="0"/>
              </a:spcAft>
              <a:buNone/>
              <a:tabLst>
                <a:tab pos="88900" algn="l"/>
                <a:tab pos="177800" algn="l"/>
              </a:tabLst>
              <a:defRPr sz="900" b="0"/>
            </a:lvl4pPr>
            <a:lvl5pPr marL="0" indent="0">
              <a:lnSpc>
                <a:spcPts val="1100"/>
              </a:lnSpc>
              <a:spcBef>
                <a:spcPts val="0"/>
              </a:spcBef>
              <a:spcAft>
                <a:spcPts val="0"/>
              </a:spcAft>
              <a:buNone/>
              <a:tabLst>
                <a:tab pos="88900" algn="l"/>
                <a:tab pos="177800" algn="l"/>
              </a:tabLst>
              <a:defRPr sz="900" b="0"/>
            </a:lvl5pPr>
            <a:lvl6pPr marL="0" indent="0">
              <a:lnSpc>
                <a:spcPts val="1100"/>
              </a:lnSpc>
              <a:spcBef>
                <a:spcPts val="0"/>
              </a:spcBef>
              <a:spcAft>
                <a:spcPts val="0"/>
              </a:spcAft>
              <a:buNone/>
              <a:tabLst>
                <a:tab pos="88900" algn="l"/>
                <a:tab pos="177800" algn="l"/>
              </a:tabLst>
              <a:defRPr sz="900" b="0"/>
            </a:lvl6pPr>
            <a:lvl7pPr marL="0" indent="0">
              <a:lnSpc>
                <a:spcPts val="1100"/>
              </a:lnSpc>
              <a:spcBef>
                <a:spcPts val="0"/>
              </a:spcBef>
              <a:spcAft>
                <a:spcPts val="0"/>
              </a:spcAft>
              <a:buNone/>
              <a:tabLst>
                <a:tab pos="88900" algn="l"/>
                <a:tab pos="177800" algn="l"/>
              </a:tabLst>
              <a:defRPr sz="900" b="0"/>
            </a:lvl7pPr>
            <a:lvl8pPr marL="0" indent="0">
              <a:lnSpc>
                <a:spcPts val="1100"/>
              </a:lnSpc>
              <a:spcBef>
                <a:spcPts val="0"/>
              </a:spcBef>
              <a:spcAft>
                <a:spcPts val="0"/>
              </a:spcAft>
              <a:buNone/>
              <a:tabLst>
                <a:tab pos="88900" algn="l"/>
                <a:tab pos="177800" algn="l"/>
              </a:tabLst>
              <a:defRPr sz="900" b="0"/>
            </a:lvl8pPr>
            <a:lvl9pPr marL="0" indent="0">
              <a:lnSpc>
                <a:spcPts val="1100"/>
              </a:lnSpc>
              <a:spcBef>
                <a:spcPts val="0"/>
              </a:spcBef>
              <a:spcAft>
                <a:spcPts val="0"/>
              </a:spcAft>
              <a:buNone/>
              <a:tabLst>
                <a:tab pos="88900" algn="l"/>
                <a:tab pos="177800" algn="l"/>
              </a:tabLst>
              <a:defRPr sz="900" b="0"/>
            </a:lvl9pPr>
          </a:lstStyle>
          <a:p>
            <a:pPr lvl="0"/>
            <a:r>
              <a:rPr lang="de-DE" noProof="0" dirty="0"/>
              <a:t>Quellennachweis / Fußnote / Bildunterschrift</a:t>
            </a:r>
          </a:p>
        </p:txBody>
      </p:sp>
    </p:spTree>
    <p:extLst>
      <p:ext uri="{BB962C8B-B14F-4D97-AF65-F5344CB8AC3E}">
        <p14:creationId xmlns:p14="http://schemas.microsoft.com/office/powerpoint/2010/main" val="939683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endParaRPr lang="de-DE" dirty="0"/>
          </a:p>
        </p:txBody>
      </p:sp>
      <p:sp>
        <p:nvSpPr>
          <p:cNvPr id="3" name="Inhaltsplatzhalter 2"/>
          <p:cNvSpPr>
            <a:spLocks noGrp="1"/>
          </p:cNvSpPr>
          <p:nvPr>
            <p:ph idx="1"/>
          </p:nvPr>
        </p:nvSpPr>
        <p:spPr bwMode="gray">
          <a:xfrm>
            <a:off x="719667" y="1700213"/>
            <a:ext cx="5280000" cy="439308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6"/>
          <p:cNvSpPr>
            <a:spLocks noGrp="1"/>
          </p:cNvSpPr>
          <p:nvPr>
            <p:ph type="ftr" sz="quarter" idx="10"/>
          </p:nvPr>
        </p:nvSpPr>
        <p:spPr bwMode="gray"/>
        <p:txBody>
          <a:bodyPr/>
          <a:lstStyle>
            <a:lvl1pPr>
              <a:defRPr/>
            </a:lvl1pPr>
          </a:lstStyle>
          <a:p>
            <a:r>
              <a:rPr lang="de-DE" dirty="0"/>
              <a:t>FOCKEL</a:t>
            </a:r>
          </a:p>
        </p:txBody>
      </p:sp>
      <p:sp>
        <p:nvSpPr>
          <p:cNvPr id="8" name="Foliennummernplatzhalter 7"/>
          <p:cNvSpPr>
            <a:spLocks noGrp="1"/>
          </p:cNvSpPr>
          <p:nvPr>
            <p:ph type="sldNum" sz="quarter" idx="11"/>
          </p:nvPr>
        </p:nvSpPr>
        <p:spPr bwMode="gray"/>
        <p:txBody>
          <a:bodyPr/>
          <a:lstStyle/>
          <a:p>
            <a:fld id="{FFC269A0-BD27-4577-9DED-0AAE60100C51}" type="slidenum">
              <a:rPr lang="de-DE" smtClean="0"/>
              <a:pPr/>
              <a:t>‹Nr.›</a:t>
            </a:fld>
            <a:r>
              <a:rPr lang="de-DE" dirty="0"/>
              <a:t> | ©</a:t>
            </a:r>
          </a:p>
        </p:txBody>
      </p:sp>
      <p:sp>
        <p:nvSpPr>
          <p:cNvPr id="6" name="Inhaltsplatzhalter 2"/>
          <p:cNvSpPr>
            <a:spLocks noGrp="1"/>
          </p:cNvSpPr>
          <p:nvPr>
            <p:ph idx="12"/>
          </p:nvPr>
        </p:nvSpPr>
        <p:spPr bwMode="gray">
          <a:xfrm>
            <a:off x="6192333" y="1700213"/>
            <a:ext cx="5280000" cy="439308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1"/>
          <p:cNvSpPr>
            <a:spLocks noGrp="1"/>
          </p:cNvSpPr>
          <p:nvPr>
            <p:ph type="body" sz="quarter" idx="13" hasCustomPrompt="1"/>
          </p:nvPr>
        </p:nvSpPr>
        <p:spPr bwMode="gray">
          <a:xfrm>
            <a:off x="719667" y="6093296"/>
            <a:ext cx="5280000" cy="143992"/>
          </a:xfrm>
        </p:spPr>
        <p:txBody>
          <a:bodyPr anchor="b"/>
          <a:lstStyle>
            <a:lvl1pPr marL="90488" indent="-90488">
              <a:lnSpc>
                <a:spcPts val="1100"/>
              </a:lnSpc>
              <a:spcBef>
                <a:spcPts val="0"/>
              </a:spcBef>
              <a:spcAft>
                <a:spcPts val="0"/>
              </a:spcAft>
              <a:buFont typeface="Arial" panose="020B0604020202020204" pitchFamily="34" charset="0"/>
              <a:buNone/>
              <a:tabLst>
                <a:tab pos="88900" algn="l"/>
                <a:tab pos="177800" algn="l"/>
              </a:tabLst>
              <a:defRPr sz="1000" b="0" baseline="0">
                <a:solidFill>
                  <a:schemeClr val="tx1"/>
                </a:solidFill>
              </a:defRPr>
            </a:lvl1pPr>
            <a:lvl2pPr marL="0" indent="0">
              <a:lnSpc>
                <a:spcPts val="1100"/>
              </a:lnSpc>
              <a:spcBef>
                <a:spcPts val="0"/>
              </a:spcBef>
              <a:spcAft>
                <a:spcPts val="0"/>
              </a:spcAft>
              <a:buFont typeface="Arial" panose="020B0604020202020204" pitchFamily="34" charset="0"/>
              <a:buNone/>
              <a:tabLst>
                <a:tab pos="88900" algn="l"/>
                <a:tab pos="177800" algn="l"/>
              </a:tabLst>
              <a:defRPr sz="900" b="0"/>
            </a:lvl2pPr>
            <a:lvl3pPr marL="0" indent="0">
              <a:lnSpc>
                <a:spcPts val="1100"/>
              </a:lnSpc>
              <a:spcBef>
                <a:spcPts val="0"/>
              </a:spcBef>
              <a:spcAft>
                <a:spcPts val="0"/>
              </a:spcAft>
              <a:buNone/>
              <a:tabLst>
                <a:tab pos="88900" algn="l"/>
                <a:tab pos="177800" algn="l"/>
              </a:tabLst>
              <a:defRPr sz="900" b="0"/>
            </a:lvl3pPr>
            <a:lvl4pPr marL="0" indent="0">
              <a:lnSpc>
                <a:spcPts val="1100"/>
              </a:lnSpc>
              <a:spcBef>
                <a:spcPts val="0"/>
              </a:spcBef>
              <a:spcAft>
                <a:spcPts val="0"/>
              </a:spcAft>
              <a:buNone/>
              <a:tabLst>
                <a:tab pos="88900" algn="l"/>
                <a:tab pos="177800" algn="l"/>
              </a:tabLst>
              <a:defRPr sz="900" b="0"/>
            </a:lvl4pPr>
            <a:lvl5pPr marL="0" indent="0">
              <a:lnSpc>
                <a:spcPts val="1100"/>
              </a:lnSpc>
              <a:spcBef>
                <a:spcPts val="0"/>
              </a:spcBef>
              <a:spcAft>
                <a:spcPts val="0"/>
              </a:spcAft>
              <a:buNone/>
              <a:tabLst>
                <a:tab pos="88900" algn="l"/>
                <a:tab pos="177800" algn="l"/>
              </a:tabLst>
              <a:defRPr sz="900" b="0"/>
            </a:lvl5pPr>
            <a:lvl6pPr marL="0" indent="0">
              <a:lnSpc>
                <a:spcPts val="1100"/>
              </a:lnSpc>
              <a:spcBef>
                <a:spcPts val="0"/>
              </a:spcBef>
              <a:spcAft>
                <a:spcPts val="0"/>
              </a:spcAft>
              <a:buNone/>
              <a:tabLst>
                <a:tab pos="88900" algn="l"/>
                <a:tab pos="177800" algn="l"/>
              </a:tabLst>
              <a:defRPr sz="900" b="0"/>
            </a:lvl6pPr>
            <a:lvl7pPr marL="0" indent="0">
              <a:lnSpc>
                <a:spcPts val="1100"/>
              </a:lnSpc>
              <a:spcBef>
                <a:spcPts val="0"/>
              </a:spcBef>
              <a:spcAft>
                <a:spcPts val="0"/>
              </a:spcAft>
              <a:buNone/>
              <a:tabLst>
                <a:tab pos="88900" algn="l"/>
                <a:tab pos="177800" algn="l"/>
              </a:tabLst>
              <a:defRPr sz="900" b="0"/>
            </a:lvl7pPr>
            <a:lvl8pPr marL="0" indent="0">
              <a:lnSpc>
                <a:spcPts val="1100"/>
              </a:lnSpc>
              <a:spcBef>
                <a:spcPts val="0"/>
              </a:spcBef>
              <a:spcAft>
                <a:spcPts val="0"/>
              </a:spcAft>
              <a:buNone/>
              <a:tabLst>
                <a:tab pos="88900" algn="l"/>
                <a:tab pos="177800" algn="l"/>
              </a:tabLst>
              <a:defRPr sz="900" b="0"/>
            </a:lvl8pPr>
            <a:lvl9pPr marL="0" indent="0">
              <a:lnSpc>
                <a:spcPts val="1100"/>
              </a:lnSpc>
              <a:spcBef>
                <a:spcPts val="0"/>
              </a:spcBef>
              <a:spcAft>
                <a:spcPts val="0"/>
              </a:spcAft>
              <a:buNone/>
              <a:tabLst>
                <a:tab pos="88900" algn="l"/>
                <a:tab pos="177800" algn="l"/>
              </a:tabLst>
              <a:defRPr sz="900" b="0"/>
            </a:lvl9pPr>
          </a:lstStyle>
          <a:p>
            <a:pPr lvl="0"/>
            <a:r>
              <a:rPr lang="de-DE" noProof="0" dirty="0"/>
              <a:t>Quellennachweis / Fußnote / Bildunterschrift</a:t>
            </a:r>
          </a:p>
        </p:txBody>
      </p:sp>
      <p:sp>
        <p:nvSpPr>
          <p:cNvPr id="15" name="Textplatzhalter 11"/>
          <p:cNvSpPr>
            <a:spLocks noGrp="1"/>
          </p:cNvSpPr>
          <p:nvPr>
            <p:ph type="body" sz="quarter" idx="14" hasCustomPrompt="1"/>
          </p:nvPr>
        </p:nvSpPr>
        <p:spPr bwMode="gray">
          <a:xfrm>
            <a:off x="6192011" y="6093296"/>
            <a:ext cx="5280000" cy="143992"/>
          </a:xfrm>
        </p:spPr>
        <p:txBody>
          <a:bodyPr anchor="b"/>
          <a:lstStyle>
            <a:lvl1pPr marL="90488" indent="-90488">
              <a:lnSpc>
                <a:spcPts val="1100"/>
              </a:lnSpc>
              <a:spcBef>
                <a:spcPts val="0"/>
              </a:spcBef>
              <a:spcAft>
                <a:spcPts val="0"/>
              </a:spcAft>
              <a:buFont typeface="Arial" panose="020B0604020202020204" pitchFamily="34" charset="0"/>
              <a:buNone/>
              <a:tabLst>
                <a:tab pos="88900" algn="l"/>
                <a:tab pos="177800" algn="l"/>
              </a:tabLst>
              <a:defRPr sz="1000" b="0" baseline="0">
                <a:solidFill>
                  <a:schemeClr val="tx1"/>
                </a:solidFill>
              </a:defRPr>
            </a:lvl1pPr>
            <a:lvl2pPr marL="0" indent="0">
              <a:lnSpc>
                <a:spcPts val="1100"/>
              </a:lnSpc>
              <a:spcBef>
                <a:spcPts val="0"/>
              </a:spcBef>
              <a:spcAft>
                <a:spcPts val="0"/>
              </a:spcAft>
              <a:buFont typeface="Arial" panose="020B0604020202020204" pitchFamily="34" charset="0"/>
              <a:buNone/>
              <a:tabLst>
                <a:tab pos="88900" algn="l"/>
                <a:tab pos="177800" algn="l"/>
              </a:tabLst>
              <a:defRPr sz="900" b="0"/>
            </a:lvl2pPr>
            <a:lvl3pPr marL="0" indent="0">
              <a:lnSpc>
                <a:spcPts val="1100"/>
              </a:lnSpc>
              <a:spcBef>
                <a:spcPts val="0"/>
              </a:spcBef>
              <a:spcAft>
                <a:spcPts val="0"/>
              </a:spcAft>
              <a:buNone/>
              <a:tabLst>
                <a:tab pos="88900" algn="l"/>
                <a:tab pos="177800" algn="l"/>
              </a:tabLst>
              <a:defRPr sz="900" b="0"/>
            </a:lvl3pPr>
            <a:lvl4pPr marL="0" indent="0">
              <a:lnSpc>
                <a:spcPts val="1100"/>
              </a:lnSpc>
              <a:spcBef>
                <a:spcPts val="0"/>
              </a:spcBef>
              <a:spcAft>
                <a:spcPts val="0"/>
              </a:spcAft>
              <a:buNone/>
              <a:tabLst>
                <a:tab pos="88900" algn="l"/>
                <a:tab pos="177800" algn="l"/>
              </a:tabLst>
              <a:defRPr sz="900" b="0"/>
            </a:lvl4pPr>
            <a:lvl5pPr marL="0" indent="0">
              <a:lnSpc>
                <a:spcPts val="1100"/>
              </a:lnSpc>
              <a:spcBef>
                <a:spcPts val="0"/>
              </a:spcBef>
              <a:spcAft>
                <a:spcPts val="0"/>
              </a:spcAft>
              <a:buNone/>
              <a:tabLst>
                <a:tab pos="88900" algn="l"/>
                <a:tab pos="177800" algn="l"/>
              </a:tabLst>
              <a:defRPr sz="900" b="0"/>
            </a:lvl5pPr>
            <a:lvl6pPr marL="0" indent="0">
              <a:lnSpc>
                <a:spcPts val="1100"/>
              </a:lnSpc>
              <a:spcBef>
                <a:spcPts val="0"/>
              </a:spcBef>
              <a:spcAft>
                <a:spcPts val="0"/>
              </a:spcAft>
              <a:buNone/>
              <a:tabLst>
                <a:tab pos="88900" algn="l"/>
                <a:tab pos="177800" algn="l"/>
              </a:tabLst>
              <a:defRPr sz="900" b="0"/>
            </a:lvl6pPr>
            <a:lvl7pPr marL="0" indent="0">
              <a:lnSpc>
                <a:spcPts val="1100"/>
              </a:lnSpc>
              <a:spcBef>
                <a:spcPts val="0"/>
              </a:spcBef>
              <a:spcAft>
                <a:spcPts val="0"/>
              </a:spcAft>
              <a:buNone/>
              <a:tabLst>
                <a:tab pos="88900" algn="l"/>
                <a:tab pos="177800" algn="l"/>
              </a:tabLst>
              <a:defRPr sz="900" b="0"/>
            </a:lvl7pPr>
            <a:lvl8pPr marL="0" indent="0">
              <a:lnSpc>
                <a:spcPts val="1100"/>
              </a:lnSpc>
              <a:spcBef>
                <a:spcPts val="0"/>
              </a:spcBef>
              <a:spcAft>
                <a:spcPts val="0"/>
              </a:spcAft>
              <a:buNone/>
              <a:tabLst>
                <a:tab pos="88900" algn="l"/>
                <a:tab pos="177800" algn="l"/>
              </a:tabLst>
              <a:defRPr sz="900" b="0"/>
            </a:lvl8pPr>
            <a:lvl9pPr marL="0" indent="0">
              <a:lnSpc>
                <a:spcPts val="1100"/>
              </a:lnSpc>
              <a:spcBef>
                <a:spcPts val="0"/>
              </a:spcBef>
              <a:spcAft>
                <a:spcPts val="0"/>
              </a:spcAft>
              <a:buNone/>
              <a:tabLst>
                <a:tab pos="88900" algn="l"/>
                <a:tab pos="177800" algn="l"/>
              </a:tabLst>
              <a:defRPr sz="900" b="0"/>
            </a:lvl9pPr>
          </a:lstStyle>
          <a:p>
            <a:pPr lvl="0"/>
            <a:r>
              <a:rPr lang="de-DE" noProof="0" dirty="0"/>
              <a:t>Quellennachweis / Fußnote / Bildunterschrift</a:t>
            </a:r>
          </a:p>
        </p:txBody>
      </p:sp>
    </p:spTree>
    <p:extLst>
      <p:ext uri="{BB962C8B-B14F-4D97-AF65-F5344CB8AC3E}">
        <p14:creationId xmlns:p14="http://schemas.microsoft.com/office/powerpoint/2010/main" val="573892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anzseitiges Bild">
    <p:spTree>
      <p:nvGrpSpPr>
        <p:cNvPr id="1" name=""/>
        <p:cNvGrpSpPr/>
        <p:nvPr/>
      </p:nvGrpSpPr>
      <p:grpSpPr>
        <a:xfrm>
          <a:off x="0" y="0"/>
          <a:ext cx="0" cy="0"/>
          <a:chOff x="0" y="0"/>
          <a:chExt cx="0" cy="0"/>
        </a:xfrm>
      </p:grpSpPr>
      <p:sp>
        <p:nvSpPr>
          <p:cNvPr id="5" name="Bildplatzhalter 4"/>
          <p:cNvSpPr>
            <a:spLocks noGrp="1"/>
          </p:cNvSpPr>
          <p:nvPr>
            <p:ph type="pic" sz="quarter" idx="12" hasCustomPrompt="1"/>
          </p:nvPr>
        </p:nvSpPr>
        <p:spPr bwMode="gray">
          <a:xfrm>
            <a:off x="0" y="726075"/>
            <a:ext cx="12192000" cy="5742000"/>
          </a:xfrm>
        </p:spPr>
        <p:txBody>
          <a:bodyPr tIns="2376000"/>
          <a:lstStyle>
            <a:lvl1pPr marL="0" indent="0" algn="ctr">
              <a:spcBef>
                <a:spcPts val="0"/>
              </a:spcBef>
              <a:spcAft>
                <a:spcPts val="0"/>
              </a:spcAft>
              <a:buFont typeface="Arial" panose="020B0604020202020204" pitchFamily="34" charset="0"/>
              <a:buNone/>
              <a:defRPr sz="1200" b="0">
                <a:solidFill>
                  <a:schemeClr val="accent6">
                    <a:lumMod val="75000"/>
                  </a:schemeClr>
                </a:solidFill>
              </a:defRPr>
            </a:lvl1pPr>
            <a:lvl2pPr marL="0" indent="0" algn="ctr">
              <a:spcBef>
                <a:spcPts val="0"/>
              </a:spcBef>
              <a:spcAft>
                <a:spcPts val="0"/>
              </a:spcAft>
              <a:buFont typeface="Arial" panose="020B0604020202020204" pitchFamily="34" charset="0"/>
              <a:buNone/>
              <a:defRPr sz="1200">
                <a:solidFill>
                  <a:schemeClr val="accent6">
                    <a:lumMod val="75000"/>
                  </a:schemeClr>
                </a:solidFill>
              </a:defRPr>
            </a:lvl2pPr>
            <a:lvl3pPr marL="0" indent="0" algn="ctr">
              <a:spcBef>
                <a:spcPts val="0"/>
              </a:spcBef>
              <a:spcAft>
                <a:spcPts val="0"/>
              </a:spcAft>
              <a:buNone/>
              <a:defRPr sz="1200">
                <a:solidFill>
                  <a:schemeClr val="accent6">
                    <a:lumMod val="75000"/>
                  </a:schemeClr>
                </a:solidFill>
              </a:defRPr>
            </a:lvl3pPr>
            <a:lvl4pPr marL="0" indent="0" algn="ctr">
              <a:spcBef>
                <a:spcPts val="0"/>
              </a:spcBef>
              <a:spcAft>
                <a:spcPts val="0"/>
              </a:spcAft>
              <a:buNone/>
              <a:defRPr sz="1200">
                <a:solidFill>
                  <a:schemeClr val="accent6">
                    <a:lumMod val="75000"/>
                  </a:schemeClr>
                </a:solidFill>
              </a:defRPr>
            </a:lvl4pPr>
            <a:lvl5pPr marL="0" indent="0" algn="ctr">
              <a:spcBef>
                <a:spcPts val="0"/>
              </a:spcBef>
              <a:spcAft>
                <a:spcPts val="0"/>
              </a:spcAft>
              <a:buNone/>
              <a:defRPr sz="1200">
                <a:solidFill>
                  <a:schemeClr val="accent6">
                    <a:lumMod val="75000"/>
                  </a:schemeClr>
                </a:solidFill>
              </a:defRPr>
            </a:lvl5pPr>
            <a:lvl6pPr marL="0" indent="0" algn="ctr">
              <a:spcBef>
                <a:spcPts val="0"/>
              </a:spcBef>
              <a:spcAft>
                <a:spcPts val="0"/>
              </a:spcAft>
              <a:buNone/>
              <a:defRPr sz="1200">
                <a:solidFill>
                  <a:schemeClr val="accent6">
                    <a:lumMod val="75000"/>
                  </a:schemeClr>
                </a:solidFill>
              </a:defRPr>
            </a:lvl6pPr>
            <a:lvl7pPr marL="0" indent="0" algn="ctr">
              <a:spcBef>
                <a:spcPts val="0"/>
              </a:spcBef>
              <a:spcAft>
                <a:spcPts val="0"/>
              </a:spcAft>
              <a:buNone/>
              <a:defRPr sz="1200">
                <a:solidFill>
                  <a:schemeClr val="accent6">
                    <a:lumMod val="75000"/>
                  </a:schemeClr>
                </a:solidFill>
              </a:defRPr>
            </a:lvl7pPr>
            <a:lvl8pPr marL="0" indent="0" algn="ctr">
              <a:spcBef>
                <a:spcPts val="0"/>
              </a:spcBef>
              <a:spcAft>
                <a:spcPts val="0"/>
              </a:spcAft>
              <a:buNone/>
              <a:defRPr sz="1200">
                <a:solidFill>
                  <a:schemeClr val="accent6">
                    <a:lumMod val="75000"/>
                  </a:schemeClr>
                </a:solidFill>
              </a:defRPr>
            </a:lvl8pPr>
            <a:lvl9pPr marL="0" indent="0" algn="ctr">
              <a:spcBef>
                <a:spcPts val="0"/>
              </a:spcBef>
              <a:spcAft>
                <a:spcPts val="0"/>
              </a:spcAft>
              <a:buNone/>
              <a:defRPr sz="1200">
                <a:solidFill>
                  <a:schemeClr val="accent6">
                    <a:lumMod val="75000"/>
                  </a:schemeClr>
                </a:solidFill>
              </a:defRPr>
            </a:lvl9pPr>
          </a:lstStyle>
          <a:p>
            <a:r>
              <a:rPr lang="de-DE" noProof="0" dirty="0"/>
              <a:t>Klicken Sie auf das Icon,</a:t>
            </a:r>
            <a:br>
              <a:rPr lang="de-DE" noProof="0" dirty="0"/>
            </a:br>
            <a:r>
              <a:rPr lang="de-DE" noProof="0" dirty="0"/>
              <a:t>um ein Bild hinzuzufügen.</a:t>
            </a:r>
          </a:p>
        </p:txBody>
      </p:sp>
      <p:sp>
        <p:nvSpPr>
          <p:cNvPr id="2" name="Titel 1"/>
          <p:cNvSpPr>
            <a:spLocks noGrp="1"/>
          </p:cNvSpPr>
          <p:nvPr>
            <p:ph type="title"/>
          </p:nvPr>
        </p:nvSpPr>
        <p:spPr bwMode="gray">
          <a:xfrm>
            <a:off x="719668" y="908720"/>
            <a:ext cx="10752667" cy="648072"/>
          </a:xfrm>
        </p:spPr>
        <p:txBody>
          <a:bodyPr/>
          <a:lstStyle/>
          <a:p>
            <a:r>
              <a:rPr lang="de-DE" noProof="0"/>
              <a:t>Titelmasterformat durch Klicken bearbeiten</a:t>
            </a:r>
            <a:endParaRPr lang="de-DE" noProof="0" dirty="0"/>
          </a:p>
        </p:txBody>
      </p:sp>
      <p:sp>
        <p:nvSpPr>
          <p:cNvPr id="7" name="Fußzeilenplatzhalter 6"/>
          <p:cNvSpPr>
            <a:spLocks noGrp="1"/>
          </p:cNvSpPr>
          <p:nvPr>
            <p:ph type="ftr" sz="quarter" idx="10"/>
          </p:nvPr>
        </p:nvSpPr>
        <p:spPr bwMode="gray"/>
        <p:txBody>
          <a:bodyPr/>
          <a:lstStyle>
            <a:lvl1pPr>
              <a:defRPr/>
            </a:lvl1pPr>
          </a:lstStyle>
          <a:p>
            <a:r>
              <a:rPr lang="de-DE" dirty="0"/>
              <a:t>FOCKEL</a:t>
            </a:r>
          </a:p>
        </p:txBody>
      </p:sp>
      <p:sp>
        <p:nvSpPr>
          <p:cNvPr id="8" name="Foliennummernplatzhalter 7"/>
          <p:cNvSpPr>
            <a:spLocks noGrp="1"/>
          </p:cNvSpPr>
          <p:nvPr>
            <p:ph type="sldNum" sz="quarter" idx="11"/>
          </p:nvPr>
        </p:nvSpPr>
        <p:spPr bwMode="gray"/>
        <p:txBody>
          <a:bodyPr/>
          <a:lstStyle/>
          <a:p>
            <a:fld id="{FFC269A0-BD27-4577-9DED-0AAE60100C51}" type="slidenum">
              <a:rPr lang="de-DE" noProof="0" smtClean="0"/>
              <a:pPr/>
              <a:t>‹Nr.›</a:t>
            </a:fld>
            <a:r>
              <a:rPr lang="de-DE" noProof="0" dirty="0"/>
              <a:t> | ©</a:t>
            </a:r>
          </a:p>
        </p:txBody>
      </p:sp>
      <p:sp>
        <p:nvSpPr>
          <p:cNvPr id="6" name="Textplatzhalter 11"/>
          <p:cNvSpPr>
            <a:spLocks noGrp="1"/>
          </p:cNvSpPr>
          <p:nvPr>
            <p:ph type="body" sz="quarter" idx="13" hasCustomPrompt="1"/>
          </p:nvPr>
        </p:nvSpPr>
        <p:spPr bwMode="gray">
          <a:xfrm>
            <a:off x="719668" y="6093320"/>
            <a:ext cx="10752667" cy="143992"/>
          </a:xfrm>
        </p:spPr>
        <p:txBody>
          <a:bodyPr anchor="b"/>
          <a:lstStyle>
            <a:lvl1pPr marL="90488" indent="-90488">
              <a:lnSpc>
                <a:spcPts val="1100"/>
              </a:lnSpc>
              <a:spcBef>
                <a:spcPts val="0"/>
              </a:spcBef>
              <a:spcAft>
                <a:spcPts val="0"/>
              </a:spcAft>
              <a:buFont typeface="Arial" panose="020B0604020202020204" pitchFamily="34" charset="0"/>
              <a:buNone/>
              <a:tabLst>
                <a:tab pos="88900" algn="l"/>
                <a:tab pos="177800" algn="l"/>
              </a:tabLst>
              <a:defRPr sz="1000" b="0" baseline="0">
                <a:solidFill>
                  <a:schemeClr val="tx1"/>
                </a:solidFill>
              </a:defRPr>
            </a:lvl1pPr>
            <a:lvl2pPr marL="0" indent="0">
              <a:lnSpc>
                <a:spcPts val="1100"/>
              </a:lnSpc>
              <a:spcBef>
                <a:spcPts val="0"/>
              </a:spcBef>
              <a:spcAft>
                <a:spcPts val="0"/>
              </a:spcAft>
              <a:buFont typeface="Arial" panose="020B0604020202020204" pitchFamily="34" charset="0"/>
              <a:buNone/>
              <a:tabLst>
                <a:tab pos="88900" algn="l"/>
                <a:tab pos="177800" algn="l"/>
              </a:tabLst>
              <a:defRPr sz="900" b="0"/>
            </a:lvl2pPr>
            <a:lvl3pPr marL="0" indent="0">
              <a:lnSpc>
                <a:spcPts val="1100"/>
              </a:lnSpc>
              <a:spcBef>
                <a:spcPts val="0"/>
              </a:spcBef>
              <a:spcAft>
                <a:spcPts val="0"/>
              </a:spcAft>
              <a:buNone/>
              <a:tabLst>
                <a:tab pos="88900" algn="l"/>
                <a:tab pos="177800" algn="l"/>
              </a:tabLst>
              <a:defRPr sz="900" b="0"/>
            </a:lvl3pPr>
            <a:lvl4pPr marL="0" indent="0">
              <a:lnSpc>
                <a:spcPts val="1100"/>
              </a:lnSpc>
              <a:spcBef>
                <a:spcPts val="0"/>
              </a:spcBef>
              <a:spcAft>
                <a:spcPts val="0"/>
              </a:spcAft>
              <a:buNone/>
              <a:tabLst>
                <a:tab pos="88900" algn="l"/>
                <a:tab pos="177800" algn="l"/>
              </a:tabLst>
              <a:defRPr sz="900" b="0"/>
            </a:lvl4pPr>
            <a:lvl5pPr marL="0" indent="0">
              <a:lnSpc>
                <a:spcPts val="1100"/>
              </a:lnSpc>
              <a:spcBef>
                <a:spcPts val="0"/>
              </a:spcBef>
              <a:spcAft>
                <a:spcPts val="0"/>
              </a:spcAft>
              <a:buNone/>
              <a:tabLst>
                <a:tab pos="88900" algn="l"/>
                <a:tab pos="177800" algn="l"/>
              </a:tabLst>
              <a:defRPr sz="900" b="0"/>
            </a:lvl5pPr>
            <a:lvl6pPr marL="0" indent="0">
              <a:lnSpc>
                <a:spcPts val="1100"/>
              </a:lnSpc>
              <a:spcBef>
                <a:spcPts val="0"/>
              </a:spcBef>
              <a:spcAft>
                <a:spcPts val="0"/>
              </a:spcAft>
              <a:buNone/>
              <a:tabLst>
                <a:tab pos="88900" algn="l"/>
                <a:tab pos="177800" algn="l"/>
              </a:tabLst>
              <a:defRPr sz="900" b="0"/>
            </a:lvl6pPr>
            <a:lvl7pPr marL="0" indent="0">
              <a:lnSpc>
                <a:spcPts val="1100"/>
              </a:lnSpc>
              <a:spcBef>
                <a:spcPts val="0"/>
              </a:spcBef>
              <a:spcAft>
                <a:spcPts val="0"/>
              </a:spcAft>
              <a:buNone/>
              <a:tabLst>
                <a:tab pos="88900" algn="l"/>
                <a:tab pos="177800" algn="l"/>
              </a:tabLst>
              <a:defRPr sz="900" b="0"/>
            </a:lvl7pPr>
            <a:lvl8pPr marL="0" indent="0">
              <a:lnSpc>
                <a:spcPts val="1100"/>
              </a:lnSpc>
              <a:spcBef>
                <a:spcPts val="0"/>
              </a:spcBef>
              <a:spcAft>
                <a:spcPts val="0"/>
              </a:spcAft>
              <a:buNone/>
              <a:tabLst>
                <a:tab pos="88900" algn="l"/>
                <a:tab pos="177800" algn="l"/>
              </a:tabLst>
              <a:defRPr sz="900" b="0"/>
            </a:lvl8pPr>
            <a:lvl9pPr marL="0" indent="0">
              <a:lnSpc>
                <a:spcPts val="1100"/>
              </a:lnSpc>
              <a:spcBef>
                <a:spcPts val="0"/>
              </a:spcBef>
              <a:spcAft>
                <a:spcPts val="0"/>
              </a:spcAft>
              <a:buNone/>
              <a:tabLst>
                <a:tab pos="88900" algn="l"/>
                <a:tab pos="177800" algn="l"/>
              </a:tabLst>
              <a:defRPr sz="900" b="0"/>
            </a:lvl9pPr>
          </a:lstStyle>
          <a:p>
            <a:pPr lvl="0"/>
            <a:r>
              <a:rPr lang="de-DE" noProof="0" dirty="0"/>
              <a:t>Quellennachweis / Fußnote / Bildunterschrift</a:t>
            </a:r>
          </a:p>
        </p:txBody>
      </p:sp>
    </p:spTree>
    <p:extLst>
      <p:ext uri="{BB962C8B-B14F-4D97-AF65-F5344CB8AC3E}">
        <p14:creationId xmlns:p14="http://schemas.microsoft.com/office/powerpoint/2010/main" val="36393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endParaRPr lang="de-DE" dirty="0"/>
          </a:p>
        </p:txBody>
      </p:sp>
      <p:sp>
        <p:nvSpPr>
          <p:cNvPr id="6" name="Fußzeilenplatzhalter 5"/>
          <p:cNvSpPr>
            <a:spLocks noGrp="1"/>
          </p:cNvSpPr>
          <p:nvPr>
            <p:ph type="ftr" sz="quarter" idx="10"/>
          </p:nvPr>
        </p:nvSpPr>
        <p:spPr bwMode="gray"/>
        <p:txBody>
          <a:bodyPr/>
          <a:lstStyle>
            <a:lvl1pPr>
              <a:defRPr/>
            </a:lvl1pPr>
          </a:lstStyle>
          <a:p>
            <a:r>
              <a:rPr lang="de-DE" dirty="0"/>
              <a:t>FOCKEL</a:t>
            </a:r>
          </a:p>
        </p:txBody>
      </p:sp>
      <p:sp>
        <p:nvSpPr>
          <p:cNvPr id="7" name="Foliennummernplatzhalter 6"/>
          <p:cNvSpPr>
            <a:spLocks noGrp="1"/>
          </p:cNvSpPr>
          <p:nvPr>
            <p:ph type="sldNum" sz="quarter" idx="11"/>
          </p:nvPr>
        </p:nvSpPr>
        <p:spPr bwMode="gray"/>
        <p:txBody>
          <a:bodyPr/>
          <a:lstStyle/>
          <a:p>
            <a:fld id="{FFC269A0-BD27-4577-9DED-0AAE60100C51}" type="slidenum">
              <a:rPr lang="de-DE" smtClean="0"/>
              <a:pPr/>
              <a:t>‹Nr.›</a:t>
            </a:fld>
            <a:r>
              <a:rPr lang="de-DE" dirty="0"/>
              <a:t> | ©</a:t>
            </a:r>
          </a:p>
        </p:txBody>
      </p:sp>
    </p:spTree>
    <p:extLst>
      <p:ext uri="{BB962C8B-B14F-4D97-AF65-F5344CB8AC3E}">
        <p14:creationId xmlns:p14="http://schemas.microsoft.com/office/powerpoint/2010/main" val="665204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 Inhalt">
    <p:spTree>
      <p:nvGrpSpPr>
        <p:cNvPr id="1" name=""/>
        <p:cNvGrpSpPr/>
        <p:nvPr/>
      </p:nvGrpSpPr>
      <p:grpSpPr>
        <a:xfrm>
          <a:off x="0" y="0"/>
          <a:ext cx="0" cy="0"/>
          <a:chOff x="0" y="0"/>
          <a:chExt cx="0" cy="0"/>
        </a:xfrm>
      </p:grpSpPr>
      <p:sp>
        <p:nvSpPr>
          <p:cNvPr id="6" name="Inhaltsplatzhalter 5"/>
          <p:cNvSpPr>
            <a:spLocks noGrp="1"/>
          </p:cNvSpPr>
          <p:nvPr>
            <p:ph sz="quarter" idx="10"/>
          </p:nvPr>
        </p:nvSpPr>
        <p:spPr>
          <a:xfrm>
            <a:off x="720000" y="1484784"/>
            <a:ext cx="10704000" cy="5114016"/>
          </a:xfrm>
        </p:spPr>
        <p:txBody>
          <a:bodyPr vert="horz" lIns="0" tIns="0" rIns="0" bIns="0" rtlCol="0">
            <a:noAutofit/>
          </a:bodyPr>
          <a:lstStyle>
            <a:lvl1pPr>
              <a:defRPr lang="de-DE" sz="1500" dirty="0" smtClean="0"/>
            </a:lvl1pPr>
            <a:lvl2pPr>
              <a:defRPr lang="de-DE" dirty="0" smtClean="0"/>
            </a:lvl2pPr>
            <a:lvl3pPr>
              <a:defRPr lang="de-DE" sz="1200" dirty="0" smtClean="0"/>
            </a:lvl3pPr>
            <a:lvl4pPr algn="l" defTabSz="685800" rtl="0" eaLnBrk="1" latinLnBrk="0" hangingPunct="1">
              <a:tabLst>
                <a:tab pos="216000" algn="l"/>
              </a:tabLst>
              <a:defRPr lang="de-DE" sz="1350" b="0" kern="1200" dirty="0" smtClean="0">
                <a:solidFill>
                  <a:srgbClr val="000000"/>
                </a:solidFill>
                <a:latin typeface="Calibri" panose="020F0502020204030204" pitchFamily="34" charset="0"/>
                <a:ea typeface="+mn-ea"/>
                <a:cs typeface="+mn-cs"/>
              </a:defRPr>
            </a:lvl4pPr>
            <a:lvl5pPr algn="l" defTabSz="685800" rtl="0" eaLnBrk="1" latinLnBrk="0" hangingPunct="1">
              <a:tabLst>
                <a:tab pos="216000" algn="l"/>
              </a:tabLst>
              <a:defRPr lang="de-DE" sz="1350" b="0" kern="1200" dirty="0" smtClean="0">
                <a:solidFill>
                  <a:srgbClr val="000000"/>
                </a:solidFill>
                <a:latin typeface="Calibri" panose="020F0502020204030204" pitchFamily="34" charset="0"/>
                <a:ea typeface="+mn-ea"/>
                <a:cs typeface="+mn-cs"/>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 name="Titel 2"/>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848711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Grafik 2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9403" y="229832"/>
            <a:ext cx="3456000" cy="274334"/>
          </a:xfrm>
          <a:prstGeom prst="rect">
            <a:avLst/>
          </a:prstGeom>
          <a:noFill/>
          <a:ln>
            <a:noFill/>
          </a:ln>
        </p:spPr>
      </p:pic>
      <p:sp>
        <p:nvSpPr>
          <p:cNvPr id="2" name="Titelplatzhalter 1"/>
          <p:cNvSpPr>
            <a:spLocks noGrp="1"/>
          </p:cNvSpPr>
          <p:nvPr>
            <p:ph type="title"/>
          </p:nvPr>
        </p:nvSpPr>
        <p:spPr>
          <a:xfrm>
            <a:off x="719404" y="908720"/>
            <a:ext cx="10753195" cy="648072"/>
          </a:xfrm>
          <a:prstGeom prst="rect">
            <a:avLst/>
          </a:prstGeom>
        </p:spPr>
        <p:txBody>
          <a:bodyPr vert="horz" lIns="0" tIns="0" rIns="0" bIns="0" rtlCol="0" anchor="t">
            <a:noAutofit/>
          </a:bodyPr>
          <a:lstStyle/>
          <a:p>
            <a:endParaRPr lang="de-DE" dirty="0"/>
          </a:p>
        </p:txBody>
      </p:sp>
      <p:sp>
        <p:nvSpPr>
          <p:cNvPr id="3" name="Textplatzhalter 2"/>
          <p:cNvSpPr>
            <a:spLocks noGrp="1"/>
          </p:cNvSpPr>
          <p:nvPr>
            <p:ph type="body" idx="1"/>
          </p:nvPr>
        </p:nvSpPr>
        <p:spPr>
          <a:xfrm>
            <a:off x="719668" y="1700215"/>
            <a:ext cx="10752667" cy="4537075"/>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p>
        </p:txBody>
      </p:sp>
      <p:sp>
        <p:nvSpPr>
          <p:cNvPr id="5" name="Fußzeilenplatzhalter 4"/>
          <p:cNvSpPr>
            <a:spLocks noGrp="1"/>
          </p:cNvSpPr>
          <p:nvPr>
            <p:ph type="ftr" sz="quarter" idx="3"/>
          </p:nvPr>
        </p:nvSpPr>
        <p:spPr>
          <a:xfrm>
            <a:off x="911425" y="6604424"/>
            <a:ext cx="8736971" cy="136944"/>
          </a:xfrm>
          <a:prstGeom prst="rect">
            <a:avLst/>
          </a:prstGeom>
        </p:spPr>
        <p:txBody>
          <a:bodyPr vert="horz" lIns="36000" tIns="0" rIns="0" bIns="0" rtlCol="0" anchor="ctr">
            <a:noAutofit/>
          </a:bodyPr>
          <a:lstStyle>
            <a:lvl1pPr algn="l">
              <a:defRPr sz="1100" cap="all" baseline="0">
                <a:solidFill>
                  <a:schemeClr val="tx1"/>
                </a:solidFill>
              </a:defRPr>
            </a:lvl1pPr>
          </a:lstStyle>
          <a:p>
            <a:r>
              <a:rPr lang="de-DE" dirty="0"/>
              <a:t>Fockel</a:t>
            </a:r>
          </a:p>
        </p:txBody>
      </p:sp>
      <p:sp>
        <p:nvSpPr>
          <p:cNvPr id="6" name="Foliennummernplatzhalter 5"/>
          <p:cNvSpPr>
            <a:spLocks noGrp="1"/>
          </p:cNvSpPr>
          <p:nvPr>
            <p:ph type="sldNum" sz="quarter" idx="4"/>
          </p:nvPr>
        </p:nvSpPr>
        <p:spPr>
          <a:xfrm>
            <a:off x="0" y="6604412"/>
            <a:ext cx="911424" cy="136928"/>
          </a:xfrm>
          <a:prstGeom prst="rect">
            <a:avLst/>
          </a:prstGeom>
        </p:spPr>
        <p:txBody>
          <a:bodyPr vert="horz" lIns="0" tIns="0" rIns="18000" bIns="0" rtlCol="0" anchor="ctr">
            <a:noAutofit/>
          </a:bodyPr>
          <a:lstStyle>
            <a:lvl1pPr algn="r">
              <a:defRPr sz="1100">
                <a:solidFill>
                  <a:schemeClr val="tx1"/>
                </a:solidFill>
              </a:defRPr>
            </a:lvl1pPr>
          </a:lstStyle>
          <a:p>
            <a:fld id="{FFC269A0-BD27-4577-9DED-0AAE60100C51}" type="slidenum">
              <a:rPr lang="de-DE" smtClean="0"/>
              <a:pPr/>
              <a:t>‹Nr.›</a:t>
            </a:fld>
            <a:r>
              <a:rPr lang="de-DE" dirty="0"/>
              <a:t> | ©</a:t>
            </a:r>
          </a:p>
        </p:txBody>
      </p:sp>
      <p:cxnSp>
        <p:nvCxnSpPr>
          <p:cNvPr id="8" name="Gerade Verbindung 7"/>
          <p:cNvCxnSpPr/>
          <p:nvPr/>
        </p:nvCxnSpPr>
        <p:spPr>
          <a:xfrm>
            <a:off x="0" y="716549"/>
            <a:ext cx="12192000"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0" y="6481256"/>
            <a:ext cx="12192000"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03256" y="6642686"/>
            <a:ext cx="1584000" cy="10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 name="Gruppieren 47"/>
          <p:cNvGrpSpPr/>
          <p:nvPr/>
        </p:nvGrpSpPr>
        <p:grpSpPr>
          <a:xfrm>
            <a:off x="670649" y="-171392"/>
            <a:ext cx="10840975" cy="72000"/>
            <a:chOff x="502985" y="-171392"/>
            <a:chExt cx="8130731" cy="72000"/>
          </a:xfrm>
        </p:grpSpPr>
        <p:sp>
          <p:nvSpPr>
            <p:cNvPr id="49" name="Gleichschenkliges Dreieck 48"/>
            <p:cNvSpPr>
              <a:spLocks/>
            </p:cNvSpPr>
            <p:nvPr userDrawn="1"/>
          </p:nvSpPr>
          <p:spPr bwMode="gray">
            <a:xfrm flipV="1">
              <a:off x="502985"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0" name="Gleichschenkliges Dreieck 49"/>
            <p:cNvSpPr>
              <a:spLocks/>
            </p:cNvSpPr>
            <p:nvPr userDrawn="1"/>
          </p:nvSpPr>
          <p:spPr bwMode="gray">
            <a:xfrm flipV="1">
              <a:off x="3089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1" name="Gleichschenkliges Dreieck 50"/>
            <p:cNvSpPr>
              <a:spLocks/>
            </p:cNvSpPr>
            <p:nvPr userDrawn="1"/>
          </p:nvSpPr>
          <p:spPr bwMode="gray">
            <a:xfrm flipV="1">
              <a:off x="3233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2" name="Gleichschenkliges Dreieck 51"/>
            <p:cNvSpPr>
              <a:spLocks/>
            </p:cNvSpPr>
            <p:nvPr userDrawn="1"/>
          </p:nvSpPr>
          <p:spPr bwMode="gray">
            <a:xfrm flipV="1">
              <a:off x="4457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3" name="Gleichschenkliges Dreieck 52"/>
            <p:cNvSpPr>
              <a:spLocks/>
            </p:cNvSpPr>
            <p:nvPr userDrawn="1"/>
          </p:nvSpPr>
          <p:spPr bwMode="gray">
            <a:xfrm flipV="1">
              <a:off x="4601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4" name="Gleichschenkliges Dreieck 53"/>
            <p:cNvSpPr>
              <a:spLocks/>
            </p:cNvSpPr>
            <p:nvPr userDrawn="1"/>
          </p:nvSpPr>
          <p:spPr bwMode="gray">
            <a:xfrm flipV="1">
              <a:off x="5825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5" name="Gleichschenkliges Dreieck 54"/>
            <p:cNvSpPr>
              <a:spLocks/>
            </p:cNvSpPr>
            <p:nvPr userDrawn="1"/>
          </p:nvSpPr>
          <p:spPr bwMode="gray">
            <a:xfrm flipV="1">
              <a:off x="5969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6" name="Gleichschenkliges Dreieck 55"/>
            <p:cNvSpPr>
              <a:spLocks/>
            </p:cNvSpPr>
            <p:nvPr userDrawn="1"/>
          </p:nvSpPr>
          <p:spPr bwMode="gray">
            <a:xfrm flipV="1">
              <a:off x="8561716"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57" name="Gruppieren 56"/>
          <p:cNvGrpSpPr/>
          <p:nvPr/>
        </p:nvGrpSpPr>
        <p:grpSpPr>
          <a:xfrm>
            <a:off x="-240695" y="1730292"/>
            <a:ext cx="96000" cy="4536496"/>
            <a:chOff x="-180521" y="1730292"/>
            <a:chExt cx="72000" cy="4536496"/>
          </a:xfrm>
        </p:grpSpPr>
        <p:sp>
          <p:nvSpPr>
            <p:cNvPr id="58" name="Gleichschenkliges Dreieck 57"/>
            <p:cNvSpPr>
              <a:spLocks/>
            </p:cNvSpPr>
            <p:nvPr userDrawn="1"/>
          </p:nvSpPr>
          <p:spPr bwMode="gray">
            <a:xfrm rot="16200000" flipV="1">
              <a:off x="-180521"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9" name="Gleichschenkliges Dreieck 58"/>
            <p:cNvSpPr>
              <a:spLocks/>
            </p:cNvSpPr>
            <p:nvPr userDrawn="1"/>
          </p:nvSpPr>
          <p:spPr bwMode="gray">
            <a:xfrm rot="16200000" flipV="1">
              <a:off x="-180521"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60" name="Gruppieren 59"/>
          <p:cNvGrpSpPr/>
          <p:nvPr/>
        </p:nvGrpSpPr>
        <p:grpSpPr>
          <a:xfrm>
            <a:off x="12336693" y="1730292"/>
            <a:ext cx="96000" cy="4536496"/>
            <a:chOff x="9252520" y="1730292"/>
            <a:chExt cx="72000" cy="4536496"/>
          </a:xfrm>
        </p:grpSpPr>
        <p:sp>
          <p:nvSpPr>
            <p:cNvPr id="61" name="Gleichschenkliges Dreieck 60"/>
            <p:cNvSpPr>
              <a:spLocks/>
            </p:cNvSpPr>
            <p:nvPr userDrawn="1"/>
          </p:nvSpPr>
          <p:spPr bwMode="gray">
            <a:xfrm rot="5400000" flipH="1" flipV="1">
              <a:off x="9252520"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2" name="Gleichschenkliges Dreieck 61"/>
            <p:cNvSpPr>
              <a:spLocks/>
            </p:cNvSpPr>
            <p:nvPr userDrawn="1"/>
          </p:nvSpPr>
          <p:spPr bwMode="gray">
            <a:xfrm rot="5400000" flipH="1" flipV="1">
              <a:off x="9252520"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63" name="Gruppieren 62"/>
          <p:cNvGrpSpPr/>
          <p:nvPr/>
        </p:nvGrpSpPr>
        <p:grpSpPr>
          <a:xfrm>
            <a:off x="670649" y="6957392"/>
            <a:ext cx="10840975" cy="72000"/>
            <a:chOff x="502985" y="6957392"/>
            <a:chExt cx="8130731" cy="72000"/>
          </a:xfrm>
        </p:grpSpPr>
        <p:sp>
          <p:nvSpPr>
            <p:cNvPr id="64" name="Gleichschenkliges Dreieck 63"/>
            <p:cNvSpPr>
              <a:spLocks/>
            </p:cNvSpPr>
            <p:nvPr userDrawn="1"/>
          </p:nvSpPr>
          <p:spPr bwMode="gray">
            <a:xfrm>
              <a:off x="502985"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5" name="Gleichschenkliges Dreieck 64"/>
            <p:cNvSpPr>
              <a:spLocks/>
            </p:cNvSpPr>
            <p:nvPr userDrawn="1"/>
          </p:nvSpPr>
          <p:spPr bwMode="gray">
            <a:xfrm>
              <a:off x="3089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6" name="Gleichschenkliges Dreieck 65"/>
            <p:cNvSpPr>
              <a:spLocks/>
            </p:cNvSpPr>
            <p:nvPr userDrawn="1"/>
          </p:nvSpPr>
          <p:spPr bwMode="gray">
            <a:xfrm>
              <a:off x="3233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7" name="Gleichschenkliges Dreieck 66"/>
            <p:cNvSpPr>
              <a:spLocks/>
            </p:cNvSpPr>
            <p:nvPr userDrawn="1"/>
          </p:nvSpPr>
          <p:spPr bwMode="gray">
            <a:xfrm>
              <a:off x="4457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8" name="Gleichschenkliges Dreieck 67"/>
            <p:cNvSpPr>
              <a:spLocks/>
            </p:cNvSpPr>
            <p:nvPr userDrawn="1"/>
          </p:nvSpPr>
          <p:spPr bwMode="gray">
            <a:xfrm>
              <a:off x="4601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9" name="Gleichschenkliges Dreieck 68"/>
            <p:cNvSpPr>
              <a:spLocks/>
            </p:cNvSpPr>
            <p:nvPr userDrawn="1"/>
          </p:nvSpPr>
          <p:spPr bwMode="gray">
            <a:xfrm>
              <a:off x="5825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70" name="Gleichschenkliges Dreieck 69"/>
            <p:cNvSpPr>
              <a:spLocks/>
            </p:cNvSpPr>
            <p:nvPr userDrawn="1"/>
          </p:nvSpPr>
          <p:spPr bwMode="gray">
            <a:xfrm>
              <a:off x="5969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71" name="Gleichschenkliges Dreieck 70"/>
            <p:cNvSpPr>
              <a:spLocks/>
            </p:cNvSpPr>
            <p:nvPr userDrawn="1"/>
          </p:nvSpPr>
          <p:spPr bwMode="gray">
            <a:xfrm>
              <a:off x="8561716"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spTree>
    <p:extLst>
      <p:ext uri="{BB962C8B-B14F-4D97-AF65-F5344CB8AC3E}">
        <p14:creationId xmlns:p14="http://schemas.microsoft.com/office/powerpoint/2010/main" val="90247446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7" r:id="rId4"/>
    <p:sldLayoutId id="2147483661" r:id="rId5"/>
    <p:sldLayoutId id="2147483654" r:id="rId6"/>
    <p:sldLayoutId id="2147483672" r:id="rId7"/>
  </p:sldLayoutIdLst>
  <p:hf hdr="0" dt="0"/>
  <p:txStyles>
    <p:titleStyle>
      <a:lvl1pPr algn="l" defTabSz="914400" rtl="0" eaLnBrk="1" latinLnBrk="0" hangingPunct="1">
        <a:lnSpc>
          <a:spcPct val="89000"/>
        </a:lnSpc>
        <a:spcBef>
          <a:spcPct val="0"/>
        </a:spcBef>
        <a:buNone/>
        <a:defRPr sz="2400" kern="1200">
          <a:solidFill>
            <a:schemeClr val="accent1"/>
          </a:solidFill>
          <a:latin typeface="+mj-lt"/>
          <a:ea typeface="+mj-ea"/>
          <a:cs typeface="+mj-cs"/>
        </a:defRPr>
      </a:lvl1pPr>
    </p:titleStyle>
    <p:body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5.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0.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vmlDrawing" Target="../drawings/vmlDrawing45.vml"/><Relationship Id="rId6" Type="http://schemas.openxmlformats.org/officeDocument/2006/relationships/image" Target="../media/image5.emf"/><Relationship Id="rId5" Type="http://schemas.openxmlformats.org/officeDocument/2006/relationships/oleObject" Target="../embeddings/oleObject67.bin"/><Relationship Id="rId4"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5.emf"/><Relationship Id="rId2" Type="http://schemas.openxmlformats.org/officeDocument/2006/relationships/tags" Target="../tags/tag83.xml"/><Relationship Id="rId1" Type="http://schemas.openxmlformats.org/officeDocument/2006/relationships/vmlDrawing" Target="../drawings/vmlDrawing46.vml"/><Relationship Id="rId6" Type="http://schemas.openxmlformats.org/officeDocument/2006/relationships/oleObject" Target="../embeddings/oleObject68.bin"/><Relationship Id="rId5" Type="http://schemas.openxmlformats.org/officeDocument/2006/relationships/notesSlide" Target="../notesSlides/notesSlide69.xml"/><Relationship Id="rId4"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5.xml"/><Relationship Id="rId1" Type="http://schemas.openxmlformats.org/officeDocument/2006/relationships/vmlDrawing" Target="../drawings/vmlDrawing47.vml"/><Relationship Id="rId6" Type="http://schemas.openxmlformats.org/officeDocument/2006/relationships/image" Target="../media/image5.emf"/><Relationship Id="rId5" Type="http://schemas.openxmlformats.org/officeDocument/2006/relationships/oleObject" Target="../embeddings/oleObject69.bin"/><Relationship Id="rId4" Type="http://schemas.openxmlformats.org/officeDocument/2006/relationships/notesSlide" Target="../notesSlides/notesSlide70.xml"/></Relationships>
</file>

<file path=ppt/slides/_rels/slide106.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vmlDrawing" Target="../drawings/vmlDrawing48.vml"/><Relationship Id="rId6" Type="http://schemas.openxmlformats.org/officeDocument/2006/relationships/image" Target="../media/image5.emf"/><Relationship Id="rId5" Type="http://schemas.openxmlformats.org/officeDocument/2006/relationships/oleObject" Target="../embeddings/oleObject70.bin"/><Relationship Id="rId4"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5.emf"/><Relationship Id="rId2" Type="http://schemas.openxmlformats.org/officeDocument/2006/relationships/tags" Target="../tags/tag88.xml"/><Relationship Id="rId1" Type="http://schemas.openxmlformats.org/officeDocument/2006/relationships/vmlDrawing" Target="../drawings/vmlDrawing49.vml"/><Relationship Id="rId6" Type="http://schemas.openxmlformats.org/officeDocument/2006/relationships/oleObject" Target="../embeddings/oleObject71.bin"/><Relationship Id="rId5" Type="http://schemas.openxmlformats.org/officeDocument/2006/relationships/notesSlide" Target="../notesSlides/notesSlide71.xml"/><Relationship Id="rId4"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5.emf"/><Relationship Id="rId2" Type="http://schemas.openxmlformats.org/officeDocument/2006/relationships/tags" Target="../tags/tag90.xml"/><Relationship Id="rId1" Type="http://schemas.openxmlformats.org/officeDocument/2006/relationships/vmlDrawing" Target="../drawings/vmlDrawing50.vml"/><Relationship Id="rId6" Type="http://schemas.openxmlformats.org/officeDocument/2006/relationships/oleObject" Target="../embeddings/oleObject72.bin"/><Relationship Id="rId5" Type="http://schemas.openxmlformats.org/officeDocument/2006/relationships/notesSlide" Target="../notesSlides/notesSlide72.xml"/><Relationship Id="rId4"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vmlDrawing" Target="../drawings/vmlDrawing51.vml"/><Relationship Id="rId6" Type="http://schemas.openxmlformats.org/officeDocument/2006/relationships/image" Target="../media/image10.emf"/><Relationship Id="rId5" Type="http://schemas.openxmlformats.org/officeDocument/2006/relationships/oleObject" Target="../embeddings/oleObject73.bin"/><Relationship Id="rId4"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10.emf"/><Relationship Id="rId2" Type="http://schemas.openxmlformats.org/officeDocument/2006/relationships/tags" Target="../tags/tag94.xml"/><Relationship Id="rId1" Type="http://schemas.openxmlformats.org/officeDocument/2006/relationships/vmlDrawing" Target="../drawings/vmlDrawing52.vml"/><Relationship Id="rId6" Type="http://schemas.openxmlformats.org/officeDocument/2006/relationships/oleObject" Target="../embeddings/oleObject74.bin"/><Relationship Id="rId5" Type="http://schemas.openxmlformats.org/officeDocument/2006/relationships/notesSlide" Target="../notesSlides/notesSlide74.xml"/><Relationship Id="rId4"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5.emf"/><Relationship Id="rId2" Type="http://schemas.openxmlformats.org/officeDocument/2006/relationships/tags" Target="../tags/tag96.xml"/><Relationship Id="rId1" Type="http://schemas.openxmlformats.org/officeDocument/2006/relationships/vmlDrawing" Target="../drawings/vmlDrawing53.vml"/><Relationship Id="rId6" Type="http://schemas.openxmlformats.org/officeDocument/2006/relationships/oleObject" Target="../embeddings/oleObject75.bin"/><Relationship Id="rId5" Type="http://schemas.openxmlformats.org/officeDocument/2006/relationships/notesSlide" Target="../notesSlides/notesSlide75.xml"/><Relationship Id="rId4"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150.jpeg"/><Relationship Id="rId2" Type="http://schemas.openxmlformats.org/officeDocument/2006/relationships/tags" Target="../tags/tag98.xml"/><Relationship Id="rId1" Type="http://schemas.openxmlformats.org/officeDocument/2006/relationships/vmlDrawing" Target="../drawings/vmlDrawing54.vml"/><Relationship Id="rId6" Type="http://schemas.openxmlformats.org/officeDocument/2006/relationships/image" Target="../media/image5.emf"/><Relationship Id="rId5" Type="http://schemas.openxmlformats.org/officeDocument/2006/relationships/oleObject" Target="../embeddings/oleObject76.bin"/><Relationship Id="rId4"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0.xml"/><Relationship Id="rId1" Type="http://schemas.openxmlformats.org/officeDocument/2006/relationships/vmlDrawing" Target="../drawings/vmlDrawing55.vml"/><Relationship Id="rId5" Type="http://schemas.openxmlformats.org/officeDocument/2006/relationships/image" Target="../media/image5.emf"/><Relationship Id="rId4" Type="http://schemas.openxmlformats.org/officeDocument/2006/relationships/oleObject" Target="../embeddings/oleObject77.bin"/></Relationships>
</file>

<file path=ppt/slides/_rels/slide115.xml.rels><?xml version="1.0" encoding="UTF-8" standalone="yes"?>
<Relationships xmlns="http://schemas.openxmlformats.org/package/2006/relationships"><Relationship Id="rId3" Type="http://schemas.openxmlformats.org/officeDocument/2006/relationships/tags" Target="../tags/tag102.xml"/><Relationship Id="rId7" Type="http://schemas.openxmlformats.org/officeDocument/2006/relationships/image" Target="../media/image5.emf"/><Relationship Id="rId2" Type="http://schemas.openxmlformats.org/officeDocument/2006/relationships/tags" Target="../tags/tag101.xml"/><Relationship Id="rId1" Type="http://schemas.openxmlformats.org/officeDocument/2006/relationships/vmlDrawing" Target="../drawings/vmlDrawing56.vml"/><Relationship Id="rId6" Type="http://schemas.openxmlformats.org/officeDocument/2006/relationships/oleObject" Target="../embeddings/oleObject78.bin"/><Relationship Id="rId5" Type="http://schemas.openxmlformats.org/officeDocument/2006/relationships/notesSlide" Target="../notesSlides/notesSlide76.xml"/><Relationship Id="rId4"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3.xml"/><Relationship Id="rId1" Type="http://schemas.openxmlformats.org/officeDocument/2006/relationships/vmlDrawing" Target="../drawings/vmlDrawing57.vml"/><Relationship Id="rId5" Type="http://schemas.openxmlformats.org/officeDocument/2006/relationships/image" Target="../media/image5.emf"/><Relationship Id="rId4" Type="http://schemas.openxmlformats.org/officeDocument/2006/relationships/oleObject" Target="../embeddings/oleObject79.bin"/></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4.xml"/><Relationship Id="rId1" Type="http://schemas.openxmlformats.org/officeDocument/2006/relationships/vmlDrawing" Target="../drawings/vmlDrawing58.vml"/><Relationship Id="rId6" Type="http://schemas.openxmlformats.org/officeDocument/2006/relationships/image" Target="../media/image5.emf"/><Relationship Id="rId5" Type="http://schemas.openxmlformats.org/officeDocument/2006/relationships/oleObject" Target="../embeddings/oleObject80.bin"/><Relationship Id="rId4" Type="http://schemas.openxmlformats.org/officeDocument/2006/relationships/notesSlide" Target="../notesSlides/notesSlide77.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51.png"/><Relationship Id="rId2" Type="http://schemas.openxmlformats.org/officeDocument/2006/relationships/tags" Target="../tags/tag105.xml"/><Relationship Id="rId1" Type="http://schemas.openxmlformats.org/officeDocument/2006/relationships/vmlDrawing" Target="../drawings/vmlDrawing59.vml"/><Relationship Id="rId6" Type="http://schemas.openxmlformats.org/officeDocument/2006/relationships/image" Target="../media/image5.emf"/><Relationship Id="rId5" Type="http://schemas.openxmlformats.org/officeDocument/2006/relationships/oleObject" Target="../embeddings/oleObject81.bin"/><Relationship Id="rId4" Type="http://schemas.openxmlformats.org/officeDocument/2006/relationships/notesSlide" Target="../notesSlides/notesSlide78.xml"/></Relationships>
</file>

<file path=ppt/slides/_rels/slide11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slideLayout" Target="../slideLayouts/slideLayout3.xml"/><Relationship Id="rId7" Type="http://schemas.openxmlformats.org/officeDocument/2006/relationships/image" Target="../media/image152.png"/><Relationship Id="rId2" Type="http://schemas.openxmlformats.org/officeDocument/2006/relationships/tags" Target="../tags/tag106.xml"/><Relationship Id="rId1" Type="http://schemas.openxmlformats.org/officeDocument/2006/relationships/vmlDrawing" Target="../drawings/vmlDrawing60.vml"/><Relationship Id="rId6" Type="http://schemas.openxmlformats.org/officeDocument/2006/relationships/image" Target="../media/image5.emf"/><Relationship Id="rId5" Type="http://schemas.openxmlformats.org/officeDocument/2006/relationships/oleObject" Target="../embeddings/oleObject82.bin"/><Relationship Id="rId4" Type="http://schemas.openxmlformats.org/officeDocument/2006/relationships/notesSlide" Target="../notesSlides/notesSlide79.xml"/><Relationship Id="rId9" Type="http://schemas.openxmlformats.org/officeDocument/2006/relationships/image" Target="../media/image15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7.xml"/><Relationship Id="rId1" Type="http://schemas.openxmlformats.org/officeDocument/2006/relationships/vmlDrawing" Target="../drawings/vmlDrawing61.vml"/><Relationship Id="rId5" Type="http://schemas.openxmlformats.org/officeDocument/2006/relationships/image" Target="../media/image5.emf"/><Relationship Id="rId4" Type="http://schemas.openxmlformats.org/officeDocument/2006/relationships/oleObject" Target="../embeddings/oleObject83.bin"/></Relationships>
</file>

<file path=ppt/slides/_rels/slide12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image" Target="../media/image163.png"/><Relationship Id="rId1" Type="http://schemas.openxmlformats.org/officeDocument/2006/relationships/slideLayout" Target="../slideLayouts/slideLayout6.xml"/><Relationship Id="rId5" Type="http://schemas.openxmlformats.org/officeDocument/2006/relationships/image" Target="../media/image166.jpeg"/><Relationship Id="rId4" Type="http://schemas.openxmlformats.org/officeDocument/2006/relationships/image" Target="../media/image165.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8.xml"/><Relationship Id="rId1" Type="http://schemas.openxmlformats.org/officeDocument/2006/relationships/vmlDrawing" Target="../drawings/vmlDrawing62.vml"/><Relationship Id="rId5" Type="http://schemas.openxmlformats.org/officeDocument/2006/relationships/image" Target="../media/image5.emf"/><Relationship Id="rId4" Type="http://schemas.openxmlformats.org/officeDocument/2006/relationships/oleObject" Target="../embeddings/oleObject84.bin"/></Relationships>
</file>

<file path=ppt/slides/_rels/slide1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vmlDrawing" Target="../drawings/vmlDrawing63.vml"/><Relationship Id="rId6" Type="http://schemas.openxmlformats.org/officeDocument/2006/relationships/image" Target="../media/image10.emf"/><Relationship Id="rId5" Type="http://schemas.openxmlformats.org/officeDocument/2006/relationships/oleObject" Target="../embeddings/oleObject85.bin"/><Relationship Id="rId4"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1.xml"/><Relationship Id="rId1" Type="http://schemas.openxmlformats.org/officeDocument/2006/relationships/vmlDrawing" Target="../drawings/vmlDrawing64.vml"/><Relationship Id="rId5" Type="http://schemas.openxmlformats.org/officeDocument/2006/relationships/image" Target="../media/image5.emf"/><Relationship Id="rId4" Type="http://schemas.openxmlformats.org/officeDocument/2006/relationships/oleObject" Target="../embeddings/oleObject86.bin"/></Relationships>
</file>

<file path=ppt/slides/_rels/slide129.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vmlDrawing" Target="../drawings/vmlDrawing65.vml"/><Relationship Id="rId6" Type="http://schemas.openxmlformats.org/officeDocument/2006/relationships/image" Target="../media/image10.emf"/><Relationship Id="rId5" Type="http://schemas.openxmlformats.org/officeDocument/2006/relationships/oleObject" Target="../embeddings/oleObject87.bin"/><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1.xml"/><Relationship Id="rId7" Type="http://schemas.openxmlformats.org/officeDocument/2006/relationships/image" Target="../media/image5.emf"/><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jpe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 Id="rId9" Type="http://schemas.openxmlformats.org/officeDocument/2006/relationships/image" Target="../media/image17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4.xml"/><Relationship Id="rId1" Type="http://schemas.openxmlformats.org/officeDocument/2006/relationships/vmlDrawing" Target="../drawings/vmlDrawing66.vml"/><Relationship Id="rId5" Type="http://schemas.openxmlformats.org/officeDocument/2006/relationships/image" Target="../media/image5.emf"/><Relationship Id="rId4" Type="http://schemas.openxmlformats.org/officeDocument/2006/relationships/oleObject" Target="../embeddings/oleObject88.bin"/></Relationships>
</file>

<file path=ppt/slides/_rels/slide133.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svg"/><Relationship Id="rId3" Type="http://schemas.openxmlformats.org/officeDocument/2006/relationships/image" Target="../media/image176.svg"/><Relationship Id="rId7" Type="http://schemas.openxmlformats.org/officeDocument/2006/relationships/image" Target="../media/image180.svg"/><Relationship Id="rId12" Type="http://schemas.openxmlformats.org/officeDocument/2006/relationships/image" Target="../media/image185.png"/><Relationship Id="rId2" Type="http://schemas.openxmlformats.org/officeDocument/2006/relationships/image" Target="../media/image175.png"/><Relationship Id="rId1" Type="http://schemas.openxmlformats.org/officeDocument/2006/relationships/slideLayout" Target="../slideLayouts/slideLayout6.xml"/><Relationship Id="rId6" Type="http://schemas.openxmlformats.org/officeDocument/2006/relationships/image" Target="../media/image179.png"/><Relationship Id="rId11" Type="http://schemas.openxmlformats.org/officeDocument/2006/relationships/image" Target="../media/image184.svg"/><Relationship Id="rId5" Type="http://schemas.openxmlformats.org/officeDocument/2006/relationships/image" Target="../media/image178.sv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sv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5.xml"/><Relationship Id="rId1" Type="http://schemas.openxmlformats.org/officeDocument/2006/relationships/vmlDrawing" Target="../drawings/vmlDrawing67.vml"/><Relationship Id="rId5" Type="http://schemas.openxmlformats.org/officeDocument/2006/relationships/image" Target="../media/image5.emf"/><Relationship Id="rId4" Type="http://schemas.openxmlformats.org/officeDocument/2006/relationships/oleObject" Target="../embeddings/oleObject89.bin"/></Relationships>
</file>

<file path=ppt/slides/_rels/slide135.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6.xml"/><Relationship Id="rId5" Type="http://schemas.openxmlformats.org/officeDocument/2006/relationships/image" Target="../media/image194.png"/><Relationship Id="rId4" Type="http://schemas.openxmlformats.org/officeDocument/2006/relationships/image" Target="../media/image19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jpeg"/><Relationship Id="rId2" Type="http://schemas.openxmlformats.org/officeDocument/2006/relationships/image" Target="../media/image196.png"/><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4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2.png"/><Relationship Id="rId1" Type="http://schemas.openxmlformats.org/officeDocument/2006/relationships/slideLayout" Target="../slideLayouts/slideLayout3.xml"/><Relationship Id="rId4" Type="http://schemas.openxmlformats.org/officeDocument/2006/relationships/image" Target="../media/image205.png"/></Relationships>
</file>

<file path=ppt/slides/_rels/slide14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2.png"/><Relationship Id="rId1" Type="http://schemas.openxmlformats.org/officeDocument/2006/relationships/slideLayout" Target="../slideLayouts/slideLayout3.xml"/><Relationship Id="rId4" Type="http://schemas.openxmlformats.org/officeDocument/2006/relationships/image" Target="../media/image206.png"/></Relationships>
</file>

<file path=ppt/slides/_rels/slide145.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208.jpeg"/><Relationship Id="rId7" Type="http://schemas.openxmlformats.org/officeDocument/2006/relationships/chart" Target="../charts/chart2.xml"/><Relationship Id="rId2" Type="http://schemas.openxmlformats.org/officeDocument/2006/relationships/image" Target="../media/image207.jpeg"/><Relationship Id="rId1" Type="http://schemas.openxmlformats.org/officeDocument/2006/relationships/slideLayout" Target="../slideLayouts/slideLayout3.xml"/><Relationship Id="rId6" Type="http://schemas.openxmlformats.org/officeDocument/2006/relationships/chart" Target="../charts/chart1.xml"/><Relationship Id="rId5" Type="http://schemas.openxmlformats.org/officeDocument/2006/relationships/image" Target="../media/image210.jpeg"/><Relationship Id="rId4" Type="http://schemas.openxmlformats.org/officeDocument/2006/relationships/image" Target="../media/image209.jpeg"/><Relationship Id="rId9" Type="http://schemas.openxmlformats.org/officeDocument/2006/relationships/chart" Target="../charts/chart4.xml"/></Relationships>
</file>

<file path=ppt/slides/_rels/slide146.xml.rels><?xml version="1.0" encoding="UTF-8" standalone="yes"?>
<Relationships xmlns="http://schemas.openxmlformats.org/package/2006/relationships"><Relationship Id="rId8" Type="http://schemas.openxmlformats.org/officeDocument/2006/relationships/image" Target="../media/image215.svg"/><Relationship Id="rId13" Type="http://schemas.openxmlformats.org/officeDocument/2006/relationships/image" Target="../media/image220.png"/><Relationship Id="rId18" Type="http://schemas.openxmlformats.org/officeDocument/2006/relationships/image" Target="../media/image225.svg"/><Relationship Id="rId26" Type="http://schemas.openxmlformats.org/officeDocument/2006/relationships/image" Target="../media/image233.svg"/><Relationship Id="rId39" Type="http://schemas.openxmlformats.org/officeDocument/2006/relationships/image" Target="../media/image246.png"/><Relationship Id="rId3" Type="http://schemas.openxmlformats.org/officeDocument/2006/relationships/image" Target="../media/image211.png"/><Relationship Id="rId21" Type="http://schemas.openxmlformats.org/officeDocument/2006/relationships/image" Target="../media/image228.png"/><Relationship Id="rId34" Type="http://schemas.openxmlformats.org/officeDocument/2006/relationships/image" Target="../media/image241.svg"/><Relationship Id="rId42" Type="http://schemas.openxmlformats.org/officeDocument/2006/relationships/image" Target="../media/image249.svg"/><Relationship Id="rId7" Type="http://schemas.openxmlformats.org/officeDocument/2006/relationships/image" Target="../media/image214.png"/><Relationship Id="rId12" Type="http://schemas.openxmlformats.org/officeDocument/2006/relationships/image" Target="../media/image219.svg"/><Relationship Id="rId17" Type="http://schemas.openxmlformats.org/officeDocument/2006/relationships/image" Target="../media/image224.png"/><Relationship Id="rId25" Type="http://schemas.openxmlformats.org/officeDocument/2006/relationships/image" Target="../media/image232.png"/><Relationship Id="rId33" Type="http://schemas.openxmlformats.org/officeDocument/2006/relationships/image" Target="../media/image240.png"/><Relationship Id="rId38" Type="http://schemas.openxmlformats.org/officeDocument/2006/relationships/image" Target="../media/image245.svg"/><Relationship Id="rId2" Type="http://schemas.openxmlformats.org/officeDocument/2006/relationships/image" Target="../media/image153.png"/><Relationship Id="rId16" Type="http://schemas.openxmlformats.org/officeDocument/2006/relationships/image" Target="../media/image223.svg"/><Relationship Id="rId20" Type="http://schemas.openxmlformats.org/officeDocument/2006/relationships/image" Target="../media/image227.svg"/><Relationship Id="rId29" Type="http://schemas.openxmlformats.org/officeDocument/2006/relationships/image" Target="../media/image236.png"/><Relationship Id="rId41" Type="http://schemas.openxmlformats.org/officeDocument/2006/relationships/image" Target="../media/image248.png"/><Relationship Id="rId1" Type="http://schemas.openxmlformats.org/officeDocument/2006/relationships/slideLayout" Target="../slideLayouts/slideLayout3.xml"/><Relationship Id="rId6" Type="http://schemas.openxmlformats.org/officeDocument/2006/relationships/image" Target="../media/image154.png"/><Relationship Id="rId11" Type="http://schemas.openxmlformats.org/officeDocument/2006/relationships/image" Target="../media/image218.png"/><Relationship Id="rId24" Type="http://schemas.openxmlformats.org/officeDocument/2006/relationships/image" Target="../media/image231.svg"/><Relationship Id="rId32" Type="http://schemas.openxmlformats.org/officeDocument/2006/relationships/image" Target="../media/image239.svg"/><Relationship Id="rId37" Type="http://schemas.openxmlformats.org/officeDocument/2006/relationships/image" Target="../media/image244.png"/><Relationship Id="rId40" Type="http://schemas.openxmlformats.org/officeDocument/2006/relationships/image" Target="../media/image247.svg"/><Relationship Id="rId45" Type="http://schemas.openxmlformats.org/officeDocument/2006/relationships/image" Target="../media/image252.png"/><Relationship Id="rId5" Type="http://schemas.openxmlformats.org/officeDocument/2006/relationships/image" Target="../media/image213.png"/><Relationship Id="rId15" Type="http://schemas.openxmlformats.org/officeDocument/2006/relationships/image" Target="../media/image222.png"/><Relationship Id="rId23" Type="http://schemas.openxmlformats.org/officeDocument/2006/relationships/image" Target="../media/image230.png"/><Relationship Id="rId28" Type="http://schemas.openxmlformats.org/officeDocument/2006/relationships/image" Target="../media/image235.svg"/><Relationship Id="rId36" Type="http://schemas.openxmlformats.org/officeDocument/2006/relationships/image" Target="../media/image243.svg"/><Relationship Id="rId10" Type="http://schemas.openxmlformats.org/officeDocument/2006/relationships/image" Target="../media/image217.svg"/><Relationship Id="rId19" Type="http://schemas.openxmlformats.org/officeDocument/2006/relationships/image" Target="../media/image226.png"/><Relationship Id="rId31" Type="http://schemas.openxmlformats.org/officeDocument/2006/relationships/image" Target="../media/image238.png"/><Relationship Id="rId44" Type="http://schemas.openxmlformats.org/officeDocument/2006/relationships/image" Target="../media/image251.png"/><Relationship Id="rId4" Type="http://schemas.openxmlformats.org/officeDocument/2006/relationships/image" Target="../media/image212.png"/><Relationship Id="rId9" Type="http://schemas.openxmlformats.org/officeDocument/2006/relationships/image" Target="../media/image216.png"/><Relationship Id="rId14" Type="http://schemas.openxmlformats.org/officeDocument/2006/relationships/image" Target="../media/image221.svg"/><Relationship Id="rId22" Type="http://schemas.openxmlformats.org/officeDocument/2006/relationships/image" Target="../media/image229.svg"/><Relationship Id="rId27" Type="http://schemas.openxmlformats.org/officeDocument/2006/relationships/image" Target="../media/image234.png"/><Relationship Id="rId30" Type="http://schemas.openxmlformats.org/officeDocument/2006/relationships/image" Target="../media/image237.svg"/><Relationship Id="rId35" Type="http://schemas.openxmlformats.org/officeDocument/2006/relationships/image" Target="../media/image242.png"/><Relationship Id="rId43" Type="http://schemas.openxmlformats.org/officeDocument/2006/relationships/image" Target="../media/image250.png"/></Relationships>
</file>

<file path=ppt/slides/_rels/slide14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211.png"/><Relationship Id="rId1" Type="http://schemas.openxmlformats.org/officeDocument/2006/relationships/slideLayout" Target="../slideLayouts/slideLayout3.xml"/><Relationship Id="rId4" Type="http://schemas.openxmlformats.org/officeDocument/2006/relationships/image" Target="../media/image154.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6.xml"/><Relationship Id="rId1" Type="http://schemas.openxmlformats.org/officeDocument/2006/relationships/vmlDrawing" Target="../drawings/vmlDrawing68.vml"/><Relationship Id="rId5" Type="http://schemas.openxmlformats.org/officeDocument/2006/relationships/image" Target="../media/image5.emf"/><Relationship Id="rId4" Type="http://schemas.openxmlformats.org/officeDocument/2006/relationships/oleObject" Target="../embeddings/oleObject90.bin"/></Relationships>
</file>

<file path=ppt/slides/_rels/slide1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tags" Target="../tags/tag13.xml"/><Relationship Id="rId7" Type="http://schemas.openxmlformats.org/officeDocument/2006/relationships/image" Target="../media/image5.emf"/><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3.xml"/><Relationship Id="rId5" Type="http://schemas.openxmlformats.org/officeDocument/2006/relationships/image" Target="../media/image261.jpeg"/><Relationship Id="rId4" Type="http://schemas.openxmlformats.org/officeDocument/2006/relationships/image" Target="../media/image260.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7.xml"/><Relationship Id="rId1" Type="http://schemas.openxmlformats.org/officeDocument/2006/relationships/vmlDrawing" Target="../drawings/vmlDrawing69.vml"/><Relationship Id="rId5" Type="http://schemas.openxmlformats.org/officeDocument/2006/relationships/image" Target="../media/image5.emf"/><Relationship Id="rId4" Type="http://schemas.openxmlformats.org/officeDocument/2006/relationships/oleObject" Target="../embeddings/oleObject91.bin"/></Relationships>
</file>

<file path=ppt/slides/_rels/slide155.xml.rels><?xml version="1.0" encoding="UTF-8" standalone="yes"?>
<Relationships xmlns="http://schemas.openxmlformats.org/package/2006/relationships"><Relationship Id="rId2" Type="http://schemas.openxmlformats.org/officeDocument/2006/relationships/image" Target="../media/image262.jp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tags" Target="../tags/tag119.xml"/><Relationship Id="rId7" Type="http://schemas.openxmlformats.org/officeDocument/2006/relationships/image" Target="../media/image5.emf"/><Relationship Id="rId2" Type="http://schemas.openxmlformats.org/officeDocument/2006/relationships/tags" Target="../tags/tag118.xml"/><Relationship Id="rId1" Type="http://schemas.openxmlformats.org/officeDocument/2006/relationships/vmlDrawing" Target="../drawings/vmlDrawing70.vml"/><Relationship Id="rId6" Type="http://schemas.openxmlformats.org/officeDocument/2006/relationships/oleObject" Target="../embeddings/oleObject92.bin"/><Relationship Id="rId5" Type="http://schemas.openxmlformats.org/officeDocument/2006/relationships/notesSlide" Target="../notesSlides/notesSlide80.xml"/><Relationship Id="rId4"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tags" Target="../tags/tag121.xml"/><Relationship Id="rId7" Type="http://schemas.openxmlformats.org/officeDocument/2006/relationships/image" Target="../media/image5.emf"/><Relationship Id="rId2" Type="http://schemas.openxmlformats.org/officeDocument/2006/relationships/tags" Target="../tags/tag120.xml"/><Relationship Id="rId1" Type="http://schemas.openxmlformats.org/officeDocument/2006/relationships/vmlDrawing" Target="../drawings/vmlDrawing71.vml"/><Relationship Id="rId6" Type="http://schemas.openxmlformats.org/officeDocument/2006/relationships/oleObject" Target="../embeddings/oleObject93.bin"/><Relationship Id="rId5" Type="http://schemas.openxmlformats.org/officeDocument/2006/relationships/notesSlide" Target="../notesSlides/notesSlide81.xml"/><Relationship Id="rId4"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2.xml"/><Relationship Id="rId1" Type="http://schemas.openxmlformats.org/officeDocument/2006/relationships/vmlDrawing" Target="../drawings/vmlDrawing72.vml"/><Relationship Id="rId6" Type="http://schemas.openxmlformats.org/officeDocument/2006/relationships/image" Target="../media/image10.emf"/><Relationship Id="rId5" Type="http://schemas.openxmlformats.org/officeDocument/2006/relationships/oleObject" Target="../embeddings/oleObject94.bin"/><Relationship Id="rId4" Type="http://schemas.openxmlformats.org/officeDocument/2006/relationships/notesSlide" Target="../notesSlides/notesSlide8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5.emf"/><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jpeg"/><Relationship Id="rId1" Type="http://schemas.openxmlformats.org/officeDocument/2006/relationships/slideLayout" Target="../slideLayouts/slideLayout3.xml"/><Relationship Id="rId5" Type="http://schemas.openxmlformats.org/officeDocument/2006/relationships/image" Target="../media/image268.png"/><Relationship Id="rId4" Type="http://schemas.openxmlformats.org/officeDocument/2006/relationships/image" Target="../media/image267.png"/></Relationships>
</file>

<file path=ppt/slides/_rels/slide161.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274.png"/><Relationship Id="rId2" Type="http://schemas.openxmlformats.org/officeDocument/2006/relationships/image" Target="../media/image269.png"/><Relationship Id="rId1" Type="http://schemas.openxmlformats.org/officeDocument/2006/relationships/slideLayout" Target="../slideLayouts/slideLayout3.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162.xml.rels><?xml version="1.0" encoding="UTF-8" standalone="yes"?>
<Relationships xmlns="http://schemas.openxmlformats.org/package/2006/relationships"><Relationship Id="rId3" Type="http://schemas.openxmlformats.org/officeDocument/2006/relationships/image" Target="../media/image276.svg"/><Relationship Id="rId2" Type="http://schemas.openxmlformats.org/officeDocument/2006/relationships/image" Target="../media/image275.png"/><Relationship Id="rId1" Type="http://schemas.openxmlformats.org/officeDocument/2006/relationships/slideLayout" Target="../slideLayouts/slideLayout3.xml"/><Relationship Id="rId6" Type="http://schemas.openxmlformats.org/officeDocument/2006/relationships/image" Target="../media/image279.png"/><Relationship Id="rId5" Type="http://schemas.openxmlformats.org/officeDocument/2006/relationships/image" Target="../media/image278.svg"/><Relationship Id="rId4" Type="http://schemas.openxmlformats.org/officeDocument/2006/relationships/image" Target="../media/image277.png"/></Relationships>
</file>

<file path=ppt/slides/_rels/slide1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80.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81.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3.xml"/><Relationship Id="rId1" Type="http://schemas.openxmlformats.org/officeDocument/2006/relationships/vmlDrawing" Target="../drawings/vmlDrawing73.vml"/><Relationship Id="rId5" Type="http://schemas.openxmlformats.org/officeDocument/2006/relationships/image" Target="../media/image5.emf"/><Relationship Id="rId4" Type="http://schemas.openxmlformats.org/officeDocument/2006/relationships/oleObject" Target="../embeddings/oleObject95.bin"/></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4.xml"/><Relationship Id="rId1" Type="http://schemas.openxmlformats.org/officeDocument/2006/relationships/vmlDrawing" Target="../drawings/vmlDrawing74.vml"/><Relationship Id="rId5" Type="http://schemas.openxmlformats.org/officeDocument/2006/relationships/image" Target="../media/image5.emf"/><Relationship Id="rId4" Type="http://schemas.openxmlformats.org/officeDocument/2006/relationships/oleObject" Target="../embeddings/oleObject96.bin"/></Relationships>
</file>

<file path=ppt/slides/_rels/slide169.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282.jpg"/><Relationship Id="rId2" Type="http://schemas.openxmlformats.org/officeDocument/2006/relationships/tags" Target="../tags/tag125.xml"/><Relationship Id="rId1" Type="http://schemas.openxmlformats.org/officeDocument/2006/relationships/vmlDrawing" Target="../drawings/vmlDrawing75.vml"/><Relationship Id="rId6" Type="http://schemas.openxmlformats.org/officeDocument/2006/relationships/image" Target="../media/image10.emf"/><Relationship Id="rId5" Type="http://schemas.openxmlformats.org/officeDocument/2006/relationships/oleObject" Target="../embeddings/oleObject97.bin"/><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7.xml"/><Relationship Id="rId1" Type="http://schemas.openxmlformats.org/officeDocument/2006/relationships/vmlDrawing" Target="../drawings/vmlDrawing76.vml"/><Relationship Id="rId5" Type="http://schemas.openxmlformats.org/officeDocument/2006/relationships/image" Target="../media/image5.emf"/><Relationship Id="rId4" Type="http://schemas.openxmlformats.org/officeDocument/2006/relationships/oleObject" Target="../embeddings/oleObject98.bin"/></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8.xml"/><Relationship Id="rId1" Type="http://schemas.openxmlformats.org/officeDocument/2006/relationships/vmlDrawing" Target="../drawings/vmlDrawing77.vml"/><Relationship Id="rId5" Type="http://schemas.openxmlformats.org/officeDocument/2006/relationships/image" Target="../media/image5.emf"/><Relationship Id="rId4" Type="http://schemas.openxmlformats.org/officeDocument/2006/relationships/oleObject" Target="../embeddings/oleObject99.bin"/></Relationships>
</file>

<file path=ppt/slides/_rels/slide173.xml.rels><?xml version="1.0" encoding="UTF-8" standalone="yes"?>
<Relationships xmlns="http://schemas.openxmlformats.org/package/2006/relationships"><Relationship Id="rId8" Type="http://schemas.openxmlformats.org/officeDocument/2006/relationships/image" Target="../media/image284.png"/><Relationship Id="rId13" Type="http://schemas.openxmlformats.org/officeDocument/2006/relationships/image" Target="../media/image289.png"/><Relationship Id="rId3" Type="http://schemas.openxmlformats.org/officeDocument/2006/relationships/tags" Target="../tags/tag130.xml"/><Relationship Id="rId7" Type="http://schemas.openxmlformats.org/officeDocument/2006/relationships/image" Target="../media/image10.emf"/><Relationship Id="rId12" Type="http://schemas.openxmlformats.org/officeDocument/2006/relationships/image" Target="../media/image288.png"/><Relationship Id="rId2" Type="http://schemas.openxmlformats.org/officeDocument/2006/relationships/tags" Target="../tags/tag129.xml"/><Relationship Id="rId1" Type="http://schemas.openxmlformats.org/officeDocument/2006/relationships/vmlDrawing" Target="../drawings/vmlDrawing78.vml"/><Relationship Id="rId6" Type="http://schemas.openxmlformats.org/officeDocument/2006/relationships/oleObject" Target="../embeddings/oleObject100.bin"/><Relationship Id="rId11" Type="http://schemas.openxmlformats.org/officeDocument/2006/relationships/image" Target="../media/image287.png"/><Relationship Id="rId5" Type="http://schemas.openxmlformats.org/officeDocument/2006/relationships/notesSlide" Target="../notesSlides/notesSlide84.xml"/><Relationship Id="rId10" Type="http://schemas.openxmlformats.org/officeDocument/2006/relationships/image" Target="../media/image286.png"/><Relationship Id="rId4" Type="http://schemas.openxmlformats.org/officeDocument/2006/relationships/slideLayout" Target="../slideLayouts/slideLayout6.xml"/><Relationship Id="rId9" Type="http://schemas.openxmlformats.org/officeDocument/2006/relationships/image" Target="../media/image285.png"/></Relationships>
</file>

<file path=ppt/slides/_rels/slide17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1.xml"/><Relationship Id="rId1" Type="http://schemas.openxmlformats.org/officeDocument/2006/relationships/vmlDrawing" Target="../drawings/vmlDrawing79.vml"/><Relationship Id="rId5" Type="http://schemas.openxmlformats.org/officeDocument/2006/relationships/image" Target="../media/image5.emf"/><Relationship Id="rId4" Type="http://schemas.openxmlformats.org/officeDocument/2006/relationships/oleObject" Target="../embeddings/oleObject101.bin"/></Relationships>
</file>

<file path=ppt/slides/_rels/slide1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vmlDrawing" Target="../drawings/vmlDrawing80.vml"/><Relationship Id="rId6" Type="http://schemas.openxmlformats.org/officeDocument/2006/relationships/image" Target="../media/image10.emf"/><Relationship Id="rId5" Type="http://schemas.openxmlformats.org/officeDocument/2006/relationships/oleObject" Target="../embeddings/oleObject102.bin"/><Relationship Id="rId4"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7.xml"/><Relationship Id="rId7" Type="http://schemas.openxmlformats.org/officeDocument/2006/relationships/image" Target="../media/image5.emf"/><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304.svg"/><Relationship Id="rId18" Type="http://schemas.openxmlformats.org/officeDocument/2006/relationships/image" Target="../media/image309.png"/><Relationship Id="rId3" Type="http://schemas.openxmlformats.org/officeDocument/2006/relationships/image" Target="../media/image294.png"/><Relationship Id="rId21" Type="http://schemas.openxmlformats.org/officeDocument/2006/relationships/image" Target="../media/image312.png"/><Relationship Id="rId7" Type="http://schemas.openxmlformats.org/officeDocument/2006/relationships/image" Target="../media/image298.svg"/><Relationship Id="rId12" Type="http://schemas.openxmlformats.org/officeDocument/2006/relationships/image" Target="../media/image303.png"/><Relationship Id="rId17" Type="http://schemas.openxmlformats.org/officeDocument/2006/relationships/image" Target="../media/image308.png"/><Relationship Id="rId2" Type="http://schemas.openxmlformats.org/officeDocument/2006/relationships/notesSlide" Target="../notesSlides/notesSlide89.xml"/><Relationship Id="rId16" Type="http://schemas.openxmlformats.org/officeDocument/2006/relationships/image" Target="../media/image307.svg"/><Relationship Id="rId20" Type="http://schemas.openxmlformats.org/officeDocument/2006/relationships/image" Target="../media/image311.png"/><Relationship Id="rId1" Type="http://schemas.openxmlformats.org/officeDocument/2006/relationships/slideLayout" Target="../slideLayouts/slideLayout6.xml"/><Relationship Id="rId6" Type="http://schemas.openxmlformats.org/officeDocument/2006/relationships/image" Target="../media/image297.png"/><Relationship Id="rId11" Type="http://schemas.openxmlformats.org/officeDocument/2006/relationships/image" Target="../media/image302.svg"/><Relationship Id="rId24" Type="http://schemas.openxmlformats.org/officeDocument/2006/relationships/image" Target="../media/image315.png"/><Relationship Id="rId5" Type="http://schemas.openxmlformats.org/officeDocument/2006/relationships/image" Target="../media/image296.png"/><Relationship Id="rId15" Type="http://schemas.openxmlformats.org/officeDocument/2006/relationships/image" Target="../media/image306.png"/><Relationship Id="rId23" Type="http://schemas.openxmlformats.org/officeDocument/2006/relationships/image" Target="../media/image314.png"/><Relationship Id="rId10" Type="http://schemas.openxmlformats.org/officeDocument/2006/relationships/image" Target="../media/image301.png"/><Relationship Id="rId19" Type="http://schemas.openxmlformats.org/officeDocument/2006/relationships/image" Target="../media/image310.png"/><Relationship Id="rId4" Type="http://schemas.openxmlformats.org/officeDocument/2006/relationships/image" Target="../media/image295.svg"/><Relationship Id="rId9" Type="http://schemas.openxmlformats.org/officeDocument/2006/relationships/image" Target="../media/image300.png"/><Relationship Id="rId14" Type="http://schemas.openxmlformats.org/officeDocument/2006/relationships/image" Target="../media/image305.png"/><Relationship Id="rId22" Type="http://schemas.openxmlformats.org/officeDocument/2006/relationships/image" Target="../media/image313.png"/></Relationships>
</file>

<file path=ppt/slides/_rels/slide186.xml.rels><?xml version="1.0" encoding="UTF-8" standalone="yes"?>
<Relationships xmlns="http://schemas.openxmlformats.org/package/2006/relationships"><Relationship Id="rId3" Type="http://schemas.openxmlformats.org/officeDocument/2006/relationships/tags" Target="../tags/tag135.xml"/><Relationship Id="rId7" Type="http://schemas.openxmlformats.org/officeDocument/2006/relationships/image" Target="../media/image5.emf"/><Relationship Id="rId2" Type="http://schemas.openxmlformats.org/officeDocument/2006/relationships/tags" Target="../tags/tag134.xml"/><Relationship Id="rId1" Type="http://schemas.openxmlformats.org/officeDocument/2006/relationships/vmlDrawing" Target="../drawings/vmlDrawing81.vml"/><Relationship Id="rId6" Type="http://schemas.openxmlformats.org/officeDocument/2006/relationships/oleObject" Target="../embeddings/oleObject103.bin"/><Relationship Id="rId5" Type="http://schemas.openxmlformats.org/officeDocument/2006/relationships/notesSlide" Target="../notesSlides/notesSlide90.xml"/><Relationship Id="rId4"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8" Type="http://schemas.openxmlformats.org/officeDocument/2006/relationships/image" Target="../media/image321.sv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6.xml"/><Relationship Id="rId1" Type="http://schemas.openxmlformats.org/officeDocument/2006/relationships/vmlDrawing" Target="../drawings/vmlDrawing82.vml"/><Relationship Id="rId5" Type="http://schemas.openxmlformats.org/officeDocument/2006/relationships/image" Target="../media/image5.emf"/><Relationship Id="rId4" Type="http://schemas.openxmlformats.org/officeDocument/2006/relationships/oleObject" Target="../embeddings/oleObject104.bin"/></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vmlDrawing" Target="../drawings/vmlDrawing83.vml"/><Relationship Id="rId6" Type="http://schemas.openxmlformats.org/officeDocument/2006/relationships/image" Target="../media/image10.emf"/><Relationship Id="rId5" Type="http://schemas.openxmlformats.org/officeDocument/2006/relationships/oleObject" Target="../embeddings/oleObject105.bin"/><Relationship Id="rId4"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9.xml"/><Relationship Id="rId1" Type="http://schemas.openxmlformats.org/officeDocument/2006/relationships/vmlDrawing" Target="../drawings/vmlDrawing84.vml"/><Relationship Id="rId5" Type="http://schemas.openxmlformats.org/officeDocument/2006/relationships/image" Target="../media/image5.emf"/><Relationship Id="rId4" Type="http://schemas.openxmlformats.org/officeDocument/2006/relationships/oleObject" Target="../embeddings/oleObject106.bin"/></Relationships>
</file>

<file path=ppt/slides/_rels/slide193.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image" Target="../media/image5.emf"/><Relationship Id="rId2" Type="http://schemas.openxmlformats.org/officeDocument/2006/relationships/tags" Target="../tags/tag140.xml"/><Relationship Id="rId1" Type="http://schemas.openxmlformats.org/officeDocument/2006/relationships/vmlDrawing" Target="../drawings/vmlDrawing85.vml"/><Relationship Id="rId6" Type="http://schemas.openxmlformats.org/officeDocument/2006/relationships/oleObject" Target="../embeddings/oleObject107.bin"/><Relationship Id="rId5" Type="http://schemas.openxmlformats.org/officeDocument/2006/relationships/notesSlide" Target="../notesSlides/notesSlide92.xml"/><Relationship Id="rId4"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2.xml"/><Relationship Id="rId1" Type="http://schemas.openxmlformats.org/officeDocument/2006/relationships/vmlDrawing" Target="../drawings/vmlDrawing86.vml"/><Relationship Id="rId5" Type="http://schemas.openxmlformats.org/officeDocument/2006/relationships/image" Target="../media/image5.emf"/><Relationship Id="rId4" Type="http://schemas.openxmlformats.org/officeDocument/2006/relationships/oleObject" Target="../embeddings/oleObject108.bin"/></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3.xml"/><Relationship Id="rId1" Type="http://schemas.openxmlformats.org/officeDocument/2006/relationships/vmlDrawing" Target="../drawings/vmlDrawing87.vml"/><Relationship Id="rId6" Type="http://schemas.openxmlformats.org/officeDocument/2006/relationships/image" Target="../media/image5.emf"/><Relationship Id="rId5" Type="http://schemas.openxmlformats.org/officeDocument/2006/relationships/oleObject" Target="../embeddings/oleObject109.bin"/><Relationship Id="rId4" Type="http://schemas.openxmlformats.org/officeDocument/2006/relationships/notesSlide" Target="../notesSlides/notesSlide93.xml"/></Relationships>
</file>

<file path=ppt/slides/_rels/slide196.xml.rels><?xml version="1.0" encoding="UTF-8" standalone="yes"?>
<Relationships xmlns="http://schemas.openxmlformats.org/package/2006/relationships"><Relationship Id="rId3" Type="http://schemas.openxmlformats.org/officeDocument/2006/relationships/tags" Target="../tags/tag145.xml"/><Relationship Id="rId7" Type="http://schemas.openxmlformats.org/officeDocument/2006/relationships/image" Target="../media/image5.emf"/><Relationship Id="rId2" Type="http://schemas.openxmlformats.org/officeDocument/2006/relationships/tags" Target="../tags/tag144.xml"/><Relationship Id="rId1" Type="http://schemas.openxmlformats.org/officeDocument/2006/relationships/vmlDrawing" Target="../drawings/vmlDrawing88.vml"/><Relationship Id="rId6" Type="http://schemas.openxmlformats.org/officeDocument/2006/relationships/oleObject" Target="../embeddings/oleObject110.bin"/><Relationship Id="rId5" Type="http://schemas.openxmlformats.org/officeDocument/2006/relationships/notesSlide" Target="../notesSlides/notesSlide94.xml"/><Relationship Id="rId4"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vmlDrawing" Target="../drawings/vmlDrawing89.vml"/><Relationship Id="rId6" Type="http://schemas.openxmlformats.org/officeDocument/2006/relationships/image" Target="../media/image5.emf"/><Relationship Id="rId5" Type="http://schemas.openxmlformats.org/officeDocument/2006/relationships/oleObject" Target="../embeddings/oleObject111.bin"/><Relationship Id="rId4"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0.emf"/><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11.xml"/><Relationship Id="rId4"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tags" Target="../tags/tag149.xml"/><Relationship Id="rId7" Type="http://schemas.openxmlformats.org/officeDocument/2006/relationships/image" Target="../media/image5.emf"/><Relationship Id="rId2" Type="http://schemas.openxmlformats.org/officeDocument/2006/relationships/tags" Target="../tags/tag148.xml"/><Relationship Id="rId1" Type="http://schemas.openxmlformats.org/officeDocument/2006/relationships/vmlDrawing" Target="../drawings/vmlDrawing90.vml"/><Relationship Id="rId6" Type="http://schemas.openxmlformats.org/officeDocument/2006/relationships/oleObject" Target="../embeddings/oleObject112.bin"/><Relationship Id="rId5" Type="http://schemas.openxmlformats.org/officeDocument/2006/relationships/notesSlide" Target="../notesSlides/notesSlide97.xml"/><Relationship Id="rId4"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vmlDrawing" Target="../drawings/vmlDrawing91.vml"/><Relationship Id="rId6" Type="http://schemas.openxmlformats.org/officeDocument/2006/relationships/image" Target="../media/image5.emf"/><Relationship Id="rId5" Type="http://schemas.openxmlformats.org/officeDocument/2006/relationships/oleObject" Target="../embeddings/oleObject113.bin"/><Relationship Id="rId4"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2.xml"/><Relationship Id="rId1" Type="http://schemas.openxmlformats.org/officeDocument/2006/relationships/vmlDrawing" Target="../drawings/vmlDrawing92.vml"/><Relationship Id="rId5" Type="http://schemas.openxmlformats.org/officeDocument/2006/relationships/image" Target="../media/image5.emf"/><Relationship Id="rId4" Type="http://schemas.openxmlformats.org/officeDocument/2006/relationships/oleObject" Target="../embeddings/oleObject114.bin"/></Relationships>
</file>

<file path=ppt/slides/_rels/slide203.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5.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27.png"/></Relationships>
</file>

<file path=ppt/slides/_rels/slide20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3.xml"/><Relationship Id="rId4" Type="http://schemas.openxmlformats.org/officeDocument/2006/relationships/image" Target="../media/image331.png"/></Relationships>
</file>

<file path=ppt/slides/_rels/slide206.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3.xml"/><Relationship Id="rId5" Type="http://schemas.openxmlformats.org/officeDocument/2006/relationships/image" Target="../media/image335.png"/><Relationship Id="rId4" Type="http://schemas.openxmlformats.org/officeDocument/2006/relationships/image" Target="../media/image334.png"/></Relationships>
</file>

<file path=ppt/slides/_rels/slide2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3.xml"/><Relationship Id="rId1" Type="http://schemas.openxmlformats.org/officeDocument/2006/relationships/vmlDrawing" Target="../drawings/vmlDrawing93.vml"/><Relationship Id="rId5" Type="http://schemas.openxmlformats.org/officeDocument/2006/relationships/image" Target="../media/image5.emf"/><Relationship Id="rId4" Type="http://schemas.openxmlformats.org/officeDocument/2006/relationships/oleObject" Target="../embeddings/oleObject115.bin"/></Relationships>
</file>

<file path=ppt/slides/_rels/slide20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vmlDrawing" Target="../drawings/vmlDrawing94.vml"/><Relationship Id="rId6" Type="http://schemas.openxmlformats.org/officeDocument/2006/relationships/image" Target="../media/image10.emf"/><Relationship Id="rId5" Type="http://schemas.openxmlformats.org/officeDocument/2006/relationships/oleObject" Target="../embeddings/oleObject116.bin"/><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0.emf"/><Relationship Id="rId2" Type="http://schemas.openxmlformats.org/officeDocument/2006/relationships/tags" Target="../tags/tag20.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6.xml"/><Relationship Id="rId1" Type="http://schemas.openxmlformats.org/officeDocument/2006/relationships/vmlDrawing" Target="../drawings/vmlDrawing95.vml"/><Relationship Id="rId6" Type="http://schemas.openxmlformats.org/officeDocument/2006/relationships/image" Target="../media/image5.emf"/><Relationship Id="rId5" Type="http://schemas.openxmlformats.org/officeDocument/2006/relationships/oleObject" Target="../embeddings/oleObject117.bin"/><Relationship Id="rId4" Type="http://schemas.openxmlformats.org/officeDocument/2006/relationships/notesSlide" Target="../notesSlides/notesSlide98.xml"/></Relationships>
</file>

<file path=ppt/slides/_rels/slide211.xml.rels><?xml version="1.0" encoding="UTF-8" standalone="yes"?>
<Relationships xmlns="http://schemas.openxmlformats.org/package/2006/relationships"><Relationship Id="rId8" Type="http://schemas.openxmlformats.org/officeDocument/2006/relationships/hyperlink" Target="file:///C:\MCT\GoogleDrive\Container%20Dropbox\Studie%20Digitalisierung%20(conflict%202018-08-11-00-00-13).pdf" TargetMode="External"/><Relationship Id="rId3" Type="http://schemas.openxmlformats.org/officeDocument/2006/relationships/tags" Target="../tags/tag158.xml"/><Relationship Id="rId7" Type="http://schemas.openxmlformats.org/officeDocument/2006/relationships/image" Target="../media/image5.emf"/><Relationship Id="rId2" Type="http://schemas.openxmlformats.org/officeDocument/2006/relationships/tags" Target="../tags/tag157.xml"/><Relationship Id="rId1" Type="http://schemas.openxmlformats.org/officeDocument/2006/relationships/vmlDrawing" Target="../drawings/vmlDrawing96.vml"/><Relationship Id="rId6" Type="http://schemas.openxmlformats.org/officeDocument/2006/relationships/oleObject" Target="../embeddings/oleObject118.bin"/><Relationship Id="rId5" Type="http://schemas.openxmlformats.org/officeDocument/2006/relationships/notesSlide" Target="../notesSlides/notesSlide99.xml"/><Relationship Id="rId4" Type="http://schemas.openxmlformats.org/officeDocument/2006/relationships/slideLayout" Target="../slideLayouts/slideLayout6.xml"/><Relationship Id="rId9" Type="http://schemas.openxmlformats.org/officeDocument/2006/relationships/image" Target="../media/image336.png"/></Relationships>
</file>

<file path=ppt/slides/_rels/slide212.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tags" Target="../tags/tag160.xml"/><Relationship Id="rId7" Type="http://schemas.openxmlformats.org/officeDocument/2006/relationships/image" Target="../media/image5.emf"/><Relationship Id="rId2" Type="http://schemas.openxmlformats.org/officeDocument/2006/relationships/tags" Target="../tags/tag159.xml"/><Relationship Id="rId1" Type="http://schemas.openxmlformats.org/officeDocument/2006/relationships/vmlDrawing" Target="../drawings/vmlDrawing97.vml"/><Relationship Id="rId6" Type="http://schemas.openxmlformats.org/officeDocument/2006/relationships/oleObject" Target="../embeddings/oleObject119.bin"/><Relationship Id="rId5" Type="http://schemas.openxmlformats.org/officeDocument/2006/relationships/notesSlide" Target="../notesSlides/notesSlide100.xml"/><Relationship Id="rId4"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42.png"/><Relationship Id="rId3" Type="http://schemas.openxmlformats.org/officeDocument/2006/relationships/tags" Target="../tags/tag162.xml"/><Relationship Id="rId7" Type="http://schemas.openxmlformats.org/officeDocument/2006/relationships/image" Target="../media/image5.emf"/><Relationship Id="rId12" Type="http://schemas.openxmlformats.org/officeDocument/2006/relationships/image" Target="../media/image341.png"/><Relationship Id="rId2" Type="http://schemas.openxmlformats.org/officeDocument/2006/relationships/tags" Target="../tags/tag161.xml"/><Relationship Id="rId1" Type="http://schemas.openxmlformats.org/officeDocument/2006/relationships/vmlDrawing" Target="../drawings/vmlDrawing98.vml"/><Relationship Id="rId6" Type="http://schemas.openxmlformats.org/officeDocument/2006/relationships/oleObject" Target="../embeddings/oleObject120.bin"/><Relationship Id="rId11" Type="http://schemas.openxmlformats.org/officeDocument/2006/relationships/hyperlink" Target="file:///C:\MCT\GoogleDrive\Container\Reifegrad%20im%20CPM%202.pdf" TargetMode="External"/><Relationship Id="rId5" Type="http://schemas.openxmlformats.org/officeDocument/2006/relationships/notesSlide" Target="../notesSlides/notesSlide101.xml"/><Relationship Id="rId10" Type="http://schemas.openxmlformats.org/officeDocument/2006/relationships/image" Target="../media/image340.png"/><Relationship Id="rId4" Type="http://schemas.openxmlformats.org/officeDocument/2006/relationships/slideLayout" Target="../slideLayouts/slideLayout6.xml"/><Relationship Id="rId9" Type="http://schemas.openxmlformats.org/officeDocument/2006/relationships/image" Target="../media/image339.png"/><Relationship Id="rId14" Type="http://schemas.openxmlformats.org/officeDocument/2006/relationships/image" Target="../media/image343.png"/></Relationships>
</file>

<file path=ppt/slides/_rels/slide214.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vmlDrawing" Target="../drawings/vmlDrawing99.vml"/><Relationship Id="rId6" Type="http://schemas.openxmlformats.org/officeDocument/2006/relationships/image" Target="../media/image5.emf"/><Relationship Id="rId5" Type="http://schemas.openxmlformats.org/officeDocument/2006/relationships/oleObject" Target="../embeddings/oleObject121.bin"/><Relationship Id="rId4"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vmlDrawing" Target="../drawings/vmlDrawing100.vml"/><Relationship Id="rId6" Type="http://schemas.openxmlformats.org/officeDocument/2006/relationships/image" Target="../media/image5.emf"/><Relationship Id="rId5" Type="http://schemas.openxmlformats.org/officeDocument/2006/relationships/oleObject" Target="../embeddings/oleObject122.bin"/><Relationship Id="rId4"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image" Target="../media/image344.emf"/><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oleObject" Target="../embeddings/oleObject123.bin"/><Relationship Id="rId17" Type="http://schemas.openxmlformats.org/officeDocument/2006/relationships/image" Target="../media/image348.jpeg"/><Relationship Id="rId2" Type="http://schemas.openxmlformats.org/officeDocument/2006/relationships/tags" Target="../tags/tag167.xml"/><Relationship Id="rId16" Type="http://schemas.openxmlformats.org/officeDocument/2006/relationships/image" Target="../media/image347.png"/><Relationship Id="rId1" Type="http://schemas.openxmlformats.org/officeDocument/2006/relationships/vmlDrawing" Target="../drawings/vmlDrawing101.vml"/><Relationship Id="rId6" Type="http://schemas.openxmlformats.org/officeDocument/2006/relationships/tags" Target="../tags/tag171.xml"/><Relationship Id="rId11" Type="http://schemas.openxmlformats.org/officeDocument/2006/relationships/notesSlide" Target="../notesSlides/notesSlide102.xml"/><Relationship Id="rId5" Type="http://schemas.openxmlformats.org/officeDocument/2006/relationships/tags" Target="../tags/tag170.xml"/><Relationship Id="rId15" Type="http://schemas.openxmlformats.org/officeDocument/2006/relationships/image" Target="../media/image346.png"/><Relationship Id="rId10" Type="http://schemas.openxmlformats.org/officeDocument/2006/relationships/slideLayout" Target="../slideLayouts/slideLayout6.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image" Target="../media/image345.png"/></Relationships>
</file>

<file path=ppt/slides/_rels/slide217.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tags" Target="../tags/tag176.xml"/><Relationship Id="rId7" Type="http://schemas.openxmlformats.org/officeDocument/2006/relationships/image" Target="../media/image5.emf"/><Relationship Id="rId2" Type="http://schemas.openxmlformats.org/officeDocument/2006/relationships/tags" Target="../tags/tag175.xml"/><Relationship Id="rId1" Type="http://schemas.openxmlformats.org/officeDocument/2006/relationships/vmlDrawing" Target="../drawings/vmlDrawing102.vml"/><Relationship Id="rId6" Type="http://schemas.openxmlformats.org/officeDocument/2006/relationships/oleObject" Target="../embeddings/oleObject124.bin"/><Relationship Id="rId5" Type="http://schemas.openxmlformats.org/officeDocument/2006/relationships/notesSlide" Target="../notesSlides/notesSlide103.xml"/><Relationship Id="rId4"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tags" Target="../tags/tag178.xml"/><Relationship Id="rId7" Type="http://schemas.openxmlformats.org/officeDocument/2006/relationships/image" Target="../media/image5.emf"/><Relationship Id="rId2" Type="http://schemas.openxmlformats.org/officeDocument/2006/relationships/tags" Target="../tags/tag177.xml"/><Relationship Id="rId1" Type="http://schemas.openxmlformats.org/officeDocument/2006/relationships/vmlDrawing" Target="../drawings/vmlDrawing103.vml"/><Relationship Id="rId6" Type="http://schemas.openxmlformats.org/officeDocument/2006/relationships/oleObject" Target="../embeddings/oleObject125.bin"/><Relationship Id="rId5" Type="http://schemas.openxmlformats.org/officeDocument/2006/relationships/notesSlide" Target="../notesSlides/notesSlide104.xml"/><Relationship Id="rId4"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352.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3.xml"/><Relationship Id="rId7" Type="http://schemas.openxmlformats.org/officeDocument/2006/relationships/image" Target="../media/image10.emf"/><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353.png"/><Relationship Id="rId7" Type="http://schemas.openxmlformats.org/officeDocument/2006/relationships/image" Target="../media/image357.png"/><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356.png"/><Relationship Id="rId5" Type="http://schemas.openxmlformats.org/officeDocument/2006/relationships/image" Target="../media/image355.png"/><Relationship Id="rId4" Type="http://schemas.openxmlformats.org/officeDocument/2006/relationships/image" Target="../media/image354.png"/></Relationships>
</file>

<file path=ppt/slides/_rels/slide221.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340.png"/><Relationship Id="rId2" Type="http://schemas.openxmlformats.org/officeDocument/2006/relationships/tags" Target="../tags/tag179.xml"/><Relationship Id="rId1" Type="http://schemas.openxmlformats.org/officeDocument/2006/relationships/vmlDrawing" Target="../drawings/vmlDrawing104.vml"/><Relationship Id="rId6" Type="http://schemas.openxmlformats.org/officeDocument/2006/relationships/image" Target="../media/image5.emf"/><Relationship Id="rId5" Type="http://schemas.openxmlformats.org/officeDocument/2006/relationships/oleObject" Target="../embeddings/oleObject126.bin"/><Relationship Id="rId4"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tags" Target="../tags/tag182.xml"/><Relationship Id="rId7" Type="http://schemas.openxmlformats.org/officeDocument/2006/relationships/image" Target="../media/image358.png"/><Relationship Id="rId2" Type="http://schemas.openxmlformats.org/officeDocument/2006/relationships/tags" Target="../tags/tag181.xml"/><Relationship Id="rId1" Type="http://schemas.openxmlformats.org/officeDocument/2006/relationships/vmlDrawing" Target="../drawings/vmlDrawing105.vml"/><Relationship Id="rId6" Type="http://schemas.openxmlformats.org/officeDocument/2006/relationships/image" Target="../media/image5.emf"/><Relationship Id="rId5" Type="http://schemas.openxmlformats.org/officeDocument/2006/relationships/oleObject" Target="../embeddings/oleObject127.bin"/><Relationship Id="rId4"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image" Target="../media/image360.svg"/><Relationship Id="rId7" Type="http://schemas.openxmlformats.org/officeDocument/2006/relationships/image" Target="../media/image364.svg"/><Relationship Id="rId2" Type="http://schemas.openxmlformats.org/officeDocument/2006/relationships/image" Target="../media/image359.png"/><Relationship Id="rId1" Type="http://schemas.openxmlformats.org/officeDocument/2006/relationships/slideLayout" Target="../slideLayouts/slideLayout3.xml"/><Relationship Id="rId6" Type="http://schemas.openxmlformats.org/officeDocument/2006/relationships/image" Target="../media/image363.png"/><Relationship Id="rId5" Type="http://schemas.openxmlformats.org/officeDocument/2006/relationships/image" Target="../media/image362.svg"/><Relationship Id="rId4" Type="http://schemas.openxmlformats.org/officeDocument/2006/relationships/image" Target="../media/image361.png"/><Relationship Id="rId9" Type="http://schemas.openxmlformats.org/officeDocument/2006/relationships/image" Target="../media/image366.svg"/></Relationships>
</file>

<file path=ppt/slides/_rels/slide2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vmlDrawing" Target="../drawings/vmlDrawing106.vml"/><Relationship Id="rId6" Type="http://schemas.openxmlformats.org/officeDocument/2006/relationships/image" Target="../media/image10.emf"/><Relationship Id="rId5" Type="http://schemas.openxmlformats.org/officeDocument/2006/relationships/oleObject" Target="../embeddings/oleObject25.bin"/><Relationship Id="rId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19.jpeg"/><Relationship Id="rId16" Type="http://schemas.openxmlformats.org/officeDocument/2006/relationships/image" Target="../media/image33.jpe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jpeg"/><Relationship Id="rId15" Type="http://schemas.openxmlformats.org/officeDocument/2006/relationships/image" Target="../media/image32.png"/><Relationship Id="rId10" Type="http://schemas.openxmlformats.org/officeDocument/2006/relationships/image" Target="../media/image27.jpeg"/><Relationship Id="rId19" Type="http://schemas.openxmlformats.org/officeDocument/2006/relationships/image" Target="../media/image36.gif"/><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image" Target="../media/image31.jpe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18" Type="http://schemas.openxmlformats.org/officeDocument/2006/relationships/image" Target="../media/image69.png"/><Relationship Id="rId3" Type="http://schemas.openxmlformats.org/officeDocument/2006/relationships/image" Target="../media/image54.svg"/><Relationship Id="rId21" Type="http://schemas.openxmlformats.org/officeDocument/2006/relationships/image" Target="../media/image72.svg"/><Relationship Id="rId7" Type="http://schemas.openxmlformats.org/officeDocument/2006/relationships/image" Target="../media/image58.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23" Type="http://schemas.openxmlformats.org/officeDocument/2006/relationships/image" Target="../media/image74.svg"/><Relationship Id="rId10" Type="http://schemas.openxmlformats.org/officeDocument/2006/relationships/image" Target="../media/image61.png"/><Relationship Id="rId19" Type="http://schemas.openxmlformats.org/officeDocument/2006/relationships/image" Target="../media/image70.sv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 Id="rId22" Type="http://schemas.openxmlformats.org/officeDocument/2006/relationships/image" Target="../media/image73.png"/></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7.png"/><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image" Target="../media/image66.svg"/><Relationship Id="rId2" Type="http://schemas.openxmlformats.org/officeDocument/2006/relationships/notesSlide" Target="../notesSlides/notesSlide31.xml"/><Relationship Id="rId16" Type="http://schemas.openxmlformats.org/officeDocument/2006/relationships/image" Target="../media/image74.svg"/><Relationship Id="rId1" Type="http://schemas.openxmlformats.org/officeDocument/2006/relationships/slideLayout" Target="../slideLayouts/slideLayout3.xml"/><Relationship Id="rId6" Type="http://schemas.openxmlformats.org/officeDocument/2006/relationships/image" Target="../media/image62.svg"/><Relationship Id="rId11" Type="http://schemas.openxmlformats.org/officeDocument/2006/relationships/image" Target="../media/image86.png"/><Relationship Id="rId5" Type="http://schemas.openxmlformats.org/officeDocument/2006/relationships/image" Target="../media/image81.png"/><Relationship Id="rId15" Type="http://schemas.openxmlformats.org/officeDocument/2006/relationships/image" Target="../media/image89.png"/><Relationship Id="rId10" Type="http://schemas.openxmlformats.org/officeDocument/2006/relationships/image" Target="../media/image85.svg"/><Relationship Id="rId4" Type="http://schemas.openxmlformats.org/officeDocument/2006/relationships/image" Target="../media/image80.svg"/><Relationship Id="rId9" Type="http://schemas.openxmlformats.org/officeDocument/2006/relationships/image" Target="../media/image84.png"/><Relationship Id="rId14" Type="http://schemas.openxmlformats.org/officeDocument/2006/relationships/image" Target="../media/image88.sv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s/_rels/slide5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0.emf"/><Relationship Id="rId2" Type="http://schemas.openxmlformats.org/officeDocument/2006/relationships/tags" Target="../tags/tag25.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38.xml"/><Relationship Id="rId4"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0.emf"/><Relationship Id="rId2" Type="http://schemas.openxmlformats.org/officeDocument/2006/relationships/tags" Target="../tags/tag27.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39.xml"/><Relationship Id="rId4"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0.emf"/><Relationship Id="rId2" Type="http://schemas.openxmlformats.org/officeDocument/2006/relationships/tags" Target="../tags/tag29.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40.xml"/><Relationship Id="rId4"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32.xml"/><Relationship Id="rId7" Type="http://schemas.openxmlformats.org/officeDocument/2006/relationships/image" Target="../media/image10.emf"/><Relationship Id="rId2" Type="http://schemas.openxmlformats.org/officeDocument/2006/relationships/tags" Target="../tags/tag31.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41.xml"/><Relationship Id="rId4"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34.xml"/><Relationship Id="rId7" Type="http://schemas.openxmlformats.org/officeDocument/2006/relationships/image" Target="../media/image10.emf"/><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42.xml"/><Relationship Id="rId4" Type="http://schemas.openxmlformats.org/officeDocument/2006/relationships/slideLayout" Target="../slideLayouts/slideLayout6.xml"/><Relationship Id="rId9"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20.vml"/><Relationship Id="rId6" Type="http://schemas.openxmlformats.org/officeDocument/2006/relationships/image" Target="../media/image10.emf"/><Relationship Id="rId5" Type="http://schemas.openxmlformats.org/officeDocument/2006/relationships/oleObject" Target="../embeddings/oleObject20.bin"/><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tags" Target="../tags/tag38.xml"/><Relationship Id="rId7" Type="http://schemas.openxmlformats.org/officeDocument/2006/relationships/image" Target="../media/image10.emf"/><Relationship Id="rId12" Type="http://schemas.openxmlformats.org/officeDocument/2006/relationships/image" Target="../media/image102.png"/><Relationship Id="rId2" Type="http://schemas.openxmlformats.org/officeDocument/2006/relationships/tags" Target="../tags/tag37.xml"/><Relationship Id="rId1" Type="http://schemas.openxmlformats.org/officeDocument/2006/relationships/vmlDrawing" Target="../drawings/vmlDrawing21.vml"/><Relationship Id="rId6" Type="http://schemas.openxmlformats.org/officeDocument/2006/relationships/oleObject" Target="../embeddings/oleObject21.bin"/><Relationship Id="rId11" Type="http://schemas.openxmlformats.org/officeDocument/2006/relationships/image" Target="../media/image101.png"/><Relationship Id="rId5" Type="http://schemas.openxmlformats.org/officeDocument/2006/relationships/notesSlide" Target="../notesSlides/notesSlide44.xml"/><Relationship Id="rId10" Type="http://schemas.openxmlformats.org/officeDocument/2006/relationships/image" Target="../media/image100.png"/><Relationship Id="rId4" Type="http://schemas.openxmlformats.org/officeDocument/2006/relationships/slideLayout" Target="../slideLayouts/slideLayout6.xml"/><Relationship Id="rId9" Type="http://schemas.openxmlformats.org/officeDocument/2006/relationships/image" Target="../media/image99.png"/><Relationship Id="rId14"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40.xml"/><Relationship Id="rId7" Type="http://schemas.openxmlformats.org/officeDocument/2006/relationships/image" Target="../media/image10.emf"/><Relationship Id="rId2" Type="http://schemas.openxmlformats.org/officeDocument/2006/relationships/tags" Target="../tags/tag39.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45.xml"/><Relationship Id="rId4" Type="http://schemas.openxmlformats.org/officeDocument/2006/relationships/slideLayout" Target="../slideLayouts/slideLayout6.xml"/><Relationship Id="rId9"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23.vml"/><Relationship Id="rId6" Type="http://schemas.openxmlformats.org/officeDocument/2006/relationships/image" Target="../media/image10.emf"/><Relationship Id="rId5" Type="http://schemas.openxmlformats.org/officeDocument/2006/relationships/oleObject" Target="../embeddings/oleObject23.bin"/><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vmlDrawing" Target="../drawings/vmlDrawing24.vml"/><Relationship Id="rId6" Type="http://schemas.openxmlformats.org/officeDocument/2006/relationships/image" Target="../media/image10.emf"/><Relationship Id="rId5" Type="http://schemas.openxmlformats.org/officeDocument/2006/relationships/oleObject" Target="../embeddings/oleObject24.bin"/><Relationship Id="rId4"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10.emf"/><Relationship Id="rId2" Type="http://schemas.openxmlformats.org/officeDocument/2006/relationships/tags" Target="../tags/tag45.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notesSlide" Target="../notesSlides/notesSlide47.xml"/><Relationship Id="rId4"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10.emf"/><Relationship Id="rId2" Type="http://schemas.openxmlformats.org/officeDocument/2006/relationships/tags" Target="../tags/tag47.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notesSlide" Target="../notesSlides/notesSlide48.xml"/><Relationship Id="rId4"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27.vml"/><Relationship Id="rId6" Type="http://schemas.openxmlformats.org/officeDocument/2006/relationships/image" Target="../media/image10.emf"/><Relationship Id="rId5" Type="http://schemas.openxmlformats.org/officeDocument/2006/relationships/oleObject" Target="../embeddings/oleObject27.bin"/><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oleObject" Target="../embeddings/oleObject32.bin"/><Relationship Id="rId18" Type="http://schemas.openxmlformats.org/officeDocument/2006/relationships/oleObject" Target="../embeddings/oleObject37.bin"/><Relationship Id="rId26" Type="http://schemas.openxmlformats.org/officeDocument/2006/relationships/image" Target="../media/image114.png"/><Relationship Id="rId3" Type="http://schemas.openxmlformats.org/officeDocument/2006/relationships/tags" Target="../tags/tag52.xml"/><Relationship Id="rId21" Type="http://schemas.openxmlformats.org/officeDocument/2006/relationships/oleObject" Target="../embeddings/oleObject40.bin"/><Relationship Id="rId7" Type="http://schemas.openxmlformats.org/officeDocument/2006/relationships/image" Target="../media/image5.emf"/><Relationship Id="rId12" Type="http://schemas.openxmlformats.org/officeDocument/2006/relationships/oleObject" Target="../embeddings/oleObject31.bin"/><Relationship Id="rId17" Type="http://schemas.openxmlformats.org/officeDocument/2006/relationships/oleObject" Target="../embeddings/oleObject36.bin"/><Relationship Id="rId25" Type="http://schemas.openxmlformats.org/officeDocument/2006/relationships/oleObject" Target="../embeddings/oleObject44.bin"/><Relationship Id="rId33" Type="http://schemas.openxmlformats.org/officeDocument/2006/relationships/oleObject" Target="../embeddings/oleObject50.bin"/><Relationship Id="rId2" Type="http://schemas.openxmlformats.org/officeDocument/2006/relationships/tags" Target="../tags/tag51.xml"/><Relationship Id="rId16" Type="http://schemas.openxmlformats.org/officeDocument/2006/relationships/oleObject" Target="../embeddings/oleObject35.bin"/><Relationship Id="rId20" Type="http://schemas.openxmlformats.org/officeDocument/2006/relationships/oleObject" Target="../embeddings/oleObject39.bin"/><Relationship Id="rId29" Type="http://schemas.openxmlformats.org/officeDocument/2006/relationships/oleObject" Target="../embeddings/oleObject46.bin"/><Relationship Id="rId1" Type="http://schemas.openxmlformats.org/officeDocument/2006/relationships/vmlDrawing" Target="../drawings/vmlDrawing28.vml"/><Relationship Id="rId6" Type="http://schemas.openxmlformats.org/officeDocument/2006/relationships/oleObject" Target="../embeddings/oleObject28.bin"/><Relationship Id="rId11" Type="http://schemas.openxmlformats.org/officeDocument/2006/relationships/oleObject" Target="../embeddings/oleObject30.bin"/><Relationship Id="rId24" Type="http://schemas.openxmlformats.org/officeDocument/2006/relationships/oleObject" Target="../embeddings/oleObject43.bin"/><Relationship Id="rId32" Type="http://schemas.openxmlformats.org/officeDocument/2006/relationships/oleObject" Target="../embeddings/oleObject49.bin"/><Relationship Id="rId5" Type="http://schemas.openxmlformats.org/officeDocument/2006/relationships/notesSlide" Target="../notesSlides/notesSlide49.xml"/><Relationship Id="rId15" Type="http://schemas.openxmlformats.org/officeDocument/2006/relationships/oleObject" Target="../embeddings/oleObject34.bin"/><Relationship Id="rId23" Type="http://schemas.openxmlformats.org/officeDocument/2006/relationships/oleObject" Target="../embeddings/oleObject42.bin"/><Relationship Id="rId28" Type="http://schemas.openxmlformats.org/officeDocument/2006/relationships/image" Target="../media/image112.png"/><Relationship Id="rId10" Type="http://schemas.openxmlformats.org/officeDocument/2006/relationships/image" Target="../media/image111.png"/><Relationship Id="rId19" Type="http://schemas.openxmlformats.org/officeDocument/2006/relationships/oleObject" Target="../embeddings/oleObject38.bin"/><Relationship Id="rId31" Type="http://schemas.openxmlformats.org/officeDocument/2006/relationships/oleObject" Target="../embeddings/oleObject48.bin"/><Relationship Id="rId4" Type="http://schemas.openxmlformats.org/officeDocument/2006/relationships/slideLayout" Target="../slideLayouts/slideLayout6.xml"/><Relationship Id="rId9" Type="http://schemas.openxmlformats.org/officeDocument/2006/relationships/oleObject" Target="../embeddings/oleObject29.bin"/><Relationship Id="rId14" Type="http://schemas.openxmlformats.org/officeDocument/2006/relationships/oleObject" Target="../embeddings/oleObject33.bin"/><Relationship Id="rId22" Type="http://schemas.openxmlformats.org/officeDocument/2006/relationships/oleObject" Target="../embeddings/oleObject41.bin"/><Relationship Id="rId27" Type="http://schemas.openxmlformats.org/officeDocument/2006/relationships/oleObject" Target="../embeddings/oleObject45.bin"/><Relationship Id="rId30" Type="http://schemas.openxmlformats.org/officeDocument/2006/relationships/oleObject" Target="../embeddings/oleObject47.bin"/></Relationships>
</file>

<file path=ppt/slides/_rels/slide71.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tags" Target="../tags/tag54.xml"/><Relationship Id="rId7" Type="http://schemas.openxmlformats.org/officeDocument/2006/relationships/image" Target="../media/image5.emf"/><Relationship Id="rId2" Type="http://schemas.openxmlformats.org/officeDocument/2006/relationships/tags" Target="../tags/tag53.xml"/><Relationship Id="rId1" Type="http://schemas.openxmlformats.org/officeDocument/2006/relationships/vmlDrawing" Target="../drawings/vmlDrawing29.vml"/><Relationship Id="rId6" Type="http://schemas.openxmlformats.org/officeDocument/2006/relationships/oleObject" Target="../embeddings/oleObject51.bin"/><Relationship Id="rId5" Type="http://schemas.openxmlformats.org/officeDocument/2006/relationships/notesSlide" Target="../notesSlides/notesSlide50.xml"/><Relationship Id="rId4"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5.emf"/><Relationship Id="rId2" Type="http://schemas.openxmlformats.org/officeDocument/2006/relationships/tags" Target="../tags/tag55.xml"/><Relationship Id="rId1" Type="http://schemas.openxmlformats.org/officeDocument/2006/relationships/vmlDrawing" Target="../drawings/vmlDrawing30.vml"/><Relationship Id="rId6" Type="http://schemas.openxmlformats.org/officeDocument/2006/relationships/oleObject" Target="../embeddings/oleObject52.bin"/><Relationship Id="rId5" Type="http://schemas.openxmlformats.org/officeDocument/2006/relationships/notesSlide" Target="../notesSlides/notesSlide51.xml"/><Relationship Id="rId4"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1.vml"/><Relationship Id="rId6" Type="http://schemas.openxmlformats.org/officeDocument/2006/relationships/image" Target="../media/image10.emf"/><Relationship Id="rId5" Type="http://schemas.openxmlformats.org/officeDocument/2006/relationships/oleObject" Target="../embeddings/oleObject53.bin"/><Relationship Id="rId4"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image" Target="../media/image10.emf"/><Relationship Id="rId2" Type="http://schemas.openxmlformats.org/officeDocument/2006/relationships/tags" Target="../tags/tag59.xml"/><Relationship Id="rId1" Type="http://schemas.openxmlformats.org/officeDocument/2006/relationships/vmlDrawing" Target="../drawings/vmlDrawing32.vml"/><Relationship Id="rId6" Type="http://schemas.openxmlformats.org/officeDocument/2006/relationships/oleObject" Target="../embeddings/oleObject54.bin"/><Relationship Id="rId5" Type="http://schemas.openxmlformats.org/officeDocument/2006/relationships/notesSlide" Target="../notesSlides/notesSlide53.xml"/><Relationship Id="rId4"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vmlDrawing" Target="../drawings/vmlDrawing33.vml"/><Relationship Id="rId6" Type="http://schemas.openxmlformats.org/officeDocument/2006/relationships/image" Target="../media/image10.emf"/><Relationship Id="rId5" Type="http://schemas.openxmlformats.org/officeDocument/2006/relationships/oleObject" Target="../embeddings/oleObject55.bin"/><Relationship Id="rId4"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64.xml"/><Relationship Id="rId7" Type="http://schemas.openxmlformats.org/officeDocument/2006/relationships/image" Target="../media/image10.emf"/><Relationship Id="rId2" Type="http://schemas.openxmlformats.org/officeDocument/2006/relationships/tags" Target="../tags/tag63.xml"/><Relationship Id="rId1" Type="http://schemas.openxmlformats.org/officeDocument/2006/relationships/vmlDrawing" Target="../drawings/vmlDrawing34.vml"/><Relationship Id="rId6" Type="http://schemas.openxmlformats.org/officeDocument/2006/relationships/oleObject" Target="../embeddings/oleObject56.bin"/><Relationship Id="rId5" Type="http://schemas.openxmlformats.org/officeDocument/2006/relationships/notesSlide" Target="../notesSlides/notesSlide55.xml"/><Relationship Id="rId4"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5.xml"/><Relationship Id="rId1" Type="http://schemas.openxmlformats.org/officeDocument/2006/relationships/vmlDrawing" Target="../drawings/vmlDrawing35.vml"/><Relationship Id="rId6" Type="http://schemas.openxmlformats.org/officeDocument/2006/relationships/image" Target="../media/image5.emf"/><Relationship Id="rId5" Type="http://schemas.openxmlformats.org/officeDocument/2006/relationships/oleObject" Target="../embeddings/oleObject57.bin"/><Relationship Id="rId4" Type="http://schemas.openxmlformats.org/officeDocument/2006/relationships/notesSlide" Target="../notesSlides/notesSlide56.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67.xml"/><Relationship Id="rId7" Type="http://schemas.openxmlformats.org/officeDocument/2006/relationships/image" Target="../media/image5.emf"/><Relationship Id="rId2" Type="http://schemas.openxmlformats.org/officeDocument/2006/relationships/tags" Target="../tags/tag66.xml"/><Relationship Id="rId1" Type="http://schemas.openxmlformats.org/officeDocument/2006/relationships/vmlDrawing" Target="../drawings/vmlDrawing36.vml"/><Relationship Id="rId6" Type="http://schemas.openxmlformats.org/officeDocument/2006/relationships/oleObject" Target="../embeddings/oleObject58.bin"/><Relationship Id="rId5" Type="http://schemas.openxmlformats.org/officeDocument/2006/relationships/notesSlide" Target="../notesSlides/notesSlide58.xml"/><Relationship Id="rId4"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69.xml"/><Relationship Id="rId7" Type="http://schemas.openxmlformats.org/officeDocument/2006/relationships/image" Target="../media/image5.emf"/><Relationship Id="rId2" Type="http://schemas.openxmlformats.org/officeDocument/2006/relationships/tags" Target="../tags/tag68.xml"/><Relationship Id="rId1" Type="http://schemas.openxmlformats.org/officeDocument/2006/relationships/vmlDrawing" Target="../drawings/vmlDrawing37.vml"/><Relationship Id="rId6" Type="http://schemas.openxmlformats.org/officeDocument/2006/relationships/oleObject" Target="../embeddings/oleObject59.bin"/><Relationship Id="rId5" Type="http://schemas.openxmlformats.org/officeDocument/2006/relationships/notesSlide" Target="../notesSlides/notesSlide59.xml"/><Relationship Id="rId4"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10.emf"/><Relationship Id="rId4" Type="http://schemas.openxmlformats.org/officeDocument/2006/relationships/oleObject" Target="../embeddings/oleObject4.bin"/></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vmlDrawing" Target="../drawings/vmlDrawing38.vml"/><Relationship Id="rId5" Type="http://schemas.openxmlformats.org/officeDocument/2006/relationships/image" Target="../media/image5.emf"/><Relationship Id="rId4" Type="http://schemas.openxmlformats.org/officeDocument/2006/relationships/oleObject" Target="../embeddings/oleObject60.bin"/></Relationships>
</file>

<file path=ppt/slides/_rels/slide9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0.emf"/><Relationship Id="rId2" Type="http://schemas.openxmlformats.org/officeDocument/2006/relationships/tags" Target="../tags/tag71.xml"/><Relationship Id="rId1" Type="http://schemas.openxmlformats.org/officeDocument/2006/relationships/vmlDrawing" Target="../drawings/vmlDrawing39.vml"/><Relationship Id="rId6" Type="http://schemas.openxmlformats.org/officeDocument/2006/relationships/oleObject" Target="../embeddings/oleObject61.bin"/><Relationship Id="rId5" Type="http://schemas.openxmlformats.org/officeDocument/2006/relationships/notesSlide" Target="../notesSlides/notesSlide66.xml"/><Relationship Id="rId4"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3.xml"/><Relationship Id="rId1" Type="http://schemas.openxmlformats.org/officeDocument/2006/relationships/vmlDrawing" Target="../drawings/vmlDrawing40.vml"/><Relationship Id="rId5" Type="http://schemas.openxmlformats.org/officeDocument/2006/relationships/image" Target="../media/image5.emf"/><Relationship Id="rId4" Type="http://schemas.openxmlformats.org/officeDocument/2006/relationships/oleObject" Target="../embeddings/oleObject62.bin"/></Relationships>
</file>

<file path=ppt/slides/_rels/slide96.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tags" Target="../tags/tag75.xml"/><Relationship Id="rId7" Type="http://schemas.openxmlformats.org/officeDocument/2006/relationships/image" Target="../media/image127.emf"/><Relationship Id="rId12" Type="http://schemas.openxmlformats.org/officeDocument/2006/relationships/image" Target="../media/image132.png"/><Relationship Id="rId2" Type="http://schemas.openxmlformats.org/officeDocument/2006/relationships/tags" Target="../tags/tag74.xml"/><Relationship Id="rId1" Type="http://schemas.openxmlformats.org/officeDocument/2006/relationships/vmlDrawing" Target="../drawings/vmlDrawing41.vml"/><Relationship Id="rId6" Type="http://schemas.openxmlformats.org/officeDocument/2006/relationships/oleObject" Target="../embeddings/oleObject63.bin"/><Relationship Id="rId11" Type="http://schemas.openxmlformats.org/officeDocument/2006/relationships/image" Target="../media/image131.png"/><Relationship Id="rId5" Type="http://schemas.openxmlformats.org/officeDocument/2006/relationships/notesSlide" Target="../notesSlides/notesSlide67.xml"/><Relationship Id="rId15" Type="http://schemas.openxmlformats.org/officeDocument/2006/relationships/image" Target="../media/image135.jpg"/><Relationship Id="rId10" Type="http://schemas.openxmlformats.org/officeDocument/2006/relationships/image" Target="../media/image130.png"/><Relationship Id="rId4" Type="http://schemas.openxmlformats.org/officeDocument/2006/relationships/slideLayout" Target="../slideLayouts/slideLayout6.xml"/><Relationship Id="rId9" Type="http://schemas.openxmlformats.org/officeDocument/2006/relationships/image" Target="../media/image129.png"/><Relationship Id="rId14" Type="http://schemas.openxmlformats.org/officeDocument/2006/relationships/image" Target="../media/image134.jpe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6.xml"/><Relationship Id="rId1" Type="http://schemas.openxmlformats.org/officeDocument/2006/relationships/vmlDrawing" Target="../drawings/vmlDrawing42.vml"/><Relationship Id="rId5" Type="http://schemas.openxmlformats.org/officeDocument/2006/relationships/image" Target="../media/image5.emf"/><Relationship Id="rId4" Type="http://schemas.openxmlformats.org/officeDocument/2006/relationships/oleObject" Target="../embeddings/oleObject64.bin"/></Relationships>
</file>

<file path=ppt/slides/_rels/slide98.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5.emf"/><Relationship Id="rId2" Type="http://schemas.openxmlformats.org/officeDocument/2006/relationships/tags" Target="../tags/tag77.xml"/><Relationship Id="rId1" Type="http://schemas.openxmlformats.org/officeDocument/2006/relationships/vmlDrawing" Target="../drawings/vmlDrawing43.vml"/><Relationship Id="rId6" Type="http://schemas.openxmlformats.org/officeDocument/2006/relationships/oleObject" Target="../embeddings/oleObject65.bin"/><Relationship Id="rId5" Type="http://schemas.openxmlformats.org/officeDocument/2006/relationships/notesSlide" Target="../notesSlides/notesSlide68.xml"/><Relationship Id="rId4"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tags" Target="../tags/tag80.xml"/><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tags" Target="../tags/tag79.xml"/><Relationship Id="rId1" Type="http://schemas.openxmlformats.org/officeDocument/2006/relationships/vmlDrawing" Target="../drawings/vmlDrawing44.vml"/><Relationship Id="rId6" Type="http://schemas.openxmlformats.org/officeDocument/2006/relationships/image" Target="../media/image5.emf"/><Relationship Id="rId11" Type="http://schemas.openxmlformats.org/officeDocument/2006/relationships/image" Target="../media/image140.png"/><Relationship Id="rId5" Type="http://schemas.openxmlformats.org/officeDocument/2006/relationships/oleObject" Target="../embeddings/oleObject66.bin"/><Relationship Id="rId10" Type="http://schemas.openxmlformats.org/officeDocument/2006/relationships/image" Target="../media/image139.png"/><Relationship Id="rId4" Type="http://schemas.openxmlformats.org/officeDocument/2006/relationships/slideLayout" Target="../slideLayouts/slideLayout6.xml"/><Relationship Id="rId9"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1159152875"/>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6187" name="think-cell Folie" r:id="rId6" imgW="196" imgH="196" progId="TCLayout.ActiveDocument.1">
                  <p:embed/>
                </p:oleObj>
              </mc:Choice>
              <mc:Fallback>
                <p:oleObj name="think-cell Folie" r:id="rId6" imgW="196" imgH="196" progId="TCLayout.ActiveDocument.1">
                  <p:embed/>
                  <p:pic>
                    <p:nvPicPr>
                      <p:cNvPr id="6" name="Objekt 5"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5" name="Rechteck 4"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4000"/>
              </a:lnSpc>
              <a:spcBef>
                <a:spcPct val="0"/>
              </a:spcBef>
              <a:spcAft>
                <a:spcPct val="0"/>
              </a:spcAft>
            </a:pPr>
            <a:endParaRPr lang="de-DE" sz="35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ctrTitle"/>
          </p:nvPr>
        </p:nvSpPr>
        <p:spPr bwMode="gray"/>
        <p:txBody>
          <a:bodyPr/>
          <a:lstStyle/>
          <a:p>
            <a:r>
              <a:rPr lang="de-DE" dirty="0"/>
              <a:t>Digitale Transformation im Controlling</a:t>
            </a:r>
          </a:p>
        </p:txBody>
      </p:sp>
      <p:sp>
        <p:nvSpPr>
          <p:cNvPr id="3" name="Untertitel 2"/>
          <p:cNvSpPr>
            <a:spLocks noGrp="1"/>
          </p:cNvSpPr>
          <p:nvPr>
            <p:ph type="subTitle" idx="1"/>
          </p:nvPr>
        </p:nvSpPr>
        <p:spPr bwMode="gray"/>
        <p:txBody>
          <a:bodyPr/>
          <a:lstStyle/>
          <a:p>
            <a:r>
              <a:rPr lang="de-DE" dirty="0"/>
              <a:t>Willkommen bei der </a:t>
            </a:r>
            <a:br>
              <a:rPr lang="de-DE" dirty="0"/>
            </a:br>
            <a:r>
              <a:rPr lang="de-DE" dirty="0"/>
              <a:t>Haufe Akademie.</a:t>
            </a:r>
          </a:p>
        </p:txBody>
      </p:sp>
    </p:spTree>
    <p:extLst>
      <p:ext uri="{BB962C8B-B14F-4D97-AF65-F5344CB8AC3E}">
        <p14:creationId xmlns:p14="http://schemas.microsoft.com/office/powerpoint/2010/main" val="174250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2967517348"/>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0283" name="think-cell Folie" r:id="rId6" imgW="360" imgH="360" progId="TCLayout.ActiveDocument.1">
                  <p:embed/>
                </p:oleObj>
              </mc:Choice>
              <mc:Fallback>
                <p:oleObj name="think-cell Folie" r:id="rId6" imgW="360" imgH="360" progId="TCLayout.ActiveDocument.1">
                  <p:embed/>
                  <p:pic>
                    <p:nvPicPr>
                      <p:cNvPr id="8" name="Objekt 7"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Einige Hinweise zu Risiken und Nebenwirkungen …</a:t>
            </a:r>
          </a:p>
        </p:txBody>
      </p:sp>
      <p:sp>
        <p:nvSpPr>
          <p:cNvPr id="3" name="Inhaltsplatzhalter 2"/>
          <p:cNvSpPr>
            <a:spLocks noGrp="1"/>
          </p:cNvSpPr>
          <p:nvPr>
            <p:ph idx="1"/>
          </p:nvPr>
        </p:nvSpPr>
        <p:spPr/>
        <p:txBody>
          <a:bodyPr/>
          <a:lstStyle/>
          <a:p>
            <a:r>
              <a:rPr lang="de-DE" dirty="0"/>
              <a:t>Eine digitale Transformationen eröffnet so viele </a:t>
            </a:r>
            <a:r>
              <a:rPr lang="de-DE" b="1" dirty="0"/>
              <a:t>Chancen</a:t>
            </a:r>
            <a:r>
              <a:rPr lang="de-DE" dirty="0"/>
              <a:t> und schafft </a:t>
            </a:r>
            <a:r>
              <a:rPr lang="de-DE" b="1" dirty="0"/>
              <a:t>Risiken</a:t>
            </a:r>
            <a:r>
              <a:rPr lang="de-DE" dirty="0"/>
              <a:t>, die den Rahmen dieses Seminars sprengen würden.</a:t>
            </a:r>
          </a:p>
          <a:p>
            <a:r>
              <a:rPr lang="de-DE" dirty="0"/>
              <a:t>Aus unseren </a:t>
            </a:r>
            <a:r>
              <a:rPr lang="de-DE" b="1" dirty="0"/>
              <a:t>Projekten</a:t>
            </a:r>
            <a:r>
              <a:rPr lang="de-DE" dirty="0"/>
              <a:t> haben wir die für uns am wichtigsten erscheinenden Stoßrichtungen extrahiert. </a:t>
            </a:r>
          </a:p>
          <a:p>
            <a:r>
              <a:rPr lang="de-DE" dirty="0"/>
              <a:t>Die Auswahl ist durchaus </a:t>
            </a:r>
            <a:r>
              <a:rPr lang="de-DE" b="1" dirty="0"/>
              <a:t>subjektiv</a:t>
            </a:r>
            <a:r>
              <a:rPr lang="de-DE" dirty="0"/>
              <a:t>. </a:t>
            </a:r>
          </a:p>
          <a:p>
            <a:r>
              <a:rPr lang="de-DE" dirty="0"/>
              <a:t>An einer </a:t>
            </a:r>
            <a:r>
              <a:rPr lang="de-DE" b="1" dirty="0"/>
              <a:t>Individualisierung</a:t>
            </a:r>
            <a:r>
              <a:rPr lang="de-DE" dirty="0"/>
              <a:t> der </a:t>
            </a:r>
            <a:r>
              <a:rPr lang="de-DE" b="1" dirty="0"/>
              <a:t>Digitalisierungsstrategie</a:t>
            </a:r>
            <a:r>
              <a:rPr lang="de-DE" dirty="0"/>
              <a:t> führt kein Weg vorbei. </a:t>
            </a:r>
          </a:p>
          <a:p>
            <a:r>
              <a:rPr lang="de-DE" dirty="0"/>
              <a:t>Das notwendige </a:t>
            </a:r>
            <a:r>
              <a:rPr lang="de-DE" b="1" dirty="0"/>
              <a:t>Rüstzeug</a:t>
            </a:r>
            <a:r>
              <a:rPr lang="de-DE" dirty="0"/>
              <a:t> wollen wir vermitteln. </a:t>
            </a:r>
          </a:p>
          <a:p>
            <a:r>
              <a:rPr lang="de-DE" dirty="0"/>
              <a:t>Dazu müssen Sie auch die aktuellen </a:t>
            </a:r>
            <a:r>
              <a:rPr lang="de-DE" b="1" dirty="0"/>
              <a:t>Werkzeuge</a:t>
            </a:r>
            <a:r>
              <a:rPr lang="de-DE" dirty="0"/>
              <a:t> kennenlernen. </a:t>
            </a:r>
          </a:p>
        </p:txBody>
      </p:sp>
      <p:sp>
        <p:nvSpPr>
          <p:cNvPr id="6" name="Foliennummernplatzhalter 5">
            <a:extLst>
              <a:ext uri="{FF2B5EF4-FFF2-40B4-BE49-F238E27FC236}">
                <a16:creationId xmlns:a16="http://schemas.microsoft.com/office/drawing/2014/main" id="{BFC34EB6-1C95-4CEF-B406-5083B15F4BD9}"/>
              </a:ext>
            </a:extLst>
          </p:cNvPr>
          <p:cNvSpPr>
            <a:spLocks noGrp="1"/>
          </p:cNvSpPr>
          <p:nvPr>
            <p:ph type="sldNum" sz="quarter" idx="11"/>
          </p:nvPr>
        </p:nvSpPr>
        <p:spPr/>
        <p:txBody>
          <a:bodyPr/>
          <a:lstStyle/>
          <a:p>
            <a:fld id="{FFC269A0-BD27-4577-9DED-0AAE60100C51}" type="slidenum">
              <a:rPr lang="de-DE" smtClean="0"/>
              <a:pPr/>
              <a:t>9</a:t>
            </a:fld>
            <a:r>
              <a:rPr lang="de-DE" dirty="0"/>
              <a:t> | ©</a:t>
            </a:r>
          </a:p>
        </p:txBody>
      </p:sp>
      <p:sp>
        <p:nvSpPr>
          <p:cNvPr id="9" name="Fußzeilenplatzhalter 8">
            <a:extLst>
              <a:ext uri="{FF2B5EF4-FFF2-40B4-BE49-F238E27FC236}">
                <a16:creationId xmlns:a16="http://schemas.microsoft.com/office/drawing/2014/main" id="{4A042458-A57A-426C-9F91-BA9F58D47E2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3781910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FE98B-4625-4D77-AE5B-8CDD22B9B99F}"/>
              </a:ext>
            </a:extLst>
          </p:cNvPr>
          <p:cNvSpPr>
            <a:spLocks noGrp="1"/>
          </p:cNvSpPr>
          <p:nvPr>
            <p:ph type="title"/>
          </p:nvPr>
        </p:nvSpPr>
        <p:spPr/>
        <p:txBody>
          <a:bodyPr/>
          <a:lstStyle/>
          <a:p>
            <a:r>
              <a:rPr lang="de-DE" dirty="0"/>
              <a:t>Typische Operationen im BI (OLAP)</a:t>
            </a:r>
          </a:p>
        </p:txBody>
      </p:sp>
      <p:sp>
        <p:nvSpPr>
          <p:cNvPr id="3" name="Fußzeilenplatzhalter 2">
            <a:extLst>
              <a:ext uri="{FF2B5EF4-FFF2-40B4-BE49-F238E27FC236}">
                <a16:creationId xmlns:a16="http://schemas.microsoft.com/office/drawing/2014/main" id="{952C5EB5-2042-4952-97BF-888EE43ECE7B}"/>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4D8E2560-FD2D-465F-8F8D-331283C8CFF1}"/>
              </a:ext>
            </a:extLst>
          </p:cNvPr>
          <p:cNvSpPr>
            <a:spLocks noGrp="1"/>
          </p:cNvSpPr>
          <p:nvPr>
            <p:ph type="sldNum" sz="quarter" idx="11"/>
          </p:nvPr>
        </p:nvSpPr>
        <p:spPr/>
        <p:txBody>
          <a:bodyPr/>
          <a:lstStyle/>
          <a:p>
            <a:fld id="{FFC269A0-BD27-4577-9DED-0AAE60100C51}" type="slidenum">
              <a:rPr lang="de-DE" smtClean="0"/>
              <a:pPr/>
              <a:t>99</a:t>
            </a:fld>
            <a:r>
              <a:rPr lang="de-DE"/>
              <a:t> | ©</a:t>
            </a:r>
            <a:endParaRPr lang="de-DE" dirty="0"/>
          </a:p>
        </p:txBody>
      </p:sp>
      <p:pic>
        <p:nvPicPr>
          <p:cNvPr id="9" name="Grafik 8">
            <a:extLst>
              <a:ext uri="{FF2B5EF4-FFF2-40B4-BE49-F238E27FC236}">
                <a16:creationId xmlns:a16="http://schemas.microsoft.com/office/drawing/2014/main" id="{6757F677-7636-48E5-952F-B43BE2BE05B7}"/>
              </a:ext>
            </a:extLst>
          </p:cNvPr>
          <p:cNvPicPr>
            <a:picLocks noChangeAspect="1"/>
          </p:cNvPicPr>
          <p:nvPr/>
        </p:nvPicPr>
        <p:blipFill>
          <a:blip r:embed="rId2"/>
          <a:stretch>
            <a:fillRect/>
          </a:stretch>
        </p:blipFill>
        <p:spPr>
          <a:xfrm>
            <a:off x="628650" y="2970352"/>
            <a:ext cx="4186238" cy="1982602"/>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A35F5DE9-3B18-4432-AB85-9F8800AA346A}"/>
              </a:ext>
            </a:extLst>
          </p:cNvPr>
          <p:cNvPicPr>
            <a:picLocks noChangeAspect="1"/>
          </p:cNvPicPr>
          <p:nvPr/>
        </p:nvPicPr>
        <p:blipFill>
          <a:blip r:embed="rId3"/>
          <a:stretch>
            <a:fillRect/>
          </a:stretch>
        </p:blipFill>
        <p:spPr>
          <a:xfrm>
            <a:off x="6412758" y="1653875"/>
            <a:ext cx="5438775" cy="3327072"/>
          </a:xfrm>
          <a:prstGeom prst="rect">
            <a:avLst/>
          </a:prstGeom>
          <a:ln>
            <a:noFill/>
          </a:ln>
          <a:effectLst>
            <a:outerShdw blurRad="292100" dist="139700" dir="2700000" algn="tl" rotWithShape="0">
              <a:srgbClr val="333333">
                <a:alpha val="65000"/>
              </a:srgbClr>
            </a:outerShdw>
          </a:effectLst>
        </p:spPr>
      </p:pic>
      <p:sp>
        <p:nvSpPr>
          <p:cNvPr id="11" name="Textfeld 10">
            <a:extLst>
              <a:ext uri="{FF2B5EF4-FFF2-40B4-BE49-F238E27FC236}">
                <a16:creationId xmlns:a16="http://schemas.microsoft.com/office/drawing/2014/main" id="{1B28B411-E9FD-4D24-8179-10FB3F01C250}"/>
              </a:ext>
            </a:extLst>
          </p:cNvPr>
          <p:cNvSpPr txBox="1"/>
          <p:nvPr/>
        </p:nvSpPr>
        <p:spPr>
          <a:xfrm>
            <a:off x="535834" y="4913374"/>
            <a:ext cx="4552950" cy="307777"/>
          </a:xfrm>
          <a:prstGeom prst="rect">
            <a:avLst/>
          </a:prstGeom>
          <a:noFill/>
        </p:spPr>
        <p:txBody>
          <a:bodyPr wrap="square" rtlCol="0">
            <a:spAutoFit/>
          </a:bodyPr>
          <a:lstStyle/>
          <a:p>
            <a:r>
              <a:rPr lang="de-DE" sz="1400" dirty="0"/>
              <a:t>Beispiel Rotation am Würfel (aus Kemper u. a., 2010)</a:t>
            </a:r>
          </a:p>
        </p:txBody>
      </p:sp>
      <p:sp>
        <p:nvSpPr>
          <p:cNvPr id="12" name="Textfeld 11">
            <a:extLst>
              <a:ext uri="{FF2B5EF4-FFF2-40B4-BE49-F238E27FC236}">
                <a16:creationId xmlns:a16="http://schemas.microsoft.com/office/drawing/2014/main" id="{DC009828-DFAE-4ECD-A807-462BFCF3146B}"/>
              </a:ext>
            </a:extLst>
          </p:cNvPr>
          <p:cNvSpPr txBox="1"/>
          <p:nvPr/>
        </p:nvSpPr>
        <p:spPr>
          <a:xfrm>
            <a:off x="6336559" y="4922899"/>
            <a:ext cx="4923366" cy="307777"/>
          </a:xfrm>
          <a:prstGeom prst="rect">
            <a:avLst/>
          </a:prstGeom>
          <a:noFill/>
        </p:spPr>
        <p:txBody>
          <a:bodyPr wrap="square" rtlCol="0">
            <a:spAutoFit/>
          </a:bodyPr>
          <a:lstStyle/>
          <a:p>
            <a:r>
              <a:rPr lang="de-DE" sz="1400" dirty="0"/>
              <a:t>Beispiel Rotation an Tabellen (aus </a:t>
            </a:r>
            <a:r>
              <a:rPr lang="de-DE" sz="1400" dirty="0" err="1"/>
              <a:t>Gluchowski</a:t>
            </a:r>
            <a:r>
              <a:rPr lang="de-DE" sz="1400" dirty="0"/>
              <a:t> u. a., 2008)</a:t>
            </a:r>
          </a:p>
        </p:txBody>
      </p:sp>
    </p:spTree>
    <p:extLst>
      <p:ext uri="{BB962C8B-B14F-4D97-AF65-F5344CB8AC3E}">
        <p14:creationId xmlns:p14="http://schemas.microsoft.com/office/powerpoint/2010/main" val="3127666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FE98B-4625-4D77-AE5B-8CDD22B9B99F}"/>
              </a:ext>
            </a:extLst>
          </p:cNvPr>
          <p:cNvSpPr>
            <a:spLocks noGrp="1"/>
          </p:cNvSpPr>
          <p:nvPr>
            <p:ph type="title"/>
          </p:nvPr>
        </p:nvSpPr>
        <p:spPr/>
        <p:txBody>
          <a:bodyPr/>
          <a:lstStyle/>
          <a:p>
            <a:r>
              <a:rPr lang="de-DE" dirty="0"/>
              <a:t>Typische Operationen im BI (OLAP)</a:t>
            </a:r>
          </a:p>
        </p:txBody>
      </p:sp>
      <p:sp>
        <p:nvSpPr>
          <p:cNvPr id="3" name="Fußzeilenplatzhalter 2">
            <a:extLst>
              <a:ext uri="{FF2B5EF4-FFF2-40B4-BE49-F238E27FC236}">
                <a16:creationId xmlns:a16="http://schemas.microsoft.com/office/drawing/2014/main" id="{952C5EB5-2042-4952-97BF-888EE43ECE7B}"/>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4D8E2560-FD2D-465F-8F8D-331283C8CFF1}"/>
              </a:ext>
            </a:extLst>
          </p:cNvPr>
          <p:cNvSpPr>
            <a:spLocks noGrp="1"/>
          </p:cNvSpPr>
          <p:nvPr>
            <p:ph type="sldNum" sz="quarter" idx="11"/>
          </p:nvPr>
        </p:nvSpPr>
        <p:spPr/>
        <p:txBody>
          <a:bodyPr/>
          <a:lstStyle/>
          <a:p>
            <a:fld id="{FFC269A0-BD27-4577-9DED-0AAE60100C51}" type="slidenum">
              <a:rPr lang="de-DE" smtClean="0"/>
              <a:pPr/>
              <a:t>100</a:t>
            </a:fld>
            <a:r>
              <a:rPr lang="de-DE"/>
              <a:t> | ©</a:t>
            </a:r>
            <a:endParaRPr lang="de-DE" dirty="0"/>
          </a:p>
        </p:txBody>
      </p:sp>
      <p:pic>
        <p:nvPicPr>
          <p:cNvPr id="5" name="Grafik 4">
            <a:extLst>
              <a:ext uri="{FF2B5EF4-FFF2-40B4-BE49-F238E27FC236}">
                <a16:creationId xmlns:a16="http://schemas.microsoft.com/office/drawing/2014/main" id="{34E60EDB-27F9-4531-AD59-DCFB9FE422CC}"/>
              </a:ext>
            </a:extLst>
          </p:cNvPr>
          <p:cNvPicPr>
            <a:picLocks noChangeAspect="1"/>
          </p:cNvPicPr>
          <p:nvPr/>
        </p:nvPicPr>
        <p:blipFill>
          <a:blip r:embed="rId2"/>
          <a:stretch>
            <a:fillRect/>
          </a:stretch>
        </p:blipFill>
        <p:spPr>
          <a:xfrm>
            <a:off x="6035377" y="1773000"/>
            <a:ext cx="5371623" cy="3312000"/>
          </a:xfrm>
          <a:prstGeom prst="rect">
            <a:avLst/>
          </a:prstGeom>
          <a:ln>
            <a:noFill/>
          </a:ln>
          <a:effectLst>
            <a:outerShdw blurRad="292100" dist="139700" dir="2700000" algn="tl" rotWithShape="0">
              <a:srgbClr val="333333">
                <a:alpha val="65000"/>
              </a:srgbClr>
            </a:outerShdw>
          </a:effectLst>
        </p:spPr>
      </p:pic>
      <p:sp>
        <p:nvSpPr>
          <p:cNvPr id="6" name="Textfeld 5">
            <a:extLst>
              <a:ext uri="{FF2B5EF4-FFF2-40B4-BE49-F238E27FC236}">
                <a16:creationId xmlns:a16="http://schemas.microsoft.com/office/drawing/2014/main" id="{6E12C396-52F9-4A74-9E22-18E7ACDD59AB}"/>
              </a:ext>
            </a:extLst>
          </p:cNvPr>
          <p:cNvSpPr txBox="1"/>
          <p:nvPr/>
        </p:nvSpPr>
        <p:spPr>
          <a:xfrm>
            <a:off x="6130635" y="5091460"/>
            <a:ext cx="4923366" cy="307777"/>
          </a:xfrm>
          <a:prstGeom prst="rect">
            <a:avLst/>
          </a:prstGeom>
          <a:noFill/>
        </p:spPr>
        <p:txBody>
          <a:bodyPr wrap="square" rtlCol="0">
            <a:spAutoFit/>
          </a:bodyPr>
          <a:lstStyle/>
          <a:p>
            <a:r>
              <a:rPr lang="de-DE" sz="1400" dirty="0"/>
              <a:t>Beispiel Drill-Down (aus </a:t>
            </a:r>
            <a:r>
              <a:rPr lang="de-DE" sz="1400" dirty="0" err="1"/>
              <a:t>Gluchowski</a:t>
            </a:r>
            <a:r>
              <a:rPr lang="de-DE" sz="1400" dirty="0"/>
              <a:t> u.a., 2008)</a:t>
            </a:r>
          </a:p>
        </p:txBody>
      </p:sp>
      <p:pic>
        <p:nvPicPr>
          <p:cNvPr id="7" name="Grafik 6">
            <a:extLst>
              <a:ext uri="{FF2B5EF4-FFF2-40B4-BE49-F238E27FC236}">
                <a16:creationId xmlns:a16="http://schemas.microsoft.com/office/drawing/2014/main" id="{69547098-4217-4CF9-AFBA-038EB51F5C6A}"/>
              </a:ext>
            </a:extLst>
          </p:cNvPr>
          <p:cNvPicPr>
            <a:picLocks noChangeAspect="1"/>
          </p:cNvPicPr>
          <p:nvPr/>
        </p:nvPicPr>
        <p:blipFill>
          <a:blip r:embed="rId3"/>
          <a:stretch>
            <a:fillRect/>
          </a:stretch>
        </p:blipFill>
        <p:spPr>
          <a:xfrm>
            <a:off x="911425" y="1832894"/>
            <a:ext cx="4248220" cy="3192211"/>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D01197CE-6968-4147-BC45-CC2A992D11EA}"/>
              </a:ext>
            </a:extLst>
          </p:cNvPr>
          <p:cNvSpPr txBox="1"/>
          <p:nvPr/>
        </p:nvSpPr>
        <p:spPr>
          <a:xfrm>
            <a:off x="872842" y="5091456"/>
            <a:ext cx="4923366" cy="307777"/>
          </a:xfrm>
          <a:prstGeom prst="rect">
            <a:avLst/>
          </a:prstGeom>
          <a:noFill/>
        </p:spPr>
        <p:txBody>
          <a:bodyPr wrap="square" rtlCol="0">
            <a:spAutoFit/>
          </a:bodyPr>
          <a:lstStyle/>
          <a:p>
            <a:r>
              <a:rPr lang="de-DE" sz="1400" dirty="0"/>
              <a:t>Beispiel Roll-Up und Drill-Down (aus Kemper u.a., 2010)</a:t>
            </a:r>
          </a:p>
        </p:txBody>
      </p:sp>
    </p:spTree>
    <p:extLst>
      <p:ext uri="{BB962C8B-B14F-4D97-AF65-F5344CB8AC3E}">
        <p14:creationId xmlns:p14="http://schemas.microsoft.com/office/powerpoint/2010/main" val="18457576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FE98B-4625-4D77-AE5B-8CDD22B9B99F}"/>
              </a:ext>
            </a:extLst>
          </p:cNvPr>
          <p:cNvSpPr>
            <a:spLocks noGrp="1"/>
          </p:cNvSpPr>
          <p:nvPr>
            <p:ph type="title"/>
          </p:nvPr>
        </p:nvSpPr>
        <p:spPr/>
        <p:txBody>
          <a:bodyPr/>
          <a:lstStyle/>
          <a:p>
            <a:r>
              <a:rPr lang="de-DE" dirty="0"/>
              <a:t>Typische Operationen im BI (OLAP)</a:t>
            </a:r>
          </a:p>
        </p:txBody>
      </p:sp>
      <p:sp>
        <p:nvSpPr>
          <p:cNvPr id="3" name="Fußzeilenplatzhalter 2">
            <a:extLst>
              <a:ext uri="{FF2B5EF4-FFF2-40B4-BE49-F238E27FC236}">
                <a16:creationId xmlns:a16="http://schemas.microsoft.com/office/drawing/2014/main" id="{952C5EB5-2042-4952-97BF-888EE43ECE7B}"/>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4D8E2560-FD2D-465F-8F8D-331283C8CFF1}"/>
              </a:ext>
            </a:extLst>
          </p:cNvPr>
          <p:cNvSpPr>
            <a:spLocks noGrp="1"/>
          </p:cNvSpPr>
          <p:nvPr>
            <p:ph type="sldNum" sz="quarter" idx="11"/>
          </p:nvPr>
        </p:nvSpPr>
        <p:spPr/>
        <p:txBody>
          <a:bodyPr/>
          <a:lstStyle/>
          <a:p>
            <a:fld id="{FFC269A0-BD27-4577-9DED-0AAE60100C51}" type="slidenum">
              <a:rPr lang="de-DE" smtClean="0"/>
              <a:pPr/>
              <a:t>101</a:t>
            </a:fld>
            <a:r>
              <a:rPr lang="de-DE"/>
              <a:t> | ©</a:t>
            </a:r>
            <a:endParaRPr lang="de-DE" dirty="0"/>
          </a:p>
        </p:txBody>
      </p:sp>
      <p:pic>
        <p:nvPicPr>
          <p:cNvPr id="9" name="Grafik 8">
            <a:extLst>
              <a:ext uri="{FF2B5EF4-FFF2-40B4-BE49-F238E27FC236}">
                <a16:creationId xmlns:a16="http://schemas.microsoft.com/office/drawing/2014/main" id="{B1AF2333-00B3-460D-9AE6-322BE9668F46}"/>
              </a:ext>
            </a:extLst>
          </p:cNvPr>
          <p:cNvPicPr>
            <a:picLocks noChangeAspect="1"/>
          </p:cNvPicPr>
          <p:nvPr/>
        </p:nvPicPr>
        <p:blipFill>
          <a:blip r:embed="rId2"/>
          <a:stretch>
            <a:fillRect/>
          </a:stretch>
        </p:blipFill>
        <p:spPr>
          <a:xfrm>
            <a:off x="1343472" y="2420888"/>
            <a:ext cx="3115733" cy="231665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F10997C1-AC27-492D-8064-23CDF04D3385}"/>
              </a:ext>
            </a:extLst>
          </p:cNvPr>
          <p:cNvSpPr txBox="1"/>
          <p:nvPr/>
        </p:nvSpPr>
        <p:spPr>
          <a:xfrm>
            <a:off x="1343472" y="4791416"/>
            <a:ext cx="4437606" cy="307777"/>
          </a:xfrm>
          <a:prstGeom prst="rect">
            <a:avLst/>
          </a:prstGeom>
          <a:noFill/>
        </p:spPr>
        <p:txBody>
          <a:bodyPr wrap="square" rtlCol="0">
            <a:spAutoFit/>
          </a:bodyPr>
          <a:lstStyle/>
          <a:p>
            <a:r>
              <a:rPr lang="de-DE" sz="1400" dirty="0"/>
              <a:t>Beispiel Slice (Kemper u.a., 2010)</a:t>
            </a:r>
          </a:p>
        </p:txBody>
      </p:sp>
      <p:pic>
        <p:nvPicPr>
          <p:cNvPr id="11" name="Grafik 10">
            <a:extLst>
              <a:ext uri="{FF2B5EF4-FFF2-40B4-BE49-F238E27FC236}">
                <a16:creationId xmlns:a16="http://schemas.microsoft.com/office/drawing/2014/main" id="{F34F2B9D-4D83-459C-BF3D-8089B59DEB20}"/>
              </a:ext>
            </a:extLst>
          </p:cNvPr>
          <p:cNvPicPr>
            <a:picLocks noChangeAspect="1"/>
          </p:cNvPicPr>
          <p:nvPr/>
        </p:nvPicPr>
        <p:blipFill>
          <a:blip r:embed="rId3"/>
          <a:stretch>
            <a:fillRect/>
          </a:stretch>
        </p:blipFill>
        <p:spPr>
          <a:xfrm>
            <a:off x="7461697" y="2535239"/>
            <a:ext cx="2747624" cy="2087952"/>
          </a:xfrm>
          <a:prstGeom prst="rect">
            <a:avLst/>
          </a:prstGeom>
          <a:ln>
            <a:noFill/>
          </a:ln>
          <a:effectLst>
            <a:outerShdw blurRad="292100" dist="139700" dir="2700000" algn="tl" rotWithShape="0">
              <a:srgbClr val="333333">
                <a:alpha val="65000"/>
              </a:srgbClr>
            </a:outerShdw>
          </a:effectLst>
        </p:spPr>
      </p:pic>
      <p:sp>
        <p:nvSpPr>
          <p:cNvPr id="12" name="Textfeld 11">
            <a:extLst>
              <a:ext uri="{FF2B5EF4-FFF2-40B4-BE49-F238E27FC236}">
                <a16:creationId xmlns:a16="http://schemas.microsoft.com/office/drawing/2014/main" id="{A8BE00B1-3435-4176-9FB3-B4B7D78FA604}"/>
              </a:ext>
            </a:extLst>
          </p:cNvPr>
          <p:cNvSpPr txBox="1"/>
          <p:nvPr/>
        </p:nvSpPr>
        <p:spPr>
          <a:xfrm>
            <a:off x="7461697" y="4721777"/>
            <a:ext cx="4437606" cy="307777"/>
          </a:xfrm>
          <a:prstGeom prst="rect">
            <a:avLst/>
          </a:prstGeom>
          <a:noFill/>
        </p:spPr>
        <p:txBody>
          <a:bodyPr wrap="square" rtlCol="0">
            <a:spAutoFit/>
          </a:bodyPr>
          <a:lstStyle/>
          <a:p>
            <a:r>
              <a:rPr lang="de-DE" sz="1400" dirty="0"/>
              <a:t>Beispiel </a:t>
            </a:r>
            <a:r>
              <a:rPr lang="de-DE" sz="1400" dirty="0" err="1"/>
              <a:t>Dice</a:t>
            </a:r>
            <a:r>
              <a:rPr lang="de-DE" sz="1400" dirty="0"/>
              <a:t> (Kemper u.a., 2010)</a:t>
            </a:r>
          </a:p>
        </p:txBody>
      </p:sp>
    </p:spTree>
    <p:extLst>
      <p:ext uri="{BB962C8B-B14F-4D97-AF65-F5344CB8AC3E}">
        <p14:creationId xmlns:p14="http://schemas.microsoft.com/office/powerpoint/2010/main" val="2254510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2"/>
            </p:custDataLst>
          </p:nvPr>
        </p:nvGraphicFramePr>
        <p:xfrm>
          <a:off x="-1522412" y="1588"/>
          <a:ext cx="1588" cy="1588"/>
        </p:xfrm>
        <a:graphic>
          <a:graphicData uri="http://schemas.openxmlformats.org/presentationml/2006/ole">
            <mc:AlternateContent xmlns:mc="http://schemas.openxmlformats.org/markup-compatibility/2006">
              <mc:Choice xmlns:v="urn:schemas-microsoft-com:vml" Requires="v">
                <p:oleObj spid="_x0000_s51243" name="think-cell Folie" r:id="rId5" imgW="196" imgH="196" progId="TCLayout.ActiveDocument.1">
                  <p:embed/>
                </p:oleObj>
              </mc:Choice>
              <mc:Fallback>
                <p:oleObj name="think-cell Folie" r:id="rId5" imgW="196" imgH="196" progId="TCLayout.ActiveDocument.1">
                  <p:embed/>
                  <p:pic>
                    <p:nvPicPr>
                      <p:cNvPr id="11" name="Objekt 10" hidden="1"/>
                      <p:cNvPicPr/>
                      <p:nvPr/>
                    </p:nvPicPr>
                    <p:blipFill>
                      <a:blip r:embed="rId6"/>
                      <a:stretch>
                        <a:fillRect/>
                      </a:stretch>
                    </p:blipFill>
                    <p:spPr>
                      <a:xfrm>
                        <a:off x="-1522412" y="1588"/>
                        <a:ext cx="1588" cy="1588"/>
                      </a:xfrm>
                      <a:prstGeom prst="rect">
                        <a:avLst/>
                      </a:prstGeom>
                    </p:spPr>
                  </p:pic>
                </p:oleObj>
              </mc:Fallback>
            </mc:AlternateContent>
          </a:graphicData>
        </a:graphic>
      </p:graphicFrame>
      <p:sp>
        <p:nvSpPr>
          <p:cNvPr id="12" name="Rechteck 11"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Wasserfall im Reporting</a:t>
            </a:r>
          </a:p>
        </p:txBody>
      </p:sp>
      <p:sp>
        <p:nvSpPr>
          <p:cNvPr id="2" name="Textfeld 1"/>
          <p:cNvSpPr txBox="1"/>
          <p:nvPr/>
        </p:nvSpPr>
        <p:spPr bwMode="gray">
          <a:xfrm>
            <a:off x="1999803" y="1657856"/>
            <a:ext cx="1988191" cy="553998"/>
          </a:xfrm>
          <a:prstGeom prst="rect">
            <a:avLst/>
          </a:prstGeom>
          <a:solidFill>
            <a:schemeClr val="accent1">
              <a:lumMod val="50000"/>
            </a:schemeClr>
          </a:solidFill>
          <a:ln>
            <a:solidFill>
              <a:schemeClr val="accent1"/>
            </a:solidFill>
          </a:ln>
        </p:spPr>
        <p:txBody>
          <a:bodyPr wrap="square" lIns="0" tIns="0" rIns="0" bIns="0" rtlCol="0">
            <a:spAutoFit/>
          </a:bodyPr>
          <a:lstStyle/>
          <a:p>
            <a:pPr algn="ctr">
              <a:buSzPct val="90000"/>
            </a:pPr>
            <a:r>
              <a:rPr lang="de-DE" dirty="0">
                <a:solidFill>
                  <a:schemeClr val="bg1"/>
                </a:solidFill>
              </a:rPr>
              <a:t>Fachabteilung stellt Bedarf</a:t>
            </a:r>
          </a:p>
        </p:txBody>
      </p:sp>
      <p:sp>
        <p:nvSpPr>
          <p:cNvPr id="5" name="Textfeld 4"/>
          <p:cNvSpPr txBox="1"/>
          <p:nvPr/>
        </p:nvSpPr>
        <p:spPr bwMode="gray">
          <a:xfrm>
            <a:off x="2616392" y="2445636"/>
            <a:ext cx="2306972" cy="830997"/>
          </a:xfrm>
          <a:prstGeom prst="rect">
            <a:avLst/>
          </a:prstGeom>
          <a:solidFill>
            <a:schemeClr val="accent1">
              <a:lumMod val="60000"/>
              <a:lumOff val="40000"/>
            </a:schemeClr>
          </a:solidFill>
          <a:ln>
            <a:solidFill>
              <a:schemeClr val="accent1"/>
            </a:solidFill>
          </a:ln>
        </p:spPr>
        <p:txBody>
          <a:bodyPr wrap="square" lIns="0" tIns="0" rIns="0" bIns="0" rtlCol="0">
            <a:spAutoFit/>
          </a:bodyPr>
          <a:lstStyle/>
          <a:p>
            <a:pPr algn="ctr">
              <a:buSzPct val="90000"/>
            </a:pPr>
            <a:r>
              <a:rPr lang="de-DE" dirty="0"/>
              <a:t>IT lokalisiert und analysiert die Daten, die benötigt werden</a:t>
            </a:r>
          </a:p>
        </p:txBody>
      </p:sp>
      <p:sp>
        <p:nvSpPr>
          <p:cNvPr id="6" name="Textfeld 5"/>
          <p:cNvSpPr txBox="1"/>
          <p:nvPr/>
        </p:nvSpPr>
        <p:spPr bwMode="gray">
          <a:xfrm>
            <a:off x="3361664" y="3478503"/>
            <a:ext cx="2306972" cy="276999"/>
          </a:xfrm>
          <a:prstGeom prst="rect">
            <a:avLst/>
          </a:prstGeom>
          <a:solidFill>
            <a:schemeClr val="accent1">
              <a:lumMod val="40000"/>
              <a:lumOff val="60000"/>
            </a:schemeClr>
          </a:solidFill>
          <a:ln>
            <a:solidFill>
              <a:schemeClr val="accent1"/>
            </a:solidFill>
          </a:ln>
        </p:spPr>
        <p:txBody>
          <a:bodyPr wrap="square" lIns="0" tIns="0" rIns="0" bIns="0" rtlCol="0">
            <a:spAutoFit/>
          </a:bodyPr>
          <a:lstStyle/>
          <a:p>
            <a:pPr algn="ctr">
              <a:buSzPct val="90000"/>
            </a:pPr>
            <a:r>
              <a:rPr lang="de-DE" dirty="0"/>
              <a:t>IT entwirft DW-Struktur</a:t>
            </a:r>
          </a:p>
        </p:txBody>
      </p:sp>
      <p:sp>
        <p:nvSpPr>
          <p:cNvPr id="7" name="Textfeld 6"/>
          <p:cNvSpPr txBox="1"/>
          <p:nvPr/>
        </p:nvSpPr>
        <p:spPr bwMode="gray">
          <a:xfrm>
            <a:off x="4271419" y="4096224"/>
            <a:ext cx="2306972"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pPr algn="ctr">
              <a:buSzPct val="90000"/>
            </a:pPr>
            <a:r>
              <a:rPr lang="de-DE" dirty="0"/>
              <a:t>IT entwirft Ladestrategie</a:t>
            </a:r>
          </a:p>
        </p:txBody>
      </p:sp>
      <p:sp>
        <p:nvSpPr>
          <p:cNvPr id="8" name="Textfeld 7"/>
          <p:cNvSpPr txBox="1"/>
          <p:nvPr/>
        </p:nvSpPr>
        <p:spPr bwMode="gray">
          <a:xfrm>
            <a:off x="6012361" y="5331666"/>
            <a:ext cx="2306972" cy="276999"/>
          </a:xfrm>
          <a:prstGeom prst="rect">
            <a:avLst/>
          </a:prstGeom>
          <a:solidFill>
            <a:schemeClr val="accent1">
              <a:lumMod val="60000"/>
              <a:lumOff val="40000"/>
            </a:schemeClr>
          </a:solidFill>
          <a:ln>
            <a:solidFill>
              <a:schemeClr val="accent1"/>
            </a:solidFill>
          </a:ln>
        </p:spPr>
        <p:txBody>
          <a:bodyPr wrap="square" lIns="0" tIns="0" rIns="0" bIns="0" rtlCol="0">
            <a:spAutoFit/>
          </a:bodyPr>
          <a:lstStyle/>
          <a:p>
            <a:pPr algn="ctr">
              <a:buSzPct val="90000"/>
            </a:pPr>
            <a:r>
              <a:rPr lang="de-DE" dirty="0"/>
              <a:t>IT baut Berichte</a:t>
            </a:r>
          </a:p>
        </p:txBody>
      </p:sp>
      <p:sp>
        <p:nvSpPr>
          <p:cNvPr id="9" name="Textfeld 8"/>
          <p:cNvSpPr txBox="1"/>
          <p:nvPr/>
        </p:nvSpPr>
        <p:spPr bwMode="gray">
          <a:xfrm>
            <a:off x="4923364" y="4713945"/>
            <a:ext cx="2306972" cy="276999"/>
          </a:xfrm>
          <a:prstGeom prst="rect">
            <a:avLst/>
          </a:prstGeom>
          <a:solidFill>
            <a:schemeClr val="accent1">
              <a:lumMod val="40000"/>
              <a:lumOff val="60000"/>
            </a:schemeClr>
          </a:solidFill>
          <a:ln>
            <a:solidFill>
              <a:schemeClr val="accent1"/>
            </a:solidFill>
          </a:ln>
        </p:spPr>
        <p:txBody>
          <a:bodyPr wrap="square" lIns="0" tIns="0" rIns="0" bIns="0" rtlCol="0">
            <a:spAutoFit/>
          </a:bodyPr>
          <a:lstStyle/>
          <a:p>
            <a:pPr algn="ctr">
              <a:buSzPct val="90000"/>
            </a:pPr>
            <a:r>
              <a:rPr lang="de-DE" dirty="0"/>
              <a:t>IT entwirft Cubes</a:t>
            </a:r>
          </a:p>
        </p:txBody>
      </p:sp>
      <p:sp>
        <p:nvSpPr>
          <p:cNvPr id="13" name="Textfeld 12"/>
          <p:cNvSpPr txBox="1"/>
          <p:nvPr/>
        </p:nvSpPr>
        <p:spPr bwMode="gray">
          <a:xfrm>
            <a:off x="7375796" y="5949387"/>
            <a:ext cx="2306972" cy="276999"/>
          </a:xfrm>
          <a:prstGeom prst="rect">
            <a:avLst/>
          </a:prstGeom>
          <a:solidFill>
            <a:schemeClr val="accent1">
              <a:lumMod val="50000"/>
            </a:schemeClr>
          </a:solidFill>
          <a:ln>
            <a:solidFill>
              <a:schemeClr val="accent1"/>
            </a:solidFill>
          </a:ln>
        </p:spPr>
        <p:txBody>
          <a:bodyPr wrap="square" lIns="0" tIns="0" rIns="0" bIns="0" rtlCol="0">
            <a:spAutoFit/>
          </a:bodyPr>
          <a:lstStyle/>
          <a:p>
            <a:pPr algn="ctr">
              <a:buSzPct val="90000"/>
            </a:pPr>
            <a:r>
              <a:rPr lang="de-DE" dirty="0">
                <a:solidFill>
                  <a:schemeClr val="bg1"/>
                </a:solidFill>
              </a:rPr>
              <a:t>Fachbereich?</a:t>
            </a:r>
          </a:p>
        </p:txBody>
      </p:sp>
      <p:sp>
        <p:nvSpPr>
          <p:cNvPr id="14" name="Pfeil nach unten 13"/>
          <p:cNvSpPr/>
          <p:nvPr/>
        </p:nvSpPr>
        <p:spPr bwMode="gray">
          <a:xfrm>
            <a:off x="9484182" y="1787982"/>
            <a:ext cx="775607" cy="4161405"/>
          </a:xfrm>
          <a:prstGeom prst="downArrow">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5" name="Textfeld 14"/>
          <p:cNvSpPr txBox="1"/>
          <p:nvPr/>
        </p:nvSpPr>
        <p:spPr bwMode="gray">
          <a:xfrm rot="16200000">
            <a:off x="9006299" y="3305731"/>
            <a:ext cx="1731371" cy="276999"/>
          </a:xfrm>
          <a:prstGeom prst="rect">
            <a:avLst/>
          </a:prstGeom>
          <a:noFill/>
        </p:spPr>
        <p:txBody>
          <a:bodyPr wrap="none" lIns="0" tIns="0" rIns="0" bIns="0" rtlCol="0">
            <a:spAutoFit/>
          </a:bodyPr>
          <a:lstStyle/>
          <a:p>
            <a:pPr>
              <a:buSzPct val="90000"/>
            </a:pPr>
            <a:r>
              <a:rPr lang="de-DE" dirty="0"/>
              <a:t>Wochen, Monate?</a:t>
            </a:r>
          </a:p>
        </p:txBody>
      </p:sp>
      <p:sp>
        <p:nvSpPr>
          <p:cNvPr id="16" name="Foliennummernplatzhalter 15">
            <a:extLst>
              <a:ext uri="{FF2B5EF4-FFF2-40B4-BE49-F238E27FC236}">
                <a16:creationId xmlns:a16="http://schemas.microsoft.com/office/drawing/2014/main" id="{00CD8466-B4DA-4AC0-A9CE-536FC2DAD723}"/>
              </a:ext>
            </a:extLst>
          </p:cNvPr>
          <p:cNvSpPr>
            <a:spLocks noGrp="1"/>
          </p:cNvSpPr>
          <p:nvPr>
            <p:ph type="sldNum" sz="quarter" idx="11"/>
          </p:nvPr>
        </p:nvSpPr>
        <p:spPr/>
        <p:txBody>
          <a:bodyPr/>
          <a:lstStyle/>
          <a:p>
            <a:fld id="{FFC269A0-BD27-4577-9DED-0AAE60100C51}" type="slidenum">
              <a:rPr lang="de-DE" smtClean="0"/>
              <a:pPr/>
              <a:t>102</a:t>
            </a:fld>
            <a:r>
              <a:rPr lang="de-DE"/>
              <a:t> | ©</a:t>
            </a:r>
            <a:endParaRPr lang="de-DE" dirty="0"/>
          </a:p>
        </p:txBody>
      </p:sp>
      <p:sp>
        <p:nvSpPr>
          <p:cNvPr id="17" name="Fußzeilenplatzhalter 16">
            <a:extLst>
              <a:ext uri="{FF2B5EF4-FFF2-40B4-BE49-F238E27FC236}">
                <a16:creationId xmlns:a16="http://schemas.microsoft.com/office/drawing/2014/main" id="{ED3BB51B-2646-45E8-A159-0AB485F009E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557981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25194" y="858444"/>
          <a:ext cx="1191" cy="1191"/>
        </p:xfrm>
        <a:graphic>
          <a:graphicData uri="http://schemas.openxmlformats.org/presentationml/2006/ole">
            <mc:AlternateContent xmlns:mc="http://schemas.openxmlformats.org/markup-compatibility/2006">
              <mc:Choice xmlns:v="urn:schemas-microsoft-com:vml" Requires="v">
                <p:oleObj spid="_x0000_s52267" name="think-cell Folie" r:id="rId6" imgW="196" imgH="196" progId="TCLayout.ActiveDocument.1">
                  <p:embed/>
                </p:oleObj>
              </mc:Choice>
              <mc:Fallback>
                <p:oleObj name="think-cell Folie" r:id="rId6" imgW="196" imgH="196" progId="TCLayout.ActiveDocument.1">
                  <p:embed/>
                  <p:pic>
                    <p:nvPicPr>
                      <p:cNvPr id="5" name="Objekt 4" hidden="1"/>
                      <p:cNvPicPr/>
                      <p:nvPr/>
                    </p:nvPicPr>
                    <p:blipFill>
                      <a:blip r:embed="rId7"/>
                      <a:stretch>
                        <a:fillRect/>
                      </a:stretch>
                    </p:blipFill>
                    <p:spPr>
                      <a:xfrm>
                        <a:off x="1525194" y="858444"/>
                        <a:ext cx="1191" cy="1191"/>
                      </a:xfrm>
                      <a:prstGeom prst="rect">
                        <a:avLst/>
                      </a:prstGeom>
                    </p:spPr>
                  </p:pic>
                </p:oleObj>
              </mc:Fallback>
            </mc:AlternateContent>
          </a:graphicData>
        </a:graphic>
      </p:graphicFrame>
      <p:sp>
        <p:nvSpPr>
          <p:cNvPr id="2" name="Rechteck 1" hidden="1"/>
          <p:cNvSpPr/>
          <p:nvPr>
            <p:custDataLst>
              <p:tags r:id="rId3"/>
            </p:custDataLst>
          </p:nvPr>
        </p:nvSpPr>
        <p:spPr bwMode="gray">
          <a:xfrm>
            <a:off x="1524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Das Dilemma</a:t>
            </a:r>
          </a:p>
        </p:txBody>
      </p:sp>
      <p:sp>
        <p:nvSpPr>
          <p:cNvPr id="6" name="Rechteck 5"/>
          <p:cNvSpPr/>
          <p:nvPr/>
        </p:nvSpPr>
        <p:spPr bwMode="gray">
          <a:xfrm>
            <a:off x="3323443" y="1556792"/>
            <a:ext cx="2611073" cy="1427068"/>
          </a:xfrm>
          <a:prstGeom prst="rect">
            <a:avLst/>
          </a:prstGeom>
          <a:solidFill>
            <a:srgbClr val="00206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sz="2000" dirty="0">
                <a:solidFill>
                  <a:schemeClr val="bg1"/>
                </a:solidFill>
              </a:rPr>
              <a:t>Flexibilität </a:t>
            </a:r>
            <a:br>
              <a:rPr lang="de-DE" sz="2000" dirty="0">
                <a:solidFill>
                  <a:schemeClr val="bg1"/>
                </a:solidFill>
              </a:rPr>
            </a:br>
            <a:r>
              <a:rPr lang="de-DE" sz="2000" dirty="0">
                <a:solidFill>
                  <a:schemeClr val="bg1"/>
                </a:solidFill>
              </a:rPr>
              <a:t>(Fachbereich ohne IT)</a:t>
            </a:r>
          </a:p>
        </p:txBody>
      </p:sp>
      <p:sp>
        <p:nvSpPr>
          <p:cNvPr id="7" name="Rechteck 6"/>
          <p:cNvSpPr/>
          <p:nvPr/>
        </p:nvSpPr>
        <p:spPr bwMode="gray">
          <a:xfrm>
            <a:off x="3323443" y="4398115"/>
            <a:ext cx="2611073" cy="1550864"/>
          </a:xfrm>
          <a:prstGeom prst="rect">
            <a:avLst/>
          </a:prstGeom>
          <a:solidFill>
            <a:srgbClr val="00206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sz="2000" dirty="0">
                <a:solidFill>
                  <a:schemeClr val="bg1"/>
                </a:solidFill>
              </a:rPr>
              <a:t>Governance</a:t>
            </a:r>
          </a:p>
          <a:p>
            <a:pPr algn="ctr"/>
            <a:r>
              <a:rPr lang="de-DE" sz="2000" dirty="0">
                <a:solidFill>
                  <a:schemeClr val="bg1"/>
                </a:solidFill>
              </a:rPr>
              <a:t>(Datenquellen sind </a:t>
            </a:r>
            <a:br>
              <a:rPr lang="de-DE" sz="2000" dirty="0">
                <a:solidFill>
                  <a:schemeClr val="bg1"/>
                </a:solidFill>
              </a:rPr>
            </a:br>
            <a:r>
              <a:rPr lang="de-DE" sz="2000" dirty="0">
                <a:solidFill>
                  <a:schemeClr val="bg1"/>
                </a:solidFill>
              </a:rPr>
              <a:t>durch IT definiert)</a:t>
            </a:r>
          </a:p>
        </p:txBody>
      </p:sp>
      <p:sp>
        <p:nvSpPr>
          <p:cNvPr id="8" name="Rechteck 7"/>
          <p:cNvSpPr/>
          <p:nvPr/>
        </p:nvSpPr>
        <p:spPr bwMode="gray">
          <a:xfrm>
            <a:off x="3323443" y="2983863"/>
            <a:ext cx="2611073" cy="1414255"/>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sz="2000" dirty="0">
                <a:solidFill>
                  <a:srgbClr val="363636"/>
                </a:solidFill>
              </a:rPr>
              <a:t>Bedarf</a:t>
            </a:r>
          </a:p>
        </p:txBody>
      </p:sp>
      <p:sp>
        <p:nvSpPr>
          <p:cNvPr id="9" name="Pfeil nach links und rechts 8"/>
          <p:cNvSpPr/>
          <p:nvPr/>
        </p:nvSpPr>
        <p:spPr bwMode="gray">
          <a:xfrm rot="16200000">
            <a:off x="507840" y="3510656"/>
            <a:ext cx="4392189" cy="484465"/>
          </a:xfrm>
          <a:prstGeom prst="leftRightArrow">
            <a:avLst/>
          </a:prstGeom>
          <a:solidFill>
            <a:srgbClr val="00206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1350" dirty="0">
              <a:solidFill>
                <a:schemeClr val="bg1"/>
              </a:solidFill>
            </a:endParaRPr>
          </a:p>
        </p:txBody>
      </p:sp>
      <p:sp>
        <p:nvSpPr>
          <p:cNvPr id="11" name="Foliennummernplatzhalter 10">
            <a:extLst>
              <a:ext uri="{FF2B5EF4-FFF2-40B4-BE49-F238E27FC236}">
                <a16:creationId xmlns:a16="http://schemas.microsoft.com/office/drawing/2014/main" id="{F9939ECF-185B-4928-9C14-576BC13BA9FF}"/>
              </a:ext>
            </a:extLst>
          </p:cNvPr>
          <p:cNvSpPr>
            <a:spLocks noGrp="1"/>
          </p:cNvSpPr>
          <p:nvPr>
            <p:ph type="sldNum" sz="quarter" idx="11"/>
          </p:nvPr>
        </p:nvSpPr>
        <p:spPr/>
        <p:txBody>
          <a:bodyPr/>
          <a:lstStyle/>
          <a:p>
            <a:fld id="{FFC269A0-BD27-4577-9DED-0AAE60100C51}" type="slidenum">
              <a:rPr lang="de-DE" smtClean="0"/>
              <a:pPr/>
              <a:t>103</a:t>
            </a:fld>
            <a:r>
              <a:rPr lang="de-DE"/>
              <a:t> | ©</a:t>
            </a:r>
            <a:endParaRPr lang="de-DE" dirty="0"/>
          </a:p>
        </p:txBody>
      </p:sp>
      <p:sp>
        <p:nvSpPr>
          <p:cNvPr id="12" name="Fußzeilenplatzhalter 11">
            <a:extLst>
              <a:ext uri="{FF2B5EF4-FFF2-40B4-BE49-F238E27FC236}">
                <a16:creationId xmlns:a16="http://schemas.microsoft.com/office/drawing/2014/main" id="{76FE9EEB-02D1-41E6-A46D-C42E42D2C63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108037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53291" name="think-cell Folie" r:id="rId5" imgW="196" imgH="196" progId="TCLayout.ActiveDocument.1">
                  <p:embed/>
                </p:oleObj>
              </mc:Choice>
              <mc:Fallback>
                <p:oleObj name="think-cell Folie" r:id="rId5" imgW="196" imgH="196" progId="TCLayout.ActiveDocument.1">
                  <p:embed/>
                  <p:pic>
                    <p:nvPicPr>
                      <p:cNvPr id="7" name="Objekt 6"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Herausforderungen</a:t>
            </a:r>
          </a:p>
          <a:p>
            <a:r>
              <a:rPr lang="de-DE" dirty="0"/>
              <a:t>Enterprise Business Intelligence</a:t>
            </a:r>
          </a:p>
          <a:p>
            <a:r>
              <a:rPr lang="de-DE" b="1" dirty="0"/>
              <a:t>Self Service Business Intelligence</a:t>
            </a:r>
          </a:p>
          <a:p>
            <a:r>
              <a:rPr lang="de-DE" dirty="0"/>
              <a:t>Und Excel?</a:t>
            </a:r>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C2A985E6-5FD0-4E38-A07C-56299AA0A9C5}"/>
              </a:ext>
            </a:extLst>
          </p:cNvPr>
          <p:cNvSpPr>
            <a:spLocks noGrp="1"/>
          </p:cNvSpPr>
          <p:nvPr>
            <p:ph type="sldNum" sz="quarter" idx="11"/>
          </p:nvPr>
        </p:nvSpPr>
        <p:spPr/>
        <p:txBody>
          <a:bodyPr/>
          <a:lstStyle/>
          <a:p>
            <a:fld id="{FFC269A0-BD27-4577-9DED-0AAE60100C51}" type="slidenum">
              <a:rPr lang="de-DE" smtClean="0"/>
              <a:pPr/>
              <a:t>104</a:t>
            </a:fld>
            <a:r>
              <a:rPr lang="de-DE"/>
              <a:t> | ©</a:t>
            </a:r>
            <a:endParaRPr lang="de-DE" dirty="0"/>
          </a:p>
        </p:txBody>
      </p:sp>
      <p:sp>
        <p:nvSpPr>
          <p:cNvPr id="9" name="Fußzeilenplatzhalter 8">
            <a:extLst>
              <a:ext uri="{FF2B5EF4-FFF2-40B4-BE49-F238E27FC236}">
                <a16:creationId xmlns:a16="http://schemas.microsoft.com/office/drawing/2014/main" id="{AE4FBD4C-4052-464C-8E22-6071F6F208B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2032516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2668194" y="858444"/>
          <a:ext cx="1191" cy="1191"/>
        </p:xfrm>
        <a:graphic>
          <a:graphicData uri="http://schemas.openxmlformats.org/presentationml/2006/ole">
            <mc:AlternateContent xmlns:mc="http://schemas.openxmlformats.org/markup-compatibility/2006">
              <mc:Choice xmlns:v="urn:schemas-microsoft-com:vml" Requires="v">
                <p:oleObj spid="_x0000_s54315" name="think-cell Folie" r:id="rId5" imgW="196" imgH="196" progId="TCLayout.ActiveDocument.1">
                  <p:embed/>
                </p:oleObj>
              </mc:Choice>
              <mc:Fallback>
                <p:oleObj name="think-cell Folie" r:id="rId5" imgW="196" imgH="196" progId="TCLayout.ActiveDocument.1">
                  <p:embed/>
                  <p:pic>
                    <p:nvPicPr>
                      <p:cNvPr id="5" name="Objekt 4" hidden="1"/>
                      <p:cNvPicPr/>
                      <p:nvPr/>
                    </p:nvPicPr>
                    <p:blipFill>
                      <a:blip r:embed="rId6"/>
                      <a:stretch>
                        <a:fillRect/>
                      </a:stretch>
                    </p:blipFill>
                    <p:spPr>
                      <a:xfrm>
                        <a:off x="2668194" y="858444"/>
                        <a:ext cx="1191" cy="1191"/>
                      </a:xfrm>
                      <a:prstGeom prst="rect">
                        <a:avLst/>
                      </a:prstGeom>
                    </p:spPr>
                  </p:pic>
                </p:oleObj>
              </mc:Fallback>
            </mc:AlternateContent>
          </a:graphicData>
        </a:graphic>
      </p:graphicFrame>
      <p:sp>
        <p:nvSpPr>
          <p:cNvPr id="4" name="Rechteck 3" hidden="1"/>
          <p:cNvSpPr/>
          <p:nvPr>
            <p:custDataLst>
              <p:tags r:id="rId3"/>
            </p:custDataLst>
          </p:nvPr>
        </p:nvSpPr>
        <p:spPr bwMode="gray">
          <a:xfrm>
            <a:off x="2667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a:solidFill>
                <a:srgbClr val="363636"/>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Die Vision </a:t>
            </a:r>
          </a:p>
        </p:txBody>
      </p:sp>
      <p:sp>
        <p:nvSpPr>
          <p:cNvPr id="10" name="Inhaltsplatzhalter 9"/>
          <p:cNvSpPr>
            <a:spLocks noGrp="1"/>
          </p:cNvSpPr>
          <p:nvPr>
            <p:ph idx="1"/>
          </p:nvPr>
        </p:nvSpPr>
        <p:spPr>
          <a:xfrm>
            <a:off x="2063750" y="1700213"/>
            <a:ext cx="7542366" cy="4393084"/>
          </a:xfrm>
        </p:spPr>
        <p:txBody>
          <a:bodyPr/>
          <a:lstStyle/>
          <a:p>
            <a:r>
              <a:rPr lang="de-DE" dirty="0"/>
              <a:t>Geringere </a:t>
            </a:r>
            <a:r>
              <a:rPr lang="de-DE" b="1" dirty="0"/>
              <a:t>Kosten</a:t>
            </a:r>
            <a:r>
              <a:rPr lang="de-DE" dirty="0"/>
              <a:t> für Erstellung und Wartung </a:t>
            </a:r>
          </a:p>
          <a:p>
            <a:r>
              <a:rPr lang="de-DE" b="1" dirty="0"/>
              <a:t>Vertrauenswürdige Daten</a:t>
            </a:r>
            <a:r>
              <a:rPr lang="de-DE" dirty="0"/>
              <a:t> und umfassendes Standard-Berichtswesen </a:t>
            </a:r>
          </a:p>
          <a:p>
            <a:r>
              <a:rPr lang="de-DE" b="1" dirty="0"/>
              <a:t>Betrieb und Fachbereich </a:t>
            </a:r>
            <a:r>
              <a:rPr lang="de-DE" dirty="0"/>
              <a:t>sitzen in einem Boot </a:t>
            </a:r>
          </a:p>
          <a:p>
            <a:r>
              <a:rPr lang="de-DE" dirty="0"/>
              <a:t>Hohe </a:t>
            </a:r>
            <a:r>
              <a:rPr lang="de-DE" b="1" dirty="0"/>
              <a:t>Flexibilität</a:t>
            </a:r>
            <a:r>
              <a:rPr lang="de-DE" dirty="0"/>
              <a:t> dank Self-Service mit vertrauten Tools </a:t>
            </a:r>
          </a:p>
          <a:p>
            <a:r>
              <a:rPr lang="de-DE" b="1" dirty="0"/>
              <a:t>Transparenz</a:t>
            </a:r>
            <a:r>
              <a:rPr lang="de-DE" dirty="0"/>
              <a:t> über vorhandene Berichte </a:t>
            </a:r>
          </a:p>
          <a:p>
            <a:r>
              <a:rPr lang="de-DE" dirty="0"/>
              <a:t>Zentraler Einstieg ins </a:t>
            </a:r>
            <a:r>
              <a:rPr lang="de-DE" b="1" dirty="0"/>
              <a:t>Berichtswesen</a:t>
            </a:r>
            <a:r>
              <a:rPr lang="de-DE" dirty="0"/>
              <a:t> </a:t>
            </a:r>
            <a:br>
              <a:rPr lang="de-DE" dirty="0"/>
            </a:br>
            <a:r>
              <a:rPr lang="de-DE" dirty="0"/>
              <a:t>unabhängig von Technologie und Ort </a:t>
            </a:r>
          </a:p>
          <a:p>
            <a:r>
              <a:rPr lang="de-DE" dirty="0"/>
              <a:t>Von einer </a:t>
            </a:r>
            <a:r>
              <a:rPr lang="de-DE" b="1" dirty="0"/>
              <a:t>Push- zur Pull-Strategie</a:t>
            </a:r>
          </a:p>
          <a:p>
            <a:endParaRPr lang="de-DE" dirty="0"/>
          </a:p>
        </p:txBody>
      </p:sp>
      <p:sp>
        <p:nvSpPr>
          <p:cNvPr id="11" name="Textplatzhalter 10"/>
          <p:cNvSpPr>
            <a:spLocks noGrp="1"/>
          </p:cNvSpPr>
          <p:nvPr>
            <p:ph type="body" sz="quarter" idx="13"/>
          </p:nvPr>
        </p:nvSpPr>
        <p:spPr/>
        <p:txBody>
          <a:bodyPr/>
          <a:lstStyle/>
          <a:p>
            <a:endParaRPr lang="de-DE" dirty="0"/>
          </a:p>
        </p:txBody>
      </p:sp>
      <p:sp>
        <p:nvSpPr>
          <p:cNvPr id="2" name="Textfeld 1"/>
          <p:cNvSpPr txBox="1"/>
          <p:nvPr/>
        </p:nvSpPr>
        <p:spPr bwMode="gray">
          <a:xfrm>
            <a:off x="7531513" y="4149216"/>
            <a:ext cx="1690463" cy="430887"/>
          </a:xfrm>
          <a:prstGeom prst="rect">
            <a:avLst/>
          </a:prstGeom>
          <a:noFill/>
        </p:spPr>
        <p:txBody>
          <a:bodyPr wrap="none" lIns="0" tIns="0" rIns="0" bIns="0" rtlCol="0">
            <a:spAutoFit/>
          </a:bodyPr>
          <a:lstStyle/>
          <a:p>
            <a:pPr>
              <a:buSzPct val="90000"/>
            </a:pPr>
            <a:r>
              <a:rPr lang="de-DE" sz="2800" dirty="0"/>
              <a:t>Realistisch?</a:t>
            </a:r>
          </a:p>
        </p:txBody>
      </p:sp>
      <p:sp>
        <p:nvSpPr>
          <p:cNvPr id="8" name="Foliennummernplatzhalter 7">
            <a:extLst>
              <a:ext uri="{FF2B5EF4-FFF2-40B4-BE49-F238E27FC236}">
                <a16:creationId xmlns:a16="http://schemas.microsoft.com/office/drawing/2014/main" id="{618A49C8-3B3B-4314-A85B-5CEC34056CB4}"/>
              </a:ext>
            </a:extLst>
          </p:cNvPr>
          <p:cNvSpPr>
            <a:spLocks noGrp="1"/>
          </p:cNvSpPr>
          <p:nvPr>
            <p:ph type="sldNum" sz="quarter" idx="11"/>
          </p:nvPr>
        </p:nvSpPr>
        <p:spPr/>
        <p:txBody>
          <a:bodyPr/>
          <a:lstStyle/>
          <a:p>
            <a:fld id="{FFC269A0-BD27-4577-9DED-0AAE60100C51}" type="slidenum">
              <a:rPr lang="de-DE" smtClean="0"/>
              <a:pPr/>
              <a:t>105</a:t>
            </a:fld>
            <a:r>
              <a:rPr lang="de-DE"/>
              <a:t> | ©</a:t>
            </a:r>
            <a:endParaRPr lang="de-DE" dirty="0"/>
          </a:p>
        </p:txBody>
      </p:sp>
      <p:sp>
        <p:nvSpPr>
          <p:cNvPr id="9" name="Fußzeilenplatzhalter 8">
            <a:extLst>
              <a:ext uri="{FF2B5EF4-FFF2-40B4-BE49-F238E27FC236}">
                <a16:creationId xmlns:a16="http://schemas.microsoft.com/office/drawing/2014/main" id="{0879435A-C3C6-407D-9433-695C4E0A905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1413536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1537107460"/>
              </p:ext>
            </p:extLst>
          </p:nvPr>
        </p:nvGraphicFramePr>
        <p:xfrm>
          <a:off x="1525194" y="858444"/>
          <a:ext cx="1191" cy="1191"/>
        </p:xfrm>
        <a:graphic>
          <a:graphicData uri="http://schemas.openxmlformats.org/presentationml/2006/ole">
            <mc:AlternateContent xmlns:mc="http://schemas.openxmlformats.org/markup-compatibility/2006">
              <mc:Choice xmlns:v="urn:schemas-microsoft-com:vml" Requires="v">
                <p:oleObj spid="_x0000_s55339" name="think-cell Folie" r:id="rId6" imgW="196" imgH="196" progId="TCLayout.ActiveDocument.1">
                  <p:embed/>
                </p:oleObj>
              </mc:Choice>
              <mc:Fallback>
                <p:oleObj name="think-cell Folie" r:id="rId6" imgW="196" imgH="196" progId="TCLayout.ActiveDocument.1">
                  <p:embed/>
                  <p:pic>
                    <p:nvPicPr>
                      <p:cNvPr id="6" name="Objekt 5" hidden="1"/>
                      <p:cNvPicPr/>
                      <p:nvPr/>
                    </p:nvPicPr>
                    <p:blipFill>
                      <a:blip r:embed="rId7"/>
                      <a:stretch>
                        <a:fillRect/>
                      </a:stretch>
                    </p:blipFill>
                    <p:spPr>
                      <a:xfrm>
                        <a:off x="1525194" y="858444"/>
                        <a:ext cx="1191" cy="1191"/>
                      </a:xfrm>
                      <a:prstGeom prst="rect">
                        <a:avLst/>
                      </a:prstGeom>
                    </p:spPr>
                  </p:pic>
                </p:oleObj>
              </mc:Fallback>
            </mc:AlternateContent>
          </a:graphicData>
        </a:graphic>
      </p:graphicFrame>
      <p:sp>
        <p:nvSpPr>
          <p:cNvPr id="5" name="Rechteck 4" hidden="1"/>
          <p:cNvSpPr/>
          <p:nvPr>
            <p:custDataLst>
              <p:tags r:id="rId3"/>
            </p:custDataLst>
          </p:nvPr>
        </p:nvSpPr>
        <p:spPr bwMode="gray">
          <a:xfrm>
            <a:off x="1524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defRPr/>
            </a:pPr>
            <a:endParaRPr lang="de-DE" sz="2400" dirty="0">
              <a:solidFill>
                <a:srgbClr val="363636"/>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Eine Abgrenzung</a:t>
            </a:r>
          </a:p>
        </p:txBody>
      </p:sp>
      <p:graphicFrame>
        <p:nvGraphicFramePr>
          <p:cNvPr id="2" name="Tabelle 1"/>
          <p:cNvGraphicFramePr>
            <a:graphicFrameLocks noGrp="1"/>
          </p:cNvGraphicFramePr>
          <p:nvPr>
            <p:extLst>
              <p:ext uri="{D42A27DB-BD31-4B8C-83A1-F6EECF244321}">
                <p14:modId xmlns:p14="http://schemas.microsoft.com/office/powerpoint/2010/main" val="2812174945"/>
              </p:ext>
            </p:extLst>
          </p:nvPr>
        </p:nvGraphicFramePr>
        <p:xfrm>
          <a:off x="1876739" y="1481676"/>
          <a:ext cx="8136760" cy="4663440"/>
        </p:xfrm>
        <a:graphic>
          <a:graphicData uri="http://schemas.openxmlformats.org/drawingml/2006/table">
            <a:tbl>
              <a:tblPr firstRow="1" bandRow="1">
                <a:tableStyleId>{5C22544A-7EE6-4342-B048-85BDC9FD1C3A}</a:tableStyleId>
              </a:tblPr>
              <a:tblGrid>
                <a:gridCol w="4563390">
                  <a:extLst>
                    <a:ext uri="{9D8B030D-6E8A-4147-A177-3AD203B41FA5}">
                      <a16:colId xmlns:a16="http://schemas.microsoft.com/office/drawing/2014/main" val="864561576"/>
                    </a:ext>
                  </a:extLst>
                </a:gridCol>
                <a:gridCol w="3573370">
                  <a:extLst>
                    <a:ext uri="{9D8B030D-6E8A-4147-A177-3AD203B41FA5}">
                      <a16:colId xmlns:a16="http://schemas.microsoft.com/office/drawing/2014/main" val="1175019973"/>
                    </a:ext>
                  </a:extLst>
                </a:gridCol>
              </a:tblGrid>
              <a:tr h="0">
                <a:tc>
                  <a:txBody>
                    <a:bodyPr/>
                    <a:lstStyle/>
                    <a:p>
                      <a:r>
                        <a:rPr lang="de-DE" sz="1800" dirty="0"/>
                        <a:t>Enterprise Business</a:t>
                      </a:r>
                      <a:r>
                        <a:rPr lang="de-DE" sz="1800" baseline="0" dirty="0"/>
                        <a:t> Intelligence</a:t>
                      </a:r>
                      <a:endParaRPr lang="de-DE" sz="1800" dirty="0"/>
                    </a:p>
                  </a:txBody>
                  <a:tcPr marL="68580" marR="68580" marT="34290" marB="34290"/>
                </a:tc>
                <a:tc>
                  <a:txBody>
                    <a:bodyPr/>
                    <a:lstStyle/>
                    <a:p>
                      <a:r>
                        <a:rPr lang="de-DE" sz="1800" dirty="0"/>
                        <a:t>Self-Service</a:t>
                      </a:r>
                      <a:r>
                        <a:rPr lang="de-DE" sz="1800" baseline="0" dirty="0"/>
                        <a:t> Analytics</a:t>
                      </a:r>
                      <a:endParaRPr lang="de-DE" sz="1800" dirty="0"/>
                    </a:p>
                  </a:txBody>
                  <a:tcPr marL="68580" marR="68580" marT="34290" marB="34290"/>
                </a:tc>
                <a:extLst>
                  <a:ext uri="{0D108BD9-81ED-4DB2-BD59-A6C34878D82A}">
                    <a16:rowId xmlns:a16="http://schemas.microsoft.com/office/drawing/2014/main" val="1783497546"/>
                  </a:ext>
                </a:extLst>
              </a:tr>
              <a:tr h="480060">
                <a:tc>
                  <a:txBody>
                    <a:bodyPr/>
                    <a:lstStyle/>
                    <a:p>
                      <a:r>
                        <a:rPr lang="de-DE" sz="1800" dirty="0"/>
                        <a:t>Unterstützt</a:t>
                      </a:r>
                      <a:r>
                        <a:rPr lang="de-DE" sz="1800" baseline="0" dirty="0"/>
                        <a:t> skalierbares Data Sourcing einschließlich OLAP/MDX</a:t>
                      </a:r>
                      <a:endParaRPr lang="de-DE" sz="1800" dirty="0"/>
                    </a:p>
                  </a:txBody>
                  <a:tcPr marL="68580" marR="68580" marT="34290" marB="34290"/>
                </a:tc>
                <a:tc>
                  <a:txBody>
                    <a:bodyPr/>
                    <a:lstStyle/>
                    <a:p>
                      <a:r>
                        <a:rPr lang="de-DE" sz="1800" dirty="0"/>
                        <a:t>Unterstützen Standardquellen, inkludieren</a:t>
                      </a:r>
                      <a:r>
                        <a:rPr lang="de-DE" sz="1800" baseline="0" dirty="0"/>
                        <a:t> aber auch lokale Dateien</a:t>
                      </a:r>
                      <a:endParaRPr lang="de-DE" sz="1800" dirty="0"/>
                    </a:p>
                  </a:txBody>
                  <a:tcPr marL="68580" marR="68580" marT="34290" marB="34290"/>
                </a:tc>
                <a:extLst>
                  <a:ext uri="{0D108BD9-81ED-4DB2-BD59-A6C34878D82A}">
                    <a16:rowId xmlns:a16="http://schemas.microsoft.com/office/drawing/2014/main" val="3493473758"/>
                  </a:ext>
                </a:extLst>
              </a:tr>
              <a:tr h="278130">
                <a:tc>
                  <a:txBody>
                    <a:bodyPr/>
                    <a:lstStyle/>
                    <a:p>
                      <a:r>
                        <a:rPr lang="de-DE" sz="1800" dirty="0"/>
                        <a:t>Basiert auf qualitätsgesicherten</a:t>
                      </a:r>
                      <a:r>
                        <a:rPr lang="de-DE" sz="1800" baseline="0" dirty="0"/>
                        <a:t> Datenstrukturen</a:t>
                      </a:r>
                      <a:endParaRPr lang="de-DE" sz="1800" dirty="0"/>
                    </a:p>
                  </a:txBody>
                  <a:tcPr marL="68580" marR="68580" marT="34290" marB="34290"/>
                </a:tc>
                <a:tc>
                  <a:txBody>
                    <a:bodyPr/>
                    <a:lstStyle/>
                    <a:p>
                      <a:r>
                        <a:rPr lang="de-DE" sz="1800" dirty="0"/>
                        <a:t>Optionale Datenmodellierung und </a:t>
                      </a:r>
                      <a:br>
                        <a:rPr lang="de-DE" sz="1800" dirty="0"/>
                      </a:br>
                      <a:r>
                        <a:rPr lang="de-DE" sz="1800" dirty="0"/>
                        <a:t>-aufbereitung</a:t>
                      </a:r>
                    </a:p>
                  </a:txBody>
                  <a:tcPr marL="68580" marR="68580" marT="34290" marB="34290"/>
                </a:tc>
                <a:extLst>
                  <a:ext uri="{0D108BD9-81ED-4DB2-BD59-A6C34878D82A}">
                    <a16:rowId xmlns:a16="http://schemas.microsoft.com/office/drawing/2014/main" val="3234755847"/>
                  </a:ext>
                </a:extLst>
              </a:tr>
              <a:tr h="480060">
                <a:tc>
                  <a:txBody>
                    <a:bodyPr/>
                    <a:lstStyle/>
                    <a:p>
                      <a:r>
                        <a:rPr lang="de-DE" sz="1800" dirty="0"/>
                        <a:t>Modelle sind starr,</a:t>
                      </a:r>
                      <a:r>
                        <a:rPr lang="de-DE" sz="1800" baseline="0" dirty="0"/>
                        <a:t> brauchen Zeit zur Änderung</a:t>
                      </a:r>
                      <a:endParaRPr lang="de-DE" sz="1800" dirty="0"/>
                    </a:p>
                  </a:txBody>
                  <a:tcPr marL="68580" marR="68580" marT="34290" marB="34290"/>
                </a:tc>
                <a:tc>
                  <a:txBody>
                    <a:bodyPr/>
                    <a:lstStyle/>
                    <a:p>
                      <a:r>
                        <a:rPr lang="de-DE" sz="1800" dirty="0"/>
                        <a:t>Rapid Prototyping, effektiv</a:t>
                      </a:r>
                      <a:r>
                        <a:rPr lang="de-DE" sz="1800" baseline="0" dirty="0"/>
                        <a:t> für eine begrenzte Anzahl an Quellen</a:t>
                      </a:r>
                    </a:p>
                  </a:txBody>
                  <a:tcPr marL="68580" marR="68580" marT="34290" marB="34290"/>
                </a:tc>
                <a:extLst>
                  <a:ext uri="{0D108BD9-81ED-4DB2-BD59-A6C34878D82A}">
                    <a16:rowId xmlns:a16="http://schemas.microsoft.com/office/drawing/2014/main" val="596337189"/>
                  </a:ext>
                </a:extLst>
              </a:tr>
              <a:tr h="685800">
                <a:tc>
                  <a:txBody>
                    <a:bodyPr/>
                    <a:lstStyle/>
                    <a:p>
                      <a:r>
                        <a:rPr lang="de-DE" sz="1800" dirty="0"/>
                        <a:t>Fokus auf operationalem und transaktionalem</a:t>
                      </a:r>
                      <a:r>
                        <a:rPr lang="de-DE" sz="1800" baseline="0" dirty="0"/>
                        <a:t> Reporting mit detaillierten Strukturen und zum Teil komplexen Berechnungen</a:t>
                      </a:r>
                      <a:endParaRPr lang="de-DE" sz="1800" dirty="0"/>
                    </a:p>
                  </a:txBody>
                  <a:tcPr marL="68580" marR="68580" marT="34290" marB="34290"/>
                </a:tc>
                <a:tc>
                  <a:txBody>
                    <a:bodyPr/>
                    <a:lstStyle/>
                    <a:p>
                      <a:r>
                        <a:rPr lang="de-DE" sz="1800" dirty="0"/>
                        <a:t>Ideal für Dashboards mit hoher</a:t>
                      </a:r>
                      <a:r>
                        <a:rPr lang="de-DE" sz="1800" baseline="0" dirty="0"/>
                        <a:t> Interaktivität und visuell</a:t>
                      </a:r>
                      <a:endParaRPr lang="de-DE" sz="1800" dirty="0"/>
                    </a:p>
                  </a:txBody>
                  <a:tcPr marL="68580" marR="68580" marT="34290" marB="34290"/>
                </a:tc>
                <a:extLst>
                  <a:ext uri="{0D108BD9-81ED-4DB2-BD59-A6C34878D82A}">
                    <a16:rowId xmlns:a16="http://schemas.microsoft.com/office/drawing/2014/main" val="1885682701"/>
                  </a:ext>
                </a:extLst>
              </a:tr>
              <a:tr h="278130">
                <a:tc>
                  <a:txBody>
                    <a:bodyPr/>
                    <a:lstStyle/>
                    <a:p>
                      <a:r>
                        <a:rPr lang="de-DE" sz="1800" dirty="0"/>
                        <a:t>Basiert auf akzeptierten Standards (SQL, MDX)</a:t>
                      </a:r>
                    </a:p>
                  </a:txBody>
                  <a:tcPr marL="68580" marR="68580" marT="34290" marB="34290"/>
                </a:tc>
                <a:tc>
                  <a:txBody>
                    <a:bodyPr/>
                    <a:lstStyle/>
                    <a:p>
                      <a:r>
                        <a:rPr lang="de-DE" sz="1800" dirty="0"/>
                        <a:t>Begrenzt auf anbieterspezifische Sprache (z. B. DAX)</a:t>
                      </a:r>
                    </a:p>
                  </a:txBody>
                  <a:tcPr marL="68580" marR="68580" marT="34290" marB="34290"/>
                </a:tc>
                <a:extLst>
                  <a:ext uri="{0D108BD9-81ED-4DB2-BD59-A6C34878D82A}">
                    <a16:rowId xmlns:a16="http://schemas.microsoft.com/office/drawing/2014/main" val="60000872"/>
                  </a:ext>
                </a:extLst>
              </a:tr>
              <a:tr h="480060">
                <a:tc>
                  <a:txBody>
                    <a:bodyPr/>
                    <a:lstStyle/>
                    <a:p>
                      <a:r>
                        <a:rPr lang="de-DE" sz="1800" baseline="0" dirty="0"/>
                        <a:t>Vielfältige Berichtsausgabe einschließlich  Bursting</a:t>
                      </a:r>
                      <a:endParaRPr lang="de-DE" sz="1800" dirty="0"/>
                    </a:p>
                  </a:txBody>
                  <a:tcPr marL="68580" marR="68580" marT="34290" marB="34290"/>
                </a:tc>
                <a:tc>
                  <a:txBody>
                    <a:bodyPr/>
                    <a:lstStyle/>
                    <a:p>
                      <a:pPr marL="0" algn="l" defTabSz="914400" rtl="0" eaLnBrk="1" latinLnBrk="0" hangingPunct="1"/>
                      <a:r>
                        <a:rPr lang="de-DE" sz="1800" kern="1200" baseline="0" dirty="0">
                          <a:solidFill>
                            <a:schemeClr val="dk1"/>
                          </a:solidFill>
                          <a:latin typeface="+mn-lt"/>
                          <a:ea typeface="+mn-ea"/>
                          <a:cs typeface="+mn-cs"/>
                        </a:rPr>
                        <a:t>Flexible Darstellungsmöglichkeiten</a:t>
                      </a:r>
                    </a:p>
                  </a:txBody>
                  <a:tcPr marL="68580" marR="68580" marT="34290" marB="34290"/>
                </a:tc>
                <a:extLst>
                  <a:ext uri="{0D108BD9-81ED-4DB2-BD59-A6C34878D82A}">
                    <a16:rowId xmlns:a16="http://schemas.microsoft.com/office/drawing/2014/main" val="1886156535"/>
                  </a:ext>
                </a:extLst>
              </a:tr>
              <a:tr h="278130">
                <a:tc>
                  <a:txBody>
                    <a:bodyPr/>
                    <a:lstStyle/>
                    <a:p>
                      <a:r>
                        <a:rPr lang="de-DE" sz="1800" dirty="0"/>
                        <a:t>Datengetriebene Bereitstellung inklusive Alerts</a:t>
                      </a:r>
                    </a:p>
                  </a:txBody>
                  <a:tcPr marL="68580" marR="68580" marT="34290" marB="34290"/>
                </a:tc>
                <a:tc>
                  <a:txBody>
                    <a:bodyPr/>
                    <a:lstStyle/>
                    <a:p>
                      <a:r>
                        <a:rPr lang="de-DE" sz="1800" dirty="0"/>
                        <a:t>Begrenzte Automatisierung</a:t>
                      </a:r>
                    </a:p>
                  </a:txBody>
                  <a:tcPr marL="68580" marR="68580" marT="34290" marB="34290"/>
                </a:tc>
                <a:extLst>
                  <a:ext uri="{0D108BD9-81ED-4DB2-BD59-A6C34878D82A}">
                    <a16:rowId xmlns:a16="http://schemas.microsoft.com/office/drawing/2014/main" val="1676476435"/>
                  </a:ext>
                </a:extLst>
              </a:tr>
            </a:tbl>
          </a:graphicData>
        </a:graphic>
      </p:graphicFrame>
      <p:sp>
        <p:nvSpPr>
          <p:cNvPr id="8" name="Foliennummernplatzhalter 7">
            <a:extLst>
              <a:ext uri="{FF2B5EF4-FFF2-40B4-BE49-F238E27FC236}">
                <a16:creationId xmlns:a16="http://schemas.microsoft.com/office/drawing/2014/main" id="{F49DB3F9-0288-42C9-A63E-7D5A5DB3A1D3}"/>
              </a:ext>
            </a:extLst>
          </p:cNvPr>
          <p:cNvSpPr>
            <a:spLocks noGrp="1"/>
          </p:cNvSpPr>
          <p:nvPr>
            <p:ph type="sldNum" sz="quarter" idx="11"/>
          </p:nvPr>
        </p:nvSpPr>
        <p:spPr/>
        <p:txBody>
          <a:bodyPr/>
          <a:lstStyle/>
          <a:p>
            <a:fld id="{FFC269A0-BD27-4577-9DED-0AAE60100C51}" type="slidenum">
              <a:rPr lang="de-DE" smtClean="0"/>
              <a:pPr/>
              <a:t>106</a:t>
            </a:fld>
            <a:r>
              <a:rPr lang="de-DE"/>
              <a:t> | ©</a:t>
            </a:r>
            <a:endParaRPr lang="de-DE" dirty="0"/>
          </a:p>
        </p:txBody>
      </p:sp>
      <p:sp>
        <p:nvSpPr>
          <p:cNvPr id="9" name="Fußzeilenplatzhalter 8">
            <a:extLst>
              <a:ext uri="{FF2B5EF4-FFF2-40B4-BE49-F238E27FC236}">
                <a16:creationId xmlns:a16="http://schemas.microsoft.com/office/drawing/2014/main" id="{0163C2C5-8F06-4675-B7E1-36AB83EF266A}"/>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0299261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56363" name="think-cell Folie" r:id="rId6" imgW="196" imgH="196" progId="TCLayout.ActiveDocument.1">
                  <p:embed/>
                </p:oleObj>
              </mc:Choice>
              <mc:Fallback>
                <p:oleObj name="think-cell Folie" r:id="rId6" imgW="196" imgH="196" progId="TCLayout.ActiveDocument.1">
                  <p:embed/>
                  <p:pic>
                    <p:nvPicPr>
                      <p:cNvPr id="8" name="Objekt 7"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Self Service Business Intelligence</a:t>
            </a:r>
          </a:p>
        </p:txBody>
      </p:sp>
      <p:sp>
        <p:nvSpPr>
          <p:cNvPr id="3" name="Inhaltsplatzhalter 2"/>
          <p:cNvSpPr>
            <a:spLocks noGrp="1"/>
          </p:cNvSpPr>
          <p:nvPr>
            <p:ph idx="1"/>
          </p:nvPr>
        </p:nvSpPr>
        <p:spPr/>
        <p:txBody>
          <a:bodyPr/>
          <a:lstStyle/>
          <a:p>
            <a:r>
              <a:rPr lang="de-DE" dirty="0"/>
              <a:t>Eine Definition:</a:t>
            </a:r>
          </a:p>
          <a:p>
            <a:pPr lvl="1">
              <a:buFont typeface="Symbol" panose="05050102010706020507" pitchFamily="18" charset="2"/>
              <a:buChar char="-"/>
            </a:pPr>
            <a:r>
              <a:rPr lang="de-DE" dirty="0"/>
              <a:t>"empowered den Benutzer zur Erstellung eigener Berichte, so dass er arbeiten kann, ohne die IT zu involvieren."</a:t>
            </a:r>
          </a:p>
          <a:p>
            <a:r>
              <a:rPr lang="de-DE" dirty="0"/>
              <a:t>Aber sinnvoller: Managed Self-Service BI</a:t>
            </a:r>
            <a:endParaRPr lang="en-US" dirty="0"/>
          </a:p>
          <a:p>
            <a:pPr lvl="1">
              <a:buFont typeface="Symbol" panose="05050102010706020507" pitchFamily="18" charset="2"/>
              <a:buChar char="-"/>
            </a:pPr>
            <a:r>
              <a:rPr lang="de-DE" dirty="0"/>
              <a:t>Self-Service Business Intelligence ist definiert als „die Möglichkeit des Endbenutzers, eigene Reports und Analysen im Rahmen einer abgestimmten IT-unterstützten Architektur und definiertem Werkzeugkasten zu erstellen.“ </a:t>
            </a:r>
          </a:p>
          <a:p>
            <a:endParaRPr lang="en-US" dirty="0"/>
          </a:p>
          <a:p>
            <a:endParaRPr lang="de-DE" dirty="0"/>
          </a:p>
        </p:txBody>
      </p:sp>
      <p:sp>
        <p:nvSpPr>
          <p:cNvPr id="6" name="Textplatzhalter 5"/>
          <p:cNvSpPr>
            <a:spLocks noGrp="1"/>
          </p:cNvSpPr>
          <p:nvPr>
            <p:ph type="body" sz="quarter" idx="13"/>
          </p:nvPr>
        </p:nvSpPr>
        <p:spPr/>
        <p:txBody>
          <a:bodyPr/>
          <a:lstStyle/>
          <a:p>
            <a:r>
              <a:rPr lang="de-DE" dirty="0"/>
              <a:t>Gartner</a:t>
            </a:r>
          </a:p>
        </p:txBody>
      </p:sp>
      <p:sp>
        <p:nvSpPr>
          <p:cNvPr id="9" name="Foliennummernplatzhalter 8">
            <a:extLst>
              <a:ext uri="{FF2B5EF4-FFF2-40B4-BE49-F238E27FC236}">
                <a16:creationId xmlns:a16="http://schemas.microsoft.com/office/drawing/2014/main" id="{F208FADA-6EC7-43A6-8BC9-018883E0472F}"/>
              </a:ext>
            </a:extLst>
          </p:cNvPr>
          <p:cNvSpPr>
            <a:spLocks noGrp="1"/>
          </p:cNvSpPr>
          <p:nvPr>
            <p:ph type="sldNum" sz="quarter" idx="11"/>
          </p:nvPr>
        </p:nvSpPr>
        <p:spPr/>
        <p:txBody>
          <a:bodyPr/>
          <a:lstStyle/>
          <a:p>
            <a:fld id="{FFC269A0-BD27-4577-9DED-0AAE60100C51}" type="slidenum">
              <a:rPr lang="de-DE" smtClean="0"/>
              <a:pPr/>
              <a:t>107</a:t>
            </a:fld>
            <a:r>
              <a:rPr lang="de-DE"/>
              <a:t> | ©</a:t>
            </a:r>
            <a:endParaRPr lang="de-DE" dirty="0"/>
          </a:p>
        </p:txBody>
      </p:sp>
      <p:sp>
        <p:nvSpPr>
          <p:cNvPr id="10" name="Fußzeilenplatzhalter 9">
            <a:extLst>
              <a:ext uri="{FF2B5EF4-FFF2-40B4-BE49-F238E27FC236}">
                <a16:creationId xmlns:a16="http://schemas.microsoft.com/office/drawing/2014/main" id="{1BC40642-1811-4357-BA22-62985681652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7525820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Self</a:t>
            </a:r>
            <a:r>
              <a:rPr lang="de-DE" dirty="0"/>
              <a:t>-Service BI soll eine Entlastung der IT-Abteilung insbesondere bei der Datenaufbereitung bringen</a:t>
            </a:r>
          </a:p>
        </p:txBody>
      </p:sp>
      <p:sp>
        <p:nvSpPr>
          <p:cNvPr id="4" name="Fußzeilenplatzhalter 3"/>
          <p:cNvSpPr>
            <a:spLocks noGrp="1"/>
          </p:cNvSpPr>
          <p:nvPr>
            <p:ph type="ftr" sz="quarter" idx="10"/>
          </p:nvPr>
        </p:nvSpPr>
        <p:spPr/>
        <p:txBody>
          <a:bodyPr/>
          <a:lstStyle/>
          <a:p>
            <a:r>
              <a:rPr lang="de-DE" dirty="0"/>
              <a:t>Fockel</a:t>
            </a:r>
          </a:p>
        </p:txBody>
      </p:sp>
      <p:sp>
        <p:nvSpPr>
          <p:cNvPr id="5" name="Foliennummernplatzhalter 4"/>
          <p:cNvSpPr>
            <a:spLocks noGrp="1"/>
          </p:cNvSpPr>
          <p:nvPr>
            <p:ph type="sldNum" sz="quarter" idx="11"/>
          </p:nvPr>
        </p:nvSpPr>
        <p:spPr/>
        <p:txBody>
          <a:bodyPr/>
          <a:lstStyle/>
          <a:p>
            <a:fld id="{FFC269A0-BD27-4577-9DED-0AAE60100C51}" type="slidenum">
              <a:rPr lang="de-DE" noProof="0" smtClean="0"/>
              <a:pPr/>
              <a:t>108</a:t>
            </a:fld>
            <a:r>
              <a:rPr lang="de-DE" noProof="0"/>
              <a:t> | ©</a:t>
            </a:r>
            <a:endParaRPr lang="de-DE" noProof="0" dirty="0"/>
          </a:p>
        </p:txBody>
      </p:sp>
      <p:sp>
        <p:nvSpPr>
          <p:cNvPr id="6" name="Textplatzhalter 5"/>
          <p:cNvSpPr>
            <a:spLocks noGrp="1"/>
          </p:cNvSpPr>
          <p:nvPr>
            <p:ph type="body" sz="quarter" idx="13"/>
          </p:nvPr>
        </p:nvSpPr>
        <p:spPr>
          <a:xfrm>
            <a:off x="4799856" y="6576511"/>
            <a:ext cx="10752667" cy="143992"/>
          </a:xfrm>
        </p:spPr>
        <p:txBody>
          <a:bodyPr/>
          <a:lstStyle/>
          <a:p>
            <a:r>
              <a:rPr lang="de-DE" dirty="0">
                <a:solidFill>
                  <a:schemeClr val="tx1">
                    <a:lumMod val="60000"/>
                    <a:lumOff val="40000"/>
                  </a:schemeClr>
                </a:solidFill>
              </a:rPr>
              <a:t>Alex </a:t>
            </a:r>
            <a:r>
              <a:rPr lang="de-DE" dirty="0" err="1">
                <a:solidFill>
                  <a:schemeClr val="tx1">
                    <a:lumMod val="60000"/>
                    <a:lumOff val="40000"/>
                  </a:schemeClr>
                </a:solidFill>
              </a:rPr>
              <a:t>Gorlik</a:t>
            </a:r>
            <a:r>
              <a:rPr lang="de-DE" dirty="0">
                <a:solidFill>
                  <a:schemeClr val="tx1">
                    <a:lumMod val="60000"/>
                    <a:lumOff val="40000"/>
                  </a:schemeClr>
                </a:solidFill>
              </a:rPr>
              <a:t>: The Enterprise Big Data Lake </a:t>
            </a:r>
          </a:p>
        </p:txBody>
      </p:sp>
      <p:grpSp>
        <p:nvGrpSpPr>
          <p:cNvPr id="2" name="Gruppieren 1">
            <a:extLst>
              <a:ext uri="{FF2B5EF4-FFF2-40B4-BE49-F238E27FC236}">
                <a16:creationId xmlns:a16="http://schemas.microsoft.com/office/drawing/2014/main" id="{61F92563-D99D-4CFE-941A-D9E15F6686B4}"/>
              </a:ext>
            </a:extLst>
          </p:cNvPr>
          <p:cNvGrpSpPr/>
          <p:nvPr/>
        </p:nvGrpSpPr>
        <p:grpSpPr>
          <a:xfrm>
            <a:off x="3215680" y="1852215"/>
            <a:ext cx="5760640" cy="4394712"/>
            <a:chOff x="3421334" y="1867193"/>
            <a:chExt cx="5349332" cy="4080929"/>
          </a:xfrm>
        </p:grpSpPr>
        <p:pic>
          <p:nvPicPr>
            <p:cNvPr id="9" name="Grafik 8"/>
            <p:cNvPicPr>
              <a:picLocks noChangeAspect="1"/>
            </p:cNvPicPr>
            <p:nvPr/>
          </p:nvPicPr>
          <p:blipFill>
            <a:blip r:embed="rId3"/>
            <a:stretch>
              <a:fillRect/>
            </a:stretch>
          </p:blipFill>
          <p:spPr>
            <a:xfrm>
              <a:off x="3806906" y="1867193"/>
              <a:ext cx="4578188" cy="3506024"/>
            </a:xfrm>
            <a:prstGeom prst="rect">
              <a:avLst/>
            </a:prstGeom>
          </p:spPr>
        </p:pic>
        <p:sp>
          <p:nvSpPr>
            <p:cNvPr id="10" name="Textfeld 9"/>
            <p:cNvSpPr txBox="1"/>
            <p:nvPr/>
          </p:nvSpPr>
          <p:spPr bwMode="gray">
            <a:xfrm>
              <a:off x="3421334" y="5517235"/>
              <a:ext cx="5349332" cy="430887"/>
            </a:xfrm>
            <a:prstGeom prst="rect">
              <a:avLst/>
            </a:prstGeom>
            <a:solidFill>
              <a:schemeClr val="accent4"/>
            </a:solidFill>
          </p:spPr>
          <p:txBody>
            <a:bodyPr wrap="square" lIns="0" tIns="0" rIns="0" bIns="0" rtlCol="0">
              <a:spAutoFit/>
            </a:bodyPr>
            <a:lstStyle/>
            <a:p>
              <a:pPr algn="ctr">
                <a:buSzPct val="90000"/>
              </a:pPr>
              <a:r>
                <a:rPr lang="de-DE" sz="1400" i="1" dirty="0">
                  <a:solidFill>
                    <a:schemeClr val="bg1"/>
                  </a:solidFill>
                </a:rPr>
                <a:t>Die technischen Voraussetzungen hierfür werden im Kapitel </a:t>
              </a:r>
              <a:br>
                <a:rPr lang="de-DE" sz="1400" i="1" dirty="0">
                  <a:solidFill>
                    <a:schemeClr val="bg1"/>
                  </a:solidFill>
                </a:rPr>
              </a:br>
              <a:r>
                <a:rPr lang="de-DE" sz="1400" i="1" dirty="0">
                  <a:solidFill>
                    <a:schemeClr val="bg1"/>
                  </a:solidFill>
                </a:rPr>
                <a:t>„Data Management“ erklärt!</a:t>
              </a:r>
            </a:p>
          </p:txBody>
        </p:sp>
      </p:grpSp>
    </p:spTree>
    <p:extLst>
      <p:ext uri="{BB962C8B-B14F-4D97-AF65-F5344CB8AC3E}">
        <p14:creationId xmlns:p14="http://schemas.microsoft.com/office/powerpoint/2010/main" val="3573161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Literatur und Links</a:t>
            </a:r>
          </a:p>
        </p:txBody>
      </p:sp>
      <p:sp>
        <p:nvSpPr>
          <p:cNvPr id="3" name="Inhaltsplatzhalter 2"/>
          <p:cNvSpPr>
            <a:spLocks noGrp="1"/>
          </p:cNvSpPr>
          <p:nvPr>
            <p:ph idx="1"/>
          </p:nvPr>
        </p:nvSpPr>
        <p:spPr>
          <a:xfrm>
            <a:off x="719668" y="1340768"/>
            <a:ext cx="10752667" cy="4393084"/>
          </a:xfrm>
        </p:spPr>
        <p:txBody>
          <a:bodyPr/>
          <a:lstStyle/>
          <a:p>
            <a:r>
              <a:rPr lang="de-DE" sz="1600" dirty="0"/>
              <a:t>Seiter, M.: Business Analytics, München 2017</a:t>
            </a:r>
          </a:p>
          <a:p>
            <a:r>
              <a:rPr lang="de-DE" sz="1600" dirty="0"/>
              <a:t>Langmann, C.: Digitalisierung im Controlling, 2019</a:t>
            </a:r>
          </a:p>
          <a:p>
            <a:r>
              <a:rPr lang="de-DE" sz="1600" dirty="0"/>
              <a:t>Controlling Zeitschrift: Sonderheft Transformation im Controlling, 2019</a:t>
            </a:r>
          </a:p>
          <a:p>
            <a:r>
              <a:rPr lang="de-DE" sz="1600" dirty="0"/>
              <a:t>Controlling Zeitschrift: Sonderheft Die Zukunft des Controllers, 2017</a:t>
            </a:r>
          </a:p>
          <a:p>
            <a:r>
              <a:rPr lang="de-DE" sz="1600" dirty="0"/>
              <a:t>Oehler, K.: Advanced Analytics für Controller, Freiburg 2019</a:t>
            </a:r>
          </a:p>
          <a:p>
            <a:r>
              <a:rPr lang="de-DE" sz="1600" dirty="0"/>
              <a:t>Gleich, R., Tschandl, M. (Hrsg.): Digitalisierung und Controlling, Freiburg 2019</a:t>
            </a:r>
          </a:p>
          <a:p>
            <a:r>
              <a:rPr lang="de-DE" sz="1600" dirty="0"/>
              <a:t>Provost, F.: Data Science für Unternehmen: Data Mining und datenanalytisches Denken praktisch anwenden</a:t>
            </a:r>
          </a:p>
          <a:p>
            <a:r>
              <a:rPr lang="de-DE" sz="1600" dirty="0"/>
              <a:t>Schön, D.: Planung und Reporting im BI-gestützten Controlling, 2018</a:t>
            </a:r>
          </a:p>
          <a:p>
            <a:r>
              <a:rPr lang="de-DE" sz="1600" dirty="0"/>
              <a:t>Dorschel, J.: Praxishandbuch Big Data, 2015</a:t>
            </a:r>
          </a:p>
          <a:p>
            <a:r>
              <a:rPr lang="de-DE" sz="1600" dirty="0"/>
              <a:t>Engels, C.: Basiswissen Business Intelligence, 2015</a:t>
            </a:r>
          </a:p>
          <a:p>
            <a:r>
              <a:rPr lang="de-DE" sz="1600" dirty="0"/>
              <a:t>Güler, H.: Digitalisierung operativer Controlling-Prozesse, 2021</a:t>
            </a:r>
          </a:p>
          <a:p>
            <a:r>
              <a:rPr lang="de-DE" sz="1600" dirty="0"/>
              <a:t>Langmann, Turi: Robotic Process Automation (RPA) –Digitalisierung und Automatisierung von Prozessen 2021</a:t>
            </a:r>
          </a:p>
          <a:p>
            <a:r>
              <a:rPr lang="de-DE" sz="1600" dirty="0"/>
              <a:t>Knime.org</a:t>
            </a:r>
          </a:p>
          <a:p>
            <a:endParaRPr lang="de-DE" sz="1600" dirty="0"/>
          </a:p>
          <a:p>
            <a:endParaRPr lang="de-DE" sz="1600" dirty="0"/>
          </a:p>
          <a:p>
            <a:endParaRPr lang="de-DE" sz="1600" dirty="0"/>
          </a:p>
        </p:txBody>
      </p:sp>
      <p:sp>
        <p:nvSpPr>
          <p:cNvPr id="7" name="Foliennummernplatzhalter 6">
            <a:extLst>
              <a:ext uri="{FF2B5EF4-FFF2-40B4-BE49-F238E27FC236}">
                <a16:creationId xmlns:a16="http://schemas.microsoft.com/office/drawing/2014/main" id="{EB7A3D73-EA8D-46C3-93A9-1D3D11CAC326}"/>
              </a:ext>
            </a:extLst>
          </p:cNvPr>
          <p:cNvSpPr>
            <a:spLocks noGrp="1"/>
          </p:cNvSpPr>
          <p:nvPr>
            <p:ph type="sldNum" sz="quarter" idx="11"/>
          </p:nvPr>
        </p:nvSpPr>
        <p:spPr/>
        <p:txBody>
          <a:bodyPr/>
          <a:lstStyle/>
          <a:p>
            <a:fld id="{FFC269A0-BD27-4577-9DED-0AAE60100C51}" type="slidenum">
              <a:rPr lang="de-DE" smtClean="0"/>
              <a:pPr/>
              <a:t>10</a:t>
            </a:fld>
            <a:r>
              <a:rPr lang="de-DE" dirty="0"/>
              <a:t> | ©</a:t>
            </a:r>
          </a:p>
        </p:txBody>
      </p:sp>
      <p:sp>
        <p:nvSpPr>
          <p:cNvPr id="8" name="Fußzeilenplatzhalter 7">
            <a:extLst>
              <a:ext uri="{FF2B5EF4-FFF2-40B4-BE49-F238E27FC236}">
                <a16:creationId xmlns:a16="http://schemas.microsoft.com/office/drawing/2014/main" id="{CD996F55-A492-41E0-8B9C-A1A2B01FA27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209916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57387" name="think-cell Folie" r:id="rId5" imgW="360" imgH="360" progId="TCLayout.ActiveDocument.1">
                  <p:embed/>
                </p:oleObj>
              </mc:Choice>
              <mc:Fallback>
                <p:oleObj name="think-cell Folie" r:id="rId5" imgW="360" imgH="360"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altLang="de-DE" dirty="0"/>
              <a:t>Risiken und Nebenwirkungen </a:t>
            </a:r>
            <a:endParaRPr lang="de-DE" dirty="0"/>
          </a:p>
        </p:txBody>
      </p:sp>
      <p:sp>
        <p:nvSpPr>
          <p:cNvPr id="3" name="Inhaltsplatzhalter 2"/>
          <p:cNvSpPr>
            <a:spLocks noGrp="1"/>
          </p:cNvSpPr>
          <p:nvPr>
            <p:ph idx="1"/>
          </p:nvPr>
        </p:nvSpPr>
        <p:spPr/>
        <p:txBody>
          <a:bodyPr/>
          <a:lstStyle/>
          <a:p>
            <a:r>
              <a:rPr lang="de-DE" altLang="de-DE" sz="1800" dirty="0"/>
              <a:t>Bewertung erfolgt vor allem aus technischer Perspektive (Machbarkeit, Performance) </a:t>
            </a:r>
          </a:p>
          <a:p>
            <a:r>
              <a:rPr lang="de-DE" altLang="de-DE" sz="1800" dirty="0"/>
              <a:t>Überforderung der Nutzer bei wachsender Komplexität des Informationsmodells </a:t>
            </a:r>
          </a:p>
          <a:p>
            <a:r>
              <a:rPr lang="de-DE" altLang="de-DE" sz="1800" dirty="0"/>
              <a:t>Unterschätzte Kosten von Visual Analytics und Self-Service Reporting </a:t>
            </a:r>
            <a:br>
              <a:rPr lang="de-DE" altLang="de-DE" sz="1800" dirty="0"/>
            </a:br>
            <a:r>
              <a:rPr lang="de-DE" altLang="de-DE" sz="1800" dirty="0"/>
              <a:t>(Lizenzkosten, Trainingsaufwand, Rückfragen durch gelegentliche Nutzer) </a:t>
            </a:r>
          </a:p>
          <a:p>
            <a:r>
              <a:rPr lang="de-DE" altLang="de-DE" sz="1800" dirty="0"/>
              <a:t>Informationsüberlastung begünstigt fehlerhaftes Entscheidungsverhalten </a:t>
            </a:r>
          </a:p>
        </p:txBody>
      </p:sp>
      <p:sp>
        <p:nvSpPr>
          <p:cNvPr id="6" name="Foliennummernplatzhalter 5">
            <a:extLst>
              <a:ext uri="{FF2B5EF4-FFF2-40B4-BE49-F238E27FC236}">
                <a16:creationId xmlns:a16="http://schemas.microsoft.com/office/drawing/2014/main" id="{39F04A6D-B7B2-43BB-BB1C-678BF1186BB9}"/>
              </a:ext>
            </a:extLst>
          </p:cNvPr>
          <p:cNvSpPr>
            <a:spLocks noGrp="1"/>
          </p:cNvSpPr>
          <p:nvPr>
            <p:ph type="sldNum" sz="quarter" idx="11"/>
          </p:nvPr>
        </p:nvSpPr>
        <p:spPr/>
        <p:txBody>
          <a:bodyPr/>
          <a:lstStyle/>
          <a:p>
            <a:fld id="{FFC269A0-BD27-4577-9DED-0AAE60100C51}" type="slidenum">
              <a:rPr lang="de-DE" smtClean="0"/>
              <a:pPr/>
              <a:t>109</a:t>
            </a:fld>
            <a:r>
              <a:rPr lang="de-DE"/>
              <a:t> | ©</a:t>
            </a:r>
            <a:endParaRPr lang="de-DE" dirty="0"/>
          </a:p>
        </p:txBody>
      </p:sp>
      <p:sp>
        <p:nvSpPr>
          <p:cNvPr id="9" name="Fußzeilenplatzhalter 8">
            <a:extLst>
              <a:ext uri="{FF2B5EF4-FFF2-40B4-BE49-F238E27FC236}">
                <a16:creationId xmlns:a16="http://schemas.microsoft.com/office/drawing/2014/main" id="{C0E682BB-0AE0-401D-B5F3-EA503130256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8148429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58411" name="think-cell Folie" r:id="rId6" imgW="360" imgH="360" progId="TCLayout.ActiveDocument.1">
                  <p:embed/>
                </p:oleObj>
              </mc:Choice>
              <mc:Fallback>
                <p:oleObj name="think-cell Folie" r:id="rId6" imgW="360" imgH="360" progId="TCLayout.ActiveDocument.1">
                  <p:embed/>
                  <p:pic>
                    <p:nvPicPr>
                      <p:cNvPr id="8" name="Objekt 7"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Eigenschaften von Managed Self Service aus Sicht des Controllings</a:t>
            </a:r>
          </a:p>
        </p:txBody>
      </p:sp>
      <p:sp>
        <p:nvSpPr>
          <p:cNvPr id="3" name="Inhaltsplatzhalter 2"/>
          <p:cNvSpPr>
            <a:spLocks noGrp="1"/>
          </p:cNvSpPr>
          <p:nvPr>
            <p:ph idx="1"/>
          </p:nvPr>
        </p:nvSpPr>
        <p:spPr/>
        <p:txBody>
          <a:bodyPr/>
          <a:lstStyle/>
          <a:p>
            <a:r>
              <a:rPr lang="de-DE" dirty="0"/>
              <a:t>Daten unterschiedlicher Qualitätsgrade</a:t>
            </a:r>
          </a:p>
          <a:p>
            <a:pPr lvl="1"/>
            <a:r>
              <a:rPr lang="de-DE" dirty="0"/>
              <a:t>Kennzahlen im DW sind qualitätsgeprüft</a:t>
            </a:r>
          </a:p>
          <a:p>
            <a:pPr lvl="1"/>
            <a:r>
              <a:rPr lang="de-DE" dirty="0"/>
              <a:t>Eigenverantwortung für lokale/ad-hoc-Daten</a:t>
            </a:r>
          </a:p>
          <a:p>
            <a:r>
              <a:rPr lang="de-DE" dirty="0"/>
              <a:t>Controlling ist in der Bereitstellung der Data Marts involviert.</a:t>
            </a:r>
          </a:p>
          <a:p>
            <a:r>
              <a:rPr lang="de-DE" dirty="0"/>
              <a:t>DW-Prozess muss dennoch agiler werden.</a:t>
            </a:r>
          </a:p>
        </p:txBody>
      </p:sp>
      <p:sp>
        <p:nvSpPr>
          <p:cNvPr id="6" name="Textplatzhalter 5"/>
          <p:cNvSpPr>
            <a:spLocks noGrp="1"/>
          </p:cNvSpPr>
          <p:nvPr>
            <p:ph type="body" sz="quarter" idx="13"/>
          </p:nvPr>
        </p:nvSpPr>
        <p:spPr/>
        <p:txBody>
          <a:bodyPr/>
          <a:lstStyle/>
          <a:p>
            <a:endParaRPr lang="de-DE" dirty="0"/>
          </a:p>
        </p:txBody>
      </p:sp>
      <p:sp>
        <p:nvSpPr>
          <p:cNvPr id="9" name="Foliennummernplatzhalter 8">
            <a:extLst>
              <a:ext uri="{FF2B5EF4-FFF2-40B4-BE49-F238E27FC236}">
                <a16:creationId xmlns:a16="http://schemas.microsoft.com/office/drawing/2014/main" id="{AC15BCBA-0F2E-4521-97E0-48E453409CC4}"/>
              </a:ext>
            </a:extLst>
          </p:cNvPr>
          <p:cNvSpPr>
            <a:spLocks noGrp="1"/>
          </p:cNvSpPr>
          <p:nvPr>
            <p:ph type="sldNum" sz="quarter" idx="11"/>
          </p:nvPr>
        </p:nvSpPr>
        <p:spPr/>
        <p:txBody>
          <a:bodyPr/>
          <a:lstStyle/>
          <a:p>
            <a:fld id="{FFC269A0-BD27-4577-9DED-0AAE60100C51}" type="slidenum">
              <a:rPr lang="de-DE" smtClean="0"/>
              <a:pPr/>
              <a:t>110</a:t>
            </a:fld>
            <a:r>
              <a:rPr lang="de-DE"/>
              <a:t> | ©</a:t>
            </a:r>
            <a:endParaRPr lang="de-DE" dirty="0"/>
          </a:p>
        </p:txBody>
      </p:sp>
      <p:sp>
        <p:nvSpPr>
          <p:cNvPr id="10" name="Fußzeilenplatzhalter 9">
            <a:extLst>
              <a:ext uri="{FF2B5EF4-FFF2-40B4-BE49-F238E27FC236}">
                <a16:creationId xmlns:a16="http://schemas.microsoft.com/office/drawing/2014/main" id="{10944AF1-4073-4080-ACFF-4392E82D53CD}"/>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4546675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130772571"/>
              </p:ext>
            </p:extLst>
          </p:nvPr>
        </p:nvGraphicFramePr>
        <p:xfrm>
          <a:off x="1525194" y="858444"/>
          <a:ext cx="1191" cy="1191"/>
        </p:xfrm>
        <a:graphic>
          <a:graphicData uri="http://schemas.openxmlformats.org/presentationml/2006/ole">
            <mc:AlternateContent xmlns:mc="http://schemas.openxmlformats.org/markup-compatibility/2006">
              <mc:Choice xmlns:v="urn:schemas-microsoft-com:vml" Requires="v">
                <p:oleObj spid="_x0000_s59435" name="think-cell Folie" r:id="rId6" imgW="196" imgH="196" progId="TCLayout.ActiveDocument.1">
                  <p:embed/>
                </p:oleObj>
              </mc:Choice>
              <mc:Fallback>
                <p:oleObj name="think-cell Folie" r:id="rId6" imgW="196" imgH="196" progId="TCLayout.ActiveDocument.1">
                  <p:embed/>
                  <p:pic>
                    <p:nvPicPr>
                      <p:cNvPr id="8" name="Objekt 7" hidden="1"/>
                      <p:cNvPicPr/>
                      <p:nvPr/>
                    </p:nvPicPr>
                    <p:blipFill>
                      <a:blip r:embed="rId7"/>
                      <a:stretch>
                        <a:fillRect/>
                      </a:stretch>
                    </p:blipFill>
                    <p:spPr>
                      <a:xfrm>
                        <a:off x="1525194" y="858444"/>
                        <a:ext cx="1191" cy="1191"/>
                      </a:xfrm>
                      <a:prstGeom prst="rect">
                        <a:avLst/>
                      </a:prstGeom>
                    </p:spPr>
                  </p:pic>
                </p:oleObj>
              </mc:Fallback>
            </mc:AlternateContent>
          </a:graphicData>
        </a:graphic>
      </p:graphicFrame>
      <p:sp>
        <p:nvSpPr>
          <p:cNvPr id="6" name="Rechteck 5" hidden="1"/>
          <p:cNvSpPr/>
          <p:nvPr>
            <p:custDataLst>
              <p:tags r:id="rId3"/>
            </p:custDataLst>
          </p:nvPr>
        </p:nvSpPr>
        <p:spPr bwMode="gray">
          <a:xfrm>
            <a:off x="1524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Self-Service-Eignung</a:t>
            </a:r>
          </a:p>
        </p:txBody>
      </p:sp>
      <p:sp>
        <p:nvSpPr>
          <p:cNvPr id="15" name="Textplatzhalter 14"/>
          <p:cNvSpPr>
            <a:spLocks noGrp="1"/>
          </p:cNvSpPr>
          <p:nvPr>
            <p:ph type="body" sz="quarter" idx="13"/>
          </p:nvPr>
        </p:nvSpPr>
        <p:spPr/>
        <p:txBody>
          <a:bodyPr/>
          <a:lstStyle/>
          <a:p>
            <a:endParaRPr lang="de-DE" dirty="0"/>
          </a:p>
        </p:txBody>
      </p:sp>
      <p:sp>
        <p:nvSpPr>
          <p:cNvPr id="5" name="Rechteck 4"/>
          <p:cNvSpPr/>
          <p:nvPr/>
        </p:nvSpPr>
        <p:spPr>
          <a:xfrm>
            <a:off x="5917733" y="2321039"/>
            <a:ext cx="4572000" cy="923330"/>
          </a:xfrm>
          <a:prstGeom prst="rect">
            <a:avLst/>
          </a:prstGeom>
        </p:spPr>
        <p:txBody>
          <a:bodyPr>
            <a:spAutoFit/>
          </a:bodyPr>
          <a:lstStyle/>
          <a:p>
            <a:endParaRPr lang="de-DE" sz="1350" dirty="0">
              <a:latin typeface="Calibri" panose="020F0502020204030204" pitchFamily="34" charset="0"/>
            </a:endParaRPr>
          </a:p>
          <a:p>
            <a:endParaRPr lang="de-DE" sz="1350" dirty="0">
              <a:latin typeface="Calibri" panose="020F0502020204030204" pitchFamily="34" charset="0"/>
            </a:endParaRPr>
          </a:p>
          <a:p>
            <a:endParaRPr lang="de-DE" sz="1350" dirty="0">
              <a:latin typeface="Calibri" panose="020F0502020204030204" pitchFamily="34" charset="0"/>
            </a:endParaRPr>
          </a:p>
          <a:p>
            <a:endParaRPr lang="de-DE" sz="1350" dirty="0">
              <a:latin typeface="Calibri" panose="020F0502020204030204" pitchFamily="34" charset="0"/>
            </a:endParaRPr>
          </a:p>
        </p:txBody>
      </p:sp>
      <p:grpSp>
        <p:nvGrpSpPr>
          <p:cNvPr id="13" name="Gruppieren 12"/>
          <p:cNvGrpSpPr/>
          <p:nvPr/>
        </p:nvGrpSpPr>
        <p:grpSpPr>
          <a:xfrm>
            <a:off x="2536441" y="1938629"/>
            <a:ext cx="6762587" cy="3482216"/>
            <a:chOff x="1176554" y="2272758"/>
            <a:chExt cx="5152938" cy="2613395"/>
          </a:xfrm>
        </p:grpSpPr>
        <p:sp>
          <p:nvSpPr>
            <p:cNvPr id="2" name="Rechteck 1"/>
            <p:cNvSpPr/>
            <p:nvPr/>
          </p:nvSpPr>
          <p:spPr>
            <a:xfrm>
              <a:off x="1304488" y="2616751"/>
              <a:ext cx="4572000" cy="900844"/>
            </a:xfrm>
            <a:prstGeom prst="rect">
              <a:avLst/>
            </a:prstGeom>
          </p:spPr>
          <p:txBody>
            <a:bodyPr>
              <a:spAutoFit/>
            </a:bodyPr>
            <a:lstStyle/>
            <a:p>
              <a:endParaRPr lang="de-DE" dirty="0">
                <a:latin typeface="Calibri" panose="020F0502020204030204" pitchFamily="34" charset="0"/>
              </a:endParaRPr>
            </a:p>
            <a:p>
              <a:endParaRPr lang="de-DE" dirty="0">
                <a:latin typeface="Calibri" panose="020F0502020204030204" pitchFamily="34" charset="0"/>
              </a:endParaRPr>
            </a:p>
            <a:p>
              <a:endParaRPr lang="de-DE" dirty="0">
                <a:latin typeface="Calibri" panose="020F0502020204030204" pitchFamily="34" charset="0"/>
              </a:endParaRPr>
            </a:p>
            <a:p>
              <a:endParaRPr lang="de-DE" dirty="0">
                <a:latin typeface="Calibri" panose="020F0502020204030204" pitchFamily="34" charset="0"/>
              </a:endParaRPr>
            </a:p>
          </p:txBody>
        </p:sp>
        <p:sp>
          <p:nvSpPr>
            <p:cNvPr id="4" name="Rechteck 3"/>
            <p:cNvSpPr/>
            <p:nvPr/>
          </p:nvSpPr>
          <p:spPr bwMode="gray">
            <a:xfrm>
              <a:off x="1176554" y="2272758"/>
              <a:ext cx="2208402" cy="33975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dirty="0">
                  <a:solidFill>
                    <a:schemeClr val="bg1"/>
                  </a:solidFill>
                  <a:latin typeface="Calibri" panose="020F0502020204030204" pitchFamily="34" charset="0"/>
                </a:rPr>
                <a:t>Gute Kandidaten </a:t>
              </a:r>
            </a:p>
          </p:txBody>
        </p:sp>
        <p:sp>
          <p:nvSpPr>
            <p:cNvPr id="7" name="Rechteck 6"/>
            <p:cNvSpPr/>
            <p:nvPr/>
          </p:nvSpPr>
          <p:spPr bwMode="gray">
            <a:xfrm>
              <a:off x="4121090" y="2281235"/>
              <a:ext cx="2208402" cy="33975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dirty="0">
                  <a:latin typeface="Calibri" panose="020F0502020204030204" pitchFamily="34" charset="0"/>
                </a:rPr>
                <a:t>Schlechte Kandidaten </a:t>
              </a:r>
            </a:p>
          </p:txBody>
        </p:sp>
        <p:sp>
          <p:nvSpPr>
            <p:cNvPr id="9" name="Rechteck 8"/>
            <p:cNvSpPr/>
            <p:nvPr/>
          </p:nvSpPr>
          <p:spPr bwMode="gray">
            <a:xfrm>
              <a:off x="1176555" y="2625229"/>
              <a:ext cx="2208402" cy="1912691"/>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214313" indent="-214313">
                <a:buFont typeface="Arial" panose="020B0604020202020204" pitchFamily="34" charset="0"/>
                <a:buChar char="•"/>
              </a:pPr>
              <a:r>
                <a:rPr lang="de-DE" dirty="0">
                  <a:solidFill>
                    <a:schemeClr val="tx1"/>
                  </a:solidFill>
                  <a:latin typeface="Calibri" panose="020F0502020204030204" pitchFamily="34" charset="0"/>
                </a:rPr>
                <a:t>Prototyping </a:t>
              </a:r>
            </a:p>
            <a:p>
              <a:pPr marL="214313" indent="-214313">
                <a:buFont typeface="Arial" panose="020B0604020202020204" pitchFamily="34" charset="0"/>
                <a:buChar char="•"/>
              </a:pPr>
              <a:r>
                <a:rPr lang="de-DE" dirty="0">
                  <a:solidFill>
                    <a:schemeClr val="tx1"/>
                  </a:solidFill>
                  <a:latin typeface="Calibri" panose="020F0502020204030204" pitchFamily="34" charset="0"/>
                </a:rPr>
                <a:t>kleiner Projektumfang </a:t>
              </a:r>
            </a:p>
            <a:p>
              <a:pPr marL="214313" indent="-214313">
                <a:buFont typeface="Arial" panose="020B0604020202020204" pitchFamily="34" charset="0"/>
                <a:buChar char="•"/>
              </a:pPr>
              <a:r>
                <a:rPr lang="de-DE" dirty="0">
                  <a:solidFill>
                    <a:schemeClr val="tx1"/>
                  </a:solidFill>
                  <a:latin typeface="Calibri" panose="020F0502020204030204" pitchFamily="34" charset="0"/>
                </a:rPr>
                <a:t>Ad-hoc-Analysen/ unregelmäßig </a:t>
              </a:r>
            </a:p>
            <a:p>
              <a:pPr marL="214313" indent="-214313">
                <a:buFont typeface="Arial" panose="020B0604020202020204" pitchFamily="34" charset="0"/>
                <a:buChar char="•"/>
              </a:pPr>
              <a:r>
                <a:rPr lang="de-DE" dirty="0">
                  <a:solidFill>
                    <a:schemeClr val="tx1"/>
                  </a:solidFill>
                  <a:latin typeface="Calibri" panose="020F0502020204030204" pitchFamily="34" charset="0"/>
                </a:rPr>
                <a:t>Selten benutze Daten </a:t>
              </a:r>
            </a:p>
            <a:p>
              <a:pPr marL="214313" indent="-214313">
                <a:buFont typeface="Arial" panose="020B0604020202020204" pitchFamily="34" charset="0"/>
                <a:buChar char="•"/>
              </a:pPr>
              <a:r>
                <a:rPr lang="de-DE" dirty="0">
                  <a:solidFill>
                    <a:schemeClr val="tx1"/>
                  </a:solidFill>
                  <a:latin typeface="Calibri" panose="020F0502020204030204" pitchFamily="34" charset="0"/>
                </a:rPr>
                <a:t>häufige Änderungen an Reports </a:t>
              </a:r>
            </a:p>
          </p:txBody>
        </p:sp>
        <p:sp>
          <p:nvSpPr>
            <p:cNvPr id="10" name="Rechteck 9"/>
            <p:cNvSpPr/>
            <p:nvPr/>
          </p:nvSpPr>
          <p:spPr bwMode="gray">
            <a:xfrm>
              <a:off x="1176554" y="4546398"/>
              <a:ext cx="2208402" cy="33975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dirty="0">
                  <a:latin typeface="Calibri" panose="020F0502020204030204" pitchFamily="34" charset="0"/>
                </a:rPr>
                <a:t>Fachbereich </a:t>
              </a:r>
            </a:p>
          </p:txBody>
        </p:sp>
        <p:sp>
          <p:nvSpPr>
            <p:cNvPr id="11" name="Rechteck 10"/>
            <p:cNvSpPr/>
            <p:nvPr/>
          </p:nvSpPr>
          <p:spPr bwMode="gray">
            <a:xfrm>
              <a:off x="4121090" y="2625229"/>
              <a:ext cx="2208402" cy="1912691"/>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214313" indent="-214313">
                <a:buFont typeface="Arial" panose="020B0604020202020204" pitchFamily="34" charset="0"/>
                <a:buChar char="•"/>
              </a:pPr>
              <a:r>
                <a:rPr lang="de-DE" dirty="0">
                  <a:solidFill>
                    <a:schemeClr val="tx1"/>
                  </a:solidFill>
                  <a:latin typeface="Calibri" panose="020F0502020204030204" pitchFamily="34" charset="0"/>
                </a:rPr>
                <a:t>Große Datenmengen </a:t>
              </a:r>
            </a:p>
            <a:p>
              <a:pPr marL="214313" indent="-214313">
                <a:buFont typeface="Arial" panose="020B0604020202020204" pitchFamily="34" charset="0"/>
                <a:buChar char="•"/>
              </a:pPr>
              <a:r>
                <a:rPr lang="de-DE" dirty="0">
                  <a:solidFill>
                    <a:schemeClr val="tx1"/>
                  </a:solidFill>
                  <a:latin typeface="Calibri" panose="020F0502020204030204" pitchFamily="34" charset="0"/>
                </a:rPr>
                <a:t>Inkrementelles Laden notwendig </a:t>
              </a:r>
            </a:p>
            <a:p>
              <a:pPr marL="214313" indent="-214313">
                <a:buFont typeface="Arial" panose="020B0604020202020204" pitchFamily="34" charset="0"/>
                <a:buChar char="•"/>
              </a:pPr>
              <a:r>
                <a:rPr lang="de-DE" dirty="0">
                  <a:solidFill>
                    <a:schemeClr val="tx1"/>
                  </a:solidFill>
                  <a:latin typeface="Calibri" panose="020F0502020204030204" pitchFamily="34" charset="0"/>
                </a:rPr>
                <a:t>Versionierung (Historisierung) </a:t>
              </a:r>
            </a:p>
            <a:p>
              <a:pPr marL="214313" indent="-214313">
                <a:buFont typeface="Arial" panose="020B0604020202020204" pitchFamily="34" charset="0"/>
                <a:buChar char="•"/>
              </a:pPr>
              <a:r>
                <a:rPr lang="de-DE" dirty="0">
                  <a:solidFill>
                    <a:schemeClr val="tx1"/>
                  </a:solidFill>
                  <a:latin typeface="Calibri" panose="020F0502020204030204" pitchFamily="34" charset="0"/>
                </a:rPr>
                <a:t>Komplexe Anforderungen (z. B. GuV/Cash Flow) </a:t>
              </a:r>
            </a:p>
            <a:p>
              <a:pPr marL="214313" indent="-214313">
                <a:buFont typeface="Arial" panose="020B0604020202020204" pitchFamily="34" charset="0"/>
                <a:buChar char="•"/>
              </a:pPr>
              <a:r>
                <a:rPr lang="de-DE" dirty="0">
                  <a:solidFill>
                    <a:schemeClr val="tx1"/>
                  </a:solidFill>
                  <a:latin typeface="Calibri" panose="020F0502020204030204" pitchFamily="34" charset="0"/>
                </a:rPr>
                <a:t>Sicherheitsmechanismen erforderlich</a:t>
              </a:r>
            </a:p>
          </p:txBody>
        </p:sp>
        <p:sp>
          <p:nvSpPr>
            <p:cNvPr id="12" name="Rechteck 11"/>
            <p:cNvSpPr/>
            <p:nvPr/>
          </p:nvSpPr>
          <p:spPr bwMode="gray">
            <a:xfrm>
              <a:off x="4121090" y="4546398"/>
              <a:ext cx="2208402" cy="33975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dirty="0">
                  <a:latin typeface="Calibri" panose="020F0502020204030204" pitchFamily="34" charset="0"/>
                </a:rPr>
                <a:t>BI-Team </a:t>
              </a:r>
            </a:p>
          </p:txBody>
        </p:sp>
      </p:grpSp>
      <p:sp>
        <p:nvSpPr>
          <p:cNvPr id="14" name="Foliennummernplatzhalter 13">
            <a:extLst>
              <a:ext uri="{FF2B5EF4-FFF2-40B4-BE49-F238E27FC236}">
                <a16:creationId xmlns:a16="http://schemas.microsoft.com/office/drawing/2014/main" id="{7E6BFE13-2AB3-4502-A290-E478BF057415}"/>
              </a:ext>
            </a:extLst>
          </p:cNvPr>
          <p:cNvSpPr>
            <a:spLocks noGrp="1"/>
          </p:cNvSpPr>
          <p:nvPr>
            <p:ph type="sldNum" sz="quarter" idx="11"/>
          </p:nvPr>
        </p:nvSpPr>
        <p:spPr/>
        <p:txBody>
          <a:bodyPr/>
          <a:lstStyle/>
          <a:p>
            <a:fld id="{FFC269A0-BD27-4577-9DED-0AAE60100C51}" type="slidenum">
              <a:rPr lang="de-DE" smtClean="0"/>
              <a:pPr/>
              <a:t>111</a:t>
            </a:fld>
            <a:r>
              <a:rPr lang="de-DE"/>
              <a:t> | ©</a:t>
            </a:r>
            <a:endParaRPr lang="de-DE" dirty="0"/>
          </a:p>
        </p:txBody>
      </p:sp>
      <p:sp>
        <p:nvSpPr>
          <p:cNvPr id="18" name="Fußzeilenplatzhalter 17">
            <a:extLst>
              <a:ext uri="{FF2B5EF4-FFF2-40B4-BE49-F238E27FC236}">
                <a16:creationId xmlns:a16="http://schemas.microsoft.com/office/drawing/2014/main" id="{6937564C-307B-460D-9D5C-1FE1E07D99E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358726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60459" name="think-cell Folie" r:id="rId5" imgW="196" imgH="196" progId="TCLayout.ActiveDocument.1">
                  <p:embed/>
                </p:oleObj>
              </mc:Choice>
              <mc:Fallback>
                <p:oleObj name="think-cell Folie" r:id="rId5" imgW="196" imgH="196" progId="TCLayout.ActiveDocument.1">
                  <p:embed/>
                  <p:pic>
                    <p:nvPicPr>
                      <p:cNvPr id="7" name="Objekt 6"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8" name="Rechteck 7"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Analytische Umgebungen</a:t>
            </a:r>
          </a:p>
        </p:txBody>
      </p:sp>
      <p:pic>
        <p:nvPicPr>
          <p:cNvPr id="25604" name="Picture 4" descr="Bildergebnis fÃ¼r self service bi gartner"/>
          <p:cNvPicPr>
            <a:picLocks noGrp="1" noChangeAspect="1" noChangeArrowheads="1"/>
          </p:cNvPicPr>
          <p:nvPr>
            <p:ph idx="1"/>
          </p:nvPr>
        </p:nvPicPr>
        <p:blipFill rotWithShape="1">
          <a:blip r:embed="rId7">
            <a:extLst>
              <a:ext uri="{28A0092B-C50C-407E-A947-70E740481C1C}">
                <a14:useLocalDpi xmlns:a14="http://schemas.microsoft.com/office/drawing/2010/main" val="0"/>
              </a:ext>
            </a:extLst>
          </a:blip>
          <a:srcRect t="5527" r="4834"/>
          <a:stretch/>
        </p:blipFill>
        <p:spPr bwMode="auto">
          <a:xfrm>
            <a:off x="3107668" y="1412779"/>
            <a:ext cx="4752528" cy="4923043"/>
          </a:xfrm>
          <a:prstGeom prst="rect">
            <a:avLst/>
          </a:prstGeom>
          <a:noFill/>
          <a:extLst>
            <a:ext uri="{909E8E84-426E-40DD-AFC4-6F175D3DCCD1}">
              <a14:hiddenFill xmlns:a14="http://schemas.microsoft.com/office/drawing/2010/main">
                <a:solidFill>
                  <a:srgbClr val="FFFFFF"/>
                </a:solidFill>
              </a14:hiddenFill>
            </a:ext>
          </a:extLst>
        </p:spPr>
      </p:pic>
      <p:sp>
        <p:nvSpPr>
          <p:cNvPr id="3" name="Foliennummernplatzhalter 2">
            <a:extLst>
              <a:ext uri="{FF2B5EF4-FFF2-40B4-BE49-F238E27FC236}">
                <a16:creationId xmlns:a16="http://schemas.microsoft.com/office/drawing/2014/main" id="{1D5E6B9B-2F6B-404C-AA97-3C532C30917B}"/>
              </a:ext>
            </a:extLst>
          </p:cNvPr>
          <p:cNvSpPr>
            <a:spLocks noGrp="1"/>
          </p:cNvSpPr>
          <p:nvPr>
            <p:ph type="sldNum" sz="quarter" idx="11"/>
          </p:nvPr>
        </p:nvSpPr>
        <p:spPr/>
        <p:txBody>
          <a:bodyPr/>
          <a:lstStyle/>
          <a:p>
            <a:fld id="{FFC269A0-BD27-4577-9DED-0AAE60100C51}" type="slidenum">
              <a:rPr lang="de-DE" smtClean="0"/>
              <a:pPr/>
              <a:t>112</a:t>
            </a:fld>
            <a:r>
              <a:rPr lang="de-DE"/>
              <a:t> | ©</a:t>
            </a:r>
            <a:endParaRPr lang="de-DE" dirty="0"/>
          </a:p>
        </p:txBody>
      </p:sp>
      <p:sp>
        <p:nvSpPr>
          <p:cNvPr id="6" name="Fußzeilenplatzhalter 5">
            <a:extLst>
              <a:ext uri="{FF2B5EF4-FFF2-40B4-BE49-F238E27FC236}">
                <a16:creationId xmlns:a16="http://schemas.microsoft.com/office/drawing/2014/main" id="{433B8935-15C4-45C8-9280-A809A60763F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28998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61483"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Herausforderungen</a:t>
            </a:r>
          </a:p>
          <a:p>
            <a:r>
              <a:rPr lang="de-DE" dirty="0"/>
              <a:t>Enterprise Business Intelligence</a:t>
            </a:r>
          </a:p>
          <a:p>
            <a:r>
              <a:rPr lang="de-DE" dirty="0"/>
              <a:t>Self Service Business Intelligence</a:t>
            </a:r>
          </a:p>
          <a:p>
            <a:r>
              <a:rPr lang="de-DE" b="1" dirty="0"/>
              <a:t>Und Excel?</a:t>
            </a:r>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AC6147D2-AA4A-48AD-9DD2-B85562465C74}"/>
              </a:ext>
            </a:extLst>
          </p:cNvPr>
          <p:cNvSpPr>
            <a:spLocks noGrp="1"/>
          </p:cNvSpPr>
          <p:nvPr>
            <p:ph type="sldNum" sz="quarter" idx="11"/>
          </p:nvPr>
        </p:nvSpPr>
        <p:spPr/>
        <p:txBody>
          <a:bodyPr/>
          <a:lstStyle/>
          <a:p>
            <a:fld id="{FFC269A0-BD27-4577-9DED-0AAE60100C51}" type="slidenum">
              <a:rPr lang="de-DE" smtClean="0"/>
              <a:pPr/>
              <a:t>113</a:t>
            </a:fld>
            <a:r>
              <a:rPr lang="de-DE"/>
              <a:t> | ©</a:t>
            </a:r>
            <a:endParaRPr lang="de-DE" dirty="0"/>
          </a:p>
        </p:txBody>
      </p:sp>
      <p:sp>
        <p:nvSpPr>
          <p:cNvPr id="9" name="Fußzeilenplatzhalter 8">
            <a:extLst>
              <a:ext uri="{FF2B5EF4-FFF2-40B4-BE49-F238E27FC236}">
                <a16:creationId xmlns:a16="http://schemas.microsoft.com/office/drawing/2014/main" id="{6ABBF441-4FA8-4893-8C0F-AF48CE5BB88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6362788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62507" name="think-cell Folie" r:id="rId6" imgW="196" imgH="196" progId="TCLayout.ActiveDocument.1">
                  <p:embed/>
                </p:oleObj>
              </mc:Choice>
              <mc:Fallback>
                <p:oleObj name="think-cell Folie" r:id="rId6" imgW="196" imgH="196" progId="TCLayout.ActiveDocument.1">
                  <p:embed/>
                  <p:pic>
                    <p:nvPicPr>
                      <p:cNvPr id="8" name="Objekt 7"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Die Zukunft von Excel</a:t>
            </a:r>
          </a:p>
        </p:txBody>
      </p:sp>
      <p:sp>
        <p:nvSpPr>
          <p:cNvPr id="3" name="Inhaltsplatzhalter 2"/>
          <p:cNvSpPr>
            <a:spLocks noGrp="1"/>
          </p:cNvSpPr>
          <p:nvPr>
            <p:ph idx="1"/>
          </p:nvPr>
        </p:nvSpPr>
        <p:spPr/>
        <p:txBody>
          <a:bodyPr/>
          <a:lstStyle/>
          <a:p>
            <a:r>
              <a:rPr lang="de-DE" dirty="0"/>
              <a:t>Nicht der Webbrowser, sondern Excel bleibt der Einstieg/die Steuerungszentrale für den Controller</a:t>
            </a:r>
          </a:p>
          <a:p>
            <a:pPr lvl="1"/>
            <a:r>
              <a:rPr lang="de-DE" dirty="0"/>
              <a:t>Mittlerweile sind zahllose Add-ins für alle Anwendungsfälle verfügbar.</a:t>
            </a:r>
          </a:p>
          <a:p>
            <a:pPr lvl="1"/>
            <a:r>
              <a:rPr lang="de-DE" dirty="0"/>
              <a:t>Für einzelplatzbezogene Nebenrechnungen/Ad-hoc-Modelle auch in Zukunft unverzichtbar</a:t>
            </a:r>
          </a:p>
          <a:p>
            <a:r>
              <a:rPr lang="de-DE" dirty="0"/>
              <a:t>Grenzen liegen in der komplexen (mehrdimensionalen) Modellierung</a:t>
            </a:r>
          </a:p>
          <a:p>
            <a:r>
              <a:rPr lang="de-DE" dirty="0"/>
              <a:t>Erleichterter Zugriff auf Daten</a:t>
            </a:r>
          </a:p>
        </p:txBody>
      </p:sp>
      <p:sp>
        <p:nvSpPr>
          <p:cNvPr id="6" name="Textplatzhalter 5"/>
          <p:cNvSpPr>
            <a:spLocks noGrp="1"/>
          </p:cNvSpPr>
          <p:nvPr>
            <p:ph type="body" sz="quarter" idx="13"/>
          </p:nvPr>
        </p:nvSpPr>
        <p:spPr/>
        <p:txBody>
          <a:bodyPr/>
          <a:lstStyle/>
          <a:p>
            <a:endParaRPr lang="de-DE" dirty="0"/>
          </a:p>
        </p:txBody>
      </p:sp>
      <p:sp>
        <p:nvSpPr>
          <p:cNvPr id="9" name="Foliennummernplatzhalter 8">
            <a:extLst>
              <a:ext uri="{FF2B5EF4-FFF2-40B4-BE49-F238E27FC236}">
                <a16:creationId xmlns:a16="http://schemas.microsoft.com/office/drawing/2014/main" id="{E642959A-2F98-4D17-BB9B-26EE48ECCC8D}"/>
              </a:ext>
            </a:extLst>
          </p:cNvPr>
          <p:cNvSpPr>
            <a:spLocks noGrp="1"/>
          </p:cNvSpPr>
          <p:nvPr>
            <p:ph type="sldNum" sz="quarter" idx="11"/>
          </p:nvPr>
        </p:nvSpPr>
        <p:spPr/>
        <p:txBody>
          <a:bodyPr/>
          <a:lstStyle/>
          <a:p>
            <a:fld id="{FFC269A0-BD27-4577-9DED-0AAE60100C51}" type="slidenum">
              <a:rPr lang="de-DE" smtClean="0"/>
              <a:pPr/>
              <a:t>114</a:t>
            </a:fld>
            <a:r>
              <a:rPr lang="de-DE"/>
              <a:t> | ©</a:t>
            </a:r>
            <a:endParaRPr lang="de-DE" dirty="0"/>
          </a:p>
        </p:txBody>
      </p:sp>
      <p:sp>
        <p:nvSpPr>
          <p:cNvPr id="10" name="Fußzeilenplatzhalter 9">
            <a:extLst>
              <a:ext uri="{FF2B5EF4-FFF2-40B4-BE49-F238E27FC236}">
                <a16:creationId xmlns:a16="http://schemas.microsoft.com/office/drawing/2014/main" id="{3ABDC63B-D87F-4497-AFD2-42D417AF1DB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0799523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63531"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Herausforderungen</a:t>
            </a:r>
          </a:p>
          <a:p>
            <a:r>
              <a:rPr lang="de-DE" dirty="0"/>
              <a:t>Enterprise Business Intelligence</a:t>
            </a:r>
          </a:p>
          <a:p>
            <a:r>
              <a:rPr lang="de-DE" dirty="0"/>
              <a:t>Self Service Business Intelligence</a:t>
            </a:r>
          </a:p>
          <a:p>
            <a:r>
              <a:rPr lang="de-DE" dirty="0"/>
              <a:t>Und Excel?</a:t>
            </a:r>
          </a:p>
          <a:p>
            <a:r>
              <a:rPr lang="de-DE" b="1" dirty="0"/>
              <a:t>KI im Reporting</a:t>
            </a:r>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115</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782540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64555" name="think-cell Folie" r:id="rId5" imgW="196" imgH="196" progId="TCLayout.ActiveDocument.1">
                  <p:embed/>
                </p:oleObj>
              </mc:Choice>
              <mc:Fallback>
                <p:oleObj name="think-cell Folie" r:id="rId5" imgW="196" imgH="196" progId="TCLayout.ActiveDocument.1">
                  <p:embed/>
                  <p:pic>
                    <p:nvPicPr>
                      <p:cNvPr id="7" name="Objekt 6"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Ansätze</a:t>
            </a:r>
          </a:p>
        </p:txBody>
      </p:sp>
      <p:sp>
        <p:nvSpPr>
          <p:cNvPr id="6" name="Textplatzhalter 5"/>
          <p:cNvSpPr>
            <a:spLocks noGrp="1"/>
          </p:cNvSpPr>
          <p:nvPr>
            <p:ph type="body" sz="quarter" idx="13"/>
          </p:nvPr>
        </p:nvSpPr>
        <p:spPr/>
        <p:txBody>
          <a:bodyPr/>
          <a:lstStyle/>
          <a:p>
            <a:endParaRPr lang="de-DE" dirty="0"/>
          </a:p>
        </p:txBody>
      </p:sp>
      <p:graphicFrame>
        <p:nvGraphicFramePr>
          <p:cNvPr id="8" name="Tabelle 7"/>
          <p:cNvGraphicFramePr>
            <a:graphicFrameLocks noGrp="1"/>
          </p:cNvGraphicFramePr>
          <p:nvPr>
            <p:extLst>
              <p:ext uri="{D42A27DB-BD31-4B8C-83A1-F6EECF244321}">
                <p14:modId xmlns:p14="http://schemas.microsoft.com/office/powerpoint/2010/main" val="3377776699"/>
              </p:ext>
            </p:extLst>
          </p:nvPr>
        </p:nvGraphicFramePr>
        <p:xfrm>
          <a:off x="719401" y="1496846"/>
          <a:ext cx="10981361" cy="4145280"/>
        </p:xfrm>
        <a:graphic>
          <a:graphicData uri="http://schemas.openxmlformats.org/drawingml/2006/table">
            <a:tbl>
              <a:tblPr firstRow="1" bandRow="1">
                <a:tableStyleId>{21E4AEA4-8DFA-4A89-87EB-49C32662AFE0}</a:tableStyleId>
              </a:tblPr>
              <a:tblGrid>
                <a:gridCol w="3586456">
                  <a:extLst>
                    <a:ext uri="{9D8B030D-6E8A-4147-A177-3AD203B41FA5}">
                      <a16:colId xmlns:a16="http://schemas.microsoft.com/office/drawing/2014/main" val="4122244889"/>
                    </a:ext>
                  </a:extLst>
                </a:gridCol>
                <a:gridCol w="7394905">
                  <a:extLst>
                    <a:ext uri="{9D8B030D-6E8A-4147-A177-3AD203B41FA5}">
                      <a16:colId xmlns:a16="http://schemas.microsoft.com/office/drawing/2014/main" val="1717727168"/>
                    </a:ext>
                  </a:extLst>
                </a:gridCol>
              </a:tblGrid>
              <a:tr h="266517">
                <a:tc>
                  <a:txBody>
                    <a:bodyPr/>
                    <a:lstStyle/>
                    <a:p>
                      <a:r>
                        <a:rPr lang="de-DE" sz="1600" dirty="0"/>
                        <a:t>Ansatz</a:t>
                      </a:r>
                    </a:p>
                  </a:txBody>
                  <a:tcPr/>
                </a:tc>
                <a:tc>
                  <a:txBody>
                    <a:bodyPr/>
                    <a:lstStyle/>
                    <a:p>
                      <a:r>
                        <a:rPr lang="de-DE" sz="1600" dirty="0"/>
                        <a:t>Erläuterung</a:t>
                      </a:r>
                    </a:p>
                  </a:txBody>
                  <a:tcPr/>
                </a:tc>
                <a:extLst>
                  <a:ext uri="{0D108BD9-81ED-4DB2-BD59-A6C34878D82A}">
                    <a16:rowId xmlns:a16="http://schemas.microsoft.com/office/drawing/2014/main" val="1702660729"/>
                  </a:ext>
                </a:extLst>
              </a:tr>
              <a:tr h="291210">
                <a:tc>
                  <a:txBody>
                    <a:bodyPr/>
                    <a:lstStyle/>
                    <a:p>
                      <a:pPr algn="l" rtl="0" fontAlgn="ctr">
                        <a:buClr>
                          <a:srgbClr val="000000"/>
                        </a:buClr>
                        <a:buSzPts val="2000"/>
                        <a:buFont typeface="Arial" panose="020B0604020202020204" pitchFamily="34" charset="0"/>
                        <a:buNone/>
                      </a:pPr>
                      <a:r>
                        <a:rPr lang="de-DE" sz="1600" u="none" strike="noStrike" dirty="0">
                          <a:effectLst/>
                        </a:rPr>
                        <a:t>Cognitive</a:t>
                      </a:r>
                      <a:r>
                        <a:rPr lang="de-DE" sz="1600" u="none" strike="noStrike" baseline="0" dirty="0">
                          <a:effectLst/>
                        </a:rPr>
                        <a:t> Intelligence</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System</a:t>
                      </a:r>
                      <a:r>
                        <a:rPr lang="de-DE" sz="1600" baseline="0" dirty="0"/>
                        <a:t> liefert nützliche zusammenhängende Informationen (Berichte, Hintergrundinformationen)</a:t>
                      </a:r>
                      <a:endParaRPr lang="de-DE" sz="1600" dirty="0"/>
                    </a:p>
                  </a:txBody>
                  <a:tcPr/>
                </a:tc>
                <a:extLst>
                  <a:ext uri="{0D108BD9-81ED-4DB2-BD59-A6C34878D82A}">
                    <a16:rowId xmlns:a16="http://schemas.microsoft.com/office/drawing/2014/main" val="1955869345"/>
                  </a:ext>
                </a:extLst>
              </a:tr>
              <a:tr h="639640">
                <a:tc>
                  <a:txBody>
                    <a:bodyPr/>
                    <a:lstStyle/>
                    <a:p>
                      <a:pPr algn="l" rtl="0" fontAlgn="ctr">
                        <a:buClr>
                          <a:srgbClr val="000000"/>
                        </a:buClr>
                        <a:buSzPts val="2000"/>
                        <a:buFont typeface="Arial" panose="020B0604020202020204" pitchFamily="34" charset="0"/>
                        <a:buNone/>
                      </a:pPr>
                      <a:r>
                        <a:rPr lang="de-DE" sz="1600" u="none" strike="noStrike" dirty="0">
                          <a:effectLst/>
                        </a:rPr>
                        <a:t>Recommender</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Welche  Berichte</a:t>
                      </a:r>
                      <a:r>
                        <a:rPr lang="de-DE" sz="1600" baseline="0" dirty="0"/>
                        <a:t> und -pfade wurden in der Vergangenheit ausgewählt (z. T. in Verbindung mit Likes)?</a:t>
                      </a:r>
                    </a:p>
                    <a:p>
                      <a:r>
                        <a:rPr lang="de-DE" sz="1600" baseline="0" dirty="0"/>
                        <a:t>Intelligente Filterung</a:t>
                      </a:r>
                    </a:p>
                    <a:p>
                      <a:r>
                        <a:rPr lang="de-DE" sz="1600" baseline="0" dirty="0"/>
                        <a:t>Maßnahmenvorschläge</a:t>
                      </a:r>
                      <a:endParaRPr lang="de-DE" sz="1600" dirty="0"/>
                    </a:p>
                  </a:txBody>
                  <a:tcPr/>
                </a:tc>
                <a:extLst>
                  <a:ext uri="{0D108BD9-81ED-4DB2-BD59-A6C34878D82A}">
                    <a16:rowId xmlns:a16="http://schemas.microsoft.com/office/drawing/2014/main" val="1420341783"/>
                  </a:ext>
                </a:extLst>
              </a:tr>
              <a:tr h="266517">
                <a:tc>
                  <a:txBody>
                    <a:bodyPr/>
                    <a:lstStyle/>
                    <a:p>
                      <a:pPr algn="l" rtl="0" fontAlgn="ctr">
                        <a:buClr>
                          <a:srgbClr val="000000"/>
                        </a:buClr>
                        <a:buSzPts val="2000"/>
                        <a:buFont typeface="Arial" panose="020B0604020202020204" pitchFamily="34" charset="0"/>
                        <a:buNone/>
                      </a:pPr>
                      <a:r>
                        <a:rPr lang="de-DE" sz="1600" u="none" strike="noStrike" dirty="0">
                          <a:effectLst/>
                        </a:rPr>
                        <a:t>Aufbereitung</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Automatisches</a:t>
                      </a:r>
                      <a:r>
                        <a:rPr lang="de-DE" sz="1600" baseline="0" dirty="0"/>
                        <a:t> Ausgleichen von Datenqualität</a:t>
                      </a:r>
                    </a:p>
                  </a:txBody>
                  <a:tcPr/>
                </a:tc>
                <a:extLst>
                  <a:ext uri="{0D108BD9-81ED-4DB2-BD59-A6C34878D82A}">
                    <a16:rowId xmlns:a16="http://schemas.microsoft.com/office/drawing/2014/main" val="1502662823"/>
                  </a:ext>
                </a:extLst>
              </a:tr>
              <a:tr h="266517">
                <a:tc>
                  <a:txBody>
                    <a:bodyPr/>
                    <a:lstStyle/>
                    <a:p>
                      <a:pPr algn="l" rtl="0" fontAlgn="ctr">
                        <a:buClr>
                          <a:srgbClr val="000000"/>
                        </a:buClr>
                        <a:buSzPts val="2000"/>
                        <a:buFont typeface="Arial" panose="020B0604020202020204" pitchFamily="34" charset="0"/>
                        <a:buNone/>
                      </a:pPr>
                      <a:r>
                        <a:rPr lang="de-DE" sz="1600" u="none" strike="noStrike" dirty="0">
                          <a:effectLst/>
                        </a:rPr>
                        <a:t>Kommentierungen</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Zusammenfassen</a:t>
                      </a:r>
                      <a:r>
                        <a:rPr lang="de-DE" sz="1600" baseline="0" dirty="0"/>
                        <a:t> von Einschätzungen</a:t>
                      </a:r>
                      <a:endParaRPr lang="de-DE" sz="1600" dirty="0"/>
                    </a:p>
                  </a:txBody>
                  <a:tcPr/>
                </a:tc>
                <a:extLst>
                  <a:ext uri="{0D108BD9-81ED-4DB2-BD59-A6C34878D82A}">
                    <a16:rowId xmlns:a16="http://schemas.microsoft.com/office/drawing/2014/main" val="3590907324"/>
                  </a:ext>
                </a:extLst>
              </a:tr>
              <a:tr h="453079">
                <a:tc>
                  <a:txBody>
                    <a:bodyPr/>
                    <a:lstStyle/>
                    <a:p>
                      <a:pPr algn="l" rtl="0" fontAlgn="ctr">
                        <a:buClr>
                          <a:srgbClr val="000000"/>
                        </a:buClr>
                        <a:buSzPts val="2000"/>
                        <a:buFont typeface="Arial" panose="020B0604020202020204" pitchFamily="34" charset="0"/>
                        <a:buNone/>
                      </a:pPr>
                      <a:r>
                        <a:rPr lang="de-DE" sz="1600" u="none" strike="noStrike" dirty="0">
                          <a:effectLst/>
                        </a:rPr>
                        <a:t>Benutzergetriebene Informationsverknüpfung</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aseline="0" dirty="0"/>
                        <a:t>Automatische Verlinkung von Berichtsinhalten</a:t>
                      </a:r>
                      <a:endParaRPr lang="de-DE" sz="1600" dirty="0"/>
                    </a:p>
                    <a:p>
                      <a:r>
                        <a:rPr lang="de-DE" sz="1600" dirty="0"/>
                        <a:t>Lernen</a:t>
                      </a:r>
                      <a:r>
                        <a:rPr lang="de-DE" sz="1600" baseline="0" dirty="0"/>
                        <a:t> aus Navigationspfaden</a:t>
                      </a:r>
                      <a:endParaRPr lang="de-DE" sz="1600" dirty="0"/>
                    </a:p>
                  </a:txBody>
                  <a:tcPr/>
                </a:tc>
                <a:extLst>
                  <a:ext uri="{0D108BD9-81ED-4DB2-BD59-A6C34878D82A}">
                    <a16:rowId xmlns:a16="http://schemas.microsoft.com/office/drawing/2014/main" val="1842414489"/>
                  </a:ext>
                </a:extLst>
              </a:tr>
              <a:tr h="266517">
                <a:tc>
                  <a:txBody>
                    <a:bodyPr/>
                    <a:lstStyle/>
                    <a:p>
                      <a:pPr algn="l" rtl="0" fontAlgn="ctr">
                        <a:buClr>
                          <a:srgbClr val="000000"/>
                        </a:buClr>
                        <a:buSzPts val="2000"/>
                        <a:buFont typeface="Arial" panose="020B0604020202020204" pitchFamily="34" charset="0"/>
                        <a:buNone/>
                      </a:pPr>
                      <a:r>
                        <a:rPr lang="de-DE" sz="1600" u="none" strike="noStrike" dirty="0">
                          <a:effectLst/>
                        </a:rPr>
                        <a:t>Natürlichsprachiger</a:t>
                      </a:r>
                      <a:r>
                        <a:rPr lang="de-DE" sz="1600" u="none" strike="noStrike" baseline="0" dirty="0">
                          <a:effectLst/>
                        </a:rPr>
                        <a:t> Zugang</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Auswahl von Berichten</a:t>
                      </a:r>
                    </a:p>
                  </a:txBody>
                  <a:tcPr/>
                </a:tc>
                <a:extLst>
                  <a:ext uri="{0D108BD9-81ED-4DB2-BD59-A6C34878D82A}">
                    <a16:rowId xmlns:a16="http://schemas.microsoft.com/office/drawing/2014/main" val="1379923002"/>
                  </a:ext>
                </a:extLst>
              </a:tr>
              <a:tr h="453079">
                <a:tc>
                  <a:txBody>
                    <a:bodyPr/>
                    <a:lstStyle/>
                    <a:p>
                      <a:pPr algn="l" rtl="0" fontAlgn="ctr">
                        <a:buClr>
                          <a:srgbClr val="000000"/>
                        </a:buClr>
                        <a:buSzPts val="2000"/>
                        <a:buFont typeface="Arial" panose="020B0604020202020204" pitchFamily="34" charset="0"/>
                        <a:buNone/>
                      </a:pPr>
                      <a:r>
                        <a:rPr lang="de-DE" sz="1600" u="none" strike="noStrike" dirty="0">
                          <a:effectLst/>
                        </a:rPr>
                        <a:t>Betriebswirtschaftliche Beratung</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(dynamische</a:t>
                      </a:r>
                      <a:r>
                        <a:rPr lang="de-DE" sz="1600" baseline="0" dirty="0"/>
                        <a:t>) Hintergründe zu Kennzahlen, Strukturen</a:t>
                      </a:r>
                    </a:p>
                    <a:p>
                      <a:r>
                        <a:rPr lang="de-DE" sz="1600" baseline="0" dirty="0"/>
                        <a:t>z. T. unter Berücksichtigung des Benutzerprofils</a:t>
                      </a:r>
                      <a:endParaRPr lang="de-DE" sz="1600" dirty="0"/>
                    </a:p>
                  </a:txBody>
                  <a:tcPr/>
                </a:tc>
                <a:extLst>
                  <a:ext uri="{0D108BD9-81ED-4DB2-BD59-A6C34878D82A}">
                    <a16:rowId xmlns:a16="http://schemas.microsoft.com/office/drawing/2014/main" val="1451268147"/>
                  </a:ext>
                </a:extLst>
              </a:tr>
            </a:tbl>
          </a:graphicData>
        </a:graphic>
      </p:graphicFrame>
      <p:sp>
        <p:nvSpPr>
          <p:cNvPr id="3" name="Foliennummernplatzhalter 2">
            <a:extLst>
              <a:ext uri="{FF2B5EF4-FFF2-40B4-BE49-F238E27FC236}">
                <a16:creationId xmlns:a16="http://schemas.microsoft.com/office/drawing/2014/main" id="{659998D8-DF34-45EA-8AEB-5ABDE488E430}"/>
              </a:ext>
            </a:extLst>
          </p:cNvPr>
          <p:cNvSpPr>
            <a:spLocks noGrp="1"/>
          </p:cNvSpPr>
          <p:nvPr>
            <p:ph type="sldNum" sz="quarter" idx="11"/>
          </p:nvPr>
        </p:nvSpPr>
        <p:spPr/>
        <p:txBody>
          <a:bodyPr/>
          <a:lstStyle/>
          <a:p>
            <a:fld id="{FFC269A0-BD27-4577-9DED-0AAE60100C51}" type="slidenum">
              <a:rPr lang="de-DE" smtClean="0"/>
              <a:pPr/>
              <a:t>116</a:t>
            </a:fld>
            <a:r>
              <a:rPr lang="de-DE"/>
              <a:t> | ©</a:t>
            </a:r>
            <a:endParaRPr lang="de-DE" dirty="0"/>
          </a:p>
        </p:txBody>
      </p:sp>
      <p:sp>
        <p:nvSpPr>
          <p:cNvPr id="9" name="Fußzeilenplatzhalter 8">
            <a:extLst>
              <a:ext uri="{FF2B5EF4-FFF2-40B4-BE49-F238E27FC236}">
                <a16:creationId xmlns:a16="http://schemas.microsoft.com/office/drawing/2014/main" id="{1A525064-ABC5-4660-BF9E-3F65D51AD2D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286423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65579" name="think-cell Folie" r:id="rId5" imgW="196" imgH="196" progId="TCLayout.ActiveDocument.1">
                  <p:embed/>
                </p:oleObj>
              </mc:Choice>
              <mc:Fallback>
                <p:oleObj name="think-cell Folie" r:id="rId5" imgW="196" imgH="196" progId="TCLayout.ActiveDocument.1">
                  <p:embed/>
                  <p:pic>
                    <p:nvPicPr>
                      <p:cNvPr id="7" name="Objekt 6"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Ansätze</a:t>
            </a:r>
          </a:p>
        </p:txBody>
      </p:sp>
      <p:sp>
        <p:nvSpPr>
          <p:cNvPr id="3" name="Foliennummernplatzhalter 2">
            <a:extLst>
              <a:ext uri="{FF2B5EF4-FFF2-40B4-BE49-F238E27FC236}">
                <a16:creationId xmlns:a16="http://schemas.microsoft.com/office/drawing/2014/main" id="{659998D8-DF34-45EA-8AEB-5ABDE488E430}"/>
              </a:ext>
            </a:extLst>
          </p:cNvPr>
          <p:cNvSpPr>
            <a:spLocks noGrp="1"/>
          </p:cNvSpPr>
          <p:nvPr>
            <p:ph type="sldNum" sz="quarter" idx="11"/>
          </p:nvPr>
        </p:nvSpPr>
        <p:spPr/>
        <p:txBody>
          <a:bodyPr/>
          <a:lstStyle/>
          <a:p>
            <a:fld id="{FFC269A0-BD27-4577-9DED-0AAE60100C51}" type="slidenum">
              <a:rPr lang="de-DE" smtClean="0"/>
              <a:pPr/>
              <a:t>117</a:t>
            </a:fld>
            <a:r>
              <a:rPr lang="de-DE"/>
              <a:t> | ©</a:t>
            </a:r>
            <a:endParaRPr lang="de-DE" dirty="0"/>
          </a:p>
        </p:txBody>
      </p:sp>
      <p:sp>
        <p:nvSpPr>
          <p:cNvPr id="9" name="Fußzeilenplatzhalter 8">
            <a:extLst>
              <a:ext uri="{FF2B5EF4-FFF2-40B4-BE49-F238E27FC236}">
                <a16:creationId xmlns:a16="http://schemas.microsoft.com/office/drawing/2014/main" id="{1A525064-ABC5-4660-BF9E-3F65D51AD2D0}"/>
              </a:ext>
            </a:extLst>
          </p:cNvPr>
          <p:cNvSpPr>
            <a:spLocks noGrp="1"/>
          </p:cNvSpPr>
          <p:nvPr>
            <p:ph type="ftr" sz="quarter" idx="10"/>
          </p:nvPr>
        </p:nvSpPr>
        <p:spPr/>
        <p:txBody>
          <a:bodyPr/>
          <a:lstStyle/>
          <a:p>
            <a:r>
              <a:rPr lang="de-DE" dirty="0"/>
              <a:t>Fockel</a:t>
            </a:r>
          </a:p>
        </p:txBody>
      </p:sp>
      <p:pic>
        <p:nvPicPr>
          <p:cNvPr id="5" name="Grafik 4">
            <a:extLst>
              <a:ext uri="{FF2B5EF4-FFF2-40B4-BE49-F238E27FC236}">
                <a16:creationId xmlns:a16="http://schemas.microsoft.com/office/drawing/2014/main" id="{359C9ABF-153D-4CA8-A519-0372F6F7D3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404" y="1844824"/>
            <a:ext cx="10464092" cy="2391540"/>
          </a:xfrm>
          <a:prstGeom prst="rect">
            <a:avLst/>
          </a:prstGeom>
        </p:spPr>
      </p:pic>
      <p:sp>
        <p:nvSpPr>
          <p:cNvPr id="10" name="Textfeld 9">
            <a:extLst>
              <a:ext uri="{FF2B5EF4-FFF2-40B4-BE49-F238E27FC236}">
                <a16:creationId xmlns:a16="http://schemas.microsoft.com/office/drawing/2014/main" id="{7E61E8CA-637F-4522-A7B3-514C608A3382}"/>
              </a:ext>
            </a:extLst>
          </p:cNvPr>
          <p:cNvSpPr txBox="1"/>
          <p:nvPr/>
        </p:nvSpPr>
        <p:spPr bwMode="gray">
          <a:xfrm>
            <a:off x="3143672" y="6549765"/>
            <a:ext cx="6335484" cy="246221"/>
          </a:xfrm>
          <a:prstGeom prst="rect">
            <a:avLst/>
          </a:prstGeom>
          <a:noFill/>
        </p:spPr>
        <p:txBody>
          <a:bodyPr wrap="square">
            <a:spAutoFit/>
          </a:bodyPr>
          <a:lstStyle/>
          <a:p>
            <a:r>
              <a:rPr lang="de-DE" sz="1000" dirty="0">
                <a:solidFill>
                  <a:schemeClr val="tx1">
                    <a:lumMod val="60000"/>
                    <a:lumOff val="40000"/>
                  </a:schemeClr>
                </a:solidFill>
              </a:rPr>
              <a:t>https://docs.microsoft.com/de-de/power-bi/transform-model/desktop-ai-insights</a:t>
            </a:r>
          </a:p>
        </p:txBody>
      </p:sp>
    </p:spTree>
    <p:extLst>
      <p:ext uri="{BB962C8B-B14F-4D97-AF65-F5344CB8AC3E}">
        <p14:creationId xmlns:p14="http://schemas.microsoft.com/office/powerpoint/2010/main" val="3056868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66603" name="think-cell Folie" r:id="rId5" imgW="196" imgH="196" progId="TCLayout.ActiveDocument.1">
                  <p:embed/>
                </p:oleObj>
              </mc:Choice>
              <mc:Fallback>
                <p:oleObj name="think-cell Folie" r:id="rId5" imgW="196" imgH="196" progId="TCLayout.ActiveDocument.1">
                  <p:embed/>
                  <p:pic>
                    <p:nvPicPr>
                      <p:cNvPr id="7" name="Objekt 6"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Eine Kombination aus </a:t>
            </a:r>
            <a:r>
              <a:rPr lang="de-DE" dirty="0" err="1"/>
              <a:t>Machine</a:t>
            </a:r>
            <a:r>
              <a:rPr lang="de-DE" dirty="0"/>
              <a:t> Learning &amp; KI + interaktivem Dashboard</a:t>
            </a:r>
            <a:br>
              <a:rPr lang="de-DE" dirty="0"/>
            </a:br>
            <a:endParaRPr lang="de-DE" dirty="0"/>
          </a:p>
        </p:txBody>
      </p:sp>
      <p:sp>
        <p:nvSpPr>
          <p:cNvPr id="6" name="Textplatzhalter 5"/>
          <p:cNvSpPr>
            <a:spLocks noGrp="1"/>
          </p:cNvSpPr>
          <p:nvPr>
            <p:ph type="body" sz="quarter" idx="13"/>
          </p:nvPr>
        </p:nvSpPr>
        <p:spPr/>
        <p:txBody>
          <a:bodyPr/>
          <a:lstStyle/>
          <a:p>
            <a:endParaRPr lang="de-DE" dirty="0"/>
          </a:p>
        </p:txBody>
      </p:sp>
      <p:sp>
        <p:nvSpPr>
          <p:cNvPr id="3" name="Foliennummernplatzhalter 2">
            <a:extLst>
              <a:ext uri="{FF2B5EF4-FFF2-40B4-BE49-F238E27FC236}">
                <a16:creationId xmlns:a16="http://schemas.microsoft.com/office/drawing/2014/main" id="{659998D8-DF34-45EA-8AEB-5ABDE488E430}"/>
              </a:ext>
            </a:extLst>
          </p:cNvPr>
          <p:cNvSpPr>
            <a:spLocks noGrp="1"/>
          </p:cNvSpPr>
          <p:nvPr>
            <p:ph type="sldNum" sz="quarter" idx="11"/>
          </p:nvPr>
        </p:nvSpPr>
        <p:spPr/>
        <p:txBody>
          <a:bodyPr/>
          <a:lstStyle/>
          <a:p>
            <a:fld id="{FFC269A0-BD27-4577-9DED-0AAE60100C51}" type="slidenum">
              <a:rPr lang="de-DE" smtClean="0"/>
              <a:pPr/>
              <a:t>118</a:t>
            </a:fld>
            <a:r>
              <a:rPr lang="de-DE"/>
              <a:t> | ©</a:t>
            </a:r>
            <a:endParaRPr lang="de-DE" dirty="0"/>
          </a:p>
        </p:txBody>
      </p:sp>
      <p:sp>
        <p:nvSpPr>
          <p:cNvPr id="9" name="Fußzeilenplatzhalter 8">
            <a:extLst>
              <a:ext uri="{FF2B5EF4-FFF2-40B4-BE49-F238E27FC236}">
                <a16:creationId xmlns:a16="http://schemas.microsoft.com/office/drawing/2014/main" id="{1A525064-ABC5-4660-BF9E-3F65D51AD2D0}"/>
              </a:ext>
            </a:extLst>
          </p:cNvPr>
          <p:cNvSpPr>
            <a:spLocks noGrp="1"/>
          </p:cNvSpPr>
          <p:nvPr>
            <p:ph type="ftr" sz="quarter" idx="10"/>
          </p:nvPr>
        </p:nvSpPr>
        <p:spPr/>
        <p:txBody>
          <a:bodyPr/>
          <a:lstStyle/>
          <a:p>
            <a:r>
              <a:rPr lang="de-DE" dirty="0"/>
              <a:t>Fockel</a:t>
            </a:r>
          </a:p>
        </p:txBody>
      </p:sp>
      <p:pic>
        <p:nvPicPr>
          <p:cNvPr id="11" name="Grafik 10">
            <a:extLst>
              <a:ext uri="{FF2B5EF4-FFF2-40B4-BE49-F238E27FC236}">
                <a16:creationId xmlns:a16="http://schemas.microsoft.com/office/drawing/2014/main" id="{4E323120-A1ED-4F76-B11B-D1FB53E3858E}"/>
              </a:ext>
            </a:extLst>
          </p:cNvPr>
          <p:cNvPicPr>
            <a:picLocks noChangeAspect="1"/>
          </p:cNvPicPr>
          <p:nvPr/>
        </p:nvPicPr>
        <p:blipFill>
          <a:blip r:embed="rId7"/>
          <a:stretch>
            <a:fillRect/>
          </a:stretch>
        </p:blipFill>
        <p:spPr>
          <a:xfrm>
            <a:off x="2527047" y="1638783"/>
            <a:ext cx="7082756" cy="3984050"/>
          </a:xfrm>
          <a:prstGeom prst="rect">
            <a:avLst/>
          </a:prstGeom>
        </p:spPr>
      </p:pic>
      <p:pic>
        <p:nvPicPr>
          <p:cNvPr id="12" name="Picture 7">
            <a:extLst>
              <a:ext uri="{FF2B5EF4-FFF2-40B4-BE49-F238E27FC236}">
                <a16:creationId xmlns:a16="http://schemas.microsoft.com/office/drawing/2014/main" id="{866B153E-FC34-4354-BCE6-26B892F3105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54204" y="1132457"/>
            <a:ext cx="9462149" cy="5385174"/>
          </a:xfrm>
          <a:prstGeom prst="rect">
            <a:avLst/>
          </a:prstGeom>
          <a:effectLst/>
        </p:spPr>
      </p:pic>
      <p:pic>
        <p:nvPicPr>
          <p:cNvPr id="14" name="Picture 4" descr="Datei:Logo pmOne.svg – Wikipedia">
            <a:extLst>
              <a:ext uri="{FF2B5EF4-FFF2-40B4-BE49-F238E27FC236}">
                <a16:creationId xmlns:a16="http://schemas.microsoft.com/office/drawing/2014/main" id="{DF48C0A6-98DB-45E8-91C4-33C0943D7365}"/>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784216" y="5518772"/>
            <a:ext cx="585248" cy="34997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uppieren 14">
            <a:extLst>
              <a:ext uri="{FF2B5EF4-FFF2-40B4-BE49-F238E27FC236}">
                <a16:creationId xmlns:a16="http://schemas.microsoft.com/office/drawing/2014/main" id="{64CED67B-DDBB-4ED3-9707-4DB3B140B098}"/>
              </a:ext>
            </a:extLst>
          </p:cNvPr>
          <p:cNvGrpSpPr/>
          <p:nvPr/>
        </p:nvGrpSpPr>
        <p:grpSpPr>
          <a:xfrm>
            <a:off x="312044" y="4549291"/>
            <a:ext cx="2210912" cy="479738"/>
            <a:chOff x="354063" y="2949262"/>
            <a:chExt cx="2210912" cy="479738"/>
          </a:xfrm>
        </p:grpSpPr>
        <p:cxnSp>
          <p:nvCxnSpPr>
            <p:cNvPr id="16" name="Gerader Verbinder 15">
              <a:extLst>
                <a:ext uri="{FF2B5EF4-FFF2-40B4-BE49-F238E27FC236}">
                  <a16:creationId xmlns:a16="http://schemas.microsoft.com/office/drawing/2014/main" id="{3FDE506C-6272-4F96-8DC7-1D08C2F730CB}"/>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6235C6E-F6AA-4D13-A473-0E1362518A69}"/>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Rechteck 17">
            <a:extLst>
              <a:ext uri="{FF2B5EF4-FFF2-40B4-BE49-F238E27FC236}">
                <a16:creationId xmlns:a16="http://schemas.microsoft.com/office/drawing/2014/main" id="{22BDBEEE-CE89-48C0-A7F0-22DA77996309}"/>
              </a:ext>
            </a:extLst>
          </p:cNvPr>
          <p:cNvSpPr/>
          <p:nvPr/>
        </p:nvSpPr>
        <p:spPr>
          <a:xfrm>
            <a:off x="256019" y="1381162"/>
            <a:ext cx="1952300" cy="954107"/>
          </a:xfrm>
          <a:prstGeom prst="rect">
            <a:avLst/>
          </a:prstGeom>
        </p:spPr>
        <p:txBody>
          <a:bodyPr wrap="square">
            <a:spAutoFit/>
          </a:bodyPr>
          <a:lstStyle/>
          <a:p>
            <a:r>
              <a:rPr lang="de-DE" sz="1400" dirty="0">
                <a:solidFill>
                  <a:srgbClr val="0478B7"/>
                </a:solidFill>
              </a:rPr>
              <a:t>Vergleich der Prognose und der tatsächlich bestellten Mengen im Zeitverlauf</a:t>
            </a:r>
          </a:p>
        </p:txBody>
      </p:sp>
      <p:sp>
        <p:nvSpPr>
          <p:cNvPr id="19" name="Rechteck 18">
            <a:extLst>
              <a:ext uri="{FF2B5EF4-FFF2-40B4-BE49-F238E27FC236}">
                <a16:creationId xmlns:a16="http://schemas.microsoft.com/office/drawing/2014/main" id="{47CF3054-B96D-4F00-A19B-C0DBE6492704}"/>
              </a:ext>
            </a:extLst>
          </p:cNvPr>
          <p:cNvSpPr/>
          <p:nvPr/>
        </p:nvSpPr>
        <p:spPr>
          <a:xfrm>
            <a:off x="291261" y="3524413"/>
            <a:ext cx="1952300" cy="954107"/>
          </a:xfrm>
          <a:prstGeom prst="rect">
            <a:avLst/>
          </a:prstGeom>
        </p:spPr>
        <p:txBody>
          <a:bodyPr wrap="square">
            <a:spAutoFit/>
          </a:bodyPr>
          <a:lstStyle/>
          <a:p>
            <a:r>
              <a:rPr lang="de-DE" sz="1400" dirty="0">
                <a:solidFill>
                  <a:srgbClr val="0478B7"/>
                </a:solidFill>
              </a:rPr>
              <a:t>Vergleich der Prognose und der tatsächlich bestellten Mengen auf Produktebene</a:t>
            </a:r>
            <a:endParaRPr lang="de-DE" sz="1400" dirty="0"/>
          </a:p>
        </p:txBody>
      </p:sp>
      <p:grpSp>
        <p:nvGrpSpPr>
          <p:cNvPr id="20" name="Gruppieren 19">
            <a:extLst>
              <a:ext uri="{FF2B5EF4-FFF2-40B4-BE49-F238E27FC236}">
                <a16:creationId xmlns:a16="http://schemas.microsoft.com/office/drawing/2014/main" id="{ED321780-FB09-4765-B499-BC83DBE1FFE9}"/>
              </a:ext>
            </a:extLst>
          </p:cNvPr>
          <p:cNvGrpSpPr/>
          <p:nvPr/>
        </p:nvGrpSpPr>
        <p:grpSpPr>
          <a:xfrm>
            <a:off x="371285" y="2278962"/>
            <a:ext cx="2210912" cy="479738"/>
            <a:chOff x="354063" y="2949262"/>
            <a:chExt cx="2210912" cy="479738"/>
          </a:xfrm>
        </p:grpSpPr>
        <p:cxnSp>
          <p:nvCxnSpPr>
            <p:cNvPr id="21" name="Gerader Verbinder 20">
              <a:extLst>
                <a:ext uri="{FF2B5EF4-FFF2-40B4-BE49-F238E27FC236}">
                  <a16:creationId xmlns:a16="http://schemas.microsoft.com/office/drawing/2014/main" id="{C3D63367-29DD-48E4-93E6-18056004D423}"/>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C645D540-8984-4B5C-AD9E-AAA9C99D196A}"/>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BA4917D1-AC07-465A-903B-AC2018E11D6B}"/>
              </a:ext>
            </a:extLst>
          </p:cNvPr>
          <p:cNvGrpSpPr/>
          <p:nvPr/>
        </p:nvGrpSpPr>
        <p:grpSpPr>
          <a:xfrm flipH="1">
            <a:off x="7699901" y="3466194"/>
            <a:ext cx="4135753" cy="1513297"/>
            <a:chOff x="354063" y="2217742"/>
            <a:chExt cx="4135753" cy="1513297"/>
          </a:xfrm>
        </p:grpSpPr>
        <p:cxnSp>
          <p:nvCxnSpPr>
            <p:cNvPr id="24" name="Gerader Verbinder 23">
              <a:extLst>
                <a:ext uri="{FF2B5EF4-FFF2-40B4-BE49-F238E27FC236}">
                  <a16:creationId xmlns:a16="http://schemas.microsoft.com/office/drawing/2014/main" id="{DDE2065A-D3BB-45C3-B68E-E38592E853EB}"/>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D2AA67F9-E9EC-4BBF-A406-D0D5E4D94399}"/>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Rechteck 25">
            <a:extLst>
              <a:ext uri="{FF2B5EF4-FFF2-40B4-BE49-F238E27FC236}">
                <a16:creationId xmlns:a16="http://schemas.microsoft.com/office/drawing/2014/main" id="{3FBCE683-8356-4AB7-A517-3F2B34A09B3A}"/>
              </a:ext>
            </a:extLst>
          </p:cNvPr>
          <p:cNvSpPr/>
          <p:nvPr/>
        </p:nvSpPr>
        <p:spPr>
          <a:xfrm>
            <a:off x="10036896" y="2518831"/>
            <a:ext cx="1952300" cy="954107"/>
          </a:xfrm>
          <a:prstGeom prst="rect">
            <a:avLst/>
          </a:prstGeom>
        </p:spPr>
        <p:txBody>
          <a:bodyPr wrap="square">
            <a:spAutoFit/>
          </a:bodyPr>
          <a:lstStyle/>
          <a:p>
            <a:r>
              <a:rPr lang="de-DE" sz="1400" dirty="0">
                <a:solidFill>
                  <a:srgbClr val="0478B7"/>
                </a:solidFill>
              </a:rPr>
              <a:t>Vergleich der Prognose und der tatsächlich bestellten Menge auf Standortebene</a:t>
            </a:r>
            <a:endParaRPr lang="de-DE" sz="1400" dirty="0"/>
          </a:p>
        </p:txBody>
      </p:sp>
    </p:spTree>
    <p:extLst>
      <p:ext uri="{BB962C8B-B14F-4D97-AF65-F5344CB8AC3E}">
        <p14:creationId xmlns:p14="http://schemas.microsoft.com/office/powerpoint/2010/main" val="852460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1307"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b="1"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Intelligence</a:t>
            </a:r>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dirty="0"/>
          </a:p>
        </p:txBody>
      </p:sp>
      <p:sp>
        <p:nvSpPr>
          <p:cNvPr id="12" name="Textplatzhalter 11"/>
          <p:cNvSpPr>
            <a:spLocks noGrp="1"/>
          </p:cNvSpPr>
          <p:nvPr>
            <p:ph type="body" sz="quarter" idx="14"/>
          </p:nvPr>
        </p:nvSpPr>
        <p:spPr/>
        <p:txBody>
          <a:bodyPr/>
          <a:lstStyle/>
          <a:p>
            <a:endParaRPr lang="de-DE" dirty="0"/>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11</a:t>
            </a:fld>
            <a:r>
              <a:rPr lang="de-DE" dirty="0"/>
              <a:t> | ©</a:t>
            </a:r>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7230521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67627"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b="1"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119</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1816140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7074BB0F-CD4E-4E87-A3D8-C0AADEA67DC7}"/>
              </a:ext>
            </a:extLst>
          </p:cNvPr>
          <p:cNvSpPr>
            <a:spLocks noGrp="1"/>
          </p:cNvSpPr>
          <p:nvPr>
            <p:ph type="title"/>
          </p:nvPr>
        </p:nvSpPr>
        <p:spPr/>
        <p:txBody>
          <a:bodyPr/>
          <a:lstStyle/>
          <a:p>
            <a:r>
              <a:rPr lang="de-DE" dirty="0"/>
              <a:t>Big Data</a:t>
            </a:r>
          </a:p>
        </p:txBody>
      </p:sp>
      <p:sp>
        <p:nvSpPr>
          <p:cNvPr id="10" name="Inhaltsplatzhalter 9">
            <a:extLst>
              <a:ext uri="{FF2B5EF4-FFF2-40B4-BE49-F238E27FC236}">
                <a16:creationId xmlns:a16="http://schemas.microsoft.com/office/drawing/2014/main" id="{013B3472-ECA3-4554-B7BA-1FA1145C1DDF}"/>
              </a:ext>
            </a:extLst>
          </p:cNvPr>
          <p:cNvSpPr>
            <a:spLocks noGrp="1"/>
          </p:cNvSpPr>
          <p:nvPr>
            <p:ph idx="1"/>
          </p:nvPr>
        </p:nvSpPr>
        <p:spPr/>
        <p:txBody>
          <a:bodyPr/>
          <a:lstStyle/>
          <a:p>
            <a:pPr marL="0" indent="0">
              <a:buNone/>
            </a:pPr>
            <a:r>
              <a:rPr lang="de-DE" sz="1600" dirty="0">
                <a:latin typeface="+mn-lt"/>
              </a:rPr>
              <a:t>Die Definition der Eigenschaften von Big Data geht auf Gartner (2011) zurück. Dort wurde das 3-V-Modell verwendet. Bei Big Data geht es um die Analyse großer Datenmengen aus vielfältigen Quellen in hoher Geschwindigkeit mit dem Ziel, wirtschaftlichen Nutzen zu erzeugen.</a:t>
            </a:r>
          </a:p>
          <a:p>
            <a:endParaRPr lang="de-DE" dirty="0"/>
          </a:p>
        </p:txBody>
      </p:sp>
      <p:sp>
        <p:nvSpPr>
          <p:cNvPr id="4" name="Fußzeilenplatzhalter 3">
            <a:extLst>
              <a:ext uri="{FF2B5EF4-FFF2-40B4-BE49-F238E27FC236}">
                <a16:creationId xmlns:a16="http://schemas.microsoft.com/office/drawing/2014/main" id="{201415E8-251E-4C9D-8B79-B906E96C40A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020BD13-09F5-48A6-AA17-47D3036D5F14}"/>
              </a:ext>
            </a:extLst>
          </p:cNvPr>
          <p:cNvSpPr>
            <a:spLocks noGrp="1"/>
          </p:cNvSpPr>
          <p:nvPr>
            <p:ph type="sldNum" sz="quarter" idx="11"/>
          </p:nvPr>
        </p:nvSpPr>
        <p:spPr/>
        <p:txBody>
          <a:bodyPr/>
          <a:lstStyle/>
          <a:p>
            <a:fld id="{FFC269A0-BD27-4577-9DED-0AAE60100C51}" type="slidenum">
              <a:rPr lang="de-DE" smtClean="0"/>
              <a:pPr/>
              <a:t>120</a:t>
            </a:fld>
            <a:r>
              <a:rPr lang="de-DE"/>
              <a:t> | ©</a:t>
            </a:r>
            <a:endParaRPr lang="de-DE" dirty="0"/>
          </a:p>
        </p:txBody>
      </p:sp>
      <p:pic>
        <p:nvPicPr>
          <p:cNvPr id="12" name="Picture 2" descr="http://www.gi.de/uploads/RTEmagicC_bigdata-abb1_05.png.png">
            <a:extLst>
              <a:ext uri="{FF2B5EF4-FFF2-40B4-BE49-F238E27FC236}">
                <a16:creationId xmlns:a16="http://schemas.microsoft.com/office/drawing/2014/main" id="{E6BF62BB-A093-4D3C-8DEE-4C28CAE8D2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8513" y="2668349"/>
            <a:ext cx="4171950" cy="2857500"/>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8C8A4072-2749-4179-B6E2-9D14E7FF88C6}"/>
              </a:ext>
            </a:extLst>
          </p:cNvPr>
          <p:cNvSpPr txBox="1"/>
          <p:nvPr/>
        </p:nvSpPr>
        <p:spPr>
          <a:xfrm>
            <a:off x="2114771" y="2695556"/>
            <a:ext cx="1795686" cy="369332"/>
          </a:xfrm>
          <a:prstGeom prst="rect">
            <a:avLst/>
          </a:prstGeom>
          <a:noFill/>
        </p:spPr>
        <p:txBody>
          <a:bodyPr wrap="square" rtlCol="0">
            <a:spAutoFit/>
          </a:bodyPr>
          <a:lstStyle/>
          <a:p>
            <a:r>
              <a:rPr lang="de-DE" b="1" u="sng" dirty="0"/>
              <a:t>Geschwindigkeit</a:t>
            </a:r>
          </a:p>
        </p:txBody>
      </p:sp>
      <p:sp>
        <p:nvSpPr>
          <p:cNvPr id="14" name="Textfeld 13">
            <a:extLst>
              <a:ext uri="{FF2B5EF4-FFF2-40B4-BE49-F238E27FC236}">
                <a16:creationId xmlns:a16="http://schemas.microsoft.com/office/drawing/2014/main" id="{3B34F20A-FA02-48BD-A29A-CF165266E6ED}"/>
              </a:ext>
            </a:extLst>
          </p:cNvPr>
          <p:cNvSpPr txBox="1"/>
          <p:nvPr/>
        </p:nvSpPr>
        <p:spPr>
          <a:xfrm>
            <a:off x="8112224" y="3364658"/>
            <a:ext cx="1795686" cy="369332"/>
          </a:xfrm>
          <a:prstGeom prst="rect">
            <a:avLst/>
          </a:prstGeom>
          <a:noFill/>
        </p:spPr>
        <p:txBody>
          <a:bodyPr wrap="square" rtlCol="0">
            <a:spAutoFit/>
          </a:bodyPr>
          <a:lstStyle/>
          <a:p>
            <a:r>
              <a:rPr lang="de-DE" b="1" u="sng" dirty="0"/>
              <a:t>Datenmenge</a:t>
            </a:r>
          </a:p>
        </p:txBody>
      </p:sp>
      <p:sp>
        <p:nvSpPr>
          <p:cNvPr id="15" name="Textfeld 14">
            <a:extLst>
              <a:ext uri="{FF2B5EF4-FFF2-40B4-BE49-F238E27FC236}">
                <a16:creationId xmlns:a16="http://schemas.microsoft.com/office/drawing/2014/main" id="{87C7FA63-C69F-478F-B66C-D009E2B527A7}"/>
              </a:ext>
            </a:extLst>
          </p:cNvPr>
          <p:cNvSpPr txBox="1"/>
          <p:nvPr/>
        </p:nvSpPr>
        <p:spPr>
          <a:xfrm>
            <a:off x="2357782" y="5091836"/>
            <a:ext cx="1795686" cy="369332"/>
          </a:xfrm>
          <a:prstGeom prst="rect">
            <a:avLst/>
          </a:prstGeom>
          <a:noFill/>
        </p:spPr>
        <p:txBody>
          <a:bodyPr wrap="square" rtlCol="0">
            <a:spAutoFit/>
          </a:bodyPr>
          <a:lstStyle/>
          <a:p>
            <a:r>
              <a:rPr lang="de-DE" b="1" u="sng" dirty="0"/>
              <a:t>Datenvielfalt</a:t>
            </a:r>
          </a:p>
        </p:txBody>
      </p:sp>
      <p:sp>
        <p:nvSpPr>
          <p:cNvPr id="16" name="Pfeil nach rechts 12">
            <a:extLst>
              <a:ext uri="{FF2B5EF4-FFF2-40B4-BE49-F238E27FC236}">
                <a16:creationId xmlns:a16="http://schemas.microsoft.com/office/drawing/2014/main" id="{E15D96B5-9B15-4C7B-9053-536FC2CE9C9E}"/>
              </a:ext>
            </a:extLst>
          </p:cNvPr>
          <p:cNvSpPr/>
          <p:nvPr/>
        </p:nvSpPr>
        <p:spPr>
          <a:xfrm>
            <a:off x="4511824" y="5782175"/>
            <a:ext cx="612889" cy="369332"/>
          </a:xfrm>
          <a:prstGeom prst="rightArrow">
            <a:avLst>
              <a:gd name="adj1" fmla="val 50000"/>
              <a:gd name="adj2" fmla="val 46081"/>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7FE9CD52-677A-466C-9FC0-5B6BA5E0F8D4}"/>
              </a:ext>
            </a:extLst>
          </p:cNvPr>
          <p:cNvSpPr txBox="1"/>
          <p:nvPr/>
        </p:nvSpPr>
        <p:spPr>
          <a:xfrm>
            <a:off x="4727848" y="5790117"/>
            <a:ext cx="2736303" cy="369332"/>
          </a:xfrm>
          <a:prstGeom prst="rect">
            <a:avLst/>
          </a:prstGeom>
          <a:noFill/>
        </p:spPr>
        <p:txBody>
          <a:bodyPr wrap="square" rtlCol="0">
            <a:spAutoFit/>
          </a:bodyPr>
          <a:lstStyle/>
          <a:p>
            <a:pPr algn="ctr"/>
            <a:r>
              <a:rPr lang="de-DE" b="1" u="sng" dirty="0"/>
              <a:t>Analytics</a:t>
            </a:r>
          </a:p>
        </p:txBody>
      </p:sp>
      <p:sp>
        <p:nvSpPr>
          <p:cNvPr id="18" name="Rechteck 17">
            <a:extLst>
              <a:ext uri="{FF2B5EF4-FFF2-40B4-BE49-F238E27FC236}">
                <a16:creationId xmlns:a16="http://schemas.microsoft.com/office/drawing/2014/main" id="{BF0B2A61-4E24-42C4-AE28-21B37FDD96EC}"/>
              </a:ext>
            </a:extLst>
          </p:cNvPr>
          <p:cNvSpPr/>
          <p:nvPr/>
        </p:nvSpPr>
        <p:spPr>
          <a:xfrm>
            <a:off x="5015880" y="6572848"/>
            <a:ext cx="3294439" cy="230832"/>
          </a:xfrm>
          <a:prstGeom prst="rect">
            <a:avLst/>
          </a:prstGeom>
        </p:spPr>
        <p:txBody>
          <a:bodyPr wrap="square">
            <a:spAutoFit/>
          </a:bodyPr>
          <a:lstStyle/>
          <a:p>
            <a:r>
              <a:rPr lang="de-DE" sz="900" dirty="0">
                <a:solidFill>
                  <a:schemeClr val="tx1">
                    <a:lumMod val="60000"/>
                    <a:lumOff val="40000"/>
                  </a:schemeClr>
                </a:solidFill>
              </a:rPr>
              <a:t>https://gi.de/informatiklexikon/big-data/</a:t>
            </a:r>
          </a:p>
        </p:txBody>
      </p:sp>
      <p:sp>
        <p:nvSpPr>
          <p:cNvPr id="19" name="Titel 1">
            <a:extLst>
              <a:ext uri="{FF2B5EF4-FFF2-40B4-BE49-F238E27FC236}">
                <a16:creationId xmlns:a16="http://schemas.microsoft.com/office/drawing/2014/main" id="{2FC54F8A-86BC-4853-8FD2-88F2A04F1362}"/>
              </a:ext>
            </a:extLst>
          </p:cNvPr>
          <p:cNvSpPr txBox="1">
            <a:spLocks/>
          </p:cNvSpPr>
          <p:nvPr/>
        </p:nvSpPr>
        <p:spPr>
          <a:xfrm>
            <a:off x="334434" y="1134000"/>
            <a:ext cx="11181004" cy="468000"/>
          </a:xfrm>
          <a:prstGeom prst="rect">
            <a:avLst/>
          </a:prstGeom>
        </p:spPr>
        <p:txBody>
          <a:bodyPr vert="horz" lIns="0" tIns="0" rIns="0" bIns="0" rtlCol="0" anchor="t">
            <a:noAutofit/>
          </a:bodyPr>
          <a:lstStyle>
            <a:lvl1pPr algn="l" defTabSz="914400" rtl="0" eaLnBrk="1" latinLnBrk="0" hangingPunct="1">
              <a:lnSpc>
                <a:spcPts val="2000"/>
              </a:lnSpc>
              <a:spcBef>
                <a:spcPct val="0"/>
              </a:spcBef>
              <a:buNone/>
              <a:defRPr sz="1600" kern="1200">
                <a:solidFill>
                  <a:schemeClr val="tx1"/>
                </a:solidFill>
                <a:latin typeface="+mj-lt"/>
                <a:ea typeface="+mj-ea"/>
                <a:cs typeface="+mj-cs"/>
              </a:defRPr>
            </a:lvl1pPr>
          </a:lstStyle>
          <a:p>
            <a:r>
              <a:rPr lang="de-DE" dirty="0"/>
              <a:t>  </a:t>
            </a:r>
          </a:p>
        </p:txBody>
      </p:sp>
    </p:spTree>
    <p:extLst>
      <p:ext uri="{BB962C8B-B14F-4D97-AF65-F5344CB8AC3E}">
        <p14:creationId xmlns:p14="http://schemas.microsoft.com/office/powerpoint/2010/main" val="16317919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7074BB0F-CD4E-4E87-A3D8-C0AADEA67DC7}"/>
              </a:ext>
            </a:extLst>
          </p:cNvPr>
          <p:cNvSpPr>
            <a:spLocks noGrp="1"/>
          </p:cNvSpPr>
          <p:nvPr>
            <p:ph type="title"/>
          </p:nvPr>
        </p:nvSpPr>
        <p:spPr/>
        <p:txBody>
          <a:bodyPr/>
          <a:lstStyle/>
          <a:p>
            <a:r>
              <a:rPr lang="de-DE" dirty="0"/>
              <a:t>Big Data</a:t>
            </a:r>
          </a:p>
        </p:txBody>
      </p:sp>
      <p:sp>
        <p:nvSpPr>
          <p:cNvPr id="4" name="Fußzeilenplatzhalter 3">
            <a:extLst>
              <a:ext uri="{FF2B5EF4-FFF2-40B4-BE49-F238E27FC236}">
                <a16:creationId xmlns:a16="http://schemas.microsoft.com/office/drawing/2014/main" id="{201415E8-251E-4C9D-8B79-B906E96C40A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020BD13-09F5-48A6-AA17-47D3036D5F14}"/>
              </a:ext>
            </a:extLst>
          </p:cNvPr>
          <p:cNvSpPr>
            <a:spLocks noGrp="1"/>
          </p:cNvSpPr>
          <p:nvPr>
            <p:ph type="sldNum" sz="quarter" idx="11"/>
          </p:nvPr>
        </p:nvSpPr>
        <p:spPr/>
        <p:txBody>
          <a:bodyPr/>
          <a:lstStyle/>
          <a:p>
            <a:fld id="{FFC269A0-BD27-4577-9DED-0AAE60100C51}" type="slidenum">
              <a:rPr lang="de-DE" smtClean="0"/>
              <a:pPr/>
              <a:t>121</a:t>
            </a:fld>
            <a:r>
              <a:rPr lang="de-DE"/>
              <a:t> | ©</a:t>
            </a:r>
            <a:endParaRPr lang="de-DE" dirty="0"/>
          </a:p>
        </p:txBody>
      </p:sp>
      <p:sp>
        <p:nvSpPr>
          <p:cNvPr id="11" name="Textplatzhalter 10">
            <a:extLst>
              <a:ext uri="{FF2B5EF4-FFF2-40B4-BE49-F238E27FC236}">
                <a16:creationId xmlns:a16="http://schemas.microsoft.com/office/drawing/2014/main" id="{C8ACCFA3-05C5-497D-9F33-2C781F4BF806}"/>
              </a:ext>
            </a:extLst>
          </p:cNvPr>
          <p:cNvSpPr>
            <a:spLocks noGrp="1"/>
          </p:cNvSpPr>
          <p:nvPr>
            <p:ph type="body" sz="quarter" idx="13"/>
          </p:nvPr>
        </p:nvSpPr>
        <p:spPr/>
        <p:txBody>
          <a:bodyPr/>
          <a:lstStyle/>
          <a:p>
            <a:endParaRPr lang="de-DE"/>
          </a:p>
        </p:txBody>
      </p:sp>
      <p:sp>
        <p:nvSpPr>
          <p:cNvPr id="19" name="Titel 1">
            <a:extLst>
              <a:ext uri="{FF2B5EF4-FFF2-40B4-BE49-F238E27FC236}">
                <a16:creationId xmlns:a16="http://schemas.microsoft.com/office/drawing/2014/main" id="{2FC54F8A-86BC-4853-8FD2-88F2A04F1362}"/>
              </a:ext>
            </a:extLst>
          </p:cNvPr>
          <p:cNvSpPr txBox="1">
            <a:spLocks/>
          </p:cNvSpPr>
          <p:nvPr/>
        </p:nvSpPr>
        <p:spPr>
          <a:xfrm>
            <a:off x="334434" y="1134000"/>
            <a:ext cx="11181004" cy="468000"/>
          </a:xfrm>
          <a:prstGeom prst="rect">
            <a:avLst/>
          </a:prstGeom>
        </p:spPr>
        <p:txBody>
          <a:bodyPr vert="horz" lIns="0" tIns="0" rIns="0" bIns="0" rtlCol="0" anchor="t">
            <a:noAutofit/>
          </a:bodyPr>
          <a:lstStyle>
            <a:lvl1pPr algn="l" defTabSz="914400" rtl="0" eaLnBrk="1" latinLnBrk="0" hangingPunct="1">
              <a:lnSpc>
                <a:spcPts val="2000"/>
              </a:lnSpc>
              <a:spcBef>
                <a:spcPct val="0"/>
              </a:spcBef>
              <a:buNone/>
              <a:defRPr sz="1600" kern="1200">
                <a:solidFill>
                  <a:schemeClr val="tx1"/>
                </a:solidFill>
                <a:latin typeface="+mj-lt"/>
                <a:ea typeface="+mj-ea"/>
                <a:cs typeface="+mj-cs"/>
              </a:defRPr>
            </a:lvl1pPr>
          </a:lstStyle>
          <a:p>
            <a:r>
              <a:rPr lang="de-DE" dirty="0"/>
              <a:t>  </a:t>
            </a:r>
          </a:p>
        </p:txBody>
      </p:sp>
      <p:sp>
        <p:nvSpPr>
          <p:cNvPr id="3" name="Inhaltsplatzhalter 2">
            <a:extLst>
              <a:ext uri="{FF2B5EF4-FFF2-40B4-BE49-F238E27FC236}">
                <a16:creationId xmlns:a16="http://schemas.microsoft.com/office/drawing/2014/main" id="{EE001668-5FA8-4B84-9E1B-4C93812A10C1}"/>
              </a:ext>
            </a:extLst>
          </p:cNvPr>
          <p:cNvSpPr>
            <a:spLocks noGrp="1"/>
          </p:cNvSpPr>
          <p:nvPr>
            <p:ph idx="1"/>
          </p:nvPr>
        </p:nvSpPr>
        <p:spPr/>
        <p:txBody>
          <a:bodyPr/>
          <a:lstStyle/>
          <a:p>
            <a:pPr marL="0" indent="0">
              <a:spcBef>
                <a:spcPts val="1200"/>
              </a:spcBef>
              <a:buClr>
                <a:srgbClr val="4BA8DF"/>
              </a:buClr>
              <a:buNone/>
              <a:defRPr/>
            </a:pPr>
            <a:r>
              <a:rPr lang="de-DE" sz="1600" dirty="0">
                <a:ea typeface="+mj-ea"/>
                <a:cs typeface="+mj-cs"/>
              </a:rPr>
              <a:t>Im Internet werden pro Minute …</a:t>
            </a:r>
          </a:p>
          <a:p>
            <a:pPr marL="360000" lvl="1">
              <a:buClr>
                <a:srgbClr val="4BA8DF"/>
              </a:buClr>
              <a:defRPr/>
            </a:pPr>
            <a:endParaRPr lang="de-DE" sz="1600" dirty="0">
              <a:ea typeface="+mj-ea"/>
              <a:cs typeface="+mj-cs"/>
            </a:endParaRPr>
          </a:p>
          <a:p>
            <a:pPr marL="360000" indent="-360000">
              <a:spcBef>
                <a:spcPts val="1000"/>
              </a:spcBef>
              <a:buFont typeface="Arial" panose="020B0604020202020204" pitchFamily="34" charset="0"/>
              <a:buChar char="•"/>
              <a:defRPr/>
            </a:pPr>
            <a:r>
              <a:rPr lang="en-GB" sz="1600" dirty="0">
                <a:ea typeface="+mj-ea"/>
                <a:cs typeface="+mj-cs"/>
              </a:rPr>
              <a:t>100 </a:t>
            </a:r>
            <a:r>
              <a:rPr lang="de-DE" sz="1600" dirty="0">
                <a:ea typeface="+mj-ea"/>
                <a:cs typeface="+mj-cs"/>
              </a:rPr>
              <a:t>Stunden Videomaterial auf YouTube hochgeladen.</a:t>
            </a:r>
          </a:p>
          <a:p>
            <a:pPr marL="360000" indent="-360000">
              <a:spcBef>
                <a:spcPts val="1000"/>
              </a:spcBef>
              <a:buFont typeface="Arial" panose="020B0604020202020204" pitchFamily="34" charset="0"/>
              <a:buChar char="•"/>
              <a:defRPr/>
            </a:pPr>
            <a:r>
              <a:rPr lang="de-DE" sz="1600" dirty="0">
                <a:ea typeface="+mj-ea"/>
                <a:cs typeface="+mj-cs"/>
              </a:rPr>
              <a:t>4.112.500 Google-Suchanfragen getätigt.</a:t>
            </a:r>
          </a:p>
          <a:p>
            <a:pPr marL="360000" indent="-360000">
              <a:spcBef>
                <a:spcPts val="1000"/>
              </a:spcBef>
              <a:buFont typeface="Arial" panose="020B0604020202020204" pitchFamily="34" charset="0"/>
              <a:buChar char="•"/>
              <a:defRPr/>
            </a:pPr>
            <a:r>
              <a:rPr lang="de-DE" sz="1600" dirty="0">
                <a:ea typeface="+mj-ea"/>
                <a:cs typeface="+mj-cs"/>
              </a:rPr>
              <a:t>3.300.000 Einträge auf Facebook geteilt.</a:t>
            </a:r>
          </a:p>
          <a:p>
            <a:pPr marL="360000" indent="-360000">
              <a:spcBef>
                <a:spcPts val="1000"/>
              </a:spcBef>
              <a:buFont typeface="Arial" panose="020B0604020202020204" pitchFamily="34" charset="0"/>
              <a:buChar char="•"/>
              <a:defRPr/>
            </a:pPr>
            <a:r>
              <a:rPr lang="de-DE" sz="1600" dirty="0">
                <a:ea typeface="+mj-ea"/>
                <a:cs typeface="+mj-cs"/>
              </a:rPr>
              <a:t>347.000 Tweets auf Twitter versandt.</a:t>
            </a:r>
          </a:p>
          <a:p>
            <a:pPr marL="360000" indent="-360000">
              <a:spcBef>
                <a:spcPts val="1000"/>
              </a:spcBef>
              <a:buFont typeface="Arial" panose="020B0604020202020204" pitchFamily="34" charset="0"/>
              <a:buChar char="•"/>
              <a:defRPr/>
            </a:pPr>
            <a:r>
              <a:rPr lang="de-DE" sz="1600" dirty="0">
                <a:ea typeface="+mj-ea"/>
                <a:cs typeface="+mj-cs"/>
              </a:rPr>
              <a:t>48.000 Apps bei Apple heruntergeladen.</a:t>
            </a:r>
          </a:p>
          <a:p>
            <a:pPr marL="360000" indent="-360000">
              <a:spcBef>
                <a:spcPts val="1000"/>
              </a:spcBef>
              <a:buFont typeface="Arial" panose="020B0604020202020204" pitchFamily="34" charset="0"/>
              <a:buChar char="•"/>
              <a:defRPr/>
            </a:pPr>
            <a:r>
              <a:rPr lang="de-DE" sz="1600" dirty="0">
                <a:ea typeface="+mj-ea"/>
                <a:cs typeface="+mj-cs"/>
              </a:rPr>
              <a:t>38.200 Fotos auf Instagram geteilt.</a:t>
            </a:r>
          </a:p>
          <a:p>
            <a:endParaRPr lang="de-DE" dirty="0"/>
          </a:p>
        </p:txBody>
      </p:sp>
      <p:pic>
        <p:nvPicPr>
          <p:cNvPr id="21" name="Grafik 20">
            <a:extLst>
              <a:ext uri="{FF2B5EF4-FFF2-40B4-BE49-F238E27FC236}">
                <a16:creationId xmlns:a16="http://schemas.microsoft.com/office/drawing/2014/main" id="{57AA182D-3A09-4327-9BA9-F18CE018B6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6034" y="3075947"/>
            <a:ext cx="720329" cy="270981"/>
          </a:xfrm>
          <a:prstGeom prst="rect">
            <a:avLst/>
          </a:prstGeom>
        </p:spPr>
      </p:pic>
      <p:pic>
        <p:nvPicPr>
          <p:cNvPr id="22" name="Grafik 21">
            <a:extLst>
              <a:ext uri="{FF2B5EF4-FFF2-40B4-BE49-F238E27FC236}">
                <a16:creationId xmlns:a16="http://schemas.microsoft.com/office/drawing/2014/main" id="{2C04DA71-4F06-495E-B9C3-9C0E333A71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6034" y="2751500"/>
            <a:ext cx="720329" cy="244475"/>
          </a:xfrm>
          <a:prstGeom prst="rect">
            <a:avLst/>
          </a:prstGeom>
        </p:spPr>
      </p:pic>
      <p:pic>
        <p:nvPicPr>
          <p:cNvPr id="23" name="Grafik 22">
            <a:extLst>
              <a:ext uri="{FF2B5EF4-FFF2-40B4-BE49-F238E27FC236}">
                <a16:creationId xmlns:a16="http://schemas.microsoft.com/office/drawing/2014/main" id="{2F06F1C3-19A2-40A6-AC48-49A392A92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034" y="2348171"/>
            <a:ext cx="1060716" cy="238661"/>
          </a:xfrm>
          <a:prstGeom prst="rect">
            <a:avLst/>
          </a:prstGeom>
        </p:spPr>
      </p:pic>
      <p:pic>
        <p:nvPicPr>
          <p:cNvPr id="24" name="Grafik 23">
            <a:extLst>
              <a:ext uri="{FF2B5EF4-FFF2-40B4-BE49-F238E27FC236}">
                <a16:creationId xmlns:a16="http://schemas.microsoft.com/office/drawing/2014/main" id="{BA80EE97-723F-412D-8FA6-81DA2BA2D1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6034" y="3467290"/>
            <a:ext cx="333173" cy="270981"/>
          </a:xfrm>
          <a:prstGeom prst="rect">
            <a:avLst/>
          </a:prstGeom>
        </p:spPr>
      </p:pic>
      <p:pic>
        <p:nvPicPr>
          <p:cNvPr id="25" name="Grafik 24">
            <a:extLst>
              <a:ext uri="{FF2B5EF4-FFF2-40B4-BE49-F238E27FC236}">
                <a16:creationId xmlns:a16="http://schemas.microsoft.com/office/drawing/2014/main" id="{D2F103A0-227B-4E7B-932B-BD22303C5B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6034" y="3781939"/>
            <a:ext cx="360000" cy="360000"/>
          </a:xfrm>
          <a:prstGeom prst="rect">
            <a:avLst/>
          </a:prstGeom>
        </p:spPr>
      </p:pic>
      <p:pic>
        <p:nvPicPr>
          <p:cNvPr id="26" name="Grafik 25">
            <a:extLst>
              <a:ext uri="{FF2B5EF4-FFF2-40B4-BE49-F238E27FC236}">
                <a16:creationId xmlns:a16="http://schemas.microsoft.com/office/drawing/2014/main" id="{E6A79C10-350A-438A-8767-A3AA9ABAFC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6034" y="4244986"/>
            <a:ext cx="360000" cy="360000"/>
          </a:xfrm>
          <a:prstGeom prst="rect">
            <a:avLst/>
          </a:prstGeom>
        </p:spPr>
      </p:pic>
    </p:spTree>
    <p:extLst>
      <p:ext uri="{BB962C8B-B14F-4D97-AF65-F5344CB8AC3E}">
        <p14:creationId xmlns:p14="http://schemas.microsoft.com/office/powerpoint/2010/main" val="27415201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7074BB0F-CD4E-4E87-A3D8-C0AADEA67DC7}"/>
              </a:ext>
            </a:extLst>
          </p:cNvPr>
          <p:cNvSpPr>
            <a:spLocks noGrp="1"/>
          </p:cNvSpPr>
          <p:nvPr>
            <p:ph type="title"/>
          </p:nvPr>
        </p:nvSpPr>
        <p:spPr/>
        <p:txBody>
          <a:bodyPr/>
          <a:lstStyle/>
          <a:p>
            <a:r>
              <a:rPr lang="de-DE" dirty="0"/>
              <a:t>Big Data – Beispiele</a:t>
            </a:r>
          </a:p>
        </p:txBody>
      </p:sp>
      <p:sp>
        <p:nvSpPr>
          <p:cNvPr id="4" name="Fußzeilenplatzhalter 3">
            <a:extLst>
              <a:ext uri="{FF2B5EF4-FFF2-40B4-BE49-F238E27FC236}">
                <a16:creationId xmlns:a16="http://schemas.microsoft.com/office/drawing/2014/main" id="{201415E8-251E-4C9D-8B79-B906E96C40A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020BD13-09F5-48A6-AA17-47D3036D5F14}"/>
              </a:ext>
            </a:extLst>
          </p:cNvPr>
          <p:cNvSpPr>
            <a:spLocks noGrp="1"/>
          </p:cNvSpPr>
          <p:nvPr>
            <p:ph type="sldNum" sz="quarter" idx="11"/>
          </p:nvPr>
        </p:nvSpPr>
        <p:spPr/>
        <p:txBody>
          <a:bodyPr/>
          <a:lstStyle/>
          <a:p>
            <a:fld id="{FFC269A0-BD27-4577-9DED-0AAE60100C51}" type="slidenum">
              <a:rPr lang="de-DE" smtClean="0"/>
              <a:pPr/>
              <a:t>122</a:t>
            </a:fld>
            <a:r>
              <a:rPr lang="de-DE"/>
              <a:t> | ©</a:t>
            </a:r>
            <a:endParaRPr lang="de-DE" dirty="0"/>
          </a:p>
        </p:txBody>
      </p:sp>
      <p:sp>
        <p:nvSpPr>
          <p:cNvPr id="19" name="Titel 1">
            <a:extLst>
              <a:ext uri="{FF2B5EF4-FFF2-40B4-BE49-F238E27FC236}">
                <a16:creationId xmlns:a16="http://schemas.microsoft.com/office/drawing/2014/main" id="{2FC54F8A-86BC-4853-8FD2-88F2A04F1362}"/>
              </a:ext>
            </a:extLst>
          </p:cNvPr>
          <p:cNvSpPr txBox="1">
            <a:spLocks/>
          </p:cNvSpPr>
          <p:nvPr/>
        </p:nvSpPr>
        <p:spPr>
          <a:xfrm>
            <a:off x="334434" y="1134000"/>
            <a:ext cx="11181004" cy="468000"/>
          </a:xfrm>
          <a:prstGeom prst="rect">
            <a:avLst/>
          </a:prstGeom>
        </p:spPr>
        <p:txBody>
          <a:bodyPr vert="horz" lIns="0" tIns="0" rIns="0" bIns="0" rtlCol="0" anchor="t">
            <a:noAutofit/>
          </a:bodyPr>
          <a:lstStyle>
            <a:lvl1pPr algn="l" defTabSz="914400" rtl="0" eaLnBrk="1" latinLnBrk="0" hangingPunct="1">
              <a:lnSpc>
                <a:spcPts val="2000"/>
              </a:lnSpc>
              <a:spcBef>
                <a:spcPct val="0"/>
              </a:spcBef>
              <a:buNone/>
              <a:defRPr sz="1600" kern="1200">
                <a:solidFill>
                  <a:schemeClr val="tx1"/>
                </a:solidFill>
                <a:latin typeface="+mj-lt"/>
                <a:ea typeface="+mj-ea"/>
                <a:cs typeface="+mj-cs"/>
              </a:defRPr>
            </a:lvl1pPr>
          </a:lstStyle>
          <a:p>
            <a:r>
              <a:rPr lang="de-DE" dirty="0"/>
              <a:t>  </a:t>
            </a:r>
          </a:p>
        </p:txBody>
      </p:sp>
      <p:pic>
        <p:nvPicPr>
          <p:cNvPr id="20" name="Picture 2" descr="https://communities.intel.com/servlet/JiveServlet/showImage/38-17132-236972/german_data.png?_ga=1.81009239.1531724057.1415963900">
            <a:extLst>
              <a:ext uri="{FF2B5EF4-FFF2-40B4-BE49-F238E27FC236}">
                <a16:creationId xmlns:a16="http://schemas.microsoft.com/office/drawing/2014/main" id="{22EE0B63-F21D-45FB-BBAF-F27445D46A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5440" y="4449543"/>
            <a:ext cx="3290400" cy="18672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3">
            <a:extLst>
              <a:ext uri="{FF2B5EF4-FFF2-40B4-BE49-F238E27FC236}">
                <a16:creationId xmlns:a16="http://schemas.microsoft.com/office/drawing/2014/main" id="{3947DB6F-BEB6-4738-BA4A-F83E1FBCDC71}"/>
              </a:ext>
            </a:extLst>
          </p:cNvPr>
          <p:cNvPicPr>
            <a:picLocks noChangeAspect="1" noChangeArrowheads="1"/>
          </p:cNvPicPr>
          <p:nvPr/>
        </p:nvPicPr>
        <p:blipFill>
          <a:blip r:embed="rId3" cstate="print"/>
          <a:srcRect/>
          <a:stretch>
            <a:fillRect/>
          </a:stretch>
        </p:blipFill>
        <p:spPr bwMode="auto">
          <a:xfrm>
            <a:off x="1055440" y="1554358"/>
            <a:ext cx="3291403" cy="1991753"/>
          </a:xfrm>
          <a:prstGeom prst="rect">
            <a:avLst/>
          </a:prstGeom>
          <a:ln>
            <a:noFill/>
          </a:ln>
          <a:effectLst>
            <a:outerShdw blurRad="292100" dist="139700" dir="2700000" algn="tl" rotWithShape="0">
              <a:srgbClr val="333333">
                <a:alpha val="65000"/>
              </a:srgbClr>
            </a:outerShdw>
          </a:effectLst>
        </p:spPr>
      </p:pic>
      <p:sp>
        <p:nvSpPr>
          <p:cNvPr id="22" name="Textfeld 21">
            <a:extLst>
              <a:ext uri="{FF2B5EF4-FFF2-40B4-BE49-F238E27FC236}">
                <a16:creationId xmlns:a16="http://schemas.microsoft.com/office/drawing/2014/main" id="{6D4EAF61-31AD-4CE5-B0EB-F7017A62E5F1}"/>
              </a:ext>
            </a:extLst>
          </p:cNvPr>
          <p:cNvSpPr txBox="1"/>
          <p:nvPr/>
        </p:nvSpPr>
        <p:spPr bwMode="gray">
          <a:xfrm>
            <a:off x="5067849" y="1541822"/>
            <a:ext cx="6335484" cy="605294"/>
          </a:xfrm>
          <a:prstGeom prst="rect">
            <a:avLst/>
          </a:prstGeom>
          <a:noFill/>
        </p:spPr>
        <p:txBody>
          <a:bodyPr wrap="square">
            <a:spAutoFit/>
          </a:bodyPr>
          <a:lstStyle/>
          <a:p>
            <a:pPr>
              <a:lnSpc>
                <a:spcPts val="2000"/>
              </a:lnSpc>
              <a:buClr>
                <a:schemeClr val="bg2">
                  <a:lumMod val="50000"/>
                </a:schemeClr>
              </a:buClr>
              <a:buSzPct val="120000"/>
              <a:tabLst>
                <a:tab pos="0" algn="l"/>
              </a:tabLst>
            </a:pPr>
            <a:r>
              <a:rPr lang="de-DE" b="1" dirty="0"/>
              <a:t>Google-</a:t>
            </a:r>
            <a:r>
              <a:rPr lang="de-DE" b="1" dirty="0" err="1"/>
              <a:t>Flu</a:t>
            </a:r>
            <a:r>
              <a:rPr lang="de-DE" b="1" dirty="0"/>
              <a:t>-Trends: </a:t>
            </a:r>
            <a:r>
              <a:rPr lang="de-DE" dirty="0"/>
              <a:t>Schätzung von  Grippeerkrankungen anhand von Google-Suchanfragen</a:t>
            </a:r>
            <a:endParaRPr lang="en-US" dirty="0"/>
          </a:p>
        </p:txBody>
      </p:sp>
      <p:sp>
        <p:nvSpPr>
          <p:cNvPr id="23" name="Textfeld 22">
            <a:extLst>
              <a:ext uri="{FF2B5EF4-FFF2-40B4-BE49-F238E27FC236}">
                <a16:creationId xmlns:a16="http://schemas.microsoft.com/office/drawing/2014/main" id="{573E7FA6-3395-44F9-BEC3-E5B5DDF22DF9}"/>
              </a:ext>
            </a:extLst>
          </p:cNvPr>
          <p:cNvSpPr txBox="1"/>
          <p:nvPr/>
        </p:nvSpPr>
        <p:spPr bwMode="gray">
          <a:xfrm>
            <a:off x="5079619" y="4449543"/>
            <a:ext cx="6335484" cy="605294"/>
          </a:xfrm>
          <a:prstGeom prst="rect">
            <a:avLst/>
          </a:prstGeom>
          <a:noFill/>
        </p:spPr>
        <p:txBody>
          <a:bodyPr wrap="square">
            <a:spAutoFit/>
          </a:bodyPr>
          <a:lstStyle/>
          <a:p>
            <a:pPr>
              <a:lnSpc>
                <a:spcPts val="2000"/>
              </a:lnSpc>
              <a:buClr>
                <a:schemeClr val="bg2">
                  <a:lumMod val="50000"/>
                </a:schemeClr>
              </a:buClr>
              <a:buSzPct val="120000"/>
              <a:tabLst>
                <a:tab pos="0" algn="l"/>
              </a:tabLst>
            </a:pPr>
            <a:r>
              <a:rPr lang="de-DE" b="1" dirty="0"/>
              <a:t>Sport und Entertainment: </a:t>
            </a:r>
            <a:r>
              <a:rPr lang="de-DE" dirty="0"/>
              <a:t>Analyse von Spielerleistung und Gesundheitsparametern</a:t>
            </a:r>
          </a:p>
        </p:txBody>
      </p:sp>
    </p:spTree>
    <p:extLst>
      <p:ext uri="{BB962C8B-B14F-4D97-AF65-F5344CB8AC3E}">
        <p14:creationId xmlns:p14="http://schemas.microsoft.com/office/powerpoint/2010/main" val="3343534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7074BB0F-CD4E-4E87-A3D8-C0AADEA67DC7}"/>
              </a:ext>
            </a:extLst>
          </p:cNvPr>
          <p:cNvSpPr>
            <a:spLocks noGrp="1"/>
          </p:cNvSpPr>
          <p:nvPr>
            <p:ph type="title"/>
          </p:nvPr>
        </p:nvSpPr>
        <p:spPr/>
        <p:txBody>
          <a:bodyPr/>
          <a:lstStyle/>
          <a:p>
            <a:r>
              <a:rPr lang="de-DE" dirty="0"/>
              <a:t>Big Data – Beispiele</a:t>
            </a:r>
          </a:p>
        </p:txBody>
      </p:sp>
      <p:sp>
        <p:nvSpPr>
          <p:cNvPr id="4" name="Fußzeilenplatzhalter 3">
            <a:extLst>
              <a:ext uri="{FF2B5EF4-FFF2-40B4-BE49-F238E27FC236}">
                <a16:creationId xmlns:a16="http://schemas.microsoft.com/office/drawing/2014/main" id="{201415E8-251E-4C9D-8B79-B906E96C40A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020BD13-09F5-48A6-AA17-47D3036D5F14}"/>
              </a:ext>
            </a:extLst>
          </p:cNvPr>
          <p:cNvSpPr>
            <a:spLocks noGrp="1"/>
          </p:cNvSpPr>
          <p:nvPr>
            <p:ph type="sldNum" sz="quarter" idx="11"/>
          </p:nvPr>
        </p:nvSpPr>
        <p:spPr/>
        <p:txBody>
          <a:bodyPr/>
          <a:lstStyle/>
          <a:p>
            <a:fld id="{FFC269A0-BD27-4577-9DED-0AAE60100C51}" type="slidenum">
              <a:rPr lang="de-DE" smtClean="0"/>
              <a:pPr/>
              <a:t>123</a:t>
            </a:fld>
            <a:r>
              <a:rPr lang="de-DE"/>
              <a:t> | ©</a:t>
            </a:r>
            <a:endParaRPr lang="de-DE" dirty="0"/>
          </a:p>
        </p:txBody>
      </p:sp>
      <p:sp>
        <p:nvSpPr>
          <p:cNvPr id="19" name="Titel 1">
            <a:extLst>
              <a:ext uri="{FF2B5EF4-FFF2-40B4-BE49-F238E27FC236}">
                <a16:creationId xmlns:a16="http://schemas.microsoft.com/office/drawing/2014/main" id="{2FC54F8A-86BC-4853-8FD2-88F2A04F1362}"/>
              </a:ext>
            </a:extLst>
          </p:cNvPr>
          <p:cNvSpPr txBox="1">
            <a:spLocks/>
          </p:cNvSpPr>
          <p:nvPr/>
        </p:nvSpPr>
        <p:spPr>
          <a:xfrm>
            <a:off x="334434" y="1134000"/>
            <a:ext cx="11181004" cy="468000"/>
          </a:xfrm>
          <a:prstGeom prst="rect">
            <a:avLst/>
          </a:prstGeom>
        </p:spPr>
        <p:txBody>
          <a:bodyPr vert="horz" lIns="0" tIns="0" rIns="0" bIns="0" rtlCol="0" anchor="t">
            <a:noAutofit/>
          </a:bodyPr>
          <a:lstStyle>
            <a:lvl1pPr algn="l" defTabSz="914400" rtl="0" eaLnBrk="1" latinLnBrk="0" hangingPunct="1">
              <a:lnSpc>
                <a:spcPts val="2000"/>
              </a:lnSpc>
              <a:spcBef>
                <a:spcPct val="0"/>
              </a:spcBef>
              <a:buNone/>
              <a:defRPr sz="1600" kern="1200">
                <a:solidFill>
                  <a:schemeClr val="tx1"/>
                </a:solidFill>
                <a:latin typeface="+mj-lt"/>
                <a:ea typeface="+mj-ea"/>
                <a:cs typeface="+mj-cs"/>
              </a:defRPr>
            </a:lvl1pPr>
          </a:lstStyle>
          <a:p>
            <a:r>
              <a:rPr lang="de-DE" dirty="0"/>
              <a:t>  </a:t>
            </a:r>
          </a:p>
        </p:txBody>
      </p:sp>
      <p:pic>
        <p:nvPicPr>
          <p:cNvPr id="21" name="Picture 3">
            <a:extLst>
              <a:ext uri="{FF2B5EF4-FFF2-40B4-BE49-F238E27FC236}">
                <a16:creationId xmlns:a16="http://schemas.microsoft.com/office/drawing/2014/main" id="{3947DB6F-BEB6-4738-BA4A-F83E1FBCDC71}"/>
              </a:ext>
            </a:extLst>
          </p:cNvPr>
          <p:cNvPicPr>
            <a:picLocks noChangeAspect="1" noChangeArrowheads="1"/>
          </p:cNvPicPr>
          <p:nvPr/>
        </p:nvPicPr>
        <p:blipFill>
          <a:blip r:embed="rId2" cstate="print"/>
          <a:srcRect/>
          <a:stretch>
            <a:fillRect/>
          </a:stretch>
        </p:blipFill>
        <p:spPr bwMode="auto">
          <a:xfrm>
            <a:off x="1055440" y="1554358"/>
            <a:ext cx="3291403" cy="1991753"/>
          </a:xfrm>
          <a:prstGeom prst="rect">
            <a:avLst/>
          </a:prstGeom>
          <a:ln>
            <a:noFill/>
          </a:ln>
          <a:effectLst>
            <a:outerShdw blurRad="292100" dist="139700" dir="2700000" algn="tl" rotWithShape="0">
              <a:srgbClr val="333333">
                <a:alpha val="65000"/>
              </a:srgbClr>
            </a:outerShdw>
          </a:effectLst>
        </p:spPr>
      </p:pic>
      <p:sp>
        <p:nvSpPr>
          <p:cNvPr id="22" name="Textfeld 21">
            <a:extLst>
              <a:ext uri="{FF2B5EF4-FFF2-40B4-BE49-F238E27FC236}">
                <a16:creationId xmlns:a16="http://schemas.microsoft.com/office/drawing/2014/main" id="{6D4EAF61-31AD-4CE5-B0EB-F7017A62E5F1}"/>
              </a:ext>
            </a:extLst>
          </p:cNvPr>
          <p:cNvSpPr txBox="1"/>
          <p:nvPr/>
        </p:nvSpPr>
        <p:spPr bwMode="gray">
          <a:xfrm>
            <a:off x="5067849" y="1541822"/>
            <a:ext cx="6335484" cy="348813"/>
          </a:xfrm>
          <a:prstGeom prst="rect">
            <a:avLst/>
          </a:prstGeom>
          <a:noFill/>
        </p:spPr>
        <p:txBody>
          <a:bodyPr wrap="square">
            <a:spAutoFit/>
          </a:bodyPr>
          <a:lstStyle/>
          <a:p>
            <a:pPr>
              <a:lnSpc>
                <a:spcPts val="2000"/>
              </a:lnSpc>
              <a:buClr>
                <a:schemeClr val="bg2">
                  <a:lumMod val="50000"/>
                </a:schemeClr>
              </a:buClr>
              <a:buSzPct val="120000"/>
              <a:tabLst>
                <a:tab pos="0" algn="l"/>
              </a:tabLst>
            </a:pPr>
            <a:r>
              <a:rPr lang="en-US" b="1" dirty="0" err="1"/>
              <a:t>Tonalitätsanalysen</a:t>
            </a:r>
            <a:r>
              <a:rPr lang="en-US" dirty="0"/>
              <a:t> (Sentiment Detection)</a:t>
            </a:r>
          </a:p>
        </p:txBody>
      </p:sp>
      <p:sp>
        <p:nvSpPr>
          <p:cNvPr id="23" name="Textfeld 22">
            <a:extLst>
              <a:ext uri="{FF2B5EF4-FFF2-40B4-BE49-F238E27FC236}">
                <a16:creationId xmlns:a16="http://schemas.microsoft.com/office/drawing/2014/main" id="{573E7FA6-3395-44F9-BEC3-E5B5DDF22DF9}"/>
              </a:ext>
            </a:extLst>
          </p:cNvPr>
          <p:cNvSpPr txBox="1"/>
          <p:nvPr/>
        </p:nvSpPr>
        <p:spPr bwMode="gray">
          <a:xfrm>
            <a:off x="5079619" y="4449543"/>
            <a:ext cx="6335484" cy="348813"/>
          </a:xfrm>
          <a:prstGeom prst="rect">
            <a:avLst/>
          </a:prstGeom>
          <a:noFill/>
        </p:spPr>
        <p:txBody>
          <a:bodyPr wrap="square">
            <a:spAutoFit/>
          </a:bodyPr>
          <a:lstStyle/>
          <a:p>
            <a:pPr>
              <a:lnSpc>
                <a:spcPts val="2000"/>
              </a:lnSpc>
              <a:buClr>
                <a:schemeClr val="bg2">
                  <a:lumMod val="50000"/>
                </a:schemeClr>
              </a:buClr>
              <a:buSzPct val="120000"/>
              <a:tabLst>
                <a:tab pos="0" algn="l"/>
              </a:tabLst>
            </a:pPr>
            <a:r>
              <a:rPr lang="de-DE" b="1" dirty="0"/>
              <a:t>Intelligente Heimvernetzung</a:t>
            </a:r>
          </a:p>
        </p:txBody>
      </p:sp>
      <p:pic>
        <p:nvPicPr>
          <p:cNvPr id="10" name="Picture 2" descr="http://medienbewachen.de/images/7/78/Dashboard03.gif">
            <a:extLst>
              <a:ext uri="{FF2B5EF4-FFF2-40B4-BE49-F238E27FC236}">
                <a16:creationId xmlns:a16="http://schemas.microsoft.com/office/drawing/2014/main" id="{C80F5F59-FD7A-4352-BCD2-63A54059C27A}"/>
              </a:ext>
            </a:extLst>
          </p:cNvPr>
          <p:cNvPicPr>
            <a:picLocks noChangeAspect="1" noChangeArrowheads="1"/>
          </p:cNvPicPr>
          <p:nvPr/>
        </p:nvPicPr>
        <p:blipFill>
          <a:blip r:embed="rId3" cstate="print"/>
          <a:srcRect/>
          <a:stretch>
            <a:fillRect/>
          </a:stretch>
        </p:blipFill>
        <p:spPr bwMode="auto">
          <a:xfrm>
            <a:off x="1076494" y="1560768"/>
            <a:ext cx="3290400" cy="1696408"/>
          </a:xfrm>
          <a:prstGeom prst="rect">
            <a:avLst/>
          </a:prstGeom>
          <a:ln>
            <a:noFill/>
          </a:ln>
          <a:effectLst>
            <a:outerShdw blurRad="292100" dist="139700" dir="2700000" algn="tl" rotWithShape="0">
              <a:srgbClr val="333333">
                <a:alpha val="65000"/>
              </a:srgbClr>
            </a:outerShdw>
          </a:effectLst>
        </p:spPr>
      </p:pic>
      <p:pic>
        <p:nvPicPr>
          <p:cNvPr id="11" name="Picture 7">
            <a:extLst>
              <a:ext uri="{FF2B5EF4-FFF2-40B4-BE49-F238E27FC236}">
                <a16:creationId xmlns:a16="http://schemas.microsoft.com/office/drawing/2014/main" id="{467FA71C-026A-4CC4-A68B-CA9E3D242796}"/>
              </a:ext>
            </a:extLst>
          </p:cNvPr>
          <p:cNvPicPr>
            <a:picLocks noChangeAspect="1" noChangeArrowheads="1"/>
          </p:cNvPicPr>
          <p:nvPr/>
        </p:nvPicPr>
        <p:blipFill>
          <a:blip r:embed="rId4" cstate="print"/>
          <a:srcRect/>
          <a:stretch>
            <a:fillRect/>
          </a:stretch>
        </p:blipFill>
        <p:spPr bwMode="auto">
          <a:xfrm>
            <a:off x="1065670" y="3297469"/>
            <a:ext cx="3290400" cy="828693"/>
          </a:xfrm>
          <a:prstGeom prst="rect">
            <a:avLst/>
          </a:prstGeom>
          <a:ln>
            <a:noFill/>
          </a:ln>
          <a:effectLst>
            <a:outerShdw blurRad="292100" dist="139700" dir="2700000" algn="tl" rotWithShape="0">
              <a:srgbClr val="333333">
                <a:alpha val="65000"/>
              </a:srgbClr>
            </a:outerShdw>
          </a:effectLst>
        </p:spPr>
      </p:pic>
      <p:pic>
        <p:nvPicPr>
          <p:cNvPr id="12" name="Picture 16">
            <a:extLst>
              <a:ext uri="{FF2B5EF4-FFF2-40B4-BE49-F238E27FC236}">
                <a16:creationId xmlns:a16="http://schemas.microsoft.com/office/drawing/2014/main" id="{21B672F7-232F-40CF-B655-2AA3D127BA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5038" t="3491" r="5038" b="27135"/>
          <a:stretch>
            <a:fillRect/>
          </a:stretch>
        </p:blipFill>
        <p:spPr bwMode="auto">
          <a:xfrm>
            <a:off x="1122270" y="4475536"/>
            <a:ext cx="3290400" cy="18337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feld 12">
            <a:extLst>
              <a:ext uri="{FF2B5EF4-FFF2-40B4-BE49-F238E27FC236}">
                <a16:creationId xmlns:a16="http://schemas.microsoft.com/office/drawing/2014/main" id="{E5C3B0D4-6A65-4672-912C-A411F18F6F0C}"/>
              </a:ext>
            </a:extLst>
          </p:cNvPr>
          <p:cNvSpPr txBox="1"/>
          <p:nvPr/>
        </p:nvSpPr>
        <p:spPr>
          <a:xfrm>
            <a:off x="1241878" y="6237312"/>
            <a:ext cx="3312368" cy="184666"/>
          </a:xfrm>
          <a:prstGeom prst="rect">
            <a:avLst/>
          </a:prstGeom>
          <a:noFill/>
        </p:spPr>
        <p:txBody>
          <a:bodyPr wrap="square" rtlCol="0">
            <a:spAutoFit/>
          </a:bodyPr>
          <a:lstStyle/>
          <a:p>
            <a:r>
              <a:rPr lang="de-DE" sz="600" dirty="0"/>
              <a:t>Busch-Jaeger</a:t>
            </a:r>
          </a:p>
        </p:txBody>
      </p:sp>
    </p:spTree>
    <p:extLst>
      <p:ext uri="{BB962C8B-B14F-4D97-AF65-F5344CB8AC3E}">
        <p14:creationId xmlns:p14="http://schemas.microsoft.com/office/powerpoint/2010/main" val="30894213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68651"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b="1"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124</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939027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2432727"/>
            <a:chOff x="539750" y="1772221"/>
            <a:chExt cx="8064500" cy="2432727"/>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2432727"/>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Verstehen, welche Einsatzmöglichkeiten KI, </a:t>
              </a:r>
              <a:r>
                <a:rPr lang="de-DE" dirty="0" err="1"/>
                <a:t>Machine</a:t>
              </a:r>
              <a:r>
                <a:rPr lang="de-DE" dirty="0"/>
                <a:t> Learning und Data Science bieten</a:t>
              </a:r>
            </a:p>
            <a:p>
              <a:pPr lvl="3"/>
              <a:r>
                <a:rPr lang="de-DE" dirty="0"/>
                <a:t>Kennenlernen der typischen Vorgehensweise bei Projekten</a:t>
              </a:r>
            </a:p>
            <a:p>
              <a:pPr lvl="3"/>
              <a:r>
                <a:rPr lang="de-DE" dirty="0"/>
                <a:t>Selbstständiges Anwenden von Datenexploration und </a:t>
              </a:r>
              <a:r>
                <a:rPr lang="de-DE" dirty="0" err="1"/>
                <a:t>Machine</a:t>
              </a:r>
              <a:r>
                <a:rPr lang="de-DE" dirty="0"/>
                <a:t> Learning mit KNIME</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a:solidFill>
                  <a:schemeClr val="accent1"/>
                </a:solidFill>
              </a:endParaRPr>
            </a:p>
          </p:txBody>
        </p:sp>
      </p:grpSp>
      <p:sp>
        <p:nvSpPr>
          <p:cNvPr id="4" name="Foliennummernplatzhalter 3">
            <a:extLst>
              <a:ext uri="{FF2B5EF4-FFF2-40B4-BE49-F238E27FC236}">
                <a16:creationId xmlns:a16="http://schemas.microsoft.com/office/drawing/2014/main" id="{38DBAA37-9714-4ECC-8AEC-D5536ADB04CE}"/>
              </a:ext>
            </a:extLst>
          </p:cNvPr>
          <p:cNvSpPr>
            <a:spLocks noGrp="1"/>
          </p:cNvSpPr>
          <p:nvPr>
            <p:ph type="sldNum" sz="quarter" idx="11"/>
          </p:nvPr>
        </p:nvSpPr>
        <p:spPr/>
        <p:txBody>
          <a:bodyPr/>
          <a:lstStyle/>
          <a:p>
            <a:fld id="{FFC269A0-BD27-4577-9DED-0AAE60100C51}" type="slidenum">
              <a:rPr lang="de-DE" smtClean="0"/>
              <a:pPr/>
              <a:t>125</a:t>
            </a:fld>
            <a:r>
              <a:rPr lang="de-DE"/>
              <a:t> | ©</a:t>
            </a:r>
            <a:endParaRPr lang="de-DE" dirty="0"/>
          </a:p>
        </p:txBody>
      </p:sp>
      <p:sp>
        <p:nvSpPr>
          <p:cNvPr id="5" name="Fußzeilenplatzhalter 4">
            <a:extLst>
              <a:ext uri="{FF2B5EF4-FFF2-40B4-BE49-F238E27FC236}">
                <a16:creationId xmlns:a16="http://schemas.microsoft.com/office/drawing/2014/main" id="{384FCA93-9728-4B89-A93E-E17C894D87E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751598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69675"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AC958305-2411-49B5-A8D0-D43760C0A609}"/>
              </a:ext>
            </a:extLst>
          </p:cNvPr>
          <p:cNvGrpSpPr/>
          <p:nvPr/>
        </p:nvGrpSpPr>
        <p:grpSpPr>
          <a:xfrm>
            <a:off x="1466773" y="1426047"/>
            <a:ext cx="9165730" cy="4966672"/>
            <a:chOff x="1819735" y="1556792"/>
            <a:chExt cx="8459808" cy="4584152"/>
          </a:xfrm>
        </p:grpSpPr>
        <p:sp>
          <p:nvSpPr>
            <p:cNvPr id="19" name="Rechteck 18"/>
            <p:cNvSpPr/>
            <p:nvPr/>
          </p:nvSpPr>
          <p:spPr bwMode="gray">
            <a:xfrm>
              <a:off x="7350569" y="2315846"/>
              <a:ext cx="1409109" cy="627978"/>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50569" y="3820570"/>
              <a:ext cx="1409109" cy="627978"/>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 Controlling</a:t>
              </a:r>
            </a:p>
          </p:txBody>
        </p:sp>
        <p:sp>
          <p:nvSpPr>
            <p:cNvPr id="21" name="Rechteck 20"/>
            <p:cNvSpPr/>
            <p:nvPr/>
          </p:nvSpPr>
          <p:spPr bwMode="gray">
            <a:xfrm>
              <a:off x="7350569" y="4593008"/>
              <a:ext cx="1409109" cy="627978"/>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Agile Unternehmens- steuerung</a:t>
              </a:r>
            </a:p>
          </p:txBody>
        </p:sp>
        <p:sp>
          <p:nvSpPr>
            <p:cNvPr id="22" name="Rechteck 21"/>
            <p:cNvSpPr/>
            <p:nvPr/>
          </p:nvSpPr>
          <p:spPr bwMode="gray">
            <a:xfrm>
              <a:off x="7351190" y="1556792"/>
              <a:ext cx="1409109" cy="627978"/>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1190" y="5352060"/>
              <a:ext cx="1409109" cy="627978"/>
            </a:xfrm>
            <a:prstGeom prst="rect">
              <a:avLst/>
            </a:prstGeom>
            <a:solidFill>
              <a:schemeClr val="accent1">
                <a:lumMod val="5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Business Partnering</a:t>
              </a:r>
            </a:p>
          </p:txBody>
        </p:sp>
        <p:sp>
          <p:nvSpPr>
            <p:cNvPr id="24" name="Rechteck 23"/>
            <p:cNvSpPr/>
            <p:nvPr/>
          </p:nvSpPr>
          <p:spPr bwMode="gray">
            <a:xfrm>
              <a:off x="7350569" y="3074900"/>
              <a:ext cx="1409109" cy="627978"/>
            </a:xfrm>
            <a:prstGeom prst="rect">
              <a:avLst/>
            </a:prstGeom>
            <a:solidFill>
              <a:schemeClr val="accent1">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2" y="1533587"/>
              <a:ext cx="4578410"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2" y="3582357"/>
              <a:ext cx="4423562" cy="383926"/>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75673" y="3582232"/>
              <a:ext cx="4423814" cy="383926"/>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flipV="1">
              <a:off x="6456042" y="2629837"/>
              <a:ext cx="894527" cy="122190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a:off x="6456042" y="3851742"/>
              <a:ext cx="894527" cy="29620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a:off x="6456042" y="3851742"/>
              <a:ext cx="894527" cy="1055257"/>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flipV="1">
              <a:off x="6456043" y="1870781"/>
              <a:ext cx="895147" cy="1980958"/>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a:off x="6456039" y="3851742"/>
              <a:ext cx="895148" cy="18143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flipV="1">
              <a:off x="6456042" y="3388891"/>
              <a:ext cx="894527" cy="46285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0800000" flipV="1">
              <a:off x="9608290" y="3774194"/>
              <a:ext cx="287331" cy="126"/>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60296" y="1870780"/>
              <a:ext cx="464064" cy="190354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flipV="1">
              <a:off x="8759679" y="3774321"/>
              <a:ext cx="464685" cy="1132676"/>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a:off x="8759679" y="3388888"/>
              <a:ext cx="464685" cy="385432"/>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a:off x="8759679" y="2629834"/>
              <a:ext cx="464685" cy="1144486"/>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flipV="1">
              <a:off x="8760296" y="3774323"/>
              <a:ext cx="464064" cy="189172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flipV="1">
              <a:off x="8759679" y="3774321"/>
              <a:ext cx="464685" cy="373622"/>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7" name="Textfeld 46"/>
            <p:cNvSpPr txBox="1"/>
            <p:nvPr/>
          </p:nvSpPr>
          <p:spPr>
            <a:xfrm>
              <a:off x="2679670" y="3995718"/>
              <a:ext cx="2848711" cy="454516"/>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54516"/>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54516"/>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407412" y="2233323"/>
              <a:ext cx="1382166" cy="269869"/>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54516"/>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54516"/>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A152CA5D-85F0-4F56-B737-D30EB62EF202}"/>
              </a:ext>
            </a:extLst>
          </p:cNvPr>
          <p:cNvSpPr>
            <a:spLocks noGrp="1"/>
          </p:cNvSpPr>
          <p:nvPr>
            <p:ph type="sldNum" sz="quarter" idx="11"/>
          </p:nvPr>
        </p:nvSpPr>
        <p:spPr/>
        <p:txBody>
          <a:bodyPr/>
          <a:lstStyle/>
          <a:p>
            <a:fld id="{FFC269A0-BD27-4577-9DED-0AAE60100C51}" type="slidenum">
              <a:rPr lang="de-DE" smtClean="0"/>
              <a:pPr/>
              <a:t>126</a:t>
            </a:fld>
            <a:r>
              <a:rPr lang="de-DE"/>
              <a:t> | ©</a:t>
            </a:r>
            <a:endParaRPr lang="de-DE" dirty="0"/>
          </a:p>
        </p:txBody>
      </p:sp>
      <p:sp>
        <p:nvSpPr>
          <p:cNvPr id="6" name="Fußzeilenplatzhalter 5">
            <a:extLst>
              <a:ext uri="{FF2B5EF4-FFF2-40B4-BE49-F238E27FC236}">
                <a16:creationId xmlns:a16="http://schemas.microsoft.com/office/drawing/2014/main" id="{3805A2AB-FF9A-453E-9218-C20D012B272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4524996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70699"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b="1" dirty="0"/>
              <a:t>Einordnung</a:t>
            </a:r>
          </a:p>
          <a:p>
            <a:r>
              <a:rPr lang="de-DE" dirty="0"/>
              <a:t>Methodisches Vorgehen</a:t>
            </a:r>
          </a:p>
          <a:p>
            <a:r>
              <a:rPr lang="de-DE" dirty="0"/>
              <a:t>Anwendungsgebiete</a:t>
            </a:r>
          </a:p>
          <a:p>
            <a:pPr lvl="1"/>
            <a:r>
              <a:rPr lang="de-DE" dirty="0"/>
              <a:t>Customer Analytics</a:t>
            </a:r>
          </a:p>
          <a:p>
            <a:pPr lvl="1"/>
            <a:r>
              <a:rPr lang="de-DE" dirty="0"/>
              <a:t>Industrial Analytics</a:t>
            </a:r>
          </a:p>
          <a:p>
            <a:pPr lvl="1"/>
            <a:r>
              <a:rPr lang="de-DE" dirty="0"/>
              <a:t>Finance Analytics</a:t>
            </a:r>
          </a:p>
          <a:p>
            <a:r>
              <a:rPr lang="de-DE"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127</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5569793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71723" name="think-cell Folie" r:id="rId5" imgW="360" imgH="360" progId="TCLayout.ActiveDocument.1">
                  <p:embed/>
                </p:oleObj>
              </mc:Choice>
              <mc:Fallback>
                <p:oleObj name="think-cell Folie" r:id="rId5" imgW="360" imgH="360" progId="TCLayout.ActiveDocument.1">
                  <p:embed/>
                  <p:pic>
                    <p:nvPicPr>
                      <p:cNvPr id="6" name="Objekt 5"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en-US" sz="2400" dirty="0">
              <a:solidFill>
                <a:schemeClr val="tx1"/>
              </a:solidFill>
              <a:latin typeface="Calibri" panose="020F0502020204030204" pitchFamily="34" charset="0"/>
              <a:ea typeface="+mj-ea"/>
              <a:cs typeface="+mj-cs"/>
              <a:sym typeface="Calibri" panose="020F0502020204030204" pitchFamily="34" charset="0"/>
            </a:endParaRPr>
          </a:p>
        </p:txBody>
      </p:sp>
      <p:grpSp>
        <p:nvGrpSpPr>
          <p:cNvPr id="2" name="Gruppierung 1"/>
          <p:cNvGrpSpPr/>
          <p:nvPr/>
        </p:nvGrpSpPr>
        <p:grpSpPr>
          <a:xfrm>
            <a:off x="2342318" y="4616570"/>
            <a:ext cx="7210066" cy="756231"/>
            <a:chOff x="315915" y="4849810"/>
            <a:chExt cx="8515352" cy="952501"/>
          </a:xfrm>
        </p:grpSpPr>
        <p:sp>
          <p:nvSpPr>
            <p:cNvPr id="16395" name="Rectangle 11"/>
            <p:cNvSpPr>
              <a:spLocks noChangeArrowheads="1"/>
            </p:cNvSpPr>
            <p:nvPr/>
          </p:nvSpPr>
          <p:spPr bwMode="gray">
            <a:xfrm>
              <a:off x="315915" y="4851398"/>
              <a:ext cx="377825" cy="950913"/>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1</a:t>
              </a:r>
            </a:p>
          </p:txBody>
        </p:sp>
        <p:sp>
          <p:nvSpPr>
            <p:cNvPr id="16399" name="Rectangle 15"/>
            <p:cNvSpPr>
              <a:spLocks noChangeArrowheads="1"/>
            </p:cNvSpPr>
            <p:nvPr/>
          </p:nvSpPr>
          <p:spPr bwMode="gray">
            <a:xfrm>
              <a:off x="700090" y="4849810"/>
              <a:ext cx="8131177"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Descriptive/Diagnostic Analytics: </a:t>
              </a:r>
              <a:br>
                <a:rPr lang="de-DE" sz="1600" b="1" noProof="1">
                  <a:cs typeface="Calibri" panose="020F0502020204030204" pitchFamily="34" charset="0"/>
                </a:rPr>
              </a:br>
              <a:r>
                <a:rPr lang="de-DE" sz="1600" noProof="1">
                  <a:cs typeface="Calibri" panose="020F0502020204030204" pitchFamily="34" charset="0"/>
                </a:rPr>
                <a:t>Was ist passiert? Einfache Metriken bis Mustererkennung</a:t>
              </a:r>
            </a:p>
          </p:txBody>
        </p:sp>
      </p:grpSp>
      <p:grpSp>
        <p:nvGrpSpPr>
          <p:cNvPr id="4" name="Gruppierung 3"/>
          <p:cNvGrpSpPr/>
          <p:nvPr/>
        </p:nvGrpSpPr>
        <p:grpSpPr>
          <a:xfrm>
            <a:off x="2999656" y="3525056"/>
            <a:ext cx="6552728" cy="757222"/>
            <a:chOff x="1411288" y="2655888"/>
            <a:chExt cx="7419986" cy="953749"/>
          </a:xfrm>
        </p:grpSpPr>
        <p:sp>
          <p:nvSpPr>
            <p:cNvPr id="22" name="Rectangle 11"/>
            <p:cNvSpPr>
              <a:spLocks noChangeArrowheads="1"/>
            </p:cNvSpPr>
            <p:nvPr/>
          </p:nvSpPr>
          <p:spPr bwMode="gray">
            <a:xfrm>
              <a:off x="2496967" y="2659237"/>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2</a:t>
              </a:r>
            </a:p>
          </p:txBody>
        </p:sp>
        <p:sp>
          <p:nvSpPr>
            <p:cNvPr id="16400" name="Rectangle 16"/>
            <p:cNvSpPr>
              <a:spLocks noChangeArrowheads="1"/>
            </p:cNvSpPr>
            <p:nvPr/>
          </p:nvSpPr>
          <p:spPr bwMode="gray">
            <a:xfrm>
              <a:off x="2879729" y="2655888"/>
              <a:ext cx="5951545"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Predictive Analytics: </a:t>
              </a:r>
              <a:br>
                <a:rPr lang="de-DE" sz="1600" noProof="1">
                  <a:cs typeface="Calibri" panose="020F0502020204030204" pitchFamily="34" charset="0"/>
                </a:rPr>
              </a:br>
              <a:r>
                <a:rPr lang="de-DE" sz="1600" noProof="1">
                  <a:cs typeface="Calibri" panose="020F0502020204030204" pitchFamily="34" charset="0"/>
                </a:rPr>
                <a:t>Was wird wann und warum passieren?</a:t>
              </a:r>
            </a:p>
          </p:txBody>
        </p:sp>
        <p:sp>
          <p:nvSpPr>
            <p:cNvPr id="16409" name="Freeform 25"/>
            <p:cNvSpPr>
              <a:spLocks/>
            </p:cNvSpPr>
            <p:nvPr/>
          </p:nvSpPr>
          <p:spPr bwMode="auto">
            <a:xfrm rot="20717918">
              <a:off x="1411288" y="30416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grpSp>
        <p:nvGrpSpPr>
          <p:cNvPr id="5" name="Gruppierung 4"/>
          <p:cNvGrpSpPr/>
          <p:nvPr/>
        </p:nvGrpSpPr>
        <p:grpSpPr>
          <a:xfrm>
            <a:off x="4529892" y="2420891"/>
            <a:ext cx="5022492" cy="757491"/>
            <a:chOff x="2503488" y="1551721"/>
            <a:chExt cx="6327776" cy="954088"/>
          </a:xfrm>
        </p:grpSpPr>
        <p:sp>
          <p:nvSpPr>
            <p:cNvPr id="23" name="Rectangle 11"/>
            <p:cNvSpPr>
              <a:spLocks noChangeArrowheads="1"/>
            </p:cNvSpPr>
            <p:nvPr/>
          </p:nvSpPr>
          <p:spPr bwMode="gray">
            <a:xfrm>
              <a:off x="3586611" y="1553565"/>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3</a:t>
              </a:r>
            </a:p>
          </p:txBody>
        </p:sp>
        <p:sp>
          <p:nvSpPr>
            <p:cNvPr id="16398" name="Rectangle 14"/>
            <p:cNvSpPr>
              <a:spLocks noChangeArrowheads="1"/>
            </p:cNvSpPr>
            <p:nvPr/>
          </p:nvSpPr>
          <p:spPr bwMode="gray">
            <a:xfrm>
              <a:off x="3971926" y="1551721"/>
              <a:ext cx="4859338" cy="954088"/>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Prescriptive Analytics:</a:t>
              </a:r>
              <a:br>
                <a:rPr lang="de-DE" sz="1600" noProof="1">
                  <a:cs typeface="Calibri" panose="020F0502020204030204" pitchFamily="34" charset="0"/>
                </a:rPr>
              </a:br>
              <a:r>
                <a:rPr lang="de-DE" sz="1600" noProof="1">
                  <a:cs typeface="Calibri" panose="020F0502020204030204" pitchFamily="34" charset="0"/>
                </a:rPr>
                <a:t>Was sollte entschieden werden?</a:t>
              </a:r>
            </a:p>
          </p:txBody>
        </p:sp>
        <p:sp>
          <p:nvSpPr>
            <p:cNvPr id="16410" name="Freeform 26"/>
            <p:cNvSpPr>
              <a:spLocks/>
            </p:cNvSpPr>
            <p:nvPr/>
          </p:nvSpPr>
          <p:spPr bwMode="auto">
            <a:xfrm rot="20717918">
              <a:off x="2503488" y="19621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sp>
        <p:nvSpPr>
          <p:cNvPr id="13" name="Title 1"/>
          <p:cNvSpPr txBox="1">
            <a:spLocks/>
          </p:cNvSpPr>
          <p:nvPr/>
        </p:nvSpPr>
        <p:spPr>
          <a:xfrm>
            <a:off x="2063552" y="908720"/>
            <a:ext cx="8064896" cy="648072"/>
          </a:xfrm>
          <a:prstGeom prst="rect">
            <a:avLst/>
          </a:prstGeom>
        </p:spPr>
        <p:txBody>
          <a:bodyPr vert="horz" wrap="square" lIns="0" tIns="0" rIns="0" bIns="0" numCol="1" rtlCol="0" anchor="ctr" anchorCtr="0" compatLnSpc="1">
            <a:prstTxWarp prst="textNoShape">
              <a:avLst/>
            </a:prstTxWarp>
            <a:noAutofit/>
          </a:bodyPr>
          <a:lstStyle>
            <a:lvl1pPr algn="l" defTabSz="914400" rtl="0" eaLnBrk="1" latinLnBrk="0" hangingPunct="1">
              <a:lnSpc>
                <a:spcPct val="89000"/>
              </a:lnSpc>
              <a:spcBef>
                <a:spcPct val="0"/>
              </a:spcBef>
              <a:buNone/>
              <a:defRPr sz="2400" kern="1200">
                <a:solidFill>
                  <a:schemeClr val="accent1"/>
                </a:solidFill>
                <a:latin typeface="+mj-lt"/>
                <a:ea typeface="+mj-ea"/>
                <a:cs typeface="+mj-cs"/>
              </a:defRPr>
            </a:lvl1pPr>
          </a:lstStyle>
          <a:p>
            <a:endParaRPr lang="en-US" dirty="0"/>
          </a:p>
        </p:txBody>
      </p:sp>
      <p:sp>
        <p:nvSpPr>
          <p:cNvPr id="3" name="Titel 2"/>
          <p:cNvSpPr>
            <a:spLocks noGrp="1"/>
          </p:cNvSpPr>
          <p:nvPr>
            <p:ph type="title"/>
          </p:nvPr>
        </p:nvSpPr>
        <p:spPr/>
        <p:txBody>
          <a:bodyPr/>
          <a:lstStyle/>
          <a:p>
            <a:r>
              <a:rPr lang="en-US" dirty="0">
                <a:sym typeface="Source Sans Pro Semibold"/>
              </a:rPr>
              <a:t>Stufen von Business Analytics: Die Methoden und Algorithmen sind seit Jahren bekannt, aber …</a:t>
            </a:r>
            <a:endParaRPr lang="de-DE" dirty="0"/>
          </a:p>
        </p:txBody>
      </p:sp>
      <p:sp>
        <p:nvSpPr>
          <p:cNvPr id="10" name="Foliennummernplatzhalter 9">
            <a:extLst>
              <a:ext uri="{FF2B5EF4-FFF2-40B4-BE49-F238E27FC236}">
                <a16:creationId xmlns:a16="http://schemas.microsoft.com/office/drawing/2014/main" id="{2C92C526-0F73-462F-A753-AE08704D1DC5}"/>
              </a:ext>
            </a:extLst>
          </p:cNvPr>
          <p:cNvSpPr>
            <a:spLocks noGrp="1"/>
          </p:cNvSpPr>
          <p:nvPr>
            <p:ph type="sldNum" sz="quarter" idx="11"/>
          </p:nvPr>
        </p:nvSpPr>
        <p:spPr/>
        <p:txBody>
          <a:bodyPr/>
          <a:lstStyle/>
          <a:p>
            <a:fld id="{FFC269A0-BD27-4577-9DED-0AAE60100C51}" type="slidenum">
              <a:rPr lang="de-DE" smtClean="0"/>
              <a:pPr/>
              <a:t>128</a:t>
            </a:fld>
            <a:r>
              <a:rPr lang="de-DE"/>
              <a:t> | ©</a:t>
            </a:r>
            <a:endParaRPr lang="de-DE" dirty="0"/>
          </a:p>
        </p:txBody>
      </p:sp>
      <p:sp>
        <p:nvSpPr>
          <p:cNvPr id="11" name="Fußzeilenplatzhalter 10">
            <a:extLst>
              <a:ext uri="{FF2B5EF4-FFF2-40B4-BE49-F238E27FC236}">
                <a16:creationId xmlns:a16="http://schemas.microsoft.com/office/drawing/2014/main" id="{9852D4AA-40AD-4439-BDF3-4CD38F7F339D}"/>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6007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2331" name="think-cell Folie" r:id="rId6" imgW="196" imgH="196" progId="TCLayout.ActiveDocument.1">
                  <p:embed/>
                </p:oleObj>
              </mc:Choice>
              <mc:Fallback>
                <p:oleObj name="think-cell Folie" r:id="rId6" imgW="196" imgH="196" progId="TCLayout.ActiveDocument.1">
                  <p:embed/>
                  <p:pic>
                    <p:nvPicPr>
                      <p:cNvPr id="8" name="Objekt 7"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3" name="Rechteck 2"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Wer gewinnt …</a:t>
            </a:r>
          </a:p>
        </p:txBody>
      </p:sp>
      <p:pic>
        <p:nvPicPr>
          <p:cNvPr id="7" name="Inhaltsplatzhalter 6"/>
          <p:cNvPicPr>
            <a:picLocks noGrp="1" noChangeAspect="1"/>
          </p:cNvPicPr>
          <p:nvPr>
            <p:ph idx="1"/>
          </p:nvPr>
        </p:nvPicPr>
        <p:blipFill>
          <a:blip r:embed="rId8"/>
          <a:stretch>
            <a:fillRect/>
          </a:stretch>
        </p:blipFill>
        <p:spPr>
          <a:xfrm>
            <a:off x="2063750" y="1756255"/>
            <a:ext cx="8064500" cy="4280533"/>
          </a:xfrm>
          <a:prstGeom prst="rect">
            <a:avLst/>
          </a:prstGeom>
        </p:spPr>
      </p:pic>
      <p:sp>
        <p:nvSpPr>
          <p:cNvPr id="6" name="Textplatzhalter 5"/>
          <p:cNvSpPr>
            <a:spLocks noGrp="1"/>
          </p:cNvSpPr>
          <p:nvPr>
            <p:ph type="body" sz="quarter" idx="13"/>
          </p:nvPr>
        </p:nvSpPr>
        <p:spPr/>
        <p:txBody>
          <a:bodyPr/>
          <a:lstStyle/>
          <a:p>
            <a:endParaRPr lang="de-DE" dirty="0"/>
          </a:p>
        </p:txBody>
      </p:sp>
      <p:sp>
        <p:nvSpPr>
          <p:cNvPr id="9" name="Foliennummernplatzhalter 8">
            <a:extLst>
              <a:ext uri="{FF2B5EF4-FFF2-40B4-BE49-F238E27FC236}">
                <a16:creationId xmlns:a16="http://schemas.microsoft.com/office/drawing/2014/main" id="{F8AEC689-96FA-4384-A3B3-5447E7111862}"/>
              </a:ext>
            </a:extLst>
          </p:cNvPr>
          <p:cNvSpPr>
            <a:spLocks noGrp="1"/>
          </p:cNvSpPr>
          <p:nvPr>
            <p:ph type="sldNum" sz="quarter" idx="11"/>
          </p:nvPr>
        </p:nvSpPr>
        <p:spPr/>
        <p:txBody>
          <a:bodyPr/>
          <a:lstStyle/>
          <a:p>
            <a:fld id="{FFC269A0-BD27-4577-9DED-0AAE60100C51}" type="slidenum">
              <a:rPr lang="de-DE" smtClean="0"/>
              <a:pPr/>
              <a:t>12</a:t>
            </a:fld>
            <a:r>
              <a:rPr lang="de-DE" dirty="0"/>
              <a:t> | ©</a:t>
            </a:r>
          </a:p>
        </p:txBody>
      </p:sp>
      <p:sp>
        <p:nvSpPr>
          <p:cNvPr id="10" name="Fußzeilenplatzhalter 9">
            <a:extLst>
              <a:ext uri="{FF2B5EF4-FFF2-40B4-BE49-F238E27FC236}">
                <a16:creationId xmlns:a16="http://schemas.microsoft.com/office/drawing/2014/main" id="{E49A11F1-BF4A-428F-BA82-8BDE995BE2B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996709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77751E-3BBD-4403-9164-8320D9184EC5}"/>
              </a:ext>
            </a:extLst>
          </p:cNvPr>
          <p:cNvSpPr>
            <a:spLocks noGrp="1"/>
          </p:cNvSpPr>
          <p:nvPr>
            <p:ph type="title"/>
          </p:nvPr>
        </p:nvSpPr>
        <p:spPr/>
        <p:txBody>
          <a:bodyPr/>
          <a:lstStyle/>
          <a:p>
            <a:r>
              <a:rPr lang="de-DE" dirty="0"/>
              <a:t>Aufgaben des </a:t>
            </a:r>
            <a:r>
              <a:rPr lang="de-DE" dirty="0" err="1"/>
              <a:t>Machine</a:t>
            </a:r>
            <a:r>
              <a:rPr lang="de-DE" dirty="0"/>
              <a:t> Learning</a:t>
            </a:r>
          </a:p>
        </p:txBody>
      </p:sp>
      <p:sp>
        <p:nvSpPr>
          <p:cNvPr id="3" name="Fußzeilenplatzhalter 2">
            <a:extLst>
              <a:ext uri="{FF2B5EF4-FFF2-40B4-BE49-F238E27FC236}">
                <a16:creationId xmlns:a16="http://schemas.microsoft.com/office/drawing/2014/main" id="{8FB77356-AA29-4705-9ADD-001562362ACC}"/>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16080758-389B-4942-9EE4-F5797FA43BDC}"/>
              </a:ext>
            </a:extLst>
          </p:cNvPr>
          <p:cNvSpPr>
            <a:spLocks noGrp="1"/>
          </p:cNvSpPr>
          <p:nvPr>
            <p:ph type="sldNum" sz="quarter" idx="11"/>
          </p:nvPr>
        </p:nvSpPr>
        <p:spPr/>
        <p:txBody>
          <a:bodyPr/>
          <a:lstStyle/>
          <a:p>
            <a:fld id="{FFC269A0-BD27-4577-9DED-0AAE60100C51}" type="slidenum">
              <a:rPr lang="de-DE" smtClean="0"/>
              <a:pPr/>
              <a:t>129</a:t>
            </a:fld>
            <a:r>
              <a:rPr lang="de-DE"/>
              <a:t> | ©</a:t>
            </a:r>
            <a:endParaRPr lang="de-DE" dirty="0"/>
          </a:p>
        </p:txBody>
      </p:sp>
      <p:graphicFrame>
        <p:nvGraphicFramePr>
          <p:cNvPr id="5" name="Tabelle 3">
            <a:extLst>
              <a:ext uri="{FF2B5EF4-FFF2-40B4-BE49-F238E27FC236}">
                <a16:creationId xmlns:a16="http://schemas.microsoft.com/office/drawing/2014/main" id="{ABA72469-1C2D-4E20-910C-C5501583A59D}"/>
              </a:ext>
            </a:extLst>
          </p:cNvPr>
          <p:cNvGraphicFramePr>
            <a:graphicFrameLocks noGrp="1"/>
          </p:cNvGraphicFramePr>
          <p:nvPr>
            <p:extLst>
              <p:ext uri="{D42A27DB-BD31-4B8C-83A1-F6EECF244321}">
                <p14:modId xmlns:p14="http://schemas.microsoft.com/office/powerpoint/2010/main" val="1215445301"/>
              </p:ext>
            </p:extLst>
          </p:nvPr>
        </p:nvGraphicFramePr>
        <p:xfrm>
          <a:off x="452953" y="1933038"/>
          <a:ext cx="11211920" cy="4337671"/>
        </p:xfrm>
        <a:graphic>
          <a:graphicData uri="http://schemas.openxmlformats.org/drawingml/2006/table">
            <a:tbl>
              <a:tblPr firstRow="1" bandRow="1">
                <a:tableStyleId>{5C22544A-7EE6-4342-B048-85BDC9FD1C3A}</a:tableStyleId>
              </a:tblPr>
              <a:tblGrid>
                <a:gridCol w="2802980">
                  <a:extLst>
                    <a:ext uri="{9D8B030D-6E8A-4147-A177-3AD203B41FA5}">
                      <a16:colId xmlns:a16="http://schemas.microsoft.com/office/drawing/2014/main" val="20000"/>
                    </a:ext>
                  </a:extLst>
                </a:gridCol>
                <a:gridCol w="2802980">
                  <a:extLst>
                    <a:ext uri="{9D8B030D-6E8A-4147-A177-3AD203B41FA5}">
                      <a16:colId xmlns:a16="http://schemas.microsoft.com/office/drawing/2014/main" val="20001"/>
                    </a:ext>
                  </a:extLst>
                </a:gridCol>
                <a:gridCol w="2802980">
                  <a:extLst>
                    <a:ext uri="{9D8B030D-6E8A-4147-A177-3AD203B41FA5}">
                      <a16:colId xmlns:a16="http://schemas.microsoft.com/office/drawing/2014/main" val="20002"/>
                    </a:ext>
                  </a:extLst>
                </a:gridCol>
                <a:gridCol w="2802980">
                  <a:extLst>
                    <a:ext uri="{9D8B030D-6E8A-4147-A177-3AD203B41FA5}">
                      <a16:colId xmlns:a16="http://schemas.microsoft.com/office/drawing/2014/main" val="3457674190"/>
                    </a:ext>
                  </a:extLst>
                </a:gridCol>
              </a:tblGrid>
              <a:tr h="603871">
                <a:tc>
                  <a:txBody>
                    <a:bodyPr/>
                    <a:lstStyle/>
                    <a:p>
                      <a:pPr algn="ctr"/>
                      <a:r>
                        <a:rPr lang="en-US" sz="1800"/>
                        <a:t>Clustering</a:t>
                      </a:r>
                    </a:p>
                  </a:txBody>
                  <a:tcPr marL="91187" marR="91187" marT="45593" marB="45593" anchor="ctr">
                    <a:solidFill>
                      <a:schemeClr val="accent1"/>
                    </a:solidFill>
                  </a:tcPr>
                </a:tc>
                <a:tc>
                  <a:txBody>
                    <a:bodyPr/>
                    <a:lstStyle/>
                    <a:p>
                      <a:pPr algn="ctr"/>
                      <a:r>
                        <a:rPr lang="en-US" sz="1800"/>
                        <a:t>Klassifikation</a:t>
                      </a:r>
                    </a:p>
                  </a:txBody>
                  <a:tcPr marL="91187" marR="91187" marT="45593" marB="45593" anchor="ctr">
                    <a:solidFill>
                      <a:schemeClr val="accent1"/>
                    </a:solidFill>
                  </a:tcPr>
                </a:tc>
                <a:tc>
                  <a:txBody>
                    <a:bodyPr/>
                    <a:lstStyle/>
                    <a:p>
                      <a:pPr algn="ctr"/>
                      <a:r>
                        <a:rPr lang="en-US" sz="1800"/>
                        <a:t>Regression</a:t>
                      </a:r>
                    </a:p>
                  </a:txBody>
                  <a:tcPr marL="91187" marR="91187" marT="45593" marB="45593" anchor="ctr">
                    <a:solidFill>
                      <a:schemeClr val="accent1"/>
                    </a:solidFill>
                  </a:tcPr>
                </a:tc>
                <a:tc>
                  <a:txBody>
                    <a:bodyPr/>
                    <a:lstStyle/>
                    <a:p>
                      <a:pPr algn="ctr"/>
                      <a:r>
                        <a:rPr lang="en-US" sz="1800"/>
                        <a:t>Recommender</a:t>
                      </a:r>
                    </a:p>
                  </a:txBody>
                  <a:tcPr marL="91187" marR="91187" marT="45593" marB="45593" anchor="ctr"/>
                </a:tc>
                <a:extLst>
                  <a:ext uri="{0D108BD9-81ED-4DB2-BD59-A6C34878D82A}">
                    <a16:rowId xmlns:a16="http://schemas.microsoft.com/office/drawing/2014/main" val="10000"/>
                  </a:ext>
                </a:extLst>
              </a:tr>
              <a:tr h="607372">
                <a:tc>
                  <a:txBody>
                    <a:bodyPr/>
                    <a:lstStyle/>
                    <a:p>
                      <a:pPr algn="ctr"/>
                      <a:r>
                        <a:rPr lang="en-US" sz="1800" dirty="0"/>
                        <a:t>Unsupervised</a:t>
                      </a:r>
                    </a:p>
                  </a:txBody>
                  <a:tcPr marL="91187" marR="91187" marT="45593" marB="45593" anchor="ctr"/>
                </a:tc>
                <a:tc>
                  <a:txBody>
                    <a:bodyPr/>
                    <a:lstStyle/>
                    <a:p>
                      <a:pPr algn="ctr"/>
                      <a:r>
                        <a:rPr lang="en-US" sz="1800"/>
                        <a:t>Supervised</a:t>
                      </a:r>
                    </a:p>
                  </a:txBody>
                  <a:tcPr marL="91187" marR="91187" marT="45593" marB="45593" anchor="ctr"/>
                </a:tc>
                <a:tc>
                  <a:txBody>
                    <a:bodyPr/>
                    <a:lstStyle/>
                    <a:p>
                      <a:pPr algn="ctr"/>
                      <a:r>
                        <a:rPr lang="en-US" sz="1800"/>
                        <a:t>Supervised</a:t>
                      </a:r>
                    </a:p>
                  </a:txBody>
                  <a:tcPr marL="91187" marR="91187" marT="45593" marB="45593" anchor="ctr"/>
                </a:tc>
                <a:tc>
                  <a:txBody>
                    <a:bodyPr/>
                    <a:lstStyle/>
                    <a:p>
                      <a:pPr algn="ctr"/>
                      <a:r>
                        <a:rPr lang="en-US" sz="1800"/>
                        <a:t>(Supervised)</a:t>
                      </a:r>
                    </a:p>
                  </a:txBody>
                  <a:tcPr marL="91187" marR="91187" marT="45593" marB="45593" anchor="ctr"/>
                </a:tc>
                <a:extLst>
                  <a:ext uri="{0D108BD9-81ED-4DB2-BD59-A6C34878D82A}">
                    <a16:rowId xmlns:a16="http://schemas.microsoft.com/office/drawing/2014/main" val="10001"/>
                  </a:ext>
                </a:extLst>
              </a:tr>
              <a:tr h="556342">
                <a:tc>
                  <a:txBody>
                    <a:bodyPr/>
                    <a:lstStyle/>
                    <a:p>
                      <a:pPr algn="ctr"/>
                      <a:r>
                        <a:rPr lang="en-US" sz="1800"/>
                        <a:t>Strukturen erkennen</a:t>
                      </a:r>
                    </a:p>
                  </a:txBody>
                  <a:tcPr marL="91187" marR="91187" marT="45593" marB="45593" anchor="ctr"/>
                </a:tc>
                <a:tc>
                  <a:txBody>
                    <a:bodyPr/>
                    <a:lstStyle/>
                    <a:p>
                      <a:pPr algn="ctr"/>
                      <a:r>
                        <a:rPr lang="en-US" sz="1800"/>
                        <a:t>Elemente erkennen</a:t>
                      </a:r>
                    </a:p>
                  </a:txBody>
                  <a:tcPr marL="91187" marR="91187" marT="45593" marB="45593" anchor="ctr"/>
                </a:tc>
                <a:tc>
                  <a:txBody>
                    <a:bodyPr/>
                    <a:lstStyle/>
                    <a:p>
                      <a:pPr algn="ctr"/>
                      <a:r>
                        <a:rPr lang="en-US" sz="1800"/>
                        <a:t>Fehlende Werte bestimmen</a:t>
                      </a:r>
                    </a:p>
                  </a:txBody>
                  <a:tcPr marL="91187" marR="91187" marT="45593" marB="45593" anchor="ctr"/>
                </a:tc>
                <a:tc>
                  <a:txBody>
                    <a:bodyPr/>
                    <a:lstStyle/>
                    <a:p>
                      <a:pPr algn="ctr"/>
                      <a:r>
                        <a:rPr lang="en-US" sz="1800"/>
                        <a:t>Zusammenhänge erkennen</a:t>
                      </a:r>
                    </a:p>
                  </a:txBody>
                  <a:tcPr marL="91187" marR="91187" marT="45593" marB="45593" anchor="ctr"/>
                </a:tc>
                <a:extLst>
                  <a:ext uri="{0D108BD9-81ED-4DB2-BD59-A6C34878D82A}">
                    <a16:rowId xmlns:a16="http://schemas.microsoft.com/office/drawing/2014/main" val="10002"/>
                  </a:ext>
                </a:extLst>
              </a:tr>
              <a:tr h="2570086">
                <a:tc>
                  <a:txBody>
                    <a:bodyPr/>
                    <a:lstStyle/>
                    <a:p>
                      <a:endParaRPr lang="en-US" sz="1800"/>
                    </a:p>
                  </a:txBody>
                  <a:tcPr marL="91187" marR="91187" marT="45593" marB="45593">
                    <a:solidFill>
                      <a:srgbClr val="E3E3E3"/>
                    </a:solidFill>
                  </a:tcPr>
                </a:tc>
                <a:tc>
                  <a:txBody>
                    <a:bodyPr/>
                    <a:lstStyle/>
                    <a:p>
                      <a:endParaRPr lang="en-US" sz="1800"/>
                    </a:p>
                  </a:txBody>
                  <a:tcPr marL="91187" marR="91187" marT="45593" marB="45593">
                    <a:solidFill>
                      <a:srgbClr val="E3E3E3"/>
                    </a:solidFill>
                  </a:tcPr>
                </a:tc>
                <a:tc>
                  <a:txBody>
                    <a:bodyPr/>
                    <a:lstStyle/>
                    <a:p>
                      <a:endParaRPr lang="en-US" sz="1800"/>
                    </a:p>
                  </a:txBody>
                  <a:tcPr marL="91187" marR="91187" marT="45593" marB="45593">
                    <a:solidFill>
                      <a:srgbClr val="E3E3E3"/>
                    </a:solidFill>
                  </a:tcPr>
                </a:tc>
                <a:tc>
                  <a:txBody>
                    <a:bodyPr/>
                    <a:lstStyle/>
                    <a:p>
                      <a:endParaRPr lang="en-US" sz="1800" dirty="0"/>
                    </a:p>
                  </a:txBody>
                  <a:tcPr marL="91187" marR="91187" marT="45593" marB="45593">
                    <a:solidFill>
                      <a:srgbClr val="E3E3E3"/>
                    </a:solidFill>
                  </a:tcPr>
                </a:tc>
                <a:extLst>
                  <a:ext uri="{0D108BD9-81ED-4DB2-BD59-A6C34878D82A}">
                    <a16:rowId xmlns:a16="http://schemas.microsoft.com/office/drawing/2014/main" val="1801924687"/>
                  </a:ext>
                </a:extLst>
              </a:tr>
            </a:tbl>
          </a:graphicData>
        </a:graphic>
      </p:graphicFrame>
      <p:grpSp>
        <p:nvGrpSpPr>
          <p:cNvPr id="6" name="Gruppieren 36">
            <a:extLst>
              <a:ext uri="{FF2B5EF4-FFF2-40B4-BE49-F238E27FC236}">
                <a16:creationId xmlns:a16="http://schemas.microsoft.com/office/drawing/2014/main" id="{7D5BBD27-F31C-4257-B347-53939CD442AE}"/>
              </a:ext>
            </a:extLst>
          </p:cNvPr>
          <p:cNvGrpSpPr/>
          <p:nvPr/>
        </p:nvGrpSpPr>
        <p:grpSpPr>
          <a:xfrm>
            <a:off x="769099" y="4054248"/>
            <a:ext cx="2000904" cy="1716873"/>
            <a:chOff x="4881684" y="3863426"/>
            <a:chExt cx="2843709" cy="2440041"/>
          </a:xfrm>
        </p:grpSpPr>
        <p:sp>
          <p:nvSpPr>
            <p:cNvPr id="7" name="Flussdiagramm: Verbindungsstelle 21">
              <a:extLst>
                <a:ext uri="{FF2B5EF4-FFF2-40B4-BE49-F238E27FC236}">
                  <a16:creationId xmlns:a16="http://schemas.microsoft.com/office/drawing/2014/main" id="{310E0A05-F7CE-4D50-93DA-5B4429A9FE9A}"/>
                </a:ext>
              </a:extLst>
            </p:cNvPr>
            <p:cNvSpPr/>
            <p:nvPr/>
          </p:nvSpPr>
          <p:spPr>
            <a:xfrm>
              <a:off x="5059540" y="5665092"/>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8" name="Flussdiagramm: Verbindungsstelle 13">
              <a:extLst>
                <a:ext uri="{FF2B5EF4-FFF2-40B4-BE49-F238E27FC236}">
                  <a16:creationId xmlns:a16="http://schemas.microsoft.com/office/drawing/2014/main" id="{BAAA3B01-6879-48BB-BA6B-21801E9646CA}"/>
                </a:ext>
              </a:extLst>
            </p:cNvPr>
            <p:cNvSpPr/>
            <p:nvPr/>
          </p:nvSpPr>
          <p:spPr>
            <a:xfrm>
              <a:off x="5541791" y="5784414"/>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9" name="Flussdiagramm: Verbindungsstelle 7">
              <a:extLst>
                <a:ext uri="{FF2B5EF4-FFF2-40B4-BE49-F238E27FC236}">
                  <a16:creationId xmlns:a16="http://schemas.microsoft.com/office/drawing/2014/main" id="{FA5091E2-49D2-433B-A175-0A8629CAA1B2}"/>
                </a:ext>
              </a:extLst>
            </p:cNvPr>
            <p:cNvSpPr/>
            <p:nvPr/>
          </p:nvSpPr>
          <p:spPr>
            <a:xfrm>
              <a:off x="6172869" y="4328568"/>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0" name="Flussdiagramm: Verbindungsstelle 7">
              <a:extLst>
                <a:ext uri="{FF2B5EF4-FFF2-40B4-BE49-F238E27FC236}">
                  <a16:creationId xmlns:a16="http://schemas.microsoft.com/office/drawing/2014/main" id="{E7E3AC36-0E8E-4A39-B207-54FE48003BE2}"/>
                </a:ext>
              </a:extLst>
            </p:cNvPr>
            <p:cNvSpPr/>
            <p:nvPr/>
          </p:nvSpPr>
          <p:spPr>
            <a:xfrm>
              <a:off x="6473114" y="4162267"/>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1" name="Flussdiagramm: Verbindungsstelle 7">
              <a:extLst>
                <a:ext uri="{FF2B5EF4-FFF2-40B4-BE49-F238E27FC236}">
                  <a16:creationId xmlns:a16="http://schemas.microsoft.com/office/drawing/2014/main" id="{9BBA7C8B-CEE6-4F8D-8494-6D7FD0CC6E69}"/>
                </a:ext>
              </a:extLst>
            </p:cNvPr>
            <p:cNvSpPr/>
            <p:nvPr/>
          </p:nvSpPr>
          <p:spPr>
            <a:xfrm>
              <a:off x="6473114" y="4418857"/>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2" name="Flussdiagramm: Verbindungsstelle 7">
              <a:extLst>
                <a:ext uri="{FF2B5EF4-FFF2-40B4-BE49-F238E27FC236}">
                  <a16:creationId xmlns:a16="http://schemas.microsoft.com/office/drawing/2014/main" id="{75A9B46C-A870-4146-981D-12DA1A1B0CC8}"/>
                </a:ext>
              </a:extLst>
            </p:cNvPr>
            <p:cNvSpPr/>
            <p:nvPr/>
          </p:nvSpPr>
          <p:spPr>
            <a:xfrm>
              <a:off x="5183872" y="5969812"/>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3" name="Flussdiagramm: Verbindungsstelle 7">
              <a:extLst>
                <a:ext uri="{FF2B5EF4-FFF2-40B4-BE49-F238E27FC236}">
                  <a16:creationId xmlns:a16="http://schemas.microsoft.com/office/drawing/2014/main" id="{1E956AFC-BD5C-46C6-81BD-7C872C626A88}"/>
                </a:ext>
              </a:extLst>
            </p:cNvPr>
            <p:cNvSpPr/>
            <p:nvPr/>
          </p:nvSpPr>
          <p:spPr>
            <a:xfrm>
              <a:off x="7147543" y="5838326"/>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4" name="Flussdiagramm: Verbindungsstelle 7">
              <a:extLst>
                <a:ext uri="{FF2B5EF4-FFF2-40B4-BE49-F238E27FC236}">
                  <a16:creationId xmlns:a16="http://schemas.microsoft.com/office/drawing/2014/main" id="{00DD4265-3299-4321-87B9-D75436870CA2}"/>
                </a:ext>
              </a:extLst>
            </p:cNvPr>
            <p:cNvSpPr/>
            <p:nvPr/>
          </p:nvSpPr>
          <p:spPr>
            <a:xfrm>
              <a:off x="7447788" y="5672025"/>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5" name="Flussdiagramm: Verbindungsstelle 7">
              <a:extLst>
                <a:ext uri="{FF2B5EF4-FFF2-40B4-BE49-F238E27FC236}">
                  <a16:creationId xmlns:a16="http://schemas.microsoft.com/office/drawing/2014/main" id="{7C21B536-2157-4F15-BFF7-E66BFD18B9D5}"/>
                </a:ext>
              </a:extLst>
            </p:cNvPr>
            <p:cNvSpPr/>
            <p:nvPr/>
          </p:nvSpPr>
          <p:spPr>
            <a:xfrm>
              <a:off x="7447788" y="5928615"/>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6" name="Flussdiagramm: Verbindungsstelle 7">
              <a:extLst>
                <a:ext uri="{FF2B5EF4-FFF2-40B4-BE49-F238E27FC236}">
                  <a16:creationId xmlns:a16="http://schemas.microsoft.com/office/drawing/2014/main" id="{D9434BE2-7F49-479A-8015-FB83F5319EC4}"/>
                </a:ext>
              </a:extLst>
            </p:cNvPr>
            <p:cNvSpPr/>
            <p:nvPr/>
          </p:nvSpPr>
          <p:spPr>
            <a:xfrm>
              <a:off x="6909463" y="5558967"/>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7" name="Flussdiagramm: Verbindungsstelle 7">
              <a:extLst>
                <a:ext uri="{FF2B5EF4-FFF2-40B4-BE49-F238E27FC236}">
                  <a16:creationId xmlns:a16="http://schemas.microsoft.com/office/drawing/2014/main" id="{1E71A48B-66BF-4C93-958F-47BD2D25FBAA}"/>
                </a:ext>
              </a:extLst>
            </p:cNvPr>
            <p:cNvSpPr/>
            <p:nvPr/>
          </p:nvSpPr>
          <p:spPr>
            <a:xfrm>
              <a:off x="7209709" y="5392667"/>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8" name="Flussdiagramm: Verbindungsstelle 7">
              <a:extLst>
                <a:ext uri="{FF2B5EF4-FFF2-40B4-BE49-F238E27FC236}">
                  <a16:creationId xmlns:a16="http://schemas.microsoft.com/office/drawing/2014/main" id="{2A15CC36-3397-4D45-B667-632A1A92A184}"/>
                </a:ext>
              </a:extLst>
            </p:cNvPr>
            <p:cNvSpPr/>
            <p:nvPr/>
          </p:nvSpPr>
          <p:spPr>
            <a:xfrm>
              <a:off x="7209709" y="5649257"/>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9" name="Ellipse 33">
              <a:extLst>
                <a:ext uri="{FF2B5EF4-FFF2-40B4-BE49-F238E27FC236}">
                  <a16:creationId xmlns:a16="http://schemas.microsoft.com/office/drawing/2014/main" id="{DE26EE87-0BF2-4FC5-9005-F98415077BE9}"/>
                </a:ext>
              </a:extLst>
            </p:cNvPr>
            <p:cNvSpPr/>
            <p:nvPr/>
          </p:nvSpPr>
          <p:spPr>
            <a:xfrm>
              <a:off x="6002426" y="3863426"/>
              <a:ext cx="907037" cy="9302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6"/>
            </a:p>
          </p:txBody>
        </p:sp>
        <p:sp>
          <p:nvSpPr>
            <p:cNvPr id="20" name="Ellipse 34">
              <a:extLst>
                <a:ext uri="{FF2B5EF4-FFF2-40B4-BE49-F238E27FC236}">
                  <a16:creationId xmlns:a16="http://schemas.microsoft.com/office/drawing/2014/main" id="{6A84205C-C0A5-4E84-982C-AB94F492B3CA}"/>
                </a:ext>
              </a:extLst>
            </p:cNvPr>
            <p:cNvSpPr/>
            <p:nvPr/>
          </p:nvSpPr>
          <p:spPr>
            <a:xfrm>
              <a:off x="6818356" y="5266544"/>
              <a:ext cx="907037" cy="9302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6"/>
            </a:p>
          </p:txBody>
        </p:sp>
        <p:sp>
          <p:nvSpPr>
            <p:cNvPr id="21" name="Ellipse 35">
              <a:extLst>
                <a:ext uri="{FF2B5EF4-FFF2-40B4-BE49-F238E27FC236}">
                  <a16:creationId xmlns:a16="http://schemas.microsoft.com/office/drawing/2014/main" id="{5F878CC9-D42C-462E-BB55-850F5329A57C}"/>
                </a:ext>
              </a:extLst>
            </p:cNvPr>
            <p:cNvSpPr/>
            <p:nvPr/>
          </p:nvSpPr>
          <p:spPr>
            <a:xfrm>
              <a:off x="4881684" y="5373184"/>
              <a:ext cx="907037" cy="9302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6"/>
            </a:p>
          </p:txBody>
        </p:sp>
      </p:grpSp>
      <p:grpSp>
        <p:nvGrpSpPr>
          <p:cNvPr id="22" name="Gruppieren 45">
            <a:extLst>
              <a:ext uri="{FF2B5EF4-FFF2-40B4-BE49-F238E27FC236}">
                <a16:creationId xmlns:a16="http://schemas.microsoft.com/office/drawing/2014/main" id="{F01D741E-2388-4922-8A07-FB8DEFEA8A98}"/>
              </a:ext>
            </a:extLst>
          </p:cNvPr>
          <p:cNvGrpSpPr/>
          <p:nvPr/>
        </p:nvGrpSpPr>
        <p:grpSpPr>
          <a:xfrm>
            <a:off x="4607333" y="4429895"/>
            <a:ext cx="1448331" cy="1223871"/>
            <a:chOff x="5853812" y="4364134"/>
            <a:chExt cx="1452358" cy="1227269"/>
          </a:xfrm>
        </p:grpSpPr>
        <p:sp>
          <p:nvSpPr>
            <p:cNvPr id="23" name="Pfeil nach rechts 39">
              <a:extLst>
                <a:ext uri="{FF2B5EF4-FFF2-40B4-BE49-F238E27FC236}">
                  <a16:creationId xmlns:a16="http://schemas.microsoft.com/office/drawing/2014/main" id="{5B32AAB8-D043-4C19-A94A-20BE6746C3E4}"/>
                </a:ext>
              </a:extLst>
            </p:cNvPr>
            <p:cNvSpPr/>
            <p:nvPr/>
          </p:nvSpPr>
          <p:spPr>
            <a:xfrm rot="20207483">
              <a:off x="5853812" y="4579712"/>
              <a:ext cx="590758" cy="19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feil nach rechts 40">
              <a:extLst>
                <a:ext uri="{FF2B5EF4-FFF2-40B4-BE49-F238E27FC236}">
                  <a16:creationId xmlns:a16="http://schemas.microsoft.com/office/drawing/2014/main" id="{9491D648-38AE-4D61-B23F-CC0AA8271A32}"/>
                </a:ext>
              </a:extLst>
            </p:cNvPr>
            <p:cNvSpPr/>
            <p:nvPr/>
          </p:nvSpPr>
          <p:spPr>
            <a:xfrm rot="1392517" flipV="1">
              <a:off x="5853813" y="5183557"/>
              <a:ext cx="590758" cy="19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feil nach rechts 41">
              <a:extLst>
                <a:ext uri="{FF2B5EF4-FFF2-40B4-BE49-F238E27FC236}">
                  <a16:creationId xmlns:a16="http://schemas.microsoft.com/office/drawing/2014/main" id="{A8AB60F5-1C46-413C-824E-BEA0893729EB}"/>
                </a:ext>
              </a:extLst>
            </p:cNvPr>
            <p:cNvSpPr/>
            <p:nvPr/>
          </p:nvSpPr>
          <p:spPr>
            <a:xfrm>
              <a:off x="5867889" y="4882202"/>
              <a:ext cx="590758" cy="19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feld 42">
              <a:extLst>
                <a:ext uri="{FF2B5EF4-FFF2-40B4-BE49-F238E27FC236}">
                  <a16:creationId xmlns:a16="http://schemas.microsoft.com/office/drawing/2014/main" id="{E22A9258-A62C-4045-9593-475048F9D3E8}"/>
                </a:ext>
              </a:extLst>
            </p:cNvPr>
            <p:cNvSpPr txBox="1"/>
            <p:nvPr/>
          </p:nvSpPr>
          <p:spPr>
            <a:xfrm>
              <a:off x="6411475" y="4364134"/>
              <a:ext cx="834593" cy="401221"/>
            </a:xfrm>
            <a:prstGeom prst="rect">
              <a:avLst/>
            </a:prstGeom>
            <a:noFill/>
          </p:spPr>
          <p:txBody>
            <a:bodyPr wrap="none" rtlCol="0">
              <a:spAutoFit/>
            </a:bodyPr>
            <a:lstStyle/>
            <a:p>
              <a:r>
                <a:rPr lang="en-US" sz="2000" dirty="0"/>
                <a:t>Stuhl?</a:t>
              </a:r>
            </a:p>
          </p:txBody>
        </p:sp>
        <p:sp>
          <p:nvSpPr>
            <p:cNvPr id="27" name="Textfeld 43">
              <a:extLst>
                <a:ext uri="{FF2B5EF4-FFF2-40B4-BE49-F238E27FC236}">
                  <a16:creationId xmlns:a16="http://schemas.microsoft.com/office/drawing/2014/main" id="{EAA2D1F1-E95E-4266-9AA8-84037445B8D8}"/>
                </a:ext>
              </a:extLst>
            </p:cNvPr>
            <p:cNvSpPr txBox="1"/>
            <p:nvPr/>
          </p:nvSpPr>
          <p:spPr>
            <a:xfrm>
              <a:off x="6415439" y="4787669"/>
              <a:ext cx="837808" cy="401221"/>
            </a:xfrm>
            <a:prstGeom prst="rect">
              <a:avLst/>
            </a:prstGeom>
            <a:noFill/>
          </p:spPr>
          <p:txBody>
            <a:bodyPr wrap="none" rtlCol="0">
              <a:spAutoFit/>
            </a:bodyPr>
            <a:lstStyle/>
            <a:p>
              <a:r>
                <a:rPr lang="en-US" sz="2000"/>
                <a:t>Tisch?</a:t>
              </a:r>
            </a:p>
          </p:txBody>
        </p:sp>
        <p:sp>
          <p:nvSpPr>
            <p:cNvPr id="28" name="Textfeld 44">
              <a:extLst>
                <a:ext uri="{FF2B5EF4-FFF2-40B4-BE49-F238E27FC236}">
                  <a16:creationId xmlns:a16="http://schemas.microsoft.com/office/drawing/2014/main" id="{64FCF889-9544-4A66-BBB3-8D4270E7AAA4}"/>
                </a:ext>
              </a:extLst>
            </p:cNvPr>
            <p:cNvSpPr txBox="1"/>
            <p:nvPr/>
          </p:nvSpPr>
          <p:spPr>
            <a:xfrm>
              <a:off x="6391204" y="5190182"/>
              <a:ext cx="914966" cy="401221"/>
            </a:xfrm>
            <a:prstGeom prst="rect">
              <a:avLst/>
            </a:prstGeom>
            <a:noFill/>
          </p:spPr>
          <p:txBody>
            <a:bodyPr wrap="none" rtlCol="0">
              <a:spAutoFit/>
            </a:bodyPr>
            <a:lstStyle/>
            <a:p>
              <a:r>
                <a:rPr lang="en-US" sz="2000"/>
                <a:t>Bank?</a:t>
              </a:r>
              <a:endParaRPr lang="en-US" sz="2000" dirty="0"/>
            </a:p>
          </p:txBody>
        </p:sp>
      </p:grpSp>
      <p:grpSp>
        <p:nvGrpSpPr>
          <p:cNvPr id="29" name="Gruppieren 4">
            <a:extLst>
              <a:ext uri="{FF2B5EF4-FFF2-40B4-BE49-F238E27FC236}">
                <a16:creationId xmlns:a16="http://schemas.microsoft.com/office/drawing/2014/main" id="{510CE1B6-AD1A-4FF0-A733-A08E6E9AFA38}"/>
              </a:ext>
            </a:extLst>
          </p:cNvPr>
          <p:cNvGrpSpPr/>
          <p:nvPr/>
        </p:nvGrpSpPr>
        <p:grpSpPr>
          <a:xfrm>
            <a:off x="6265278" y="4359770"/>
            <a:ext cx="2350973" cy="1297022"/>
            <a:chOff x="8132662" y="4147729"/>
            <a:chExt cx="2611749" cy="1322661"/>
          </a:xfrm>
        </p:grpSpPr>
        <p:sp>
          <p:nvSpPr>
            <p:cNvPr id="30" name="Flussdiagramm: Verbindungsstelle 7">
              <a:extLst>
                <a:ext uri="{FF2B5EF4-FFF2-40B4-BE49-F238E27FC236}">
                  <a16:creationId xmlns:a16="http://schemas.microsoft.com/office/drawing/2014/main" id="{EEA47591-0AD3-4D2B-AD49-B7F5397F24C1}"/>
                </a:ext>
              </a:extLst>
            </p:cNvPr>
            <p:cNvSpPr/>
            <p:nvPr/>
          </p:nvSpPr>
          <p:spPr>
            <a:xfrm>
              <a:off x="8541844" y="4224115"/>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1" name="Flussdiagramm: Verbindungsstelle 7">
              <a:extLst>
                <a:ext uri="{FF2B5EF4-FFF2-40B4-BE49-F238E27FC236}">
                  <a16:creationId xmlns:a16="http://schemas.microsoft.com/office/drawing/2014/main" id="{4B3DCE55-B4C3-4623-8606-372F4EDBA4D3}"/>
                </a:ext>
              </a:extLst>
            </p:cNvPr>
            <p:cNvSpPr/>
            <p:nvPr/>
          </p:nvSpPr>
          <p:spPr>
            <a:xfrm>
              <a:off x="8769811" y="4328357"/>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2" name="Flussdiagramm: Verbindungsstelle 7">
              <a:extLst>
                <a:ext uri="{FF2B5EF4-FFF2-40B4-BE49-F238E27FC236}">
                  <a16:creationId xmlns:a16="http://schemas.microsoft.com/office/drawing/2014/main" id="{04902261-3992-44A0-B66B-E79F96B49C29}"/>
                </a:ext>
              </a:extLst>
            </p:cNvPr>
            <p:cNvSpPr/>
            <p:nvPr/>
          </p:nvSpPr>
          <p:spPr>
            <a:xfrm>
              <a:off x="8625435" y="4493599"/>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3" name="Flussdiagramm: Verbindungsstelle 7">
              <a:extLst>
                <a:ext uri="{FF2B5EF4-FFF2-40B4-BE49-F238E27FC236}">
                  <a16:creationId xmlns:a16="http://schemas.microsoft.com/office/drawing/2014/main" id="{8A790451-4C22-41E4-BF47-E4B628398B54}"/>
                </a:ext>
              </a:extLst>
            </p:cNvPr>
            <p:cNvSpPr/>
            <p:nvPr/>
          </p:nvSpPr>
          <p:spPr>
            <a:xfrm>
              <a:off x="8853402" y="4597842"/>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4" name="Flussdiagramm: Verbindungsstelle 7">
              <a:extLst>
                <a:ext uri="{FF2B5EF4-FFF2-40B4-BE49-F238E27FC236}">
                  <a16:creationId xmlns:a16="http://schemas.microsoft.com/office/drawing/2014/main" id="{CA557CBA-6D75-460C-BB66-F7898B96AB09}"/>
                </a:ext>
              </a:extLst>
            </p:cNvPr>
            <p:cNvSpPr/>
            <p:nvPr/>
          </p:nvSpPr>
          <p:spPr>
            <a:xfrm>
              <a:off x="9009273" y="4376093"/>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5" name="Flussdiagramm: Verbindungsstelle 7">
              <a:extLst>
                <a:ext uri="{FF2B5EF4-FFF2-40B4-BE49-F238E27FC236}">
                  <a16:creationId xmlns:a16="http://schemas.microsoft.com/office/drawing/2014/main" id="{1561C93C-1FA7-4951-A7EA-F4297CC2F506}"/>
                </a:ext>
              </a:extLst>
            </p:cNvPr>
            <p:cNvSpPr/>
            <p:nvPr/>
          </p:nvSpPr>
          <p:spPr>
            <a:xfrm>
              <a:off x="9237240" y="4480335"/>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6" name="Flussdiagramm: Verbindungsstelle 7">
              <a:extLst>
                <a:ext uri="{FF2B5EF4-FFF2-40B4-BE49-F238E27FC236}">
                  <a16:creationId xmlns:a16="http://schemas.microsoft.com/office/drawing/2014/main" id="{856F9FAF-C61D-4A3C-9C2C-1FA9BDF8F9AB}"/>
                </a:ext>
              </a:extLst>
            </p:cNvPr>
            <p:cNvSpPr/>
            <p:nvPr/>
          </p:nvSpPr>
          <p:spPr>
            <a:xfrm>
              <a:off x="9073767" y="4791798"/>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7" name="Flussdiagramm: Verbindungsstelle 7">
              <a:extLst>
                <a:ext uri="{FF2B5EF4-FFF2-40B4-BE49-F238E27FC236}">
                  <a16:creationId xmlns:a16="http://schemas.microsoft.com/office/drawing/2014/main" id="{12A5B441-7F76-4410-B238-E4DC9849F387}"/>
                </a:ext>
              </a:extLst>
            </p:cNvPr>
            <p:cNvSpPr/>
            <p:nvPr/>
          </p:nvSpPr>
          <p:spPr>
            <a:xfrm>
              <a:off x="9301734" y="4896040"/>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8" name="Flussdiagramm: Verbindungsstelle 7">
              <a:extLst>
                <a:ext uri="{FF2B5EF4-FFF2-40B4-BE49-F238E27FC236}">
                  <a16:creationId xmlns:a16="http://schemas.microsoft.com/office/drawing/2014/main" id="{5D727B94-1577-429F-833F-B632009A224B}"/>
                </a:ext>
              </a:extLst>
            </p:cNvPr>
            <p:cNvSpPr/>
            <p:nvPr/>
          </p:nvSpPr>
          <p:spPr>
            <a:xfrm>
              <a:off x="9157358" y="5061282"/>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9" name="Flussdiagramm: Verbindungsstelle 7">
              <a:extLst>
                <a:ext uri="{FF2B5EF4-FFF2-40B4-BE49-F238E27FC236}">
                  <a16:creationId xmlns:a16="http://schemas.microsoft.com/office/drawing/2014/main" id="{66D3E1D3-36F0-4D7D-A730-6ACA0E7B0D43}"/>
                </a:ext>
              </a:extLst>
            </p:cNvPr>
            <p:cNvSpPr/>
            <p:nvPr/>
          </p:nvSpPr>
          <p:spPr>
            <a:xfrm>
              <a:off x="9541196" y="4943776"/>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0" name="Flussdiagramm: Verbindungsstelle 7">
              <a:extLst>
                <a:ext uri="{FF2B5EF4-FFF2-40B4-BE49-F238E27FC236}">
                  <a16:creationId xmlns:a16="http://schemas.microsoft.com/office/drawing/2014/main" id="{533AC22F-EA63-4E86-AAB9-164A5241072A}"/>
                </a:ext>
              </a:extLst>
            </p:cNvPr>
            <p:cNvSpPr/>
            <p:nvPr/>
          </p:nvSpPr>
          <p:spPr>
            <a:xfrm>
              <a:off x="9769162" y="5048018"/>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1" name="Flussdiagramm: Verbindungsstelle 7">
              <a:extLst>
                <a:ext uri="{FF2B5EF4-FFF2-40B4-BE49-F238E27FC236}">
                  <a16:creationId xmlns:a16="http://schemas.microsoft.com/office/drawing/2014/main" id="{B78A8C84-7A21-48D9-B25E-C4FF99BA202A}"/>
                </a:ext>
              </a:extLst>
            </p:cNvPr>
            <p:cNvSpPr/>
            <p:nvPr/>
          </p:nvSpPr>
          <p:spPr>
            <a:xfrm>
              <a:off x="9888408" y="4799313"/>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2" name="Flussdiagramm: Verbindungsstelle 7">
              <a:extLst>
                <a:ext uri="{FF2B5EF4-FFF2-40B4-BE49-F238E27FC236}">
                  <a16:creationId xmlns:a16="http://schemas.microsoft.com/office/drawing/2014/main" id="{F2E377A9-B161-4700-AC46-0BC4FDAFCC4C}"/>
                </a:ext>
              </a:extLst>
            </p:cNvPr>
            <p:cNvSpPr/>
            <p:nvPr/>
          </p:nvSpPr>
          <p:spPr>
            <a:xfrm>
              <a:off x="10116375" y="4903555"/>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3" name="Flussdiagramm: Verbindungsstelle 7">
              <a:extLst>
                <a:ext uri="{FF2B5EF4-FFF2-40B4-BE49-F238E27FC236}">
                  <a16:creationId xmlns:a16="http://schemas.microsoft.com/office/drawing/2014/main" id="{2D004E22-644F-461A-98B9-91E84AD63F97}"/>
                </a:ext>
              </a:extLst>
            </p:cNvPr>
            <p:cNvSpPr/>
            <p:nvPr/>
          </p:nvSpPr>
          <p:spPr>
            <a:xfrm>
              <a:off x="9971999" y="5068797"/>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4" name="Flussdiagramm: Verbindungsstelle 7">
              <a:extLst>
                <a:ext uri="{FF2B5EF4-FFF2-40B4-BE49-F238E27FC236}">
                  <a16:creationId xmlns:a16="http://schemas.microsoft.com/office/drawing/2014/main" id="{EFD12B28-017A-42FC-9ED2-24C13AF961CA}"/>
                </a:ext>
              </a:extLst>
            </p:cNvPr>
            <p:cNvSpPr/>
            <p:nvPr/>
          </p:nvSpPr>
          <p:spPr>
            <a:xfrm>
              <a:off x="10199966" y="5173040"/>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5" name="Flussdiagramm: Verbindungsstelle 7">
              <a:extLst>
                <a:ext uri="{FF2B5EF4-FFF2-40B4-BE49-F238E27FC236}">
                  <a16:creationId xmlns:a16="http://schemas.microsoft.com/office/drawing/2014/main" id="{A6905D50-BD0E-48B5-A366-FF877DB0F357}"/>
                </a:ext>
              </a:extLst>
            </p:cNvPr>
            <p:cNvSpPr/>
            <p:nvPr/>
          </p:nvSpPr>
          <p:spPr>
            <a:xfrm>
              <a:off x="10355837" y="4951291"/>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6" name="Flussdiagramm: Verbindungsstelle 7">
              <a:extLst>
                <a:ext uri="{FF2B5EF4-FFF2-40B4-BE49-F238E27FC236}">
                  <a16:creationId xmlns:a16="http://schemas.microsoft.com/office/drawing/2014/main" id="{9FA5F20B-F42E-4BA5-A852-697128E4F234}"/>
                </a:ext>
              </a:extLst>
            </p:cNvPr>
            <p:cNvSpPr/>
            <p:nvPr/>
          </p:nvSpPr>
          <p:spPr>
            <a:xfrm>
              <a:off x="10583803" y="5055533"/>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7" name="Flussdiagramm: Verbindungsstelle 7">
              <a:extLst>
                <a:ext uri="{FF2B5EF4-FFF2-40B4-BE49-F238E27FC236}">
                  <a16:creationId xmlns:a16="http://schemas.microsoft.com/office/drawing/2014/main" id="{87B4C317-D758-4966-BF9B-4CE871694250}"/>
                </a:ext>
              </a:extLst>
            </p:cNvPr>
            <p:cNvSpPr/>
            <p:nvPr/>
          </p:nvSpPr>
          <p:spPr>
            <a:xfrm>
              <a:off x="10355837" y="5116948"/>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8" name="Flussdiagramm: Verbindungsstelle 7">
              <a:extLst>
                <a:ext uri="{FF2B5EF4-FFF2-40B4-BE49-F238E27FC236}">
                  <a16:creationId xmlns:a16="http://schemas.microsoft.com/office/drawing/2014/main" id="{01BDE240-C596-4218-B0C9-3B6D5782E021}"/>
                </a:ext>
              </a:extLst>
            </p:cNvPr>
            <p:cNvSpPr/>
            <p:nvPr/>
          </p:nvSpPr>
          <p:spPr>
            <a:xfrm>
              <a:off x="10583803" y="5221190"/>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9" name="Flussdiagramm: Verbindungsstelle 7">
              <a:extLst>
                <a:ext uri="{FF2B5EF4-FFF2-40B4-BE49-F238E27FC236}">
                  <a16:creationId xmlns:a16="http://schemas.microsoft.com/office/drawing/2014/main" id="{05156CFF-4E78-4034-8480-B7C0501B83AC}"/>
                </a:ext>
              </a:extLst>
            </p:cNvPr>
            <p:cNvSpPr/>
            <p:nvPr/>
          </p:nvSpPr>
          <p:spPr>
            <a:xfrm>
              <a:off x="10439427" y="5386432"/>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cxnSp>
          <p:nvCxnSpPr>
            <p:cNvPr id="50" name="Gerader Verbinder 71">
              <a:extLst>
                <a:ext uri="{FF2B5EF4-FFF2-40B4-BE49-F238E27FC236}">
                  <a16:creationId xmlns:a16="http://schemas.microsoft.com/office/drawing/2014/main" id="{977AD074-4C00-459E-BD57-68F6BC695A99}"/>
                </a:ext>
              </a:extLst>
            </p:cNvPr>
            <p:cNvCxnSpPr/>
            <p:nvPr/>
          </p:nvCxnSpPr>
          <p:spPr>
            <a:xfrm>
              <a:off x="8132662" y="4147729"/>
              <a:ext cx="2611749" cy="12163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1" name="Grafik 5">
            <a:extLst>
              <a:ext uri="{FF2B5EF4-FFF2-40B4-BE49-F238E27FC236}">
                <a16:creationId xmlns:a16="http://schemas.microsoft.com/office/drawing/2014/main" id="{0CF50496-260A-4BC5-AA4F-C13EDF219E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9005" y="4667911"/>
            <a:ext cx="1155573" cy="667921"/>
          </a:xfrm>
          <a:prstGeom prst="rect">
            <a:avLst/>
          </a:prstGeom>
        </p:spPr>
      </p:pic>
      <p:pic>
        <p:nvPicPr>
          <p:cNvPr id="52" name="Picture 4">
            <a:extLst>
              <a:ext uri="{FF2B5EF4-FFF2-40B4-BE49-F238E27FC236}">
                <a16:creationId xmlns:a16="http://schemas.microsoft.com/office/drawing/2014/main" id="{6D7D0553-A23A-402B-B504-3BABDB73365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16205" y="4548873"/>
            <a:ext cx="527247" cy="434208"/>
          </a:xfrm>
          <a:prstGeom prst="rect">
            <a:avLst/>
          </a:prstGeom>
        </p:spPr>
      </p:pic>
      <p:pic>
        <p:nvPicPr>
          <p:cNvPr id="53" name="Picture 5">
            <a:extLst>
              <a:ext uri="{FF2B5EF4-FFF2-40B4-BE49-F238E27FC236}">
                <a16:creationId xmlns:a16="http://schemas.microsoft.com/office/drawing/2014/main" id="{D57EFF1D-9957-4D23-9850-18592EA685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9499" y="3847494"/>
            <a:ext cx="400658" cy="424208"/>
          </a:xfrm>
          <a:prstGeom prst="rect">
            <a:avLst/>
          </a:prstGeom>
        </p:spPr>
      </p:pic>
      <p:pic>
        <p:nvPicPr>
          <p:cNvPr id="54" name="Picture 8">
            <a:extLst>
              <a:ext uri="{FF2B5EF4-FFF2-40B4-BE49-F238E27FC236}">
                <a16:creationId xmlns:a16="http://schemas.microsoft.com/office/drawing/2014/main" id="{ED46E62D-31D1-461A-BDCB-B9ECA8E3DB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6443" y="5209058"/>
            <a:ext cx="326770" cy="374666"/>
          </a:xfrm>
          <a:prstGeom prst="rect">
            <a:avLst/>
          </a:prstGeom>
        </p:spPr>
      </p:pic>
      <p:pic>
        <p:nvPicPr>
          <p:cNvPr id="55" name="Picture 9">
            <a:extLst>
              <a:ext uri="{FF2B5EF4-FFF2-40B4-BE49-F238E27FC236}">
                <a16:creationId xmlns:a16="http://schemas.microsoft.com/office/drawing/2014/main" id="{C5540A87-D200-4D10-99F3-DD4A731D58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9680" y="5754104"/>
            <a:ext cx="420297" cy="440405"/>
          </a:xfrm>
          <a:prstGeom prst="rect">
            <a:avLst/>
          </a:prstGeom>
        </p:spPr>
      </p:pic>
      <p:pic>
        <p:nvPicPr>
          <p:cNvPr id="56" name="Picture 10">
            <a:extLst>
              <a:ext uri="{FF2B5EF4-FFF2-40B4-BE49-F238E27FC236}">
                <a16:creationId xmlns:a16="http://schemas.microsoft.com/office/drawing/2014/main" id="{B414033B-3E0C-4943-9155-7ACB4C1650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8560" y="4500268"/>
            <a:ext cx="507155" cy="531418"/>
          </a:xfrm>
          <a:prstGeom prst="rect">
            <a:avLst/>
          </a:prstGeom>
        </p:spPr>
      </p:pic>
      <p:pic>
        <p:nvPicPr>
          <p:cNvPr id="57" name="Picture 11">
            <a:extLst>
              <a:ext uri="{FF2B5EF4-FFF2-40B4-BE49-F238E27FC236}">
                <a16:creationId xmlns:a16="http://schemas.microsoft.com/office/drawing/2014/main" id="{E72B6442-0264-4C9E-A352-374AB2025C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85015" y="5200865"/>
            <a:ext cx="527791" cy="553042"/>
          </a:xfrm>
          <a:prstGeom prst="rect">
            <a:avLst/>
          </a:prstGeom>
        </p:spPr>
      </p:pic>
      <p:pic>
        <p:nvPicPr>
          <p:cNvPr id="58" name="Picture 12">
            <a:extLst>
              <a:ext uri="{FF2B5EF4-FFF2-40B4-BE49-F238E27FC236}">
                <a16:creationId xmlns:a16="http://schemas.microsoft.com/office/drawing/2014/main" id="{E04F276B-33F6-4316-A647-EEA7A3A0AE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2307" y="3876653"/>
            <a:ext cx="527791" cy="553042"/>
          </a:xfrm>
          <a:prstGeom prst="rect">
            <a:avLst/>
          </a:prstGeom>
        </p:spPr>
      </p:pic>
      <p:cxnSp>
        <p:nvCxnSpPr>
          <p:cNvPr id="59" name="Straight Arrow Connector 14">
            <a:extLst>
              <a:ext uri="{FF2B5EF4-FFF2-40B4-BE49-F238E27FC236}">
                <a16:creationId xmlns:a16="http://schemas.microsoft.com/office/drawing/2014/main" id="{2CF633A9-718C-4984-828E-23A2B730514A}"/>
              </a:ext>
            </a:extLst>
          </p:cNvPr>
          <p:cNvCxnSpPr>
            <a:cxnSpLocks/>
          </p:cNvCxnSpPr>
          <p:nvPr/>
        </p:nvCxnSpPr>
        <p:spPr>
          <a:xfrm flipV="1">
            <a:off x="10094698" y="4101873"/>
            <a:ext cx="757141" cy="48126"/>
          </a:xfrm>
          <a:prstGeom prst="straightConnector1">
            <a:avLst/>
          </a:prstGeom>
          <a:ln w="57150">
            <a:solidFill>
              <a:srgbClr val="73D21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7">
            <a:extLst>
              <a:ext uri="{FF2B5EF4-FFF2-40B4-BE49-F238E27FC236}">
                <a16:creationId xmlns:a16="http://schemas.microsoft.com/office/drawing/2014/main" id="{3ACF49ED-3212-4C8C-A14A-4238C4C19AA9}"/>
              </a:ext>
            </a:extLst>
          </p:cNvPr>
          <p:cNvCxnSpPr>
            <a:cxnSpLocks/>
            <a:stCxn id="58" idx="3"/>
          </p:cNvCxnSpPr>
          <p:nvPr/>
        </p:nvCxnSpPr>
        <p:spPr>
          <a:xfrm>
            <a:off x="10120098" y="4153174"/>
            <a:ext cx="757141" cy="539472"/>
          </a:xfrm>
          <a:prstGeom prst="straightConnector1">
            <a:avLst/>
          </a:prstGeom>
          <a:ln w="57150">
            <a:solidFill>
              <a:srgbClr val="73D21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24">
            <a:extLst>
              <a:ext uri="{FF2B5EF4-FFF2-40B4-BE49-F238E27FC236}">
                <a16:creationId xmlns:a16="http://schemas.microsoft.com/office/drawing/2014/main" id="{2DEB1C27-E7F6-4195-9FE2-EA56A2C59ED8}"/>
              </a:ext>
            </a:extLst>
          </p:cNvPr>
          <p:cNvCxnSpPr>
            <a:cxnSpLocks/>
            <a:stCxn id="58" idx="3"/>
          </p:cNvCxnSpPr>
          <p:nvPr/>
        </p:nvCxnSpPr>
        <p:spPr>
          <a:xfrm>
            <a:off x="10120098" y="4153174"/>
            <a:ext cx="753881" cy="1199608"/>
          </a:xfrm>
          <a:prstGeom prst="straightConnector1">
            <a:avLst/>
          </a:prstGeom>
          <a:ln w="57150">
            <a:solidFill>
              <a:srgbClr val="73D21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27">
            <a:extLst>
              <a:ext uri="{FF2B5EF4-FFF2-40B4-BE49-F238E27FC236}">
                <a16:creationId xmlns:a16="http://schemas.microsoft.com/office/drawing/2014/main" id="{CB5CE9E1-D626-494E-92FA-3F151902AD8E}"/>
              </a:ext>
            </a:extLst>
          </p:cNvPr>
          <p:cNvCxnSpPr>
            <a:cxnSpLocks/>
          </p:cNvCxnSpPr>
          <p:nvPr/>
        </p:nvCxnSpPr>
        <p:spPr>
          <a:xfrm>
            <a:off x="10115335" y="4153174"/>
            <a:ext cx="745018" cy="1731773"/>
          </a:xfrm>
          <a:prstGeom prst="straightConnector1">
            <a:avLst/>
          </a:prstGeom>
          <a:ln w="57150">
            <a:solidFill>
              <a:srgbClr val="73D21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30">
            <a:extLst>
              <a:ext uri="{FF2B5EF4-FFF2-40B4-BE49-F238E27FC236}">
                <a16:creationId xmlns:a16="http://schemas.microsoft.com/office/drawing/2014/main" id="{C4752BEF-26BA-4E7A-9DD4-DE1160668B6F}"/>
              </a:ext>
            </a:extLst>
          </p:cNvPr>
          <p:cNvCxnSpPr>
            <a:cxnSpLocks/>
            <a:stCxn id="56" idx="3"/>
          </p:cNvCxnSpPr>
          <p:nvPr/>
        </p:nvCxnSpPr>
        <p:spPr>
          <a:xfrm>
            <a:off x="10105715" y="4765977"/>
            <a:ext cx="778615" cy="0"/>
          </a:xfrm>
          <a:prstGeom prst="straightConnector1">
            <a:avLst/>
          </a:prstGeom>
          <a:ln w="57150">
            <a:solidFill>
              <a:srgbClr val="F579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33">
            <a:extLst>
              <a:ext uri="{FF2B5EF4-FFF2-40B4-BE49-F238E27FC236}">
                <a16:creationId xmlns:a16="http://schemas.microsoft.com/office/drawing/2014/main" id="{6E036B4D-F7DB-4879-8296-24879A13523B}"/>
              </a:ext>
            </a:extLst>
          </p:cNvPr>
          <p:cNvCxnSpPr>
            <a:cxnSpLocks/>
            <a:stCxn id="57" idx="3"/>
          </p:cNvCxnSpPr>
          <p:nvPr/>
        </p:nvCxnSpPr>
        <p:spPr>
          <a:xfrm flipV="1">
            <a:off x="10112806" y="5409616"/>
            <a:ext cx="766693" cy="67770"/>
          </a:xfrm>
          <a:prstGeom prst="straightConnector1">
            <a:avLst/>
          </a:prstGeom>
          <a:ln w="57150">
            <a:solidFill>
              <a:srgbClr val="3263A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38">
            <a:extLst>
              <a:ext uri="{FF2B5EF4-FFF2-40B4-BE49-F238E27FC236}">
                <a16:creationId xmlns:a16="http://schemas.microsoft.com/office/drawing/2014/main" id="{A1C4D772-084C-4049-B853-E3DBADD5C912}"/>
              </a:ext>
            </a:extLst>
          </p:cNvPr>
          <p:cNvCxnSpPr>
            <a:cxnSpLocks/>
            <a:stCxn id="57" idx="3"/>
          </p:cNvCxnSpPr>
          <p:nvPr/>
        </p:nvCxnSpPr>
        <p:spPr>
          <a:xfrm flipV="1">
            <a:off x="10112806" y="4839309"/>
            <a:ext cx="764433" cy="638077"/>
          </a:xfrm>
          <a:prstGeom prst="straightConnector1">
            <a:avLst/>
          </a:prstGeom>
          <a:ln w="57150">
            <a:solidFill>
              <a:srgbClr val="3263A1"/>
            </a:solidFill>
            <a:tailEnd type="triangle"/>
          </a:ln>
        </p:spPr>
        <p:style>
          <a:lnRef idx="1">
            <a:schemeClr val="accent1"/>
          </a:lnRef>
          <a:fillRef idx="0">
            <a:schemeClr val="accent1"/>
          </a:fillRef>
          <a:effectRef idx="0">
            <a:schemeClr val="accent1"/>
          </a:effectRef>
          <a:fontRef idx="minor">
            <a:schemeClr val="tx1"/>
          </a:fontRef>
        </p:style>
      </p:cxnSp>
      <p:sp>
        <p:nvSpPr>
          <p:cNvPr id="66" name="Arc 43">
            <a:extLst>
              <a:ext uri="{FF2B5EF4-FFF2-40B4-BE49-F238E27FC236}">
                <a16:creationId xmlns:a16="http://schemas.microsoft.com/office/drawing/2014/main" id="{F31991F0-9F38-4388-863F-1CB4A13847B0}"/>
              </a:ext>
            </a:extLst>
          </p:cNvPr>
          <p:cNvSpPr/>
          <p:nvPr/>
        </p:nvSpPr>
        <p:spPr>
          <a:xfrm>
            <a:off x="9169832" y="4198280"/>
            <a:ext cx="760489" cy="1272619"/>
          </a:xfrm>
          <a:prstGeom prst="arc">
            <a:avLst>
              <a:gd name="adj1" fmla="val 5292506"/>
              <a:gd name="adj2" fmla="val 16350546"/>
            </a:avLst>
          </a:prstGeom>
          <a:ln w="28575">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7" name="Straight Arrow Connector 38">
            <a:extLst>
              <a:ext uri="{FF2B5EF4-FFF2-40B4-BE49-F238E27FC236}">
                <a16:creationId xmlns:a16="http://schemas.microsoft.com/office/drawing/2014/main" id="{363B512E-5121-4F6D-860E-573363AF3626}"/>
              </a:ext>
            </a:extLst>
          </p:cNvPr>
          <p:cNvCxnSpPr>
            <a:cxnSpLocks/>
            <a:stCxn id="57" idx="3"/>
          </p:cNvCxnSpPr>
          <p:nvPr/>
        </p:nvCxnSpPr>
        <p:spPr>
          <a:xfrm flipV="1">
            <a:off x="10112806" y="4185120"/>
            <a:ext cx="758913" cy="1292266"/>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8">
            <a:extLst>
              <a:ext uri="{FF2B5EF4-FFF2-40B4-BE49-F238E27FC236}">
                <a16:creationId xmlns:a16="http://schemas.microsoft.com/office/drawing/2014/main" id="{EFE0CC5D-B5DE-46CE-9B5A-65AEA44844A7}"/>
              </a:ext>
            </a:extLst>
          </p:cNvPr>
          <p:cNvCxnSpPr>
            <a:cxnSpLocks/>
          </p:cNvCxnSpPr>
          <p:nvPr/>
        </p:nvCxnSpPr>
        <p:spPr>
          <a:xfrm>
            <a:off x="10137828" y="5485816"/>
            <a:ext cx="714011" cy="486584"/>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9" name="Rechteck 68">
            <a:extLst>
              <a:ext uri="{FF2B5EF4-FFF2-40B4-BE49-F238E27FC236}">
                <a16:creationId xmlns:a16="http://schemas.microsoft.com/office/drawing/2014/main" id="{60E64F47-90E0-4692-B85E-BBE8410592BD}"/>
              </a:ext>
            </a:extLst>
          </p:cNvPr>
          <p:cNvSpPr/>
          <p:nvPr/>
        </p:nvSpPr>
        <p:spPr bwMode="gray">
          <a:xfrm>
            <a:off x="3329005" y="1556792"/>
            <a:ext cx="5503299" cy="31849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bg1"/>
                </a:solidFill>
              </a:rPr>
              <a:t>Predictive</a:t>
            </a:r>
            <a:r>
              <a:rPr lang="de-DE" b="1" dirty="0">
                <a:solidFill>
                  <a:schemeClr val="bg1"/>
                </a:solidFill>
              </a:rPr>
              <a:t> Analytics</a:t>
            </a:r>
          </a:p>
        </p:txBody>
      </p:sp>
    </p:spTree>
    <p:extLst>
      <p:ext uri="{BB962C8B-B14F-4D97-AF65-F5344CB8AC3E}">
        <p14:creationId xmlns:p14="http://schemas.microsoft.com/office/powerpoint/2010/main" val="21023953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Machine</a:t>
            </a:r>
            <a:r>
              <a:rPr lang="de-DE" dirty="0"/>
              <a:t> Learning kann in allen Unternehmensprozessen zur Mustererkennung und Vorhersage eingesetzt werden.</a:t>
            </a:r>
          </a:p>
        </p:txBody>
      </p:sp>
      <p:sp>
        <p:nvSpPr>
          <p:cNvPr id="7" name="Textplatzhalter 6"/>
          <p:cNvSpPr>
            <a:spLocks noGrp="1"/>
          </p:cNvSpPr>
          <p:nvPr>
            <p:ph type="body" sz="quarter" idx="13"/>
          </p:nvPr>
        </p:nvSpPr>
        <p:spPr/>
        <p:txBody>
          <a:bodyPr/>
          <a:lstStyle/>
          <a:p>
            <a:endParaRPr lang="de-DE" dirty="0"/>
          </a:p>
        </p:txBody>
      </p:sp>
      <p:sp>
        <p:nvSpPr>
          <p:cNvPr id="8" name="Textplatzhalter 7"/>
          <p:cNvSpPr>
            <a:spLocks noGrp="1"/>
          </p:cNvSpPr>
          <p:nvPr>
            <p:ph type="body" sz="quarter" idx="14"/>
          </p:nvPr>
        </p:nvSpPr>
        <p:spPr/>
        <p:txBody>
          <a:bodyPr/>
          <a:lstStyle/>
          <a:p>
            <a:endParaRPr lang="de-DE" dirty="0"/>
          </a:p>
        </p:txBody>
      </p:sp>
      <p:graphicFrame>
        <p:nvGraphicFramePr>
          <p:cNvPr id="9" name="Table 4"/>
          <p:cNvGraphicFramePr>
            <a:graphicFrameLocks noGrp="1"/>
          </p:cNvGraphicFramePr>
          <p:nvPr>
            <p:extLst>
              <p:ext uri="{D42A27DB-BD31-4B8C-83A1-F6EECF244321}">
                <p14:modId xmlns:p14="http://schemas.microsoft.com/office/powerpoint/2010/main" val="3581272254"/>
              </p:ext>
            </p:extLst>
          </p:nvPr>
        </p:nvGraphicFramePr>
        <p:xfrm>
          <a:off x="1847528" y="1556792"/>
          <a:ext cx="8928990" cy="4876800"/>
        </p:xfrm>
        <a:graphic>
          <a:graphicData uri="http://schemas.openxmlformats.org/drawingml/2006/table">
            <a:tbl>
              <a:tblPr firstRow="1">
                <a:tableStyleId>{21E4AEA4-8DFA-4A89-87EB-49C32662AFE0}</a:tableStyleId>
              </a:tblPr>
              <a:tblGrid>
                <a:gridCol w="1785798">
                  <a:extLst>
                    <a:ext uri="{9D8B030D-6E8A-4147-A177-3AD203B41FA5}">
                      <a16:colId xmlns:a16="http://schemas.microsoft.com/office/drawing/2014/main" val="20000"/>
                    </a:ext>
                  </a:extLst>
                </a:gridCol>
                <a:gridCol w="1785798">
                  <a:extLst>
                    <a:ext uri="{9D8B030D-6E8A-4147-A177-3AD203B41FA5}">
                      <a16:colId xmlns:a16="http://schemas.microsoft.com/office/drawing/2014/main" val="20001"/>
                    </a:ext>
                  </a:extLst>
                </a:gridCol>
                <a:gridCol w="1785798">
                  <a:extLst>
                    <a:ext uri="{9D8B030D-6E8A-4147-A177-3AD203B41FA5}">
                      <a16:colId xmlns:a16="http://schemas.microsoft.com/office/drawing/2014/main" val="20002"/>
                    </a:ext>
                  </a:extLst>
                </a:gridCol>
                <a:gridCol w="1785798">
                  <a:extLst>
                    <a:ext uri="{9D8B030D-6E8A-4147-A177-3AD203B41FA5}">
                      <a16:colId xmlns:a16="http://schemas.microsoft.com/office/drawing/2014/main" val="20003"/>
                    </a:ext>
                  </a:extLst>
                </a:gridCol>
                <a:gridCol w="1785798">
                  <a:extLst>
                    <a:ext uri="{9D8B030D-6E8A-4147-A177-3AD203B41FA5}">
                      <a16:colId xmlns:a16="http://schemas.microsoft.com/office/drawing/2014/main" val="20004"/>
                    </a:ext>
                  </a:extLst>
                </a:gridCol>
              </a:tblGrid>
              <a:tr h="478497">
                <a:tc>
                  <a:txBody>
                    <a:bodyPr/>
                    <a:lstStyle/>
                    <a:p>
                      <a:pPr algn="ctr"/>
                      <a:r>
                        <a:rPr lang="en-US" sz="1400" dirty="0"/>
                        <a:t>Customer &amp;</a:t>
                      </a:r>
                      <a:r>
                        <a:rPr lang="en-US" sz="1400" baseline="0" dirty="0"/>
                        <a:t> Marketing</a:t>
                      </a:r>
                      <a:endParaRPr lang="en-US" sz="1400" b="1" dirty="0"/>
                    </a:p>
                  </a:txBody>
                  <a:tcPr marL="45720" marR="45720"/>
                </a:tc>
                <a:tc>
                  <a:txBody>
                    <a:bodyPr/>
                    <a:lstStyle/>
                    <a:p>
                      <a:pPr algn="ctr"/>
                      <a:r>
                        <a:rPr lang="en-US" sz="1400" dirty="0"/>
                        <a:t>Sales &amp; Customer</a:t>
                      </a:r>
                      <a:r>
                        <a:rPr lang="en-US" sz="1400" baseline="0" dirty="0"/>
                        <a:t> Service</a:t>
                      </a:r>
                      <a:endParaRPr lang="en-US" sz="1400" b="1" dirty="0"/>
                    </a:p>
                  </a:txBody>
                  <a:tcPr marL="45720" marR="45720"/>
                </a:tc>
                <a:tc>
                  <a:txBody>
                    <a:bodyPr/>
                    <a:lstStyle/>
                    <a:p>
                      <a:pPr algn="ctr"/>
                      <a:r>
                        <a:rPr lang="en-US" sz="1400" dirty="0"/>
                        <a:t>Operations</a:t>
                      </a:r>
                      <a:endParaRPr lang="en-US" sz="1400" b="1" dirty="0"/>
                    </a:p>
                  </a:txBody>
                  <a:tcPr marL="45720" marR="45720"/>
                </a:tc>
                <a:tc>
                  <a:txBody>
                    <a:bodyPr/>
                    <a:lstStyle/>
                    <a:p>
                      <a:pPr algn="ctr"/>
                      <a:r>
                        <a:rPr lang="en-US" sz="1400" dirty="0"/>
                        <a:t>Fraud</a:t>
                      </a:r>
                      <a:endParaRPr lang="en-US" sz="1400" b="1" dirty="0"/>
                    </a:p>
                  </a:txBody>
                  <a:tcPr marL="45720" marR="45720"/>
                </a:tc>
                <a:tc>
                  <a:txBody>
                    <a:bodyPr/>
                    <a:lstStyle/>
                    <a:p>
                      <a:pPr algn="ctr"/>
                      <a:r>
                        <a:rPr lang="en-US" sz="1400" dirty="0"/>
                        <a:t>HR</a:t>
                      </a:r>
                      <a:endParaRPr lang="en-US" sz="1400" b="1" dirty="0"/>
                    </a:p>
                  </a:txBody>
                  <a:tcPr marL="45720" marR="45720"/>
                </a:tc>
                <a:extLst>
                  <a:ext uri="{0D108BD9-81ED-4DB2-BD59-A6C34878D82A}">
                    <a16:rowId xmlns:a16="http://schemas.microsoft.com/office/drawing/2014/main" val="10000"/>
                  </a:ext>
                </a:extLst>
              </a:tr>
              <a:tr h="365909">
                <a:tc>
                  <a:txBody>
                    <a:bodyPr/>
                    <a:lstStyle/>
                    <a:p>
                      <a:r>
                        <a:rPr lang="en-US" sz="1400" dirty="0"/>
                        <a:t>Campaign Analytics</a:t>
                      </a:r>
                      <a:endParaRPr lang="en-US" sz="1400" b="1" dirty="0">
                        <a:solidFill>
                          <a:schemeClr val="tx1"/>
                        </a:solidFill>
                      </a:endParaRPr>
                    </a:p>
                  </a:txBody>
                  <a:tcPr marL="45720" marR="45720"/>
                </a:tc>
                <a:tc>
                  <a:txBody>
                    <a:bodyPr/>
                    <a:lstStyle/>
                    <a:p>
                      <a:r>
                        <a:rPr lang="en-US" sz="1400" dirty="0"/>
                        <a:t>Demand Generation Analytics</a:t>
                      </a:r>
                      <a:endParaRPr lang="en-US" sz="1400" b="1" dirty="0">
                        <a:solidFill>
                          <a:schemeClr val="tx1"/>
                        </a:solidFill>
                      </a:endParaRPr>
                    </a:p>
                  </a:txBody>
                  <a:tcPr marL="45720" marR="45720"/>
                </a:tc>
                <a:tc>
                  <a:txBody>
                    <a:bodyPr/>
                    <a:lstStyle/>
                    <a:p>
                      <a:r>
                        <a:rPr lang="en-US" sz="1400" dirty="0"/>
                        <a:t>Logistics Optimization</a:t>
                      </a:r>
                      <a:endParaRPr lang="en-US" sz="1400" b="1" dirty="0">
                        <a:solidFill>
                          <a:schemeClr val="tx1"/>
                        </a:solidFill>
                      </a:endParaRPr>
                    </a:p>
                  </a:txBody>
                  <a:tcPr marL="45720" marR="45720"/>
                </a:tc>
                <a:tc>
                  <a:txBody>
                    <a:bodyPr/>
                    <a:lstStyle/>
                    <a:p>
                      <a:r>
                        <a:rPr lang="en-US" sz="1400" dirty="0"/>
                        <a:t>Banking Fraud Analytics</a:t>
                      </a:r>
                      <a:endParaRPr lang="en-US" sz="1400" b="1" dirty="0">
                        <a:solidFill>
                          <a:schemeClr val="tx1"/>
                        </a:solidFill>
                      </a:endParaRPr>
                    </a:p>
                  </a:txBody>
                  <a:tcPr marL="45720" marR="45720"/>
                </a:tc>
                <a:tc>
                  <a:txBody>
                    <a:bodyPr/>
                    <a:lstStyle/>
                    <a:p>
                      <a:r>
                        <a:rPr lang="en-US" sz="1400" dirty="0"/>
                        <a:t>Talent Management Analytics</a:t>
                      </a:r>
                      <a:endParaRPr lang="en-US" sz="1400" b="1" dirty="0">
                        <a:solidFill>
                          <a:schemeClr val="tx1"/>
                        </a:solidFill>
                      </a:endParaRPr>
                    </a:p>
                  </a:txBody>
                  <a:tcPr marL="45720" marR="45720"/>
                </a:tc>
                <a:extLst>
                  <a:ext uri="{0D108BD9-81ED-4DB2-BD59-A6C34878D82A}">
                    <a16:rowId xmlns:a16="http://schemas.microsoft.com/office/drawing/2014/main" val="10001"/>
                  </a:ext>
                </a:extLst>
              </a:tr>
              <a:tr h="365909">
                <a:tc>
                  <a:txBody>
                    <a:bodyPr/>
                    <a:lstStyle/>
                    <a:p>
                      <a:r>
                        <a:rPr lang="en-US" sz="1400" dirty="0"/>
                        <a:t>Customer Segmentation</a:t>
                      </a:r>
                      <a:endParaRPr lang="en-US" sz="1400" b="1" dirty="0">
                        <a:solidFill>
                          <a:schemeClr val="tx1"/>
                        </a:solidFill>
                      </a:endParaRPr>
                    </a:p>
                  </a:txBody>
                  <a:tcPr marL="45720" marR="45720"/>
                </a:tc>
                <a:tc>
                  <a:txBody>
                    <a:bodyPr/>
                    <a:lstStyle/>
                    <a:p>
                      <a:r>
                        <a:rPr lang="en-US" sz="1400" dirty="0"/>
                        <a:t>Incentives</a:t>
                      </a:r>
                      <a:r>
                        <a:rPr lang="en-US" sz="1400" baseline="0" dirty="0"/>
                        <a:t> Management Analytics</a:t>
                      </a:r>
                      <a:endParaRPr lang="en-US" sz="1400" b="1" dirty="0">
                        <a:solidFill>
                          <a:schemeClr val="tx1"/>
                        </a:solidFill>
                      </a:endParaRPr>
                    </a:p>
                  </a:txBody>
                  <a:tcPr marL="45720" marR="45720"/>
                </a:tc>
                <a:tc>
                  <a:txBody>
                    <a:bodyPr/>
                    <a:lstStyle/>
                    <a:p>
                      <a:r>
                        <a:rPr lang="en-US" sz="1400" dirty="0"/>
                        <a:t>Predictive Asset Maintenance</a:t>
                      </a:r>
                      <a:endParaRPr lang="en-US" sz="1400" b="1" dirty="0">
                        <a:solidFill>
                          <a:schemeClr val="tx1"/>
                        </a:solidFill>
                      </a:endParaRPr>
                    </a:p>
                  </a:txBody>
                  <a:tcPr marL="45720" marR="45720"/>
                </a:tc>
                <a:tc>
                  <a:txBody>
                    <a:bodyPr/>
                    <a:lstStyle/>
                    <a:p>
                      <a:r>
                        <a:rPr lang="en-US" sz="1400" dirty="0"/>
                        <a:t>PS Intelligent</a:t>
                      </a:r>
                      <a:r>
                        <a:rPr lang="en-US" sz="1400" baseline="0" dirty="0"/>
                        <a:t> Processing &amp; Compliance Analytics</a:t>
                      </a:r>
                      <a:endParaRPr lang="en-US" sz="1400" b="1" dirty="0">
                        <a:solidFill>
                          <a:schemeClr val="tx1"/>
                        </a:solidFill>
                      </a:endParaRPr>
                    </a:p>
                  </a:txBody>
                  <a:tcPr marL="45720" marR="45720"/>
                </a:tc>
                <a:tc>
                  <a:txBody>
                    <a:bodyPr/>
                    <a:lstStyle/>
                    <a:p>
                      <a:r>
                        <a:rPr lang="en-US" sz="1400" dirty="0"/>
                        <a:t>Change Management Analytics</a:t>
                      </a:r>
                      <a:endParaRPr lang="en-US" sz="1400" b="1" dirty="0">
                        <a:solidFill>
                          <a:schemeClr val="tx1"/>
                        </a:solidFill>
                      </a:endParaRPr>
                    </a:p>
                  </a:txBody>
                  <a:tcPr marL="45720" marR="45720"/>
                </a:tc>
                <a:extLst>
                  <a:ext uri="{0D108BD9-81ED-4DB2-BD59-A6C34878D82A}">
                    <a16:rowId xmlns:a16="http://schemas.microsoft.com/office/drawing/2014/main" val="10002"/>
                  </a:ext>
                </a:extLst>
              </a:tr>
              <a:tr h="365909">
                <a:tc>
                  <a:txBody>
                    <a:bodyPr/>
                    <a:lstStyle/>
                    <a:p>
                      <a:r>
                        <a:rPr lang="en-US" sz="1400" dirty="0"/>
                        <a:t>Next Best Action</a:t>
                      </a:r>
                      <a:endParaRPr lang="en-US" sz="1400" b="1" dirty="0">
                        <a:solidFill>
                          <a:schemeClr val="tx1"/>
                        </a:solidFill>
                      </a:endParaRPr>
                    </a:p>
                  </a:txBody>
                  <a:tcPr marL="45720" marR="45720"/>
                </a:tc>
                <a:tc>
                  <a:txBody>
                    <a:bodyPr/>
                    <a:lstStyle/>
                    <a:p>
                      <a:r>
                        <a:rPr lang="en-US" sz="1400" dirty="0"/>
                        <a:t>Pricing Analytics</a:t>
                      </a:r>
                      <a:endParaRPr lang="en-US" sz="1400" b="1" dirty="0">
                        <a:solidFill>
                          <a:schemeClr val="tx1"/>
                        </a:solidFill>
                      </a:endParaRPr>
                    </a:p>
                  </a:txBody>
                  <a:tcPr marL="45720" marR="45720"/>
                </a:tc>
                <a:tc>
                  <a:txBody>
                    <a:bodyPr/>
                    <a:lstStyle/>
                    <a:p>
                      <a:r>
                        <a:rPr lang="en-US" sz="1400" dirty="0"/>
                        <a:t>Network &amp; Flow Path Optimization</a:t>
                      </a:r>
                      <a:endParaRPr lang="en-US" sz="1400" b="1" dirty="0">
                        <a:solidFill>
                          <a:schemeClr val="tx1"/>
                        </a:solidFill>
                      </a:endParaRPr>
                    </a:p>
                  </a:txBody>
                  <a:tcPr marL="45720" marR="45720"/>
                </a:tc>
                <a:tc>
                  <a:txBody>
                    <a:bodyPr/>
                    <a:lstStyle/>
                    <a:p>
                      <a:r>
                        <a:rPr lang="en-US" sz="1400" dirty="0"/>
                        <a:t>Insurance Claims Fraud Analytics</a:t>
                      </a:r>
                      <a:endParaRPr lang="en-US" sz="1400" b="1" dirty="0">
                        <a:solidFill>
                          <a:schemeClr val="tx1"/>
                        </a:solidFill>
                      </a:endParaRPr>
                    </a:p>
                  </a:txBody>
                  <a:tcPr marL="45720" marR="45720"/>
                </a:tc>
                <a:tc>
                  <a:txBody>
                    <a:bodyPr/>
                    <a:lstStyle/>
                    <a:p>
                      <a:pPr marL="0" algn="l" defTabSz="914400" rtl="0" eaLnBrk="1" latinLnBrk="0" hangingPunct="1"/>
                      <a:r>
                        <a:rPr lang="en-US" sz="1400" kern="1200" dirty="0"/>
                        <a:t>Organization Analytics</a:t>
                      </a:r>
                      <a:endParaRPr lang="en-US" sz="1400" b="1" kern="1200" dirty="0">
                        <a:solidFill>
                          <a:schemeClr val="dk1"/>
                        </a:solidFill>
                        <a:latin typeface="+mn-lt"/>
                        <a:ea typeface="+mn-ea"/>
                        <a:cs typeface="+mn-cs"/>
                      </a:endParaRPr>
                    </a:p>
                  </a:txBody>
                  <a:tcPr marL="45720" marR="45720"/>
                </a:tc>
                <a:extLst>
                  <a:ext uri="{0D108BD9-81ED-4DB2-BD59-A6C34878D82A}">
                    <a16:rowId xmlns:a16="http://schemas.microsoft.com/office/drawing/2014/main" val="10003"/>
                  </a:ext>
                </a:extLst>
              </a:tr>
              <a:tr h="365909">
                <a:tc>
                  <a:txBody>
                    <a:bodyPr/>
                    <a:lstStyle/>
                    <a:p>
                      <a:r>
                        <a:rPr lang="en-US" sz="1400" dirty="0"/>
                        <a:t>Digital Consumer Analytics</a:t>
                      </a:r>
                      <a:endParaRPr lang="en-US" sz="1400" b="1" dirty="0">
                        <a:solidFill>
                          <a:schemeClr val="tx1"/>
                        </a:solidFill>
                      </a:endParaRPr>
                    </a:p>
                  </a:txBody>
                  <a:tcPr marL="45720" marR="45720"/>
                </a:tc>
                <a:tc>
                  <a:txBody>
                    <a:bodyPr/>
                    <a:lstStyle/>
                    <a:p>
                      <a:r>
                        <a:rPr lang="en-US" sz="1400" dirty="0"/>
                        <a:t>Promotions Analytics</a:t>
                      </a:r>
                      <a:endParaRPr lang="en-US" sz="1400" b="1" dirty="0">
                        <a:solidFill>
                          <a:schemeClr val="tx1"/>
                        </a:solidFill>
                      </a:endParaRPr>
                    </a:p>
                  </a:txBody>
                  <a:tcPr marL="45720" marR="45720"/>
                </a:tc>
                <a:tc>
                  <a:txBody>
                    <a:bodyPr/>
                    <a:lstStyle/>
                    <a:p>
                      <a:r>
                        <a:rPr lang="en-US" sz="1400" dirty="0"/>
                        <a:t>Parts Optimization</a:t>
                      </a:r>
                      <a:endParaRPr lang="en-US" sz="1400" b="1" dirty="0">
                        <a:solidFill>
                          <a:schemeClr val="tx1"/>
                        </a:solidFill>
                      </a:endParaRPr>
                    </a:p>
                  </a:txBody>
                  <a:tcPr marL="45720" marR="45720"/>
                </a:tc>
                <a:tc>
                  <a:txBody>
                    <a:bodyPr/>
                    <a:lstStyle/>
                    <a:p>
                      <a:r>
                        <a:rPr lang="en-US" sz="1400" dirty="0"/>
                        <a:t>Healthcare Compliance &amp; Fraud Analytics</a:t>
                      </a:r>
                      <a:endParaRPr lang="en-US" sz="1400" b="1" dirty="0">
                        <a:solidFill>
                          <a:schemeClr val="tx1"/>
                        </a:solidFill>
                      </a:endParaRPr>
                    </a:p>
                  </a:txBody>
                  <a:tcPr marL="45720" marR="45720"/>
                </a:tc>
                <a:tc>
                  <a:txBody>
                    <a:bodyPr/>
                    <a:lstStyle/>
                    <a:p>
                      <a:pPr marL="0" algn="l" defTabSz="914400" rtl="0" eaLnBrk="1" latinLnBrk="0" hangingPunct="1"/>
                      <a:r>
                        <a:rPr lang="en-US" sz="1400" kern="1200" dirty="0"/>
                        <a:t>HR Forecasting</a:t>
                      </a:r>
                      <a:endParaRPr lang="en-US" sz="1400" b="1" kern="1200" dirty="0">
                        <a:solidFill>
                          <a:schemeClr val="dk1"/>
                        </a:solidFill>
                        <a:latin typeface="+mn-lt"/>
                        <a:ea typeface="+mn-ea"/>
                        <a:cs typeface="+mn-cs"/>
                      </a:endParaRPr>
                    </a:p>
                  </a:txBody>
                  <a:tcPr marL="45720" marR="45720"/>
                </a:tc>
                <a:extLst>
                  <a:ext uri="{0D108BD9-81ED-4DB2-BD59-A6C34878D82A}">
                    <a16:rowId xmlns:a16="http://schemas.microsoft.com/office/drawing/2014/main" val="10004"/>
                  </a:ext>
                </a:extLst>
              </a:tr>
              <a:tr h="365909">
                <a:tc>
                  <a:txBody>
                    <a:bodyPr/>
                    <a:lstStyle/>
                    <a:p>
                      <a:r>
                        <a:rPr lang="en-US" sz="1400" dirty="0"/>
                        <a:t>Loyalty Analytics</a:t>
                      </a:r>
                      <a:endParaRPr lang="en-US" sz="1400" b="1" dirty="0">
                        <a:solidFill>
                          <a:schemeClr val="tx1"/>
                        </a:solidFill>
                      </a:endParaRPr>
                    </a:p>
                  </a:txBody>
                  <a:tcPr marL="45720" marR="45720"/>
                </a:tc>
                <a:tc>
                  <a:txBody>
                    <a:bodyPr/>
                    <a:lstStyle/>
                    <a:p>
                      <a:r>
                        <a:rPr lang="en-US" sz="1400" dirty="0"/>
                        <a:t>Contact Center Operations</a:t>
                      </a:r>
                      <a:r>
                        <a:rPr lang="en-US" sz="1400" baseline="0" dirty="0"/>
                        <a:t> Analytics</a:t>
                      </a:r>
                      <a:endParaRPr lang="en-US" sz="1400" b="1" dirty="0">
                        <a:solidFill>
                          <a:schemeClr val="tx1"/>
                        </a:solidFill>
                      </a:endParaRPr>
                    </a:p>
                  </a:txBody>
                  <a:tcPr marL="45720" marR="45720"/>
                </a:tc>
                <a:tc>
                  <a:txBody>
                    <a:bodyPr/>
                    <a:lstStyle/>
                    <a:p>
                      <a:r>
                        <a:rPr lang="en-US" sz="1400" dirty="0"/>
                        <a:t>Warranty Analytics</a:t>
                      </a:r>
                      <a:endParaRPr lang="en-US" sz="1400" b="1" dirty="0">
                        <a:solidFill>
                          <a:schemeClr val="tx1"/>
                        </a:solidFill>
                      </a:endParaRPr>
                    </a:p>
                  </a:txBody>
                  <a:tcPr marL="45720" marR="45720"/>
                </a:tc>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US" sz="1400" b="1" i="0" u="none" strike="noStrike" kern="1200" cap="none" spc="0" normalizeH="0" baseline="0" noProof="0" dirty="0">
                        <a:ln>
                          <a:noFill/>
                        </a:ln>
                        <a:solidFill>
                          <a:prstClr val="black"/>
                        </a:solidFill>
                        <a:effectLst/>
                        <a:uLnTx/>
                        <a:uFillTx/>
                        <a:latin typeface="+mn-lt"/>
                        <a:ea typeface="+mn-ea"/>
                        <a:cs typeface="+mn-cs"/>
                      </a:endParaRPr>
                    </a:p>
                  </a:txBody>
                  <a:tcPr marL="45720" marR="45720"/>
                </a:tc>
                <a:tc>
                  <a:txBody>
                    <a:bodyPr/>
                    <a:lstStyle/>
                    <a:p>
                      <a:endParaRPr lang="en-US" sz="1400" b="1" dirty="0">
                        <a:solidFill>
                          <a:schemeClr val="tx1"/>
                        </a:solidFill>
                      </a:endParaRPr>
                    </a:p>
                  </a:txBody>
                  <a:tcPr marL="45720" marR="45720"/>
                </a:tc>
                <a:extLst>
                  <a:ext uri="{0D108BD9-81ED-4DB2-BD59-A6C34878D82A}">
                    <a16:rowId xmlns:a16="http://schemas.microsoft.com/office/drawing/2014/main" val="10005"/>
                  </a:ext>
                </a:extLst>
              </a:tr>
              <a:tr h="365909">
                <a:tc>
                  <a:txBody>
                    <a:bodyPr/>
                    <a:lstStyle/>
                    <a:p>
                      <a:r>
                        <a:rPr lang="en-US" sz="1400" dirty="0"/>
                        <a:t>Customer</a:t>
                      </a:r>
                      <a:r>
                        <a:rPr lang="en-US" sz="1400" baseline="0" dirty="0"/>
                        <a:t> Lifetime Value Analysis</a:t>
                      </a:r>
                      <a:endParaRPr lang="en-US" sz="1400" b="1" dirty="0">
                        <a:solidFill>
                          <a:schemeClr val="tx1"/>
                        </a:solidFill>
                      </a:endParaRPr>
                    </a:p>
                  </a:txBody>
                  <a:tcPr marL="45720" marR="45720"/>
                </a:tc>
                <a:tc>
                  <a:txBody>
                    <a:bodyPr/>
                    <a:lstStyle/>
                    <a:p>
                      <a:r>
                        <a:rPr lang="en-US" sz="1400" dirty="0"/>
                        <a:t>Agent/Service</a:t>
                      </a:r>
                      <a:r>
                        <a:rPr lang="en-US" sz="1400" baseline="0" dirty="0"/>
                        <a:t> Workforce Analytics</a:t>
                      </a:r>
                      <a:endParaRPr lang="en-US" sz="1400" b="1" dirty="0">
                        <a:solidFill>
                          <a:schemeClr val="tx1"/>
                        </a:solidFill>
                      </a:endParaRPr>
                    </a:p>
                  </a:txBody>
                  <a:tcPr marL="45720" marR="45720"/>
                </a:tc>
                <a:tc>
                  <a:txBody>
                    <a:bodyPr/>
                    <a:lstStyle/>
                    <a:p>
                      <a:r>
                        <a:rPr lang="en-US" sz="1400" dirty="0"/>
                        <a:t>Forecasting &amp; Demand Planning</a:t>
                      </a:r>
                      <a:endParaRPr lang="en-US" sz="1400" b="1" dirty="0">
                        <a:solidFill>
                          <a:schemeClr val="tx1"/>
                        </a:solidFill>
                      </a:endParaRPr>
                    </a:p>
                  </a:txBody>
                  <a:tcPr marL="45720" marR="45720"/>
                </a:tc>
                <a:tc>
                  <a:txBody>
                    <a:bodyPr/>
                    <a:lstStyle/>
                    <a:p>
                      <a:endParaRPr lang="en-US" sz="1400" b="1" dirty="0">
                        <a:solidFill>
                          <a:schemeClr val="tx1"/>
                        </a:solidFill>
                      </a:endParaRPr>
                    </a:p>
                  </a:txBody>
                  <a:tcPr marL="45720" marR="45720"/>
                </a:tc>
                <a:tc>
                  <a:txBody>
                    <a:bodyPr/>
                    <a:lstStyle/>
                    <a:p>
                      <a:endParaRPr lang="en-US" sz="1400" b="1" dirty="0">
                        <a:solidFill>
                          <a:schemeClr val="tx1"/>
                        </a:solidFill>
                      </a:endParaRPr>
                    </a:p>
                  </a:txBody>
                  <a:tcPr marL="45720" marR="45720"/>
                </a:tc>
                <a:extLst>
                  <a:ext uri="{0D108BD9-81ED-4DB2-BD59-A6C34878D82A}">
                    <a16:rowId xmlns:a16="http://schemas.microsoft.com/office/drawing/2014/main" val="10006"/>
                  </a:ext>
                </a:extLst>
              </a:tr>
              <a:tr h="365909">
                <a:tc>
                  <a:txBody>
                    <a:bodyPr/>
                    <a:lstStyle/>
                    <a:p>
                      <a:r>
                        <a:rPr lang="en-US" sz="1400" dirty="0"/>
                        <a:t>Customer Retention &amp; Churn Management</a:t>
                      </a:r>
                      <a:endParaRPr lang="en-US" sz="1400" b="1" dirty="0">
                        <a:solidFill>
                          <a:schemeClr val="tx1"/>
                        </a:solidFill>
                      </a:endParaRPr>
                    </a:p>
                  </a:txBody>
                  <a:tcPr marL="45720" marR="45720"/>
                </a:tc>
                <a:tc>
                  <a:txBody>
                    <a:bodyPr/>
                    <a:lstStyle/>
                    <a:p>
                      <a:r>
                        <a:rPr lang="en-US" sz="1400" dirty="0"/>
                        <a:t>Sales Coverage Analytics</a:t>
                      </a:r>
                      <a:endParaRPr lang="en-US" sz="1400" b="1" dirty="0">
                        <a:solidFill>
                          <a:schemeClr val="tx1"/>
                        </a:solidFill>
                      </a:endParaRPr>
                    </a:p>
                  </a:txBody>
                  <a:tcPr marL="45720" marR="45720"/>
                </a:tc>
                <a:tc>
                  <a:txBody>
                    <a:bodyPr/>
                    <a:lstStyle/>
                    <a:p>
                      <a:r>
                        <a:rPr lang="en-US" sz="1400" dirty="0"/>
                        <a:t>Replenishment &amp; Inventory Optimization</a:t>
                      </a:r>
                      <a:endParaRPr lang="en-US" sz="1400" b="1" dirty="0">
                        <a:solidFill>
                          <a:schemeClr val="tx1"/>
                        </a:solidFill>
                      </a:endParaRPr>
                    </a:p>
                  </a:txBody>
                  <a:tcPr marL="45720" marR="45720"/>
                </a:tc>
                <a:tc>
                  <a:txBody>
                    <a:bodyPr/>
                    <a:lstStyle/>
                    <a:p>
                      <a:endParaRPr lang="en-US" sz="1400" b="1" dirty="0">
                        <a:solidFill>
                          <a:schemeClr val="tx1"/>
                        </a:solidFill>
                      </a:endParaRPr>
                    </a:p>
                  </a:txBody>
                  <a:tcPr marL="45720" marR="45720"/>
                </a:tc>
                <a:tc>
                  <a:txBody>
                    <a:bodyPr/>
                    <a:lstStyle/>
                    <a:p>
                      <a:pPr marL="109538" marR="0" lvl="0" indent="-109538"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mn-lt"/>
                        <a:ea typeface="+mn-ea"/>
                        <a:cs typeface="+mn-cs"/>
                      </a:endParaRPr>
                    </a:p>
                  </a:txBody>
                  <a:tcPr marL="45720" marR="45720"/>
                </a:tc>
                <a:extLst>
                  <a:ext uri="{0D108BD9-81ED-4DB2-BD59-A6C34878D82A}">
                    <a16:rowId xmlns:a16="http://schemas.microsoft.com/office/drawing/2014/main" val="10007"/>
                  </a:ext>
                </a:extLst>
              </a:tr>
              <a:tr h="365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Store Segmentation</a:t>
                      </a:r>
                    </a:p>
                    <a:p>
                      <a:endParaRPr lang="en-US" sz="1400" b="1" dirty="0">
                        <a:solidFill>
                          <a:schemeClr val="tx1"/>
                        </a:solidFill>
                      </a:endParaRPr>
                    </a:p>
                  </a:txBody>
                  <a:tcPr marL="45720" marR="45720"/>
                </a:tc>
                <a:tc>
                  <a:txBody>
                    <a:bodyPr/>
                    <a:lstStyle/>
                    <a:p>
                      <a:r>
                        <a:rPr lang="en-US" sz="1400" dirty="0"/>
                        <a:t>Sales Talent Analytics</a:t>
                      </a:r>
                      <a:endParaRPr lang="en-US" sz="1400" b="1" dirty="0">
                        <a:solidFill>
                          <a:schemeClr val="tx1"/>
                        </a:solidFill>
                      </a:endParaRPr>
                    </a:p>
                  </a:txBody>
                  <a:tcPr marL="45720" marR="45720"/>
                </a:tc>
                <a:tc>
                  <a:txBody>
                    <a:bodyPr/>
                    <a:lstStyle/>
                    <a:p>
                      <a:r>
                        <a:rPr lang="en-US" sz="1400" dirty="0"/>
                        <a:t>Planning Systems Optimization</a:t>
                      </a:r>
                      <a:endParaRPr lang="en-US" sz="1400" b="1" dirty="0">
                        <a:solidFill>
                          <a:schemeClr val="tx1"/>
                        </a:solidFill>
                      </a:endParaRPr>
                    </a:p>
                  </a:txBody>
                  <a:tcPr marL="45720" marR="45720"/>
                </a:tc>
                <a:tc>
                  <a:txBody>
                    <a:bodyPr/>
                    <a:lstStyle/>
                    <a:p>
                      <a:endParaRPr lang="en-US" sz="1400" b="1" dirty="0">
                        <a:solidFill>
                          <a:schemeClr val="tx1"/>
                        </a:solidFill>
                      </a:endParaRPr>
                    </a:p>
                  </a:txBody>
                  <a:tcPr marL="45720" marR="45720"/>
                </a:tc>
                <a:tc>
                  <a:txBody>
                    <a:bodyPr/>
                    <a:lstStyle/>
                    <a:p>
                      <a:endParaRPr lang="en-US" sz="1400" b="1" dirty="0">
                        <a:solidFill>
                          <a:schemeClr val="tx1"/>
                        </a:solidFill>
                      </a:endParaRPr>
                    </a:p>
                  </a:txBody>
                  <a:tcPr marL="45720" marR="45720"/>
                </a:tc>
                <a:extLst>
                  <a:ext uri="{0D108BD9-81ED-4DB2-BD59-A6C34878D82A}">
                    <a16:rowId xmlns:a16="http://schemas.microsoft.com/office/drawing/2014/main" val="10008"/>
                  </a:ext>
                </a:extLst>
              </a:tr>
            </a:tbl>
          </a:graphicData>
        </a:graphic>
      </p:graphicFrame>
      <p:sp>
        <p:nvSpPr>
          <p:cNvPr id="10" name="Textfeld 9"/>
          <p:cNvSpPr txBox="1"/>
          <p:nvPr/>
        </p:nvSpPr>
        <p:spPr bwMode="gray">
          <a:xfrm>
            <a:off x="9187712" y="1279787"/>
            <a:ext cx="1733396" cy="276999"/>
          </a:xfrm>
          <a:prstGeom prst="rect">
            <a:avLst/>
          </a:prstGeom>
          <a:noFill/>
        </p:spPr>
        <p:txBody>
          <a:bodyPr wrap="square" lIns="0" tIns="0" rIns="0" bIns="0" rtlCol="0">
            <a:spAutoFit/>
          </a:bodyPr>
          <a:lstStyle/>
          <a:p>
            <a:pPr>
              <a:buSzPct val="90000"/>
            </a:pPr>
            <a:r>
              <a:rPr lang="de-DE" b="1" i="1" dirty="0">
                <a:solidFill>
                  <a:srgbClr val="BF1F1C"/>
                </a:solidFill>
              </a:rPr>
              <a:t>Exemplarisch</a:t>
            </a:r>
          </a:p>
        </p:txBody>
      </p:sp>
      <p:sp>
        <p:nvSpPr>
          <p:cNvPr id="3" name="Foliennummernplatzhalter 2">
            <a:extLst>
              <a:ext uri="{FF2B5EF4-FFF2-40B4-BE49-F238E27FC236}">
                <a16:creationId xmlns:a16="http://schemas.microsoft.com/office/drawing/2014/main" id="{8DEEB62C-B191-40DF-9587-E1FC681CB76A}"/>
              </a:ext>
            </a:extLst>
          </p:cNvPr>
          <p:cNvSpPr>
            <a:spLocks noGrp="1"/>
          </p:cNvSpPr>
          <p:nvPr>
            <p:ph type="sldNum" sz="quarter" idx="11"/>
          </p:nvPr>
        </p:nvSpPr>
        <p:spPr/>
        <p:txBody>
          <a:bodyPr/>
          <a:lstStyle/>
          <a:p>
            <a:fld id="{FFC269A0-BD27-4577-9DED-0AAE60100C51}" type="slidenum">
              <a:rPr lang="de-DE" smtClean="0"/>
              <a:pPr/>
              <a:t>130</a:t>
            </a:fld>
            <a:r>
              <a:rPr lang="de-DE"/>
              <a:t> | ©</a:t>
            </a:r>
            <a:endParaRPr lang="de-DE" dirty="0"/>
          </a:p>
        </p:txBody>
      </p:sp>
      <p:sp>
        <p:nvSpPr>
          <p:cNvPr id="6" name="Fußzeilenplatzhalter 5">
            <a:extLst>
              <a:ext uri="{FF2B5EF4-FFF2-40B4-BE49-F238E27FC236}">
                <a16:creationId xmlns:a16="http://schemas.microsoft.com/office/drawing/2014/main" id="{CD208E8C-A7BD-457E-B807-08F834DD399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106074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72747"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b="1" dirty="0"/>
              <a:t>Methodisches Vorgehen</a:t>
            </a:r>
          </a:p>
          <a:p>
            <a:r>
              <a:rPr lang="de-DE" dirty="0"/>
              <a:t>Anwendungsgebiete</a:t>
            </a:r>
          </a:p>
          <a:p>
            <a:pPr lvl="1"/>
            <a:r>
              <a:rPr lang="de-DE" dirty="0"/>
              <a:t>Customer Analytics</a:t>
            </a:r>
          </a:p>
          <a:p>
            <a:pPr lvl="1"/>
            <a:r>
              <a:rPr lang="de-DE" dirty="0"/>
              <a:t>Industrial Analytics</a:t>
            </a:r>
          </a:p>
          <a:p>
            <a:pPr lvl="1"/>
            <a:r>
              <a:rPr lang="de-DE" dirty="0"/>
              <a:t>Finance Analytics</a:t>
            </a:r>
          </a:p>
          <a:p>
            <a:r>
              <a:rPr lang="de-DE"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131</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8229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CRISP-DM – Ein typisches Machine-Learning-</a:t>
            </a:r>
            <a:r>
              <a:rPr lang="en-US" dirty="0" err="1"/>
              <a:t>Vorgehen</a:t>
            </a:r>
            <a:r>
              <a:rPr lang="en-US" dirty="0"/>
              <a:t> sieht wie folgt aus:</a:t>
            </a:r>
            <a:endParaRPr lang="de-DE" dirty="0"/>
          </a:p>
        </p:txBody>
      </p:sp>
      <p:sp>
        <p:nvSpPr>
          <p:cNvPr id="32" name="Foliennummernplatzhalter 31">
            <a:extLst>
              <a:ext uri="{FF2B5EF4-FFF2-40B4-BE49-F238E27FC236}">
                <a16:creationId xmlns:a16="http://schemas.microsoft.com/office/drawing/2014/main" id="{D3ED7E66-30EC-4638-B557-B0BBE5CDA920}"/>
              </a:ext>
            </a:extLst>
          </p:cNvPr>
          <p:cNvSpPr>
            <a:spLocks noGrp="1"/>
          </p:cNvSpPr>
          <p:nvPr>
            <p:ph type="sldNum" sz="quarter" idx="11"/>
          </p:nvPr>
        </p:nvSpPr>
        <p:spPr/>
        <p:txBody>
          <a:bodyPr/>
          <a:lstStyle/>
          <a:p>
            <a:fld id="{FFC269A0-BD27-4577-9DED-0AAE60100C51}" type="slidenum">
              <a:rPr lang="de-DE" smtClean="0"/>
              <a:pPr/>
              <a:t>132</a:t>
            </a:fld>
            <a:r>
              <a:rPr lang="de-DE"/>
              <a:t> | ©</a:t>
            </a:r>
            <a:endParaRPr lang="de-DE" dirty="0"/>
          </a:p>
        </p:txBody>
      </p:sp>
      <p:sp>
        <p:nvSpPr>
          <p:cNvPr id="33" name="Fußzeilenplatzhalter 32">
            <a:extLst>
              <a:ext uri="{FF2B5EF4-FFF2-40B4-BE49-F238E27FC236}">
                <a16:creationId xmlns:a16="http://schemas.microsoft.com/office/drawing/2014/main" id="{D9A3C779-6B8A-448F-9595-8EA51ED3E999}"/>
              </a:ext>
            </a:extLst>
          </p:cNvPr>
          <p:cNvSpPr>
            <a:spLocks noGrp="1"/>
          </p:cNvSpPr>
          <p:nvPr>
            <p:ph type="ftr" sz="quarter" idx="10"/>
          </p:nvPr>
        </p:nvSpPr>
        <p:spPr/>
        <p:txBody>
          <a:bodyPr/>
          <a:lstStyle/>
          <a:p>
            <a:r>
              <a:rPr lang="de-DE" dirty="0"/>
              <a:t>Fockel</a:t>
            </a:r>
          </a:p>
        </p:txBody>
      </p:sp>
      <p:sp>
        <p:nvSpPr>
          <p:cNvPr id="34" name="Abgerundetes Rechteck 5">
            <a:extLst>
              <a:ext uri="{FF2B5EF4-FFF2-40B4-BE49-F238E27FC236}">
                <a16:creationId xmlns:a16="http://schemas.microsoft.com/office/drawing/2014/main" id="{0908A599-BFA3-4530-AEC6-3E7624057E63}"/>
              </a:ext>
            </a:extLst>
          </p:cNvPr>
          <p:cNvSpPr/>
          <p:nvPr/>
        </p:nvSpPr>
        <p:spPr>
          <a:xfrm>
            <a:off x="1463040" y="2636627"/>
            <a:ext cx="9265920" cy="1328754"/>
          </a:xfrm>
          <a:prstGeom prst="roundRect">
            <a:avLst/>
          </a:pr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 Verbindung 3">
            <a:extLst>
              <a:ext uri="{FF2B5EF4-FFF2-40B4-BE49-F238E27FC236}">
                <a16:creationId xmlns:a16="http://schemas.microsoft.com/office/drawing/2014/main" id="{E1089B0A-B8FF-42FA-AF00-F20F532251FB}"/>
              </a:ext>
            </a:extLst>
          </p:cNvPr>
          <p:cNvCxnSpPr/>
          <p:nvPr/>
        </p:nvCxnSpPr>
        <p:spPr>
          <a:xfrm>
            <a:off x="1463040" y="3977747"/>
            <a:ext cx="9265920"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5ED054E4-DAA3-47A7-88EB-2195D0D03216}"/>
              </a:ext>
            </a:extLst>
          </p:cNvPr>
          <p:cNvGrpSpPr/>
          <p:nvPr/>
        </p:nvGrpSpPr>
        <p:grpSpPr>
          <a:xfrm>
            <a:off x="1463040" y="1630287"/>
            <a:ext cx="4491928" cy="1813669"/>
            <a:chOff x="1463040" y="1821355"/>
            <a:chExt cx="4491928" cy="1813669"/>
          </a:xfrm>
        </p:grpSpPr>
        <p:sp>
          <p:nvSpPr>
            <p:cNvPr id="37" name="Dreieck 47">
              <a:extLst>
                <a:ext uri="{FF2B5EF4-FFF2-40B4-BE49-F238E27FC236}">
                  <a16:creationId xmlns:a16="http://schemas.microsoft.com/office/drawing/2014/main" id="{2154E242-938F-4E4C-8E78-35FDFABBEA09}"/>
                </a:ext>
              </a:extLst>
            </p:cNvPr>
            <p:cNvSpPr/>
            <p:nvPr/>
          </p:nvSpPr>
          <p:spPr>
            <a:xfrm rot="10800000">
              <a:off x="4887948" y="2537545"/>
              <a:ext cx="609753" cy="1097479"/>
            </a:xfrm>
            <a:prstGeom prst="triangle">
              <a:avLst>
                <a:gd name="adj" fmla="val 59059"/>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ige Legende 8">
              <a:extLst>
                <a:ext uri="{FF2B5EF4-FFF2-40B4-BE49-F238E27FC236}">
                  <a16:creationId xmlns:a16="http://schemas.microsoft.com/office/drawing/2014/main" id="{6A9584F7-5E59-4ABF-867B-AD0998C3452A}"/>
                </a:ext>
              </a:extLst>
            </p:cNvPr>
            <p:cNvSpPr/>
            <p:nvPr/>
          </p:nvSpPr>
          <p:spPr>
            <a:xfrm>
              <a:off x="1463040" y="1821355"/>
              <a:ext cx="4491928" cy="750822"/>
            </a:xfrm>
            <a:prstGeom prst="flowChartAlternateProcess">
              <a:avLst/>
            </a:prstGeom>
            <a:solidFill>
              <a:schemeClr val="accent3">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r>
                <a:rPr lang="de-DE" sz="1400" dirty="0">
                  <a:solidFill>
                    <a:schemeClr val="tx1"/>
                  </a:solidFill>
                </a:rPr>
                <a:t>Ähnlich wie beim “klassischen” ETL von DWH Projekten, kann dies einer der arbeitsintensivsten Bereiche in Data Science sein.</a:t>
              </a:r>
            </a:p>
          </p:txBody>
        </p:sp>
      </p:grpSp>
      <p:grpSp>
        <p:nvGrpSpPr>
          <p:cNvPr id="39" name="Gruppieren 38">
            <a:extLst>
              <a:ext uri="{FF2B5EF4-FFF2-40B4-BE49-F238E27FC236}">
                <a16:creationId xmlns:a16="http://schemas.microsoft.com/office/drawing/2014/main" id="{BADEA81D-B8EF-4D47-94FE-FDB6C8121526}"/>
              </a:ext>
            </a:extLst>
          </p:cNvPr>
          <p:cNvGrpSpPr/>
          <p:nvPr/>
        </p:nvGrpSpPr>
        <p:grpSpPr>
          <a:xfrm>
            <a:off x="6237032" y="1630287"/>
            <a:ext cx="4491928" cy="1813669"/>
            <a:chOff x="6852093" y="1821355"/>
            <a:chExt cx="4491928" cy="1813669"/>
          </a:xfrm>
        </p:grpSpPr>
        <p:sp>
          <p:nvSpPr>
            <p:cNvPr id="40" name="Dreieck 48">
              <a:extLst>
                <a:ext uri="{FF2B5EF4-FFF2-40B4-BE49-F238E27FC236}">
                  <a16:creationId xmlns:a16="http://schemas.microsoft.com/office/drawing/2014/main" id="{4A2A988F-0DC7-478B-B140-7BDF6A9067D6}"/>
                </a:ext>
              </a:extLst>
            </p:cNvPr>
            <p:cNvSpPr/>
            <p:nvPr/>
          </p:nvSpPr>
          <p:spPr>
            <a:xfrm rot="10800000">
              <a:off x="7256472" y="2537545"/>
              <a:ext cx="609753" cy="1097479"/>
            </a:xfrm>
            <a:prstGeom prst="triangle">
              <a:avLst>
                <a:gd name="adj" fmla="val 4563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ige Legende 9">
              <a:extLst>
                <a:ext uri="{FF2B5EF4-FFF2-40B4-BE49-F238E27FC236}">
                  <a16:creationId xmlns:a16="http://schemas.microsoft.com/office/drawing/2014/main" id="{EAF2FC5C-CD62-42C1-93CE-257204039A16}"/>
                </a:ext>
              </a:extLst>
            </p:cNvPr>
            <p:cNvSpPr/>
            <p:nvPr/>
          </p:nvSpPr>
          <p:spPr>
            <a:xfrm>
              <a:off x="6852093" y="1821355"/>
              <a:ext cx="4491928" cy="751735"/>
            </a:xfrm>
            <a:prstGeom prst="flowChartAlternateProcess">
              <a:avLst/>
            </a:prstGeom>
            <a:solidFill>
              <a:schemeClr val="accent3">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r>
                <a:rPr lang="de-DE" sz="1400" dirty="0">
                  <a:solidFill>
                    <a:schemeClr val="tx1"/>
                  </a:solidFill>
                </a:rPr>
                <a:t>Data Scientists erforschen verschiedene Verfahren und passen die Modelle/Algorithmen an</a:t>
              </a:r>
            </a:p>
          </p:txBody>
        </p:sp>
      </p:grpSp>
      <p:sp>
        <p:nvSpPr>
          <p:cNvPr id="42" name="Abgerundetes Rechteck 34">
            <a:extLst>
              <a:ext uri="{FF2B5EF4-FFF2-40B4-BE49-F238E27FC236}">
                <a16:creationId xmlns:a16="http://schemas.microsoft.com/office/drawing/2014/main" id="{1FDB8FE2-273F-4161-B1D9-7A9CA4244155}"/>
              </a:ext>
            </a:extLst>
          </p:cNvPr>
          <p:cNvSpPr/>
          <p:nvPr/>
        </p:nvSpPr>
        <p:spPr>
          <a:xfrm>
            <a:off x="1614592" y="2908007"/>
            <a:ext cx="7209488" cy="1046033"/>
          </a:xfrm>
          <a:prstGeom prst="roundRect">
            <a:avLst/>
          </a:pr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Abgerundetes Rechteck 35">
            <a:extLst>
              <a:ext uri="{FF2B5EF4-FFF2-40B4-BE49-F238E27FC236}">
                <a16:creationId xmlns:a16="http://schemas.microsoft.com/office/drawing/2014/main" id="{2A6914B2-40AA-407D-93D3-3ADB6C32FA7A}"/>
              </a:ext>
            </a:extLst>
          </p:cNvPr>
          <p:cNvSpPr/>
          <p:nvPr/>
        </p:nvSpPr>
        <p:spPr>
          <a:xfrm>
            <a:off x="1766144" y="3140928"/>
            <a:ext cx="1592280" cy="836820"/>
          </a:xfrm>
          <a:prstGeom prst="roundRect">
            <a:avLst/>
          </a:pr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Abgerundetes Rechteck 36">
            <a:extLst>
              <a:ext uri="{FF2B5EF4-FFF2-40B4-BE49-F238E27FC236}">
                <a16:creationId xmlns:a16="http://schemas.microsoft.com/office/drawing/2014/main" id="{5FAD8D18-F43D-4510-AD9A-AFCAC662CAEF}"/>
              </a:ext>
            </a:extLst>
          </p:cNvPr>
          <p:cNvSpPr/>
          <p:nvPr/>
        </p:nvSpPr>
        <p:spPr>
          <a:xfrm>
            <a:off x="5138472" y="3122891"/>
            <a:ext cx="1842803" cy="836820"/>
          </a:xfrm>
          <a:prstGeom prst="roundRect">
            <a:avLst/>
          </a:pr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abgerundete Ecken 34">
            <a:extLst>
              <a:ext uri="{FF2B5EF4-FFF2-40B4-BE49-F238E27FC236}">
                <a16:creationId xmlns:a16="http://schemas.microsoft.com/office/drawing/2014/main" id="{B93507FF-688C-4292-89D6-58BCDB789750}"/>
              </a:ext>
            </a:extLst>
          </p:cNvPr>
          <p:cNvSpPr/>
          <p:nvPr/>
        </p:nvSpPr>
        <p:spPr>
          <a:xfrm>
            <a:off x="677082" y="3442365"/>
            <a:ext cx="1592280"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tIns="360000" bIns="324000" rtlCol="0" anchor="ctr"/>
          <a:lstStyle/>
          <a:p>
            <a:pPr algn="ctr" fontAlgn="ctr">
              <a:spcBef>
                <a:spcPct val="0"/>
              </a:spcBef>
              <a:spcAft>
                <a:spcPct val="0"/>
              </a:spcAft>
            </a:pPr>
            <a:r>
              <a:rPr lang="en-US" sz="1600" b="1" dirty="0">
                <a:solidFill>
                  <a:schemeClr val="bg1"/>
                </a:solidFill>
              </a:rPr>
              <a:t>Business Understanding</a:t>
            </a:r>
          </a:p>
          <a:p>
            <a:pPr algn="ctr" fontAlgn="ctr">
              <a:spcBef>
                <a:spcPct val="0"/>
              </a:spcBef>
              <a:spcAft>
                <a:spcPct val="0"/>
              </a:spcAft>
            </a:pPr>
            <a:r>
              <a:rPr lang="en-US" sz="1300" dirty="0" err="1">
                <a:solidFill>
                  <a:schemeClr val="accent3">
                    <a:lumMod val="60000"/>
                    <a:lumOff val="40000"/>
                  </a:schemeClr>
                </a:solidFill>
              </a:rPr>
              <a:t>Indentifikation</a:t>
            </a:r>
            <a:r>
              <a:rPr lang="en-US" sz="1300" dirty="0">
                <a:solidFill>
                  <a:schemeClr val="accent3">
                    <a:lumMod val="60000"/>
                    <a:lumOff val="40000"/>
                  </a:schemeClr>
                </a:solidFill>
              </a:rPr>
              <a:t> </a:t>
            </a:r>
            <a:br>
              <a:rPr lang="en-US" sz="1300" dirty="0">
                <a:solidFill>
                  <a:schemeClr val="accent3">
                    <a:lumMod val="60000"/>
                    <a:lumOff val="40000"/>
                  </a:schemeClr>
                </a:solidFill>
              </a:rPr>
            </a:br>
            <a:r>
              <a:rPr lang="en-US" sz="1300" dirty="0">
                <a:solidFill>
                  <a:schemeClr val="accent3">
                    <a:lumMod val="60000"/>
                    <a:lumOff val="40000"/>
                  </a:schemeClr>
                </a:solidFill>
              </a:rPr>
              <a:t>der </a:t>
            </a:r>
            <a:r>
              <a:rPr lang="en-US" sz="1300" dirty="0" err="1">
                <a:solidFill>
                  <a:schemeClr val="accent3">
                    <a:lumMod val="60000"/>
                    <a:lumOff val="40000"/>
                  </a:schemeClr>
                </a:solidFill>
              </a:rPr>
              <a:t>Ziele</a:t>
            </a:r>
            <a:endParaRPr lang="en-US" sz="1300" dirty="0">
              <a:solidFill>
                <a:schemeClr val="accent3">
                  <a:lumMod val="60000"/>
                  <a:lumOff val="40000"/>
                </a:schemeClr>
              </a:solidFill>
            </a:endParaRPr>
          </a:p>
        </p:txBody>
      </p:sp>
      <p:sp>
        <p:nvSpPr>
          <p:cNvPr id="46" name="Rechteck: abgerundete Ecken 34">
            <a:extLst>
              <a:ext uri="{FF2B5EF4-FFF2-40B4-BE49-F238E27FC236}">
                <a16:creationId xmlns:a16="http://schemas.microsoft.com/office/drawing/2014/main" id="{43FBD81B-54C3-43ED-8413-F50A71243E60}"/>
              </a:ext>
            </a:extLst>
          </p:cNvPr>
          <p:cNvSpPr/>
          <p:nvPr/>
        </p:nvSpPr>
        <p:spPr>
          <a:xfrm>
            <a:off x="2467518" y="3442365"/>
            <a:ext cx="1691396"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tIns="180000" bIns="144000" rtlCol="0" anchor="ctr"/>
          <a:lstStyle/>
          <a:p>
            <a:pPr algn="ctr" fontAlgn="ctr">
              <a:spcBef>
                <a:spcPct val="0"/>
              </a:spcBef>
              <a:spcAft>
                <a:spcPct val="0"/>
              </a:spcAft>
            </a:pPr>
            <a:r>
              <a:rPr lang="en-US" sz="1600" b="1" dirty="0">
                <a:solidFill>
                  <a:schemeClr val="bg1"/>
                </a:solidFill>
              </a:rPr>
              <a:t>Data Understanding</a:t>
            </a:r>
          </a:p>
          <a:p>
            <a:pPr algn="ctr" fontAlgn="ctr">
              <a:spcBef>
                <a:spcPct val="0"/>
              </a:spcBef>
              <a:spcAft>
                <a:spcPct val="0"/>
              </a:spcAft>
            </a:pPr>
            <a:r>
              <a:rPr lang="en-US" sz="1300" dirty="0" err="1">
                <a:solidFill>
                  <a:schemeClr val="accent3">
                    <a:lumMod val="60000"/>
                    <a:lumOff val="40000"/>
                  </a:schemeClr>
                </a:solidFill>
              </a:rPr>
              <a:t>Datenerfassung</a:t>
            </a:r>
            <a:r>
              <a:rPr lang="en-US" sz="1300" dirty="0">
                <a:solidFill>
                  <a:schemeClr val="accent3">
                    <a:lumMod val="60000"/>
                    <a:lumOff val="40000"/>
                  </a:schemeClr>
                </a:solidFill>
              </a:rPr>
              <a:t> und </a:t>
            </a:r>
            <a:br>
              <a:rPr lang="en-US" sz="1300" dirty="0">
                <a:solidFill>
                  <a:schemeClr val="accent3">
                    <a:lumMod val="60000"/>
                    <a:lumOff val="40000"/>
                  </a:schemeClr>
                </a:solidFill>
              </a:rPr>
            </a:br>
            <a:r>
              <a:rPr lang="en-US" sz="1300" dirty="0">
                <a:solidFill>
                  <a:schemeClr val="accent3">
                    <a:lumMod val="60000"/>
                    <a:lumOff val="40000"/>
                  </a:schemeClr>
                </a:solidFill>
              </a:rPr>
              <a:t>-</a:t>
            </a:r>
            <a:r>
              <a:rPr lang="en-US" sz="1300" dirty="0" err="1">
                <a:solidFill>
                  <a:schemeClr val="accent3">
                    <a:lumMod val="60000"/>
                    <a:lumOff val="40000"/>
                  </a:schemeClr>
                </a:solidFill>
              </a:rPr>
              <a:t>bewertung</a:t>
            </a:r>
            <a:endParaRPr lang="en-US" sz="1300" dirty="0">
              <a:solidFill>
                <a:schemeClr val="accent3">
                  <a:lumMod val="60000"/>
                  <a:lumOff val="40000"/>
                </a:schemeClr>
              </a:solidFill>
            </a:endParaRPr>
          </a:p>
        </p:txBody>
      </p:sp>
      <p:sp>
        <p:nvSpPr>
          <p:cNvPr id="47" name="Rechteck: abgerundete Ecken 34">
            <a:extLst>
              <a:ext uri="{FF2B5EF4-FFF2-40B4-BE49-F238E27FC236}">
                <a16:creationId xmlns:a16="http://schemas.microsoft.com/office/drawing/2014/main" id="{3F76E6F3-4B8F-4BBD-8676-30D546565BD2}"/>
              </a:ext>
            </a:extLst>
          </p:cNvPr>
          <p:cNvSpPr/>
          <p:nvPr/>
        </p:nvSpPr>
        <p:spPr>
          <a:xfrm>
            <a:off x="4362688" y="3442365"/>
            <a:ext cx="1592280"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rtlCol="0" anchor="ctr"/>
          <a:lstStyle/>
          <a:p>
            <a:pPr algn="ctr" fontAlgn="ctr">
              <a:spcBef>
                <a:spcPct val="0"/>
              </a:spcBef>
              <a:spcAft>
                <a:spcPct val="0"/>
              </a:spcAft>
            </a:pPr>
            <a:r>
              <a:rPr lang="en-US" sz="1600" b="1" dirty="0">
                <a:solidFill>
                  <a:schemeClr val="bg1"/>
                </a:solidFill>
              </a:rPr>
              <a:t>Data Preparation</a:t>
            </a:r>
          </a:p>
          <a:p>
            <a:pPr algn="ctr" fontAlgn="ctr">
              <a:spcBef>
                <a:spcPct val="0"/>
              </a:spcBef>
              <a:spcAft>
                <a:spcPct val="0"/>
              </a:spcAft>
            </a:pPr>
            <a:r>
              <a:rPr lang="en-US" sz="1300" dirty="0" err="1">
                <a:solidFill>
                  <a:schemeClr val="accent3">
                    <a:lumMod val="60000"/>
                    <a:lumOff val="40000"/>
                  </a:schemeClr>
                </a:solidFill>
              </a:rPr>
              <a:t>Daten</a:t>
            </a:r>
            <a:r>
              <a:rPr lang="en-US" sz="1300" dirty="0">
                <a:solidFill>
                  <a:schemeClr val="accent3">
                    <a:lumMod val="60000"/>
                    <a:lumOff val="40000"/>
                  </a:schemeClr>
                </a:solidFill>
              </a:rPr>
              <a:t>-</a:t>
            </a:r>
          </a:p>
          <a:p>
            <a:pPr algn="ctr" fontAlgn="ctr">
              <a:spcBef>
                <a:spcPct val="0"/>
              </a:spcBef>
              <a:spcAft>
                <a:spcPct val="0"/>
              </a:spcAft>
            </a:pPr>
            <a:r>
              <a:rPr lang="en-US" sz="1300" dirty="0" err="1">
                <a:solidFill>
                  <a:schemeClr val="accent3">
                    <a:lumMod val="60000"/>
                    <a:lumOff val="40000"/>
                  </a:schemeClr>
                </a:solidFill>
              </a:rPr>
              <a:t>aufbereitung</a:t>
            </a:r>
            <a:endParaRPr lang="en-US" sz="1300" dirty="0">
              <a:solidFill>
                <a:schemeClr val="accent3">
                  <a:lumMod val="60000"/>
                  <a:lumOff val="40000"/>
                </a:schemeClr>
              </a:solidFill>
            </a:endParaRPr>
          </a:p>
        </p:txBody>
      </p:sp>
      <p:sp>
        <p:nvSpPr>
          <p:cNvPr id="48" name="Rechteck: abgerundete Ecken 34">
            <a:extLst>
              <a:ext uri="{FF2B5EF4-FFF2-40B4-BE49-F238E27FC236}">
                <a16:creationId xmlns:a16="http://schemas.microsoft.com/office/drawing/2014/main" id="{56EE8810-1848-4E84-AAF0-2B3016D45972}"/>
              </a:ext>
            </a:extLst>
          </p:cNvPr>
          <p:cNvSpPr/>
          <p:nvPr/>
        </p:nvSpPr>
        <p:spPr>
          <a:xfrm>
            <a:off x="6205491" y="3442365"/>
            <a:ext cx="1592280"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fontAlgn="ctr">
              <a:spcBef>
                <a:spcPct val="0"/>
              </a:spcBef>
              <a:spcAft>
                <a:spcPct val="0"/>
              </a:spcAft>
            </a:pPr>
            <a:r>
              <a:rPr lang="en-US" sz="1600" b="1" dirty="0">
                <a:solidFill>
                  <a:schemeClr val="bg1"/>
                </a:solidFill>
              </a:rPr>
              <a:t>Modeling</a:t>
            </a:r>
            <a:br>
              <a:rPr lang="en-US" sz="1400" b="1" dirty="0">
                <a:solidFill>
                  <a:schemeClr val="bg1"/>
                </a:solidFill>
              </a:rPr>
            </a:br>
            <a:r>
              <a:rPr lang="en-US" sz="1300" dirty="0" err="1">
                <a:solidFill>
                  <a:schemeClr val="accent3">
                    <a:lumMod val="60000"/>
                    <a:lumOff val="40000"/>
                  </a:schemeClr>
                </a:solidFill>
              </a:rPr>
              <a:t>Datenerfassung</a:t>
            </a:r>
            <a:r>
              <a:rPr lang="en-US" sz="1300" dirty="0">
                <a:solidFill>
                  <a:schemeClr val="accent3">
                    <a:lumMod val="60000"/>
                    <a:lumOff val="40000"/>
                  </a:schemeClr>
                </a:solidFill>
              </a:rPr>
              <a:t> und </a:t>
            </a:r>
            <a:br>
              <a:rPr lang="en-US" sz="1300" dirty="0">
                <a:solidFill>
                  <a:schemeClr val="accent3">
                    <a:lumMod val="60000"/>
                    <a:lumOff val="40000"/>
                  </a:schemeClr>
                </a:solidFill>
              </a:rPr>
            </a:br>
            <a:r>
              <a:rPr lang="en-US" sz="1300" dirty="0" err="1">
                <a:solidFill>
                  <a:schemeClr val="accent3">
                    <a:lumMod val="60000"/>
                    <a:lumOff val="40000"/>
                  </a:schemeClr>
                </a:solidFill>
              </a:rPr>
              <a:t>Modellbildung</a:t>
            </a:r>
            <a:endParaRPr lang="en-US" sz="1300" b="1" dirty="0">
              <a:solidFill>
                <a:schemeClr val="accent3">
                  <a:lumMod val="60000"/>
                  <a:lumOff val="40000"/>
                </a:schemeClr>
              </a:solidFill>
            </a:endParaRPr>
          </a:p>
        </p:txBody>
      </p:sp>
      <p:sp>
        <p:nvSpPr>
          <p:cNvPr id="49" name="Rechteck: abgerundete Ecken 34">
            <a:extLst>
              <a:ext uri="{FF2B5EF4-FFF2-40B4-BE49-F238E27FC236}">
                <a16:creationId xmlns:a16="http://schemas.microsoft.com/office/drawing/2014/main" id="{DBAB5797-6288-422F-9697-7F91111BCF94}"/>
              </a:ext>
            </a:extLst>
          </p:cNvPr>
          <p:cNvSpPr/>
          <p:nvPr/>
        </p:nvSpPr>
        <p:spPr>
          <a:xfrm>
            <a:off x="8048294" y="3442365"/>
            <a:ext cx="1592280"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lIns="0" tIns="180000" rIns="0" bIns="0" rtlCol="0" anchor="ctr"/>
          <a:lstStyle/>
          <a:p>
            <a:pPr algn="ctr" fontAlgn="ctr">
              <a:spcBef>
                <a:spcPct val="0"/>
              </a:spcBef>
              <a:spcAft>
                <a:spcPct val="0"/>
              </a:spcAft>
            </a:pPr>
            <a:r>
              <a:rPr lang="de-AT" sz="1600" b="1" dirty="0">
                <a:solidFill>
                  <a:schemeClr val="bg1"/>
                </a:solidFill>
              </a:rPr>
              <a:t>Evaluation</a:t>
            </a:r>
          </a:p>
          <a:p>
            <a:pPr algn="ctr" fontAlgn="ctr">
              <a:spcBef>
                <a:spcPct val="0"/>
              </a:spcBef>
              <a:spcAft>
                <a:spcPct val="0"/>
              </a:spcAft>
            </a:pPr>
            <a:r>
              <a:rPr lang="en-US" sz="1300" dirty="0" err="1">
                <a:solidFill>
                  <a:schemeClr val="accent3">
                    <a:lumMod val="60000"/>
                    <a:lumOff val="40000"/>
                  </a:schemeClr>
                </a:solidFill>
              </a:rPr>
              <a:t>Modellevaluation</a:t>
            </a:r>
            <a:r>
              <a:rPr lang="en-US" sz="1300" dirty="0">
                <a:solidFill>
                  <a:schemeClr val="accent3">
                    <a:lumMod val="60000"/>
                    <a:lumOff val="40000"/>
                  </a:schemeClr>
                </a:solidFill>
              </a:rPr>
              <a:t> </a:t>
            </a:r>
            <a:br>
              <a:rPr lang="en-US" sz="1300" dirty="0">
                <a:solidFill>
                  <a:schemeClr val="accent3">
                    <a:lumMod val="60000"/>
                    <a:lumOff val="40000"/>
                  </a:schemeClr>
                </a:solidFill>
              </a:rPr>
            </a:br>
            <a:r>
              <a:rPr lang="en-US" sz="1300" dirty="0">
                <a:solidFill>
                  <a:schemeClr val="accent3">
                    <a:lumMod val="60000"/>
                    <a:lumOff val="40000"/>
                  </a:schemeClr>
                </a:solidFill>
              </a:rPr>
              <a:t>und </a:t>
            </a:r>
            <a:r>
              <a:rPr lang="de-AT" sz="1300" dirty="0">
                <a:solidFill>
                  <a:schemeClr val="accent3">
                    <a:lumMod val="60000"/>
                    <a:lumOff val="40000"/>
                  </a:schemeClr>
                </a:solidFill>
              </a:rPr>
              <a:t>Ergebnisse</a:t>
            </a:r>
            <a:endParaRPr lang="de-AT" sz="1300" b="1" dirty="0">
              <a:solidFill>
                <a:schemeClr val="accent3">
                  <a:lumMod val="60000"/>
                  <a:lumOff val="40000"/>
                </a:schemeClr>
              </a:solidFill>
            </a:endParaRPr>
          </a:p>
          <a:p>
            <a:pPr algn="ctr" fontAlgn="ctr">
              <a:spcBef>
                <a:spcPct val="0"/>
              </a:spcBef>
              <a:spcAft>
                <a:spcPct val="0"/>
              </a:spcAft>
            </a:pPr>
            <a:endParaRPr lang="de-AT" sz="1400" b="1" dirty="0">
              <a:solidFill>
                <a:schemeClr val="bg1"/>
              </a:solidFill>
            </a:endParaRPr>
          </a:p>
        </p:txBody>
      </p:sp>
      <p:sp>
        <p:nvSpPr>
          <p:cNvPr id="50" name="Rechteck: abgerundete Ecken 34">
            <a:extLst>
              <a:ext uri="{FF2B5EF4-FFF2-40B4-BE49-F238E27FC236}">
                <a16:creationId xmlns:a16="http://schemas.microsoft.com/office/drawing/2014/main" id="{0D1AB61C-EE87-4618-8CC5-4B0446459EED}"/>
              </a:ext>
            </a:extLst>
          </p:cNvPr>
          <p:cNvSpPr/>
          <p:nvPr/>
        </p:nvSpPr>
        <p:spPr>
          <a:xfrm>
            <a:off x="9891098" y="3442365"/>
            <a:ext cx="1592280"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tIns="216000" rtlCol="0" anchor="ctr"/>
          <a:lstStyle/>
          <a:p>
            <a:pPr algn="ctr" fontAlgn="ctr">
              <a:spcBef>
                <a:spcPct val="0"/>
              </a:spcBef>
              <a:spcAft>
                <a:spcPct val="0"/>
              </a:spcAft>
            </a:pPr>
            <a:r>
              <a:rPr lang="de-AT" sz="1600" b="1" dirty="0" err="1">
                <a:solidFill>
                  <a:schemeClr val="bg1"/>
                </a:solidFill>
              </a:rPr>
              <a:t>Deployment</a:t>
            </a:r>
            <a:endParaRPr lang="de-AT" sz="1600" b="1" dirty="0">
              <a:solidFill>
                <a:schemeClr val="bg1"/>
              </a:solidFill>
            </a:endParaRPr>
          </a:p>
          <a:p>
            <a:pPr algn="ctr" fontAlgn="ctr">
              <a:spcBef>
                <a:spcPct val="0"/>
              </a:spcBef>
              <a:spcAft>
                <a:spcPct val="0"/>
              </a:spcAft>
            </a:pPr>
            <a:r>
              <a:rPr lang="de-AT" sz="1300" dirty="0">
                <a:solidFill>
                  <a:schemeClr val="accent3">
                    <a:lumMod val="60000"/>
                    <a:lumOff val="40000"/>
                  </a:schemeClr>
                </a:solidFill>
              </a:rPr>
              <a:t>Anwendung der Ergebnisse in der Praxis</a:t>
            </a:r>
            <a:endParaRPr lang="de-AT" sz="1300" b="1" dirty="0">
              <a:solidFill>
                <a:schemeClr val="accent3">
                  <a:lumMod val="60000"/>
                  <a:lumOff val="40000"/>
                </a:schemeClr>
              </a:solidFill>
            </a:endParaRPr>
          </a:p>
          <a:p>
            <a:pPr algn="ctr" fontAlgn="ctr">
              <a:spcBef>
                <a:spcPct val="0"/>
              </a:spcBef>
              <a:spcAft>
                <a:spcPct val="0"/>
              </a:spcAft>
            </a:pPr>
            <a:endParaRPr lang="de-AT" sz="1400" b="1" dirty="0">
              <a:solidFill>
                <a:schemeClr val="bg1"/>
              </a:solidFill>
            </a:endParaRPr>
          </a:p>
        </p:txBody>
      </p:sp>
      <p:sp>
        <p:nvSpPr>
          <p:cNvPr id="51" name="Dreieck 40">
            <a:extLst>
              <a:ext uri="{FF2B5EF4-FFF2-40B4-BE49-F238E27FC236}">
                <a16:creationId xmlns:a16="http://schemas.microsoft.com/office/drawing/2014/main" id="{D6DC3261-E695-4615-A42B-02CCA50FDA83}"/>
              </a:ext>
            </a:extLst>
          </p:cNvPr>
          <p:cNvSpPr/>
          <p:nvPr/>
        </p:nvSpPr>
        <p:spPr>
          <a:xfrm>
            <a:off x="10615600" y="3018445"/>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Dreieck 41">
            <a:extLst>
              <a:ext uri="{FF2B5EF4-FFF2-40B4-BE49-F238E27FC236}">
                <a16:creationId xmlns:a16="http://schemas.microsoft.com/office/drawing/2014/main" id="{CEAEC144-5384-4959-B13A-4B686A9301F7}"/>
              </a:ext>
            </a:extLst>
          </p:cNvPr>
          <p:cNvSpPr/>
          <p:nvPr/>
        </p:nvSpPr>
        <p:spPr>
          <a:xfrm>
            <a:off x="8706973" y="3104170"/>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Dreieck 42">
            <a:extLst>
              <a:ext uri="{FF2B5EF4-FFF2-40B4-BE49-F238E27FC236}">
                <a16:creationId xmlns:a16="http://schemas.microsoft.com/office/drawing/2014/main" id="{3C66F2F0-D465-458D-89E4-9C90A92B66A9}"/>
              </a:ext>
            </a:extLst>
          </p:cNvPr>
          <p:cNvSpPr/>
          <p:nvPr/>
        </p:nvSpPr>
        <p:spPr>
          <a:xfrm rot="16200000">
            <a:off x="5946513" y="3027667"/>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Dreieck 43">
            <a:extLst>
              <a:ext uri="{FF2B5EF4-FFF2-40B4-BE49-F238E27FC236}">
                <a16:creationId xmlns:a16="http://schemas.microsoft.com/office/drawing/2014/main" id="{238E99BF-F2E4-47AF-AFF4-62E8C5C13B06}"/>
              </a:ext>
            </a:extLst>
          </p:cNvPr>
          <p:cNvSpPr/>
          <p:nvPr/>
        </p:nvSpPr>
        <p:spPr>
          <a:xfrm rot="16200000">
            <a:off x="2296470" y="3042781"/>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Dreieck 44">
            <a:extLst>
              <a:ext uri="{FF2B5EF4-FFF2-40B4-BE49-F238E27FC236}">
                <a16:creationId xmlns:a16="http://schemas.microsoft.com/office/drawing/2014/main" id="{4E3A6459-1CA1-4EF3-875C-862B1D34767B}"/>
              </a:ext>
            </a:extLst>
          </p:cNvPr>
          <p:cNvSpPr/>
          <p:nvPr/>
        </p:nvSpPr>
        <p:spPr>
          <a:xfrm rot="10800000">
            <a:off x="1357237" y="2755056"/>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Dreieck 45">
            <a:extLst>
              <a:ext uri="{FF2B5EF4-FFF2-40B4-BE49-F238E27FC236}">
                <a16:creationId xmlns:a16="http://schemas.microsoft.com/office/drawing/2014/main" id="{1010BB12-1842-4A75-BA19-F13E36A915B9}"/>
              </a:ext>
            </a:extLst>
          </p:cNvPr>
          <p:cNvSpPr/>
          <p:nvPr/>
        </p:nvSpPr>
        <p:spPr>
          <a:xfrm rot="10800000">
            <a:off x="1500820" y="3095122"/>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Oval 25">
            <a:extLst>
              <a:ext uri="{FF2B5EF4-FFF2-40B4-BE49-F238E27FC236}">
                <a16:creationId xmlns:a16="http://schemas.microsoft.com/office/drawing/2014/main" id="{94CDDA89-2BCA-4AD5-BB7B-CB3AF45408D2}"/>
              </a:ext>
            </a:extLst>
          </p:cNvPr>
          <p:cNvSpPr/>
          <p:nvPr/>
        </p:nvSpPr>
        <p:spPr>
          <a:xfrm>
            <a:off x="11130681"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grpSp>
        <p:nvGrpSpPr>
          <p:cNvPr id="58" name="Gruppieren 57">
            <a:extLst>
              <a:ext uri="{FF2B5EF4-FFF2-40B4-BE49-F238E27FC236}">
                <a16:creationId xmlns:a16="http://schemas.microsoft.com/office/drawing/2014/main" id="{479CB36B-754D-413E-8AE2-8247F25C2E78}"/>
              </a:ext>
            </a:extLst>
          </p:cNvPr>
          <p:cNvGrpSpPr/>
          <p:nvPr/>
        </p:nvGrpSpPr>
        <p:grpSpPr>
          <a:xfrm>
            <a:off x="8587317" y="4503933"/>
            <a:ext cx="2141643" cy="1311817"/>
            <a:chOff x="8587317" y="4695001"/>
            <a:chExt cx="2141643" cy="1311817"/>
          </a:xfrm>
        </p:grpSpPr>
        <p:sp>
          <p:nvSpPr>
            <p:cNvPr id="59" name="Rechteckige Legende 11">
              <a:extLst>
                <a:ext uri="{FF2B5EF4-FFF2-40B4-BE49-F238E27FC236}">
                  <a16:creationId xmlns:a16="http://schemas.microsoft.com/office/drawing/2014/main" id="{05A0189E-EEA5-4574-9102-2EBED4BD5937}"/>
                </a:ext>
              </a:extLst>
            </p:cNvPr>
            <p:cNvSpPr/>
            <p:nvPr/>
          </p:nvSpPr>
          <p:spPr>
            <a:xfrm>
              <a:off x="8587317" y="5190721"/>
              <a:ext cx="2141643" cy="816097"/>
            </a:xfrm>
            <a:prstGeom prst="flowChartAlternateProcess">
              <a:avLst/>
            </a:prstGeom>
            <a:solidFill>
              <a:schemeClr val="accent3">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r>
                <a:rPr lang="de-DE" sz="1400" dirty="0">
                  <a:solidFill>
                    <a:schemeClr val="tx1"/>
                  </a:solidFill>
                </a:rPr>
                <a:t>Das Modell wird vom “Labor” in die “Fabrik” übertragen</a:t>
              </a:r>
            </a:p>
          </p:txBody>
        </p:sp>
        <p:sp>
          <p:nvSpPr>
            <p:cNvPr id="60" name="Dreieck 49">
              <a:extLst>
                <a:ext uri="{FF2B5EF4-FFF2-40B4-BE49-F238E27FC236}">
                  <a16:creationId xmlns:a16="http://schemas.microsoft.com/office/drawing/2014/main" id="{62817191-6D53-4ABD-86D7-A6BF7D7FD7F4}"/>
                </a:ext>
              </a:extLst>
            </p:cNvPr>
            <p:cNvSpPr/>
            <p:nvPr/>
          </p:nvSpPr>
          <p:spPr>
            <a:xfrm>
              <a:off x="10110090" y="4695001"/>
              <a:ext cx="609753" cy="546119"/>
            </a:xfrm>
            <a:prstGeom prst="triangle">
              <a:avLst>
                <a:gd name="adj" fmla="val 81442"/>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grpSp>
      <p:grpSp>
        <p:nvGrpSpPr>
          <p:cNvPr id="61" name="Gruppieren 60">
            <a:extLst>
              <a:ext uri="{FF2B5EF4-FFF2-40B4-BE49-F238E27FC236}">
                <a16:creationId xmlns:a16="http://schemas.microsoft.com/office/drawing/2014/main" id="{B885CC80-E665-425B-B4B1-C02ABF784B93}"/>
              </a:ext>
            </a:extLst>
          </p:cNvPr>
          <p:cNvGrpSpPr/>
          <p:nvPr/>
        </p:nvGrpSpPr>
        <p:grpSpPr>
          <a:xfrm>
            <a:off x="5734651" y="4517581"/>
            <a:ext cx="2618589" cy="1298171"/>
            <a:chOff x="5734651" y="4708649"/>
            <a:chExt cx="2618589" cy="1298171"/>
          </a:xfrm>
        </p:grpSpPr>
        <p:sp>
          <p:nvSpPr>
            <p:cNvPr id="62" name="Rechteckige Legende 10">
              <a:extLst>
                <a:ext uri="{FF2B5EF4-FFF2-40B4-BE49-F238E27FC236}">
                  <a16:creationId xmlns:a16="http://schemas.microsoft.com/office/drawing/2014/main" id="{B8065829-BEDA-46EB-B76D-12FDA6C2623E}"/>
                </a:ext>
              </a:extLst>
            </p:cNvPr>
            <p:cNvSpPr/>
            <p:nvPr/>
          </p:nvSpPr>
          <p:spPr>
            <a:xfrm>
              <a:off x="5734651" y="5190722"/>
              <a:ext cx="2618589" cy="816098"/>
            </a:xfrm>
            <a:prstGeom prst="flowChartAlternateProcess">
              <a:avLst/>
            </a:prstGeom>
            <a:solidFill>
              <a:schemeClr val="accent3">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r>
                <a:rPr lang="de-DE" sz="1400" dirty="0">
                  <a:solidFill>
                    <a:schemeClr val="tx1"/>
                  </a:solidFill>
                </a:rPr>
                <a:t>Die Überprüfung des Modells erfolgt gemeinsam mit dem Auftraggeber</a:t>
              </a:r>
            </a:p>
          </p:txBody>
        </p:sp>
        <p:sp>
          <p:nvSpPr>
            <p:cNvPr id="63" name="Dreieck 50">
              <a:extLst>
                <a:ext uri="{FF2B5EF4-FFF2-40B4-BE49-F238E27FC236}">
                  <a16:creationId xmlns:a16="http://schemas.microsoft.com/office/drawing/2014/main" id="{876649AD-6B9E-4371-B73A-9FDBBFDE95DC}"/>
                </a:ext>
              </a:extLst>
            </p:cNvPr>
            <p:cNvSpPr/>
            <p:nvPr/>
          </p:nvSpPr>
          <p:spPr>
            <a:xfrm>
              <a:off x="7726330" y="4708649"/>
              <a:ext cx="609753" cy="546119"/>
            </a:xfrm>
            <a:prstGeom prst="triangle">
              <a:avLst>
                <a:gd name="adj" fmla="val 81442"/>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grpSp>
      <p:grpSp>
        <p:nvGrpSpPr>
          <p:cNvPr id="64" name="Gruppieren 63">
            <a:extLst>
              <a:ext uri="{FF2B5EF4-FFF2-40B4-BE49-F238E27FC236}">
                <a16:creationId xmlns:a16="http://schemas.microsoft.com/office/drawing/2014/main" id="{16AFF15A-1C33-41A0-82E1-943CBED5961C}"/>
              </a:ext>
            </a:extLst>
          </p:cNvPr>
          <p:cNvGrpSpPr/>
          <p:nvPr/>
        </p:nvGrpSpPr>
        <p:grpSpPr>
          <a:xfrm>
            <a:off x="1463040" y="4517581"/>
            <a:ext cx="4037535" cy="1298171"/>
            <a:chOff x="1463040" y="4708649"/>
            <a:chExt cx="4037535" cy="1298171"/>
          </a:xfrm>
        </p:grpSpPr>
        <p:sp>
          <p:nvSpPr>
            <p:cNvPr id="65" name="Rechteckige Legende 7">
              <a:extLst>
                <a:ext uri="{FF2B5EF4-FFF2-40B4-BE49-F238E27FC236}">
                  <a16:creationId xmlns:a16="http://schemas.microsoft.com/office/drawing/2014/main" id="{4C275098-5C86-4645-B6B5-231FDA5E532B}"/>
                </a:ext>
              </a:extLst>
            </p:cNvPr>
            <p:cNvSpPr/>
            <p:nvPr/>
          </p:nvSpPr>
          <p:spPr>
            <a:xfrm>
              <a:off x="1463040" y="5190722"/>
              <a:ext cx="4037535" cy="816098"/>
            </a:xfrm>
            <a:prstGeom prst="flowChartAlternateProcess">
              <a:avLst/>
            </a:prstGeom>
            <a:solidFill>
              <a:schemeClr val="accent3">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dirty="0">
                  <a:solidFill>
                    <a:schemeClr val="tx1"/>
                  </a:solidFill>
                </a:rPr>
                <a:t>Eine enge Zusammenarbeit mit den Fachbereichsexperten und den Data Scientists ist hier erforderlich</a:t>
              </a:r>
              <a:endParaRPr lang="de-AT" sz="1400" dirty="0">
                <a:solidFill>
                  <a:schemeClr val="tx1"/>
                </a:solidFill>
              </a:endParaRPr>
            </a:p>
          </p:txBody>
        </p:sp>
        <p:sp>
          <p:nvSpPr>
            <p:cNvPr id="66" name="Dreieck 51">
              <a:extLst>
                <a:ext uri="{FF2B5EF4-FFF2-40B4-BE49-F238E27FC236}">
                  <a16:creationId xmlns:a16="http://schemas.microsoft.com/office/drawing/2014/main" id="{394A4DA1-91A2-408D-A950-63FBE3E98A9A}"/>
                </a:ext>
              </a:extLst>
            </p:cNvPr>
            <p:cNvSpPr/>
            <p:nvPr/>
          </p:nvSpPr>
          <p:spPr>
            <a:xfrm>
              <a:off x="3011148" y="4708649"/>
              <a:ext cx="609753" cy="546119"/>
            </a:xfrm>
            <a:prstGeom prst="triangle">
              <a:avLst>
                <a:gd name="adj" fmla="val 5458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grpSp>
      <p:sp>
        <p:nvSpPr>
          <p:cNvPr id="67" name="Oval 58">
            <a:extLst>
              <a:ext uri="{FF2B5EF4-FFF2-40B4-BE49-F238E27FC236}">
                <a16:creationId xmlns:a16="http://schemas.microsoft.com/office/drawing/2014/main" id="{5365C0EF-2A66-4F4D-A702-6ABCB7C2E291}"/>
              </a:ext>
            </a:extLst>
          </p:cNvPr>
          <p:cNvSpPr/>
          <p:nvPr/>
        </p:nvSpPr>
        <p:spPr>
          <a:xfrm>
            <a:off x="9306252"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sp>
        <p:nvSpPr>
          <p:cNvPr id="68" name="Oval 59">
            <a:extLst>
              <a:ext uri="{FF2B5EF4-FFF2-40B4-BE49-F238E27FC236}">
                <a16:creationId xmlns:a16="http://schemas.microsoft.com/office/drawing/2014/main" id="{36FC8F72-C1BE-4379-A620-DC50A3C50B49}"/>
              </a:ext>
            </a:extLst>
          </p:cNvPr>
          <p:cNvSpPr/>
          <p:nvPr/>
        </p:nvSpPr>
        <p:spPr>
          <a:xfrm>
            <a:off x="7441497"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sp>
        <p:nvSpPr>
          <p:cNvPr id="69" name="Oval 60">
            <a:extLst>
              <a:ext uri="{FF2B5EF4-FFF2-40B4-BE49-F238E27FC236}">
                <a16:creationId xmlns:a16="http://schemas.microsoft.com/office/drawing/2014/main" id="{4D4E6737-185C-4D21-907D-6B2131C30BC5}"/>
              </a:ext>
            </a:extLst>
          </p:cNvPr>
          <p:cNvSpPr/>
          <p:nvPr/>
        </p:nvSpPr>
        <p:spPr>
          <a:xfrm>
            <a:off x="5668905"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sp>
        <p:nvSpPr>
          <p:cNvPr id="70" name="Oval 61">
            <a:extLst>
              <a:ext uri="{FF2B5EF4-FFF2-40B4-BE49-F238E27FC236}">
                <a16:creationId xmlns:a16="http://schemas.microsoft.com/office/drawing/2014/main" id="{4EBCC7B0-BD8F-4FE2-9682-3AD6E147A203}"/>
              </a:ext>
            </a:extLst>
          </p:cNvPr>
          <p:cNvSpPr/>
          <p:nvPr/>
        </p:nvSpPr>
        <p:spPr>
          <a:xfrm>
            <a:off x="3777664"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sp>
        <p:nvSpPr>
          <p:cNvPr id="71" name="Oval 62">
            <a:extLst>
              <a:ext uri="{FF2B5EF4-FFF2-40B4-BE49-F238E27FC236}">
                <a16:creationId xmlns:a16="http://schemas.microsoft.com/office/drawing/2014/main" id="{4E69D60E-34F8-4AEC-A0E0-67EE9CE13C53}"/>
              </a:ext>
            </a:extLst>
          </p:cNvPr>
          <p:cNvSpPr/>
          <p:nvPr/>
        </p:nvSpPr>
        <p:spPr>
          <a:xfrm>
            <a:off x="1851231"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pic>
        <p:nvPicPr>
          <p:cNvPr id="72" name="Grafik 71" descr="Fabrik">
            <a:extLst>
              <a:ext uri="{FF2B5EF4-FFF2-40B4-BE49-F238E27FC236}">
                <a16:creationId xmlns:a16="http://schemas.microsoft.com/office/drawing/2014/main" id="{6B31B13C-1A64-4550-8AB7-4BEFD60944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1797" y="4206031"/>
            <a:ext cx="515144" cy="515144"/>
          </a:xfrm>
          <a:prstGeom prst="rect">
            <a:avLst/>
          </a:prstGeom>
        </p:spPr>
      </p:pic>
      <p:pic>
        <p:nvPicPr>
          <p:cNvPr id="73" name="Grafik 72" descr="Lupe">
            <a:extLst>
              <a:ext uri="{FF2B5EF4-FFF2-40B4-BE49-F238E27FC236}">
                <a16:creationId xmlns:a16="http://schemas.microsoft.com/office/drawing/2014/main" id="{C37A11B3-47BB-4CAE-BF80-8DD9C06AB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2183" y="4286772"/>
            <a:ext cx="420724" cy="420724"/>
          </a:xfrm>
          <a:prstGeom prst="rect">
            <a:avLst/>
          </a:prstGeom>
        </p:spPr>
      </p:pic>
      <p:pic>
        <p:nvPicPr>
          <p:cNvPr id="74" name="Grafik 73" descr="Becherglas">
            <a:extLst>
              <a:ext uri="{FF2B5EF4-FFF2-40B4-BE49-F238E27FC236}">
                <a16:creationId xmlns:a16="http://schemas.microsoft.com/office/drawing/2014/main" id="{C872F39F-6FFD-4A20-B498-735B11654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73106" y="4229326"/>
            <a:ext cx="487696" cy="487696"/>
          </a:xfrm>
          <a:prstGeom prst="rect">
            <a:avLst/>
          </a:prstGeom>
        </p:spPr>
      </p:pic>
      <p:pic>
        <p:nvPicPr>
          <p:cNvPr id="75" name="Grafik 74" descr="Balkendiagramm mit Aufwärtstrend">
            <a:extLst>
              <a:ext uri="{FF2B5EF4-FFF2-40B4-BE49-F238E27FC236}">
                <a16:creationId xmlns:a16="http://schemas.microsoft.com/office/drawing/2014/main" id="{35A43E49-8C96-452F-9CC8-065E0764AF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4722" y="4278360"/>
            <a:ext cx="447068" cy="447068"/>
          </a:xfrm>
          <a:prstGeom prst="rect">
            <a:avLst/>
          </a:prstGeom>
        </p:spPr>
      </p:pic>
      <p:pic>
        <p:nvPicPr>
          <p:cNvPr id="76" name="Grafik 75" descr="Zielgruppe">
            <a:extLst>
              <a:ext uri="{FF2B5EF4-FFF2-40B4-BE49-F238E27FC236}">
                <a16:creationId xmlns:a16="http://schemas.microsoft.com/office/drawing/2014/main" id="{AB8A1420-E1EB-4761-89F3-757AB7960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33221" y="4235076"/>
            <a:ext cx="543857" cy="543857"/>
          </a:xfrm>
          <a:prstGeom prst="rect">
            <a:avLst/>
          </a:prstGeom>
        </p:spPr>
      </p:pic>
      <p:pic>
        <p:nvPicPr>
          <p:cNvPr id="77" name="Grafik 76" descr="Sortieren">
            <a:extLst>
              <a:ext uri="{FF2B5EF4-FFF2-40B4-BE49-F238E27FC236}">
                <a16:creationId xmlns:a16="http://schemas.microsoft.com/office/drawing/2014/main" id="{621F52A9-C1F9-4359-A08B-FADC54E8F8F0}"/>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80185" y="4339967"/>
            <a:ext cx="355227" cy="355227"/>
          </a:xfrm>
          <a:prstGeom prst="rect">
            <a:avLst/>
          </a:prstGeom>
        </p:spPr>
      </p:pic>
    </p:spTree>
    <p:extLst>
      <p:ext uri="{BB962C8B-B14F-4D97-AF65-F5344CB8AC3E}">
        <p14:creationId xmlns:p14="http://schemas.microsoft.com/office/powerpoint/2010/main" val="15123598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73771"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b="1" dirty="0"/>
              <a:t>Anwendungsgebiete</a:t>
            </a:r>
          </a:p>
          <a:p>
            <a:pPr lvl="1"/>
            <a:r>
              <a:rPr lang="de-DE" b="1" dirty="0"/>
              <a:t>Customer Analytics</a:t>
            </a:r>
          </a:p>
          <a:p>
            <a:pPr lvl="1"/>
            <a:r>
              <a:rPr lang="de-DE" dirty="0"/>
              <a:t>Industrial Analytics</a:t>
            </a:r>
          </a:p>
          <a:p>
            <a:pPr lvl="1"/>
            <a:r>
              <a:rPr lang="de-DE" dirty="0"/>
              <a:t>Finance Analytics</a:t>
            </a:r>
          </a:p>
          <a:p>
            <a:r>
              <a:rPr lang="de-DE"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133</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0771127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1BE5C-2AA1-437B-8850-08FCC0B6E3EC}"/>
              </a:ext>
            </a:extLst>
          </p:cNvPr>
          <p:cNvSpPr>
            <a:spLocks noGrp="1"/>
          </p:cNvSpPr>
          <p:nvPr>
            <p:ph type="title"/>
          </p:nvPr>
        </p:nvSpPr>
        <p:spPr/>
        <p:txBody>
          <a:bodyPr/>
          <a:lstStyle/>
          <a:p>
            <a:r>
              <a:rPr lang="de-DE" dirty="0"/>
              <a:t>Customer Analytics: Kunden gewinnen, verstehen und binden</a:t>
            </a:r>
          </a:p>
        </p:txBody>
      </p:sp>
      <p:sp>
        <p:nvSpPr>
          <p:cNvPr id="3" name="Fußzeilenplatzhalter 2">
            <a:extLst>
              <a:ext uri="{FF2B5EF4-FFF2-40B4-BE49-F238E27FC236}">
                <a16:creationId xmlns:a16="http://schemas.microsoft.com/office/drawing/2014/main" id="{147DA509-5ED1-45DE-8A97-B3128203C18D}"/>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14C8CEDC-3C7F-40D2-AC42-C7CE10E4233D}"/>
              </a:ext>
            </a:extLst>
          </p:cNvPr>
          <p:cNvSpPr>
            <a:spLocks noGrp="1"/>
          </p:cNvSpPr>
          <p:nvPr>
            <p:ph type="sldNum" sz="quarter" idx="11"/>
          </p:nvPr>
        </p:nvSpPr>
        <p:spPr/>
        <p:txBody>
          <a:bodyPr/>
          <a:lstStyle/>
          <a:p>
            <a:fld id="{FFC269A0-BD27-4577-9DED-0AAE60100C51}" type="slidenum">
              <a:rPr lang="de-DE" smtClean="0"/>
              <a:pPr/>
              <a:t>134</a:t>
            </a:fld>
            <a:r>
              <a:rPr lang="de-DE"/>
              <a:t> | ©</a:t>
            </a:r>
            <a:endParaRPr lang="de-DE" dirty="0"/>
          </a:p>
        </p:txBody>
      </p:sp>
      <p:pic>
        <p:nvPicPr>
          <p:cNvPr id="6" name="Grafik 5">
            <a:extLst>
              <a:ext uri="{FF2B5EF4-FFF2-40B4-BE49-F238E27FC236}">
                <a16:creationId xmlns:a16="http://schemas.microsoft.com/office/drawing/2014/main" id="{FDF31683-04A0-4C91-92A9-9849B672AAFF}"/>
              </a:ext>
            </a:extLst>
          </p:cNvPr>
          <p:cNvPicPr>
            <a:picLocks noChangeAspect="1"/>
          </p:cNvPicPr>
          <p:nvPr/>
        </p:nvPicPr>
        <p:blipFill rotWithShape="1">
          <a:blip r:embed="rId2">
            <a:extLst>
              <a:ext uri="{28A0092B-C50C-407E-A947-70E740481C1C}">
                <a14:useLocalDpi xmlns:a14="http://schemas.microsoft.com/office/drawing/2010/main" val="0"/>
              </a:ext>
            </a:extLst>
          </a:blip>
          <a:srcRect l="14824"/>
          <a:stretch/>
        </p:blipFill>
        <p:spPr>
          <a:xfrm>
            <a:off x="152540" y="1268760"/>
            <a:ext cx="5611729" cy="5122861"/>
          </a:xfrm>
          <a:prstGeom prst="rect">
            <a:avLst/>
          </a:prstGeom>
          <a:ln>
            <a:solidFill>
              <a:srgbClr val="000000"/>
            </a:solidFill>
          </a:ln>
          <a:effectLst/>
        </p:spPr>
      </p:pic>
      <p:pic>
        <p:nvPicPr>
          <p:cNvPr id="7" name="Grafik 6">
            <a:extLst>
              <a:ext uri="{FF2B5EF4-FFF2-40B4-BE49-F238E27FC236}">
                <a16:creationId xmlns:a16="http://schemas.microsoft.com/office/drawing/2014/main" id="{1E463EAF-53BF-4A4E-8588-5E5C80676A16}"/>
              </a:ext>
            </a:extLst>
          </p:cNvPr>
          <p:cNvPicPr>
            <a:picLocks noChangeAspect="1"/>
          </p:cNvPicPr>
          <p:nvPr/>
        </p:nvPicPr>
        <p:blipFill rotWithShape="1">
          <a:blip r:embed="rId3">
            <a:extLst>
              <a:ext uri="{28A0092B-C50C-407E-A947-70E740481C1C}">
                <a14:useLocalDpi xmlns:a14="http://schemas.microsoft.com/office/drawing/2010/main" val="0"/>
              </a:ext>
            </a:extLst>
          </a:blip>
          <a:srcRect l="20529"/>
          <a:stretch/>
        </p:blipFill>
        <p:spPr>
          <a:xfrm>
            <a:off x="5783320" y="1268760"/>
            <a:ext cx="6180939" cy="5122800"/>
          </a:xfrm>
          <a:prstGeom prst="rect">
            <a:avLst/>
          </a:prstGeom>
          <a:noFill/>
          <a:ln>
            <a:solidFill>
              <a:srgbClr val="000000"/>
            </a:solidFill>
          </a:ln>
          <a:effectLst/>
        </p:spPr>
      </p:pic>
      <p:sp>
        <p:nvSpPr>
          <p:cNvPr id="8" name="Content Placeholder 3">
            <a:extLst>
              <a:ext uri="{FF2B5EF4-FFF2-40B4-BE49-F238E27FC236}">
                <a16:creationId xmlns:a16="http://schemas.microsoft.com/office/drawing/2014/main" id="{FC6386D2-0B5F-4006-9D51-630AE3E6F1D3}"/>
              </a:ext>
            </a:extLst>
          </p:cNvPr>
          <p:cNvSpPr txBox="1">
            <a:spLocks/>
          </p:cNvSpPr>
          <p:nvPr/>
        </p:nvSpPr>
        <p:spPr>
          <a:xfrm>
            <a:off x="546302" y="4460987"/>
            <a:ext cx="4565236" cy="1604210"/>
          </a:xfrm>
          <a:prstGeom prst="rect">
            <a:avLst/>
          </a:prstGeom>
          <a:solidFill>
            <a:schemeClr val="bg1">
              <a:lumMod val="95000"/>
              <a:alpha val="75000"/>
            </a:schemeClr>
          </a:solidFill>
        </p:spPr>
        <p:txBody>
          <a:bodyPr wrap="square" anchor="ctr">
            <a:noAutofit/>
          </a:bodyPr>
          <a:lstStyle>
            <a:defPPr>
              <a:defRPr lang="de-DE"/>
            </a:defPPr>
            <a:lvl1pPr algn="ctr">
              <a:defRPr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black">
                    <a:lumMod val="75000"/>
                    <a:lumOff val="25000"/>
                  </a:prstClr>
                </a:solidFill>
                <a:effectLst/>
                <a:uLnTx/>
                <a:uFillTx/>
                <a:ea typeface="+mn-ea"/>
                <a:cs typeface="+mn-cs"/>
              </a:rPr>
              <a:t>„Tante-Emma-Prinzip“</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Wusste, was der Kunde zu kaufen pflegte</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kannte die ganze Familie</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konnte Kaufempfehlungen geben</a:t>
            </a:r>
          </a:p>
        </p:txBody>
      </p:sp>
      <p:sp>
        <p:nvSpPr>
          <p:cNvPr id="9" name="Content Placeholder 3">
            <a:extLst>
              <a:ext uri="{FF2B5EF4-FFF2-40B4-BE49-F238E27FC236}">
                <a16:creationId xmlns:a16="http://schemas.microsoft.com/office/drawing/2014/main" id="{62729B7A-7266-4430-A194-F136D90B8692}"/>
              </a:ext>
            </a:extLst>
          </p:cNvPr>
          <p:cNvSpPr txBox="1">
            <a:spLocks/>
          </p:cNvSpPr>
          <p:nvPr/>
        </p:nvSpPr>
        <p:spPr>
          <a:xfrm>
            <a:off x="6314082" y="4460987"/>
            <a:ext cx="4565236" cy="1604210"/>
          </a:xfrm>
          <a:prstGeom prst="rect">
            <a:avLst/>
          </a:prstGeom>
          <a:solidFill>
            <a:schemeClr val="bg1">
              <a:lumMod val="95000"/>
              <a:alpha val="75000"/>
            </a:schemeClr>
          </a:solidFill>
        </p:spPr>
        <p:txBody>
          <a:bodyPr wrap="square" anchor="ctr">
            <a:noAutofit/>
          </a:bodyPr>
          <a:lstStyle>
            <a:defPPr>
              <a:defRPr lang="de-DE"/>
            </a:defPPr>
            <a:lvl1pPr algn="ctr">
              <a:defRPr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black">
                    <a:lumMod val="75000"/>
                    <a:lumOff val="25000"/>
                  </a:prstClr>
                </a:solidFill>
                <a:effectLst/>
                <a:uLnTx/>
                <a:uFillTx/>
                <a:ea typeface="+mn-ea"/>
                <a:cs typeface="+mn-cs"/>
              </a:rPr>
              <a:t>Heute Kunden im Massenmarkt/Internet</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Kunden sind anonym</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agieren dynamisch und wechselwillig</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Verständnis über die Ansprüche fehlt</a:t>
            </a:r>
          </a:p>
        </p:txBody>
      </p:sp>
    </p:spTree>
    <p:extLst>
      <p:ext uri="{BB962C8B-B14F-4D97-AF65-F5344CB8AC3E}">
        <p14:creationId xmlns:p14="http://schemas.microsoft.com/office/powerpoint/2010/main" val="490073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E7DB3-8F03-4BA0-98BD-9119FA96629C}"/>
              </a:ext>
            </a:extLst>
          </p:cNvPr>
          <p:cNvSpPr>
            <a:spLocks noGrp="1"/>
          </p:cNvSpPr>
          <p:nvPr>
            <p:ph type="title"/>
          </p:nvPr>
        </p:nvSpPr>
        <p:spPr/>
        <p:txBody>
          <a:bodyPr/>
          <a:lstStyle/>
          <a:p>
            <a:r>
              <a:rPr lang="de-DE" dirty="0"/>
              <a:t>Customer Analytics: Themenbeispiele</a:t>
            </a:r>
          </a:p>
        </p:txBody>
      </p:sp>
      <p:sp>
        <p:nvSpPr>
          <p:cNvPr id="5" name="Inhaltsplatzhalter 4">
            <a:extLst>
              <a:ext uri="{FF2B5EF4-FFF2-40B4-BE49-F238E27FC236}">
                <a16:creationId xmlns:a16="http://schemas.microsoft.com/office/drawing/2014/main" id="{13578176-B019-4A2D-B0E4-C15D6B2CE9A3}"/>
              </a:ext>
            </a:extLst>
          </p:cNvPr>
          <p:cNvSpPr>
            <a:spLocks noGrp="1"/>
          </p:cNvSpPr>
          <p:nvPr>
            <p:ph idx="1"/>
          </p:nvPr>
        </p:nvSpPr>
        <p:spPr/>
        <p:txBody>
          <a:bodyPr/>
          <a:lstStyle/>
          <a:p>
            <a:r>
              <a:rPr lang="de-DE" dirty="0"/>
              <a:t>Kundensegmentierung</a:t>
            </a:r>
          </a:p>
          <a:p>
            <a:r>
              <a:rPr lang="de-DE" dirty="0"/>
              <a:t>Customer Lifetime Value</a:t>
            </a:r>
          </a:p>
          <a:p>
            <a:r>
              <a:rPr lang="de-DE" dirty="0"/>
              <a:t>Vorhersage Kundenverhalten</a:t>
            </a:r>
          </a:p>
          <a:p>
            <a:r>
              <a:rPr lang="de-DE" dirty="0"/>
              <a:t>Text- und Spracherkennung</a:t>
            </a:r>
          </a:p>
          <a:p>
            <a:r>
              <a:rPr lang="de-DE" dirty="0"/>
              <a:t>Chat Bots</a:t>
            </a:r>
          </a:p>
          <a:p>
            <a:r>
              <a:rPr lang="de-DE" dirty="0"/>
              <a:t>Diagnoseassistent</a:t>
            </a:r>
          </a:p>
          <a:p>
            <a:r>
              <a:rPr lang="de-DE" dirty="0"/>
              <a:t>Next Best </a:t>
            </a:r>
            <a:r>
              <a:rPr lang="de-DE" dirty="0" err="1"/>
              <a:t>Offer</a:t>
            </a:r>
            <a:r>
              <a:rPr lang="de-DE" dirty="0"/>
              <a:t>/Next Best Action</a:t>
            </a:r>
          </a:p>
          <a:p>
            <a:r>
              <a:rPr lang="de-DE" dirty="0" err="1"/>
              <a:t>Churn</a:t>
            </a:r>
            <a:r>
              <a:rPr lang="de-DE" dirty="0"/>
              <a:t> </a:t>
            </a:r>
            <a:r>
              <a:rPr lang="de-DE" dirty="0" err="1"/>
              <a:t>Prediction</a:t>
            </a:r>
            <a:endParaRPr lang="de-DE" dirty="0"/>
          </a:p>
          <a:p>
            <a:r>
              <a:rPr lang="de-DE" dirty="0"/>
              <a:t>Neukunden-Miner/Lead </a:t>
            </a:r>
            <a:r>
              <a:rPr lang="de-DE" dirty="0" err="1"/>
              <a:t>Prediction</a:t>
            </a:r>
            <a:endParaRPr lang="de-DE" dirty="0"/>
          </a:p>
        </p:txBody>
      </p:sp>
      <p:sp>
        <p:nvSpPr>
          <p:cNvPr id="3" name="Fußzeilenplatzhalter 2">
            <a:extLst>
              <a:ext uri="{FF2B5EF4-FFF2-40B4-BE49-F238E27FC236}">
                <a16:creationId xmlns:a16="http://schemas.microsoft.com/office/drawing/2014/main" id="{7091FFCE-3520-4A2B-8161-CAC82FF4F652}"/>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EB1BB65-FCB1-46C5-8BF2-FD91B494F0B1}"/>
              </a:ext>
            </a:extLst>
          </p:cNvPr>
          <p:cNvSpPr>
            <a:spLocks noGrp="1"/>
          </p:cNvSpPr>
          <p:nvPr>
            <p:ph type="sldNum" sz="quarter" idx="11"/>
          </p:nvPr>
        </p:nvSpPr>
        <p:spPr/>
        <p:txBody>
          <a:bodyPr/>
          <a:lstStyle/>
          <a:p>
            <a:fld id="{FFC269A0-BD27-4577-9DED-0AAE60100C51}" type="slidenum">
              <a:rPr lang="de-DE" smtClean="0"/>
              <a:pPr/>
              <a:t>135</a:t>
            </a:fld>
            <a:r>
              <a:rPr lang="de-DE"/>
              <a:t> | ©</a:t>
            </a:r>
            <a:endParaRPr lang="de-DE" dirty="0"/>
          </a:p>
        </p:txBody>
      </p:sp>
      <p:sp>
        <p:nvSpPr>
          <p:cNvPr id="6" name="Textplatzhalter 5">
            <a:extLst>
              <a:ext uri="{FF2B5EF4-FFF2-40B4-BE49-F238E27FC236}">
                <a16:creationId xmlns:a16="http://schemas.microsoft.com/office/drawing/2014/main" id="{0B274101-C640-4CB0-BEAB-47178B4F8983}"/>
              </a:ext>
            </a:extLst>
          </p:cNvPr>
          <p:cNvSpPr>
            <a:spLocks noGrp="1"/>
          </p:cNvSpPr>
          <p:nvPr>
            <p:ph type="body" sz="quarter" idx="13"/>
          </p:nvPr>
        </p:nvSpPr>
        <p:spPr/>
        <p:txBody>
          <a:bodyPr/>
          <a:lstStyle/>
          <a:p>
            <a:endParaRPr lang="de-DE"/>
          </a:p>
        </p:txBody>
      </p:sp>
      <p:pic>
        <p:nvPicPr>
          <p:cNvPr id="8" name="Grafik 7" descr="Ein Bild, das Person, orange enthält.&#10;&#10;Automatisch generierte Beschreibung">
            <a:extLst>
              <a:ext uri="{FF2B5EF4-FFF2-40B4-BE49-F238E27FC236}">
                <a16:creationId xmlns:a16="http://schemas.microsoft.com/office/drawing/2014/main" id="{21385CB2-FBE6-43BD-9A08-6B6844A6A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056" y="1070488"/>
            <a:ext cx="5141952" cy="2570976"/>
          </a:xfrm>
          <a:prstGeom prst="rect">
            <a:avLst/>
          </a:prstGeom>
        </p:spPr>
      </p:pic>
    </p:spTree>
    <p:extLst>
      <p:ext uri="{BB962C8B-B14F-4D97-AF65-F5344CB8AC3E}">
        <p14:creationId xmlns:p14="http://schemas.microsoft.com/office/powerpoint/2010/main" val="8812230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1BE5C-2AA1-437B-8850-08FCC0B6E3EC}"/>
              </a:ext>
            </a:extLst>
          </p:cNvPr>
          <p:cNvSpPr>
            <a:spLocks noGrp="1"/>
          </p:cNvSpPr>
          <p:nvPr>
            <p:ph type="title"/>
          </p:nvPr>
        </p:nvSpPr>
        <p:spPr/>
        <p:txBody>
          <a:bodyPr/>
          <a:lstStyle/>
          <a:p>
            <a:r>
              <a:rPr lang="de-DE" dirty="0"/>
              <a:t>Customer Analytics: Kunden gewinnen, verstehen und binden</a:t>
            </a:r>
          </a:p>
        </p:txBody>
      </p:sp>
      <p:sp>
        <p:nvSpPr>
          <p:cNvPr id="3" name="Fußzeilenplatzhalter 2">
            <a:extLst>
              <a:ext uri="{FF2B5EF4-FFF2-40B4-BE49-F238E27FC236}">
                <a16:creationId xmlns:a16="http://schemas.microsoft.com/office/drawing/2014/main" id="{147DA509-5ED1-45DE-8A97-B3128203C18D}"/>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14C8CEDC-3C7F-40D2-AC42-C7CE10E4233D}"/>
              </a:ext>
            </a:extLst>
          </p:cNvPr>
          <p:cNvSpPr>
            <a:spLocks noGrp="1"/>
          </p:cNvSpPr>
          <p:nvPr>
            <p:ph type="sldNum" sz="quarter" idx="11"/>
          </p:nvPr>
        </p:nvSpPr>
        <p:spPr/>
        <p:txBody>
          <a:bodyPr/>
          <a:lstStyle/>
          <a:p>
            <a:fld id="{FFC269A0-BD27-4577-9DED-0AAE60100C51}" type="slidenum">
              <a:rPr lang="de-DE" smtClean="0"/>
              <a:pPr/>
              <a:t>136</a:t>
            </a:fld>
            <a:r>
              <a:rPr lang="de-DE"/>
              <a:t> | ©</a:t>
            </a:r>
            <a:endParaRPr lang="de-DE" dirty="0"/>
          </a:p>
        </p:txBody>
      </p:sp>
      <p:pic>
        <p:nvPicPr>
          <p:cNvPr id="25" name="Grafik 24">
            <a:extLst>
              <a:ext uri="{FF2B5EF4-FFF2-40B4-BE49-F238E27FC236}">
                <a16:creationId xmlns:a16="http://schemas.microsoft.com/office/drawing/2014/main" id="{E4FE6B54-64EA-4401-82BB-5495B87E8471}"/>
              </a:ext>
            </a:extLst>
          </p:cNvPr>
          <p:cNvPicPr>
            <a:picLocks noChangeAspect="1"/>
          </p:cNvPicPr>
          <p:nvPr/>
        </p:nvPicPr>
        <p:blipFill>
          <a:blip r:embed="rId2"/>
          <a:stretch>
            <a:fillRect/>
          </a:stretch>
        </p:blipFill>
        <p:spPr>
          <a:xfrm>
            <a:off x="911425" y="1474847"/>
            <a:ext cx="10398001" cy="4625915"/>
          </a:xfrm>
          <a:prstGeom prst="rect">
            <a:avLst/>
          </a:prstGeom>
        </p:spPr>
      </p:pic>
      <p:sp>
        <p:nvSpPr>
          <p:cNvPr id="5" name="Textfeld 4">
            <a:extLst>
              <a:ext uri="{FF2B5EF4-FFF2-40B4-BE49-F238E27FC236}">
                <a16:creationId xmlns:a16="http://schemas.microsoft.com/office/drawing/2014/main" id="{0A4618B0-EB56-4453-A7B4-C20BB1B875A1}"/>
              </a:ext>
            </a:extLst>
          </p:cNvPr>
          <p:cNvSpPr txBox="1"/>
          <p:nvPr/>
        </p:nvSpPr>
        <p:spPr bwMode="gray">
          <a:xfrm>
            <a:off x="1147819" y="3212976"/>
            <a:ext cx="2232248" cy="288032"/>
          </a:xfrm>
          <a:prstGeom prst="rect">
            <a:avLst/>
          </a:prstGeom>
          <a:solidFill>
            <a:srgbClr val="E3E6F6"/>
          </a:solidFill>
        </p:spPr>
        <p:txBody>
          <a:bodyPr wrap="square" lIns="0" tIns="0" rIns="0" bIns="0" rtlCol="0">
            <a:spAutoFit/>
          </a:bodyPr>
          <a:lstStyle/>
          <a:p>
            <a:pPr algn="ctr">
              <a:buSzPct val="90000"/>
            </a:pPr>
            <a:r>
              <a:rPr lang="de-DE" b="1" dirty="0">
                <a:solidFill>
                  <a:schemeClr val="accent6">
                    <a:lumMod val="10000"/>
                  </a:schemeClr>
                </a:solidFill>
              </a:rPr>
              <a:t>Klassifikation</a:t>
            </a:r>
          </a:p>
        </p:txBody>
      </p:sp>
      <p:sp>
        <p:nvSpPr>
          <p:cNvPr id="7" name="Textfeld 6">
            <a:extLst>
              <a:ext uri="{FF2B5EF4-FFF2-40B4-BE49-F238E27FC236}">
                <a16:creationId xmlns:a16="http://schemas.microsoft.com/office/drawing/2014/main" id="{93028F58-E0BC-4CB3-8EB5-70753F5BC1C4}"/>
              </a:ext>
            </a:extLst>
          </p:cNvPr>
          <p:cNvSpPr txBox="1"/>
          <p:nvPr/>
        </p:nvSpPr>
        <p:spPr bwMode="gray">
          <a:xfrm>
            <a:off x="1055440" y="5681223"/>
            <a:ext cx="2232248" cy="288032"/>
          </a:xfrm>
          <a:prstGeom prst="rect">
            <a:avLst/>
          </a:prstGeom>
          <a:solidFill>
            <a:srgbClr val="E3E6F6"/>
          </a:solidFill>
        </p:spPr>
        <p:txBody>
          <a:bodyPr wrap="square" lIns="0" tIns="0" rIns="0" bIns="0" rtlCol="0">
            <a:spAutoFit/>
          </a:bodyPr>
          <a:lstStyle/>
          <a:p>
            <a:pPr algn="ctr">
              <a:buSzPct val="90000"/>
            </a:pPr>
            <a:r>
              <a:rPr lang="de-DE" b="1" dirty="0">
                <a:solidFill>
                  <a:schemeClr val="accent6">
                    <a:lumMod val="10000"/>
                  </a:schemeClr>
                </a:solidFill>
              </a:rPr>
              <a:t>Segmentierung</a:t>
            </a:r>
          </a:p>
        </p:txBody>
      </p:sp>
      <p:sp>
        <p:nvSpPr>
          <p:cNvPr id="8" name="Textfeld 7">
            <a:extLst>
              <a:ext uri="{FF2B5EF4-FFF2-40B4-BE49-F238E27FC236}">
                <a16:creationId xmlns:a16="http://schemas.microsoft.com/office/drawing/2014/main" id="{0BA01BAC-ECBE-4E4D-9D7F-7E129203CAAB}"/>
              </a:ext>
            </a:extLst>
          </p:cNvPr>
          <p:cNvSpPr txBox="1"/>
          <p:nvPr/>
        </p:nvSpPr>
        <p:spPr bwMode="gray">
          <a:xfrm>
            <a:off x="8904312" y="2636912"/>
            <a:ext cx="2232248" cy="288032"/>
          </a:xfrm>
          <a:prstGeom prst="rect">
            <a:avLst/>
          </a:prstGeom>
          <a:solidFill>
            <a:srgbClr val="E3E6F6"/>
          </a:solidFill>
        </p:spPr>
        <p:txBody>
          <a:bodyPr wrap="square" lIns="0" tIns="0" rIns="0" bIns="0" rtlCol="0">
            <a:spAutoFit/>
          </a:bodyPr>
          <a:lstStyle/>
          <a:p>
            <a:pPr algn="ctr">
              <a:buSzPct val="90000"/>
            </a:pPr>
            <a:r>
              <a:rPr lang="de-DE" b="1" dirty="0">
                <a:solidFill>
                  <a:schemeClr val="accent6">
                    <a:lumMod val="10000"/>
                  </a:schemeClr>
                </a:solidFill>
              </a:rPr>
              <a:t>Prognose</a:t>
            </a:r>
          </a:p>
        </p:txBody>
      </p:sp>
    </p:spTree>
    <p:extLst>
      <p:ext uri="{BB962C8B-B14F-4D97-AF65-F5344CB8AC3E}">
        <p14:creationId xmlns:p14="http://schemas.microsoft.com/office/powerpoint/2010/main" val="26193031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6720E8-B414-4477-BDE0-84DDA432F5E3}"/>
              </a:ext>
            </a:extLst>
          </p:cNvPr>
          <p:cNvSpPr>
            <a:spLocks noGrp="1"/>
          </p:cNvSpPr>
          <p:nvPr>
            <p:ph type="title"/>
          </p:nvPr>
        </p:nvSpPr>
        <p:spPr/>
        <p:txBody>
          <a:bodyPr/>
          <a:lstStyle/>
          <a:p>
            <a:r>
              <a:rPr lang="de-DE" dirty="0"/>
              <a:t>Beispiel: </a:t>
            </a:r>
            <a:r>
              <a:rPr lang="de-DE" dirty="0">
                <a:cs typeface="Calibri" panose="020F0502020204030204" pitchFamily="34" charset="0"/>
              </a:rPr>
              <a:t>Customer Analytics – Reifegrad</a:t>
            </a:r>
            <a:endParaRPr lang="de-DE" dirty="0"/>
          </a:p>
        </p:txBody>
      </p:sp>
      <p:sp>
        <p:nvSpPr>
          <p:cNvPr id="3" name="Fußzeilenplatzhalter 2">
            <a:extLst>
              <a:ext uri="{FF2B5EF4-FFF2-40B4-BE49-F238E27FC236}">
                <a16:creationId xmlns:a16="http://schemas.microsoft.com/office/drawing/2014/main" id="{7DEA388B-1E58-45E1-AE21-764E409B7BAD}"/>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C4E97766-55D9-466E-A651-A49F3F440CC3}"/>
              </a:ext>
            </a:extLst>
          </p:cNvPr>
          <p:cNvSpPr>
            <a:spLocks noGrp="1"/>
          </p:cNvSpPr>
          <p:nvPr>
            <p:ph type="sldNum" sz="quarter" idx="11"/>
          </p:nvPr>
        </p:nvSpPr>
        <p:spPr/>
        <p:txBody>
          <a:bodyPr/>
          <a:lstStyle/>
          <a:p>
            <a:fld id="{FFC269A0-BD27-4577-9DED-0AAE60100C51}" type="slidenum">
              <a:rPr lang="de-DE" smtClean="0"/>
              <a:pPr/>
              <a:t>137</a:t>
            </a:fld>
            <a:r>
              <a:rPr lang="de-DE"/>
              <a:t> | ©</a:t>
            </a:r>
            <a:endParaRPr lang="de-DE" dirty="0"/>
          </a:p>
        </p:txBody>
      </p:sp>
      <p:sp>
        <p:nvSpPr>
          <p:cNvPr id="5" name="Rechteck 4">
            <a:extLst>
              <a:ext uri="{FF2B5EF4-FFF2-40B4-BE49-F238E27FC236}">
                <a16:creationId xmlns:a16="http://schemas.microsoft.com/office/drawing/2014/main" id="{24830D92-91F9-4788-AC12-CA931501B6FF}"/>
              </a:ext>
            </a:extLst>
          </p:cNvPr>
          <p:cNvSpPr/>
          <p:nvPr/>
        </p:nvSpPr>
        <p:spPr>
          <a:xfrm>
            <a:off x="639112" y="4892369"/>
            <a:ext cx="1656000" cy="720000"/>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a:solidFill>
                  <a:schemeClr val="tx1">
                    <a:lumMod val="75000"/>
                    <a:lumOff val="25000"/>
                  </a:schemeClr>
                </a:solidFill>
                <a:cs typeface="Arial Narrow" pitchFamily="34" charset="0"/>
              </a:rPr>
              <a:t>(</a:t>
            </a:r>
            <a:r>
              <a:rPr lang="de-DE" sz="1600" b="1" dirty="0">
                <a:solidFill>
                  <a:schemeClr val="tx1"/>
                </a:solidFill>
              </a:rPr>
              <a:t>Initiale</a:t>
            </a:r>
            <a:r>
              <a:rPr lang="de-DE" sz="1600" b="1" dirty="0">
                <a:solidFill>
                  <a:schemeClr val="tx1">
                    <a:lumMod val="75000"/>
                    <a:lumOff val="25000"/>
                  </a:schemeClr>
                </a:solidFill>
                <a:cs typeface="Arial Narrow" pitchFamily="34" charset="0"/>
              </a:rPr>
              <a:t>) </a:t>
            </a:r>
            <a:r>
              <a:rPr lang="de-DE" sz="1600" b="1" dirty="0">
                <a:solidFill>
                  <a:schemeClr val="tx1"/>
                </a:solidFill>
              </a:rPr>
              <a:t>Kundenprofile</a:t>
            </a:r>
          </a:p>
        </p:txBody>
      </p:sp>
      <p:sp>
        <p:nvSpPr>
          <p:cNvPr id="6" name="Rechteck 5">
            <a:extLst>
              <a:ext uri="{FF2B5EF4-FFF2-40B4-BE49-F238E27FC236}">
                <a16:creationId xmlns:a16="http://schemas.microsoft.com/office/drawing/2014/main" id="{A66A1586-DFD2-4CEC-8C9A-06485C07401D}"/>
              </a:ext>
            </a:extLst>
          </p:cNvPr>
          <p:cNvSpPr/>
          <p:nvPr/>
        </p:nvSpPr>
        <p:spPr>
          <a:xfrm>
            <a:off x="2443547" y="4172369"/>
            <a:ext cx="1656000" cy="1440000"/>
          </a:xfrm>
          <a:prstGeom prst="rect">
            <a:avLst/>
          </a:prstGeom>
          <a:solidFill>
            <a:schemeClr val="accent1">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a:solidFill>
                  <a:schemeClr val="tx1"/>
                </a:solidFill>
              </a:rPr>
              <a:t>Kunden-segmentierung</a:t>
            </a:r>
          </a:p>
        </p:txBody>
      </p:sp>
      <p:sp>
        <p:nvSpPr>
          <p:cNvPr id="7" name="Rechteck 6">
            <a:extLst>
              <a:ext uri="{FF2B5EF4-FFF2-40B4-BE49-F238E27FC236}">
                <a16:creationId xmlns:a16="http://schemas.microsoft.com/office/drawing/2014/main" id="{0BC21A1F-9383-4EE3-A5EA-65645252CB02}"/>
              </a:ext>
            </a:extLst>
          </p:cNvPr>
          <p:cNvSpPr/>
          <p:nvPr/>
        </p:nvSpPr>
        <p:spPr>
          <a:xfrm>
            <a:off x="4247982" y="3453771"/>
            <a:ext cx="1656000" cy="216000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a:solidFill>
                  <a:schemeClr val="tx1"/>
                </a:solidFill>
              </a:rPr>
              <a:t>Campaign </a:t>
            </a:r>
            <a:r>
              <a:rPr lang="de-DE" sz="1600" b="1" dirty="0" err="1">
                <a:solidFill>
                  <a:schemeClr val="tx1"/>
                </a:solidFill>
              </a:rPr>
              <a:t>Optimization</a:t>
            </a:r>
            <a:r>
              <a:rPr lang="de-DE" sz="1600" b="1" dirty="0">
                <a:solidFill>
                  <a:schemeClr val="tx1"/>
                </a:solidFill>
              </a:rPr>
              <a:t> (Klassifikation)</a:t>
            </a:r>
            <a:endParaRPr lang="de-DE" sz="1600" dirty="0">
              <a:solidFill>
                <a:schemeClr val="tx1"/>
              </a:solidFill>
            </a:endParaRPr>
          </a:p>
        </p:txBody>
      </p:sp>
      <p:sp>
        <p:nvSpPr>
          <p:cNvPr id="8" name="Rechteck 7">
            <a:extLst>
              <a:ext uri="{FF2B5EF4-FFF2-40B4-BE49-F238E27FC236}">
                <a16:creationId xmlns:a16="http://schemas.microsoft.com/office/drawing/2014/main" id="{665C0715-5238-4A36-80AF-D423B86508D4}"/>
              </a:ext>
            </a:extLst>
          </p:cNvPr>
          <p:cNvSpPr/>
          <p:nvPr/>
        </p:nvSpPr>
        <p:spPr>
          <a:xfrm>
            <a:off x="6052417" y="2732369"/>
            <a:ext cx="1656000" cy="2880000"/>
          </a:xfrm>
          <a:prstGeom prst="rect">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err="1">
                <a:solidFill>
                  <a:schemeClr val="tx1"/>
                </a:solidFill>
                <a:cs typeface="Arial Narrow" pitchFamily="34" charset="0"/>
              </a:rPr>
              <a:t>Churn</a:t>
            </a:r>
            <a:r>
              <a:rPr lang="de-DE" sz="1600" b="1" dirty="0">
                <a:solidFill>
                  <a:schemeClr val="tx1"/>
                </a:solidFill>
                <a:cs typeface="Arial Narrow" pitchFamily="34" charset="0"/>
              </a:rPr>
              <a:t> </a:t>
            </a:r>
            <a:r>
              <a:rPr lang="de-DE" sz="1600" b="1" dirty="0" err="1">
                <a:solidFill>
                  <a:schemeClr val="tx1"/>
                </a:solidFill>
                <a:cs typeface="Arial Narrow" pitchFamily="34" charset="0"/>
              </a:rPr>
              <a:t>Prediction</a:t>
            </a:r>
            <a:r>
              <a:rPr lang="de-DE" sz="1600" b="1" dirty="0">
                <a:solidFill>
                  <a:schemeClr val="tx1"/>
                </a:solidFill>
                <a:cs typeface="Arial Narrow" pitchFamily="34" charset="0"/>
              </a:rPr>
              <a:t> (Regression)</a:t>
            </a:r>
            <a:endParaRPr lang="de-AT" sz="1600" dirty="0">
              <a:solidFill>
                <a:schemeClr val="tx1"/>
              </a:solidFill>
            </a:endParaRPr>
          </a:p>
        </p:txBody>
      </p:sp>
      <p:sp>
        <p:nvSpPr>
          <p:cNvPr id="9" name="Rechteck 8">
            <a:extLst>
              <a:ext uri="{FF2B5EF4-FFF2-40B4-BE49-F238E27FC236}">
                <a16:creationId xmlns:a16="http://schemas.microsoft.com/office/drawing/2014/main" id="{2162F3DF-8A40-4D36-9A85-1E90CA9D7492}"/>
              </a:ext>
            </a:extLst>
          </p:cNvPr>
          <p:cNvSpPr/>
          <p:nvPr/>
        </p:nvSpPr>
        <p:spPr>
          <a:xfrm>
            <a:off x="7856852" y="2012369"/>
            <a:ext cx="1656000" cy="3600000"/>
          </a:xfrm>
          <a:prstGeom prst="rect">
            <a:avLst/>
          </a:prstGeom>
          <a:solidFill>
            <a:schemeClr val="accent1">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err="1">
                <a:solidFill>
                  <a:schemeClr val="tx1"/>
                </a:solidFill>
                <a:cs typeface="Arial Narrow" pitchFamily="34" charset="0"/>
              </a:rPr>
              <a:t>Recommender</a:t>
            </a:r>
            <a:endParaRPr lang="de-DE" sz="1600" b="1" dirty="0">
              <a:solidFill>
                <a:schemeClr val="tx1"/>
              </a:solidFill>
              <a:cs typeface="Arial Narrow" pitchFamily="34" charset="0"/>
            </a:endParaRPr>
          </a:p>
        </p:txBody>
      </p:sp>
      <p:sp>
        <p:nvSpPr>
          <p:cNvPr id="10" name="Rechteck 9">
            <a:extLst>
              <a:ext uri="{FF2B5EF4-FFF2-40B4-BE49-F238E27FC236}">
                <a16:creationId xmlns:a16="http://schemas.microsoft.com/office/drawing/2014/main" id="{8AA37A1C-7239-4C52-8EB6-5845F00C0CF9}"/>
              </a:ext>
            </a:extLst>
          </p:cNvPr>
          <p:cNvSpPr/>
          <p:nvPr/>
        </p:nvSpPr>
        <p:spPr>
          <a:xfrm>
            <a:off x="592424"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1</a:t>
            </a:r>
          </a:p>
        </p:txBody>
      </p:sp>
      <p:sp>
        <p:nvSpPr>
          <p:cNvPr id="11" name="Rechteck 10">
            <a:extLst>
              <a:ext uri="{FF2B5EF4-FFF2-40B4-BE49-F238E27FC236}">
                <a16:creationId xmlns:a16="http://schemas.microsoft.com/office/drawing/2014/main" id="{21ABD93C-322C-45C0-9504-E485F18563F9}"/>
              </a:ext>
            </a:extLst>
          </p:cNvPr>
          <p:cNvSpPr/>
          <p:nvPr/>
        </p:nvSpPr>
        <p:spPr>
          <a:xfrm>
            <a:off x="2363452"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2</a:t>
            </a:r>
          </a:p>
        </p:txBody>
      </p:sp>
      <p:sp>
        <p:nvSpPr>
          <p:cNvPr id="12" name="Rechteck 11">
            <a:extLst>
              <a:ext uri="{FF2B5EF4-FFF2-40B4-BE49-F238E27FC236}">
                <a16:creationId xmlns:a16="http://schemas.microsoft.com/office/drawing/2014/main" id="{F54B3097-6661-4C59-8B09-20F0ED1992CE}"/>
              </a:ext>
            </a:extLst>
          </p:cNvPr>
          <p:cNvSpPr/>
          <p:nvPr/>
        </p:nvSpPr>
        <p:spPr>
          <a:xfrm>
            <a:off x="4189613"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3</a:t>
            </a:r>
          </a:p>
        </p:txBody>
      </p:sp>
      <p:sp>
        <p:nvSpPr>
          <p:cNvPr id="13" name="Rechteck 12">
            <a:extLst>
              <a:ext uri="{FF2B5EF4-FFF2-40B4-BE49-F238E27FC236}">
                <a16:creationId xmlns:a16="http://schemas.microsoft.com/office/drawing/2014/main" id="{462F526B-84D1-4EF1-83E4-D798451A37D6}"/>
              </a:ext>
            </a:extLst>
          </p:cNvPr>
          <p:cNvSpPr/>
          <p:nvPr/>
        </p:nvSpPr>
        <p:spPr>
          <a:xfrm>
            <a:off x="5999641"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4</a:t>
            </a:r>
          </a:p>
        </p:txBody>
      </p:sp>
      <p:sp>
        <p:nvSpPr>
          <p:cNvPr id="14" name="Rechteck 13">
            <a:extLst>
              <a:ext uri="{FF2B5EF4-FFF2-40B4-BE49-F238E27FC236}">
                <a16:creationId xmlns:a16="http://schemas.microsoft.com/office/drawing/2014/main" id="{D3C15163-51A0-485F-AD5F-178FF1C1C8B2}"/>
              </a:ext>
            </a:extLst>
          </p:cNvPr>
          <p:cNvSpPr/>
          <p:nvPr/>
        </p:nvSpPr>
        <p:spPr>
          <a:xfrm>
            <a:off x="7809669"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5</a:t>
            </a:r>
          </a:p>
        </p:txBody>
      </p:sp>
      <p:pic>
        <p:nvPicPr>
          <p:cNvPr id="15" name="Grafik 14">
            <a:extLst>
              <a:ext uri="{FF2B5EF4-FFF2-40B4-BE49-F238E27FC236}">
                <a16:creationId xmlns:a16="http://schemas.microsoft.com/office/drawing/2014/main" id="{00DF751E-BFC6-4292-83AE-BCBADAB00B5C}"/>
              </a:ext>
            </a:extLst>
          </p:cNvPr>
          <p:cNvPicPr>
            <a:picLocks noChangeAspect="1"/>
          </p:cNvPicPr>
          <p:nvPr/>
        </p:nvPicPr>
        <p:blipFill>
          <a:blip r:embed="rId2"/>
          <a:stretch>
            <a:fillRect/>
          </a:stretch>
        </p:blipFill>
        <p:spPr>
          <a:xfrm>
            <a:off x="1194002" y="4438634"/>
            <a:ext cx="654093" cy="397688"/>
          </a:xfrm>
          <a:prstGeom prst="rect">
            <a:avLst/>
          </a:prstGeom>
        </p:spPr>
      </p:pic>
      <p:pic>
        <p:nvPicPr>
          <p:cNvPr id="16" name="Grafik 15">
            <a:extLst>
              <a:ext uri="{FF2B5EF4-FFF2-40B4-BE49-F238E27FC236}">
                <a16:creationId xmlns:a16="http://schemas.microsoft.com/office/drawing/2014/main" id="{FD662FE6-45A2-4517-A05C-90340B890FA0}"/>
              </a:ext>
            </a:extLst>
          </p:cNvPr>
          <p:cNvPicPr>
            <a:picLocks noChangeAspect="1"/>
          </p:cNvPicPr>
          <p:nvPr/>
        </p:nvPicPr>
        <p:blipFill>
          <a:blip r:embed="rId3">
            <a:clrChange>
              <a:clrFrom>
                <a:srgbClr val="FFFFFF"/>
              </a:clrFrom>
              <a:clrTo>
                <a:srgbClr val="FFFFFF">
                  <a:alpha val="0"/>
                </a:srgbClr>
              </a:clrTo>
            </a:clrChange>
            <a:biLevel thresh="75000"/>
          </a:blip>
          <a:stretch>
            <a:fillRect/>
          </a:stretch>
        </p:blipFill>
        <p:spPr>
          <a:xfrm>
            <a:off x="2953078" y="3638925"/>
            <a:ext cx="504304" cy="384374"/>
          </a:xfrm>
          <a:prstGeom prst="rect">
            <a:avLst/>
          </a:prstGeom>
        </p:spPr>
      </p:pic>
      <p:pic>
        <p:nvPicPr>
          <p:cNvPr id="17" name="Picture 5">
            <a:extLst>
              <a:ext uri="{FF2B5EF4-FFF2-40B4-BE49-F238E27FC236}">
                <a16:creationId xmlns:a16="http://schemas.microsoft.com/office/drawing/2014/main" id="{70E57066-BAB7-4EA2-AD9F-A33B99ED2A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6231" r="23420" b="69768"/>
          <a:stretch/>
        </p:blipFill>
        <p:spPr>
          <a:xfrm>
            <a:off x="3216925" y="3738305"/>
            <a:ext cx="429978" cy="384374"/>
          </a:xfrm>
          <a:prstGeom prst="rect">
            <a:avLst/>
          </a:prstGeom>
        </p:spPr>
      </p:pic>
      <p:pic>
        <p:nvPicPr>
          <p:cNvPr id="18" name="Picture 18">
            <a:extLst>
              <a:ext uri="{FF2B5EF4-FFF2-40B4-BE49-F238E27FC236}">
                <a16:creationId xmlns:a16="http://schemas.microsoft.com/office/drawing/2014/main" id="{5570CADD-DF34-490A-AB31-86CC3B27F0AE}"/>
              </a:ext>
            </a:extLst>
          </p:cNvPr>
          <p:cNvPicPr>
            <a:picLocks noChangeAspect="1"/>
          </p:cNvPicPr>
          <p:nvPr/>
        </p:nvPicPr>
        <p:blipFill>
          <a:blip r:embed="rId5">
            <a:biLevel thresh="75000"/>
          </a:blip>
          <a:stretch>
            <a:fillRect/>
          </a:stretch>
        </p:blipFill>
        <p:spPr>
          <a:xfrm>
            <a:off x="4901353" y="2956586"/>
            <a:ext cx="349258" cy="349258"/>
          </a:xfrm>
          <a:prstGeom prst="rect">
            <a:avLst/>
          </a:prstGeom>
        </p:spPr>
      </p:pic>
      <p:grpSp>
        <p:nvGrpSpPr>
          <p:cNvPr id="19" name="Gruppieren 18">
            <a:extLst>
              <a:ext uri="{FF2B5EF4-FFF2-40B4-BE49-F238E27FC236}">
                <a16:creationId xmlns:a16="http://schemas.microsoft.com/office/drawing/2014/main" id="{4D756451-E2CD-4AFC-A0F3-9BCC6D45F2B2}"/>
              </a:ext>
            </a:extLst>
          </p:cNvPr>
          <p:cNvGrpSpPr/>
          <p:nvPr/>
        </p:nvGrpSpPr>
        <p:grpSpPr>
          <a:xfrm>
            <a:off x="8485377" y="1549722"/>
            <a:ext cx="411166" cy="412394"/>
            <a:chOff x="8423262" y="2160711"/>
            <a:chExt cx="547200" cy="547956"/>
          </a:xfrm>
        </p:grpSpPr>
        <p:sp>
          <p:nvSpPr>
            <p:cNvPr id="20" name="Shape 755">
              <a:extLst>
                <a:ext uri="{FF2B5EF4-FFF2-40B4-BE49-F238E27FC236}">
                  <a16:creationId xmlns:a16="http://schemas.microsoft.com/office/drawing/2014/main" id="{076EFC6A-30ED-43F4-9186-2898BAAB685E}"/>
                </a:ext>
              </a:extLst>
            </p:cNvPr>
            <p:cNvSpPr/>
            <p:nvPr/>
          </p:nvSpPr>
          <p:spPr>
            <a:xfrm>
              <a:off x="8423262" y="2161467"/>
              <a:ext cx="547200" cy="5472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848"/>
                  </a:moveTo>
                  <a:cubicBezTo>
                    <a:pt x="16295" y="848"/>
                    <a:pt x="20747" y="5305"/>
                    <a:pt x="20747" y="10800"/>
                  </a:cubicBezTo>
                  <a:cubicBezTo>
                    <a:pt x="20747" y="16295"/>
                    <a:pt x="16295" y="20747"/>
                    <a:pt x="10800" y="20747"/>
                  </a:cubicBezTo>
                  <a:cubicBezTo>
                    <a:pt x="5305" y="20747"/>
                    <a:pt x="853" y="16295"/>
                    <a:pt x="853" y="10800"/>
                  </a:cubicBezTo>
                  <a:cubicBezTo>
                    <a:pt x="853" y="5305"/>
                    <a:pt x="5305" y="848"/>
                    <a:pt x="10800" y="848"/>
                  </a:cubicBezTo>
                  <a:close/>
                  <a:moveTo>
                    <a:pt x="10847" y="3578"/>
                  </a:moveTo>
                  <a:cubicBezTo>
                    <a:pt x="10512" y="3578"/>
                    <a:pt x="10203" y="3809"/>
                    <a:pt x="10005" y="4208"/>
                  </a:cubicBezTo>
                  <a:lnTo>
                    <a:pt x="8652" y="6957"/>
                  </a:lnTo>
                  <a:cubicBezTo>
                    <a:pt x="8432" y="7402"/>
                    <a:pt x="7807" y="7851"/>
                    <a:pt x="7316" y="7922"/>
                  </a:cubicBezTo>
                  <a:lnTo>
                    <a:pt x="4285" y="8363"/>
                  </a:lnTo>
                  <a:cubicBezTo>
                    <a:pt x="3844" y="8427"/>
                    <a:pt x="3529" y="8650"/>
                    <a:pt x="3425" y="8970"/>
                  </a:cubicBezTo>
                  <a:cubicBezTo>
                    <a:pt x="3322" y="9289"/>
                    <a:pt x="3448" y="9648"/>
                    <a:pt x="3767" y="9958"/>
                  </a:cubicBezTo>
                  <a:lnTo>
                    <a:pt x="5956" y="12101"/>
                  </a:lnTo>
                  <a:cubicBezTo>
                    <a:pt x="6312" y="12447"/>
                    <a:pt x="6552" y="13177"/>
                    <a:pt x="6468" y="13666"/>
                  </a:cubicBezTo>
                  <a:lnTo>
                    <a:pt x="5950" y="16686"/>
                  </a:lnTo>
                  <a:cubicBezTo>
                    <a:pt x="5872" y="17144"/>
                    <a:pt x="6002" y="17420"/>
                    <a:pt x="6127" y="17568"/>
                  </a:cubicBezTo>
                  <a:cubicBezTo>
                    <a:pt x="6383" y="17872"/>
                    <a:pt x="6836" y="17920"/>
                    <a:pt x="7304" y="17674"/>
                  </a:cubicBezTo>
                  <a:lnTo>
                    <a:pt x="10017" y="16244"/>
                  </a:lnTo>
                  <a:cubicBezTo>
                    <a:pt x="10227" y="16134"/>
                    <a:pt x="10533" y="16073"/>
                    <a:pt x="10847" y="16073"/>
                  </a:cubicBezTo>
                  <a:cubicBezTo>
                    <a:pt x="11161" y="16073"/>
                    <a:pt x="11461" y="16134"/>
                    <a:pt x="11671" y="16244"/>
                  </a:cubicBezTo>
                  <a:lnTo>
                    <a:pt x="14384" y="17674"/>
                  </a:lnTo>
                  <a:cubicBezTo>
                    <a:pt x="14587" y="17781"/>
                    <a:pt x="14778" y="17833"/>
                    <a:pt x="14961" y="17833"/>
                  </a:cubicBezTo>
                  <a:cubicBezTo>
                    <a:pt x="15201" y="17833"/>
                    <a:pt x="15416" y="17740"/>
                    <a:pt x="15561" y="17568"/>
                  </a:cubicBezTo>
                  <a:cubicBezTo>
                    <a:pt x="15686" y="17420"/>
                    <a:pt x="15817" y="17144"/>
                    <a:pt x="15738" y="16686"/>
                  </a:cubicBezTo>
                  <a:lnTo>
                    <a:pt x="15220" y="13666"/>
                  </a:lnTo>
                  <a:cubicBezTo>
                    <a:pt x="15136" y="13177"/>
                    <a:pt x="15377" y="12447"/>
                    <a:pt x="15732" y="12101"/>
                  </a:cubicBezTo>
                  <a:lnTo>
                    <a:pt x="17922" y="9958"/>
                  </a:lnTo>
                  <a:cubicBezTo>
                    <a:pt x="18240" y="9648"/>
                    <a:pt x="18367" y="9289"/>
                    <a:pt x="18263" y="8970"/>
                  </a:cubicBezTo>
                  <a:cubicBezTo>
                    <a:pt x="18159" y="8651"/>
                    <a:pt x="17844" y="8427"/>
                    <a:pt x="17404" y="8363"/>
                  </a:cubicBezTo>
                  <a:lnTo>
                    <a:pt x="14373" y="7922"/>
                  </a:lnTo>
                  <a:cubicBezTo>
                    <a:pt x="13881" y="7851"/>
                    <a:pt x="13256" y="7402"/>
                    <a:pt x="13037" y="6957"/>
                  </a:cubicBezTo>
                  <a:lnTo>
                    <a:pt x="11683" y="4208"/>
                  </a:lnTo>
                  <a:cubicBezTo>
                    <a:pt x="11486" y="3809"/>
                    <a:pt x="11183" y="3578"/>
                    <a:pt x="10847" y="3578"/>
                  </a:cubicBezTo>
                  <a:close/>
                  <a:moveTo>
                    <a:pt x="10841" y="4332"/>
                  </a:moveTo>
                  <a:cubicBezTo>
                    <a:pt x="10856" y="4335"/>
                    <a:pt x="10928" y="4379"/>
                    <a:pt x="11006" y="4538"/>
                  </a:cubicBezTo>
                  <a:lnTo>
                    <a:pt x="12366" y="7286"/>
                  </a:lnTo>
                  <a:cubicBezTo>
                    <a:pt x="12695" y="7954"/>
                    <a:pt x="13530" y="8562"/>
                    <a:pt x="14267" y="8669"/>
                  </a:cubicBezTo>
                  <a:lnTo>
                    <a:pt x="17298" y="9111"/>
                  </a:lnTo>
                  <a:cubicBezTo>
                    <a:pt x="17473" y="9136"/>
                    <a:pt x="17539" y="9193"/>
                    <a:pt x="17545" y="9199"/>
                  </a:cubicBezTo>
                  <a:cubicBezTo>
                    <a:pt x="17546" y="9215"/>
                    <a:pt x="17524" y="9294"/>
                    <a:pt x="17398" y="9417"/>
                  </a:cubicBezTo>
                  <a:lnTo>
                    <a:pt x="15202" y="11559"/>
                  </a:lnTo>
                  <a:cubicBezTo>
                    <a:pt x="14669" y="12079"/>
                    <a:pt x="14352" y="13062"/>
                    <a:pt x="14478" y="13796"/>
                  </a:cubicBezTo>
                  <a:lnTo>
                    <a:pt x="14996" y="16815"/>
                  </a:lnTo>
                  <a:cubicBezTo>
                    <a:pt x="15026" y="16989"/>
                    <a:pt x="14995" y="17072"/>
                    <a:pt x="14991" y="17080"/>
                  </a:cubicBezTo>
                  <a:cubicBezTo>
                    <a:pt x="14990" y="17080"/>
                    <a:pt x="14980" y="17080"/>
                    <a:pt x="14961" y="17080"/>
                  </a:cubicBezTo>
                  <a:cubicBezTo>
                    <a:pt x="14934" y="17080"/>
                    <a:pt x="14859" y="17076"/>
                    <a:pt x="14732" y="17009"/>
                  </a:cubicBezTo>
                  <a:lnTo>
                    <a:pt x="12018" y="15579"/>
                  </a:lnTo>
                  <a:cubicBezTo>
                    <a:pt x="11699" y="15411"/>
                    <a:pt x="11286" y="15320"/>
                    <a:pt x="10847" y="15320"/>
                  </a:cubicBezTo>
                  <a:cubicBezTo>
                    <a:pt x="10408" y="15320"/>
                    <a:pt x="9989" y="15411"/>
                    <a:pt x="9670" y="15579"/>
                  </a:cubicBezTo>
                  <a:lnTo>
                    <a:pt x="6957" y="17003"/>
                  </a:lnTo>
                  <a:cubicBezTo>
                    <a:pt x="6830" y="17070"/>
                    <a:pt x="6754" y="17080"/>
                    <a:pt x="6727" y="17080"/>
                  </a:cubicBezTo>
                  <a:cubicBezTo>
                    <a:pt x="6715" y="17080"/>
                    <a:pt x="6708" y="17080"/>
                    <a:pt x="6704" y="17080"/>
                  </a:cubicBezTo>
                  <a:cubicBezTo>
                    <a:pt x="6692" y="17062"/>
                    <a:pt x="6663" y="16981"/>
                    <a:pt x="6692" y="16815"/>
                  </a:cubicBezTo>
                  <a:lnTo>
                    <a:pt x="7210" y="13796"/>
                  </a:lnTo>
                  <a:cubicBezTo>
                    <a:pt x="7335" y="13062"/>
                    <a:pt x="7019" y="12079"/>
                    <a:pt x="6486" y="11559"/>
                  </a:cubicBezTo>
                  <a:lnTo>
                    <a:pt x="4291" y="9417"/>
                  </a:lnTo>
                  <a:cubicBezTo>
                    <a:pt x="4164" y="9294"/>
                    <a:pt x="4145" y="9214"/>
                    <a:pt x="4143" y="9205"/>
                  </a:cubicBezTo>
                  <a:cubicBezTo>
                    <a:pt x="4152" y="9192"/>
                    <a:pt x="4216" y="9136"/>
                    <a:pt x="4391" y="9111"/>
                  </a:cubicBezTo>
                  <a:lnTo>
                    <a:pt x="7422" y="8669"/>
                  </a:lnTo>
                  <a:cubicBezTo>
                    <a:pt x="8159" y="8562"/>
                    <a:pt x="8993" y="7954"/>
                    <a:pt x="9323" y="7286"/>
                  </a:cubicBezTo>
                  <a:lnTo>
                    <a:pt x="10682" y="4538"/>
                  </a:lnTo>
                  <a:cubicBezTo>
                    <a:pt x="10761" y="4379"/>
                    <a:pt x="10833" y="4335"/>
                    <a:pt x="10841" y="4332"/>
                  </a:cubicBezTo>
                  <a:close/>
                </a:path>
              </a:pathLst>
            </a:custGeom>
            <a:solidFill>
              <a:srgbClr val="000000"/>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Calibri" panose="020F0502020204030204" pitchFamily="34" charset="0"/>
                <a:cs typeface="Calibri" panose="020F0502020204030204" pitchFamily="34" charset="0"/>
              </a:endParaRPr>
            </a:p>
          </p:txBody>
        </p:sp>
        <p:sp>
          <p:nvSpPr>
            <p:cNvPr id="21" name="Ellipse 20">
              <a:extLst>
                <a:ext uri="{FF2B5EF4-FFF2-40B4-BE49-F238E27FC236}">
                  <a16:creationId xmlns:a16="http://schemas.microsoft.com/office/drawing/2014/main" id="{84C1E94B-0091-4DF4-8D3C-68D84C2D9E35}"/>
                </a:ext>
              </a:extLst>
            </p:cNvPr>
            <p:cNvSpPr/>
            <p:nvPr/>
          </p:nvSpPr>
          <p:spPr>
            <a:xfrm>
              <a:off x="8430462" y="2160711"/>
              <a:ext cx="540000" cy="540000"/>
            </a:xfrm>
            <a:prstGeom prst="ellipse">
              <a:avLst/>
            </a:prstGeom>
            <a:noFill/>
            <a:ln w="762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AT" sz="1836">
                <a:solidFill>
                  <a:prstClr val="white"/>
                </a:solidFill>
              </a:endParaRPr>
            </a:p>
          </p:txBody>
        </p:sp>
      </p:grpSp>
      <p:grpSp>
        <p:nvGrpSpPr>
          <p:cNvPr id="22" name="Gruppieren 21">
            <a:extLst>
              <a:ext uri="{FF2B5EF4-FFF2-40B4-BE49-F238E27FC236}">
                <a16:creationId xmlns:a16="http://schemas.microsoft.com/office/drawing/2014/main" id="{8B981343-AF28-4D8A-A6A2-58FD7249F0CF}"/>
              </a:ext>
            </a:extLst>
          </p:cNvPr>
          <p:cNvGrpSpPr/>
          <p:nvPr/>
        </p:nvGrpSpPr>
        <p:grpSpPr>
          <a:xfrm>
            <a:off x="6603572" y="2130829"/>
            <a:ext cx="444553" cy="535547"/>
            <a:chOff x="6629686" y="4026656"/>
            <a:chExt cx="547200" cy="547301"/>
          </a:xfrm>
        </p:grpSpPr>
        <p:sp>
          <p:nvSpPr>
            <p:cNvPr id="23" name="Shape 520">
              <a:extLst>
                <a:ext uri="{FF2B5EF4-FFF2-40B4-BE49-F238E27FC236}">
                  <a16:creationId xmlns:a16="http://schemas.microsoft.com/office/drawing/2014/main" id="{CEFC4031-3B4F-4780-9CD3-686A556B0902}"/>
                </a:ext>
              </a:extLst>
            </p:cNvPr>
            <p:cNvSpPr/>
            <p:nvPr/>
          </p:nvSpPr>
          <p:spPr>
            <a:xfrm>
              <a:off x="6629686" y="4026757"/>
              <a:ext cx="547200" cy="5472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moveTo>
                    <a:pt x="10799" y="851"/>
                  </a:moveTo>
                  <a:cubicBezTo>
                    <a:pt x="16293" y="851"/>
                    <a:pt x="20749" y="5304"/>
                    <a:pt x="20749" y="10799"/>
                  </a:cubicBezTo>
                  <a:cubicBezTo>
                    <a:pt x="20749" y="16293"/>
                    <a:pt x="16293" y="20749"/>
                    <a:pt x="10799" y="20749"/>
                  </a:cubicBezTo>
                  <a:cubicBezTo>
                    <a:pt x="5304" y="20749"/>
                    <a:pt x="851" y="16293"/>
                    <a:pt x="851" y="10799"/>
                  </a:cubicBezTo>
                  <a:cubicBezTo>
                    <a:pt x="851" y="5304"/>
                    <a:pt x="5304" y="851"/>
                    <a:pt x="10799" y="851"/>
                  </a:cubicBezTo>
                  <a:close/>
                  <a:moveTo>
                    <a:pt x="13483" y="3605"/>
                  </a:moveTo>
                  <a:cubicBezTo>
                    <a:pt x="11013" y="3605"/>
                    <a:pt x="9010" y="5608"/>
                    <a:pt x="9010" y="8078"/>
                  </a:cubicBezTo>
                  <a:cubicBezTo>
                    <a:pt x="9010" y="9215"/>
                    <a:pt x="9434" y="10252"/>
                    <a:pt x="10134" y="11041"/>
                  </a:cubicBezTo>
                  <a:lnTo>
                    <a:pt x="9514" y="11663"/>
                  </a:lnTo>
                  <a:lnTo>
                    <a:pt x="9483" y="11632"/>
                  </a:lnTo>
                  <a:cubicBezTo>
                    <a:pt x="9302" y="11451"/>
                    <a:pt x="9060" y="11351"/>
                    <a:pt x="8804" y="11351"/>
                  </a:cubicBezTo>
                  <a:cubicBezTo>
                    <a:pt x="8549" y="11351"/>
                    <a:pt x="8307" y="11451"/>
                    <a:pt x="8126" y="11632"/>
                  </a:cubicBezTo>
                  <a:lnTo>
                    <a:pt x="3974" y="15784"/>
                  </a:lnTo>
                  <a:cubicBezTo>
                    <a:pt x="3601" y="16158"/>
                    <a:pt x="3601" y="16765"/>
                    <a:pt x="3974" y="17139"/>
                  </a:cubicBezTo>
                  <a:lnTo>
                    <a:pt x="4397" y="17561"/>
                  </a:lnTo>
                  <a:cubicBezTo>
                    <a:pt x="4577" y="17742"/>
                    <a:pt x="4819" y="17840"/>
                    <a:pt x="5075" y="17840"/>
                  </a:cubicBezTo>
                  <a:cubicBezTo>
                    <a:pt x="5331" y="17840"/>
                    <a:pt x="5570" y="17742"/>
                    <a:pt x="5751" y="17561"/>
                  </a:cubicBezTo>
                  <a:lnTo>
                    <a:pt x="9903" y="13410"/>
                  </a:lnTo>
                  <a:cubicBezTo>
                    <a:pt x="10084" y="13228"/>
                    <a:pt x="10185" y="12987"/>
                    <a:pt x="10185" y="12731"/>
                  </a:cubicBezTo>
                  <a:cubicBezTo>
                    <a:pt x="10185" y="12475"/>
                    <a:pt x="10084" y="12236"/>
                    <a:pt x="9903" y="12055"/>
                  </a:cubicBezTo>
                  <a:lnTo>
                    <a:pt x="9894" y="12046"/>
                  </a:lnTo>
                  <a:lnTo>
                    <a:pt x="10517" y="11424"/>
                  </a:lnTo>
                  <a:cubicBezTo>
                    <a:pt x="11306" y="12124"/>
                    <a:pt x="12345" y="12550"/>
                    <a:pt x="13483" y="12550"/>
                  </a:cubicBezTo>
                  <a:cubicBezTo>
                    <a:pt x="15952" y="12550"/>
                    <a:pt x="17953" y="10548"/>
                    <a:pt x="17953" y="8078"/>
                  </a:cubicBezTo>
                  <a:cubicBezTo>
                    <a:pt x="17953" y="5608"/>
                    <a:pt x="15952" y="3605"/>
                    <a:pt x="13483" y="3605"/>
                  </a:cubicBezTo>
                  <a:close/>
                  <a:moveTo>
                    <a:pt x="13483" y="4149"/>
                  </a:moveTo>
                  <a:cubicBezTo>
                    <a:pt x="15651" y="4149"/>
                    <a:pt x="17409" y="5909"/>
                    <a:pt x="17409" y="8078"/>
                  </a:cubicBezTo>
                  <a:cubicBezTo>
                    <a:pt x="17409" y="10247"/>
                    <a:pt x="15651" y="12004"/>
                    <a:pt x="13483" y="12004"/>
                  </a:cubicBezTo>
                  <a:cubicBezTo>
                    <a:pt x="11313" y="12004"/>
                    <a:pt x="9554" y="10247"/>
                    <a:pt x="9554" y="8078"/>
                  </a:cubicBezTo>
                  <a:cubicBezTo>
                    <a:pt x="9554" y="5909"/>
                    <a:pt x="11313" y="4149"/>
                    <a:pt x="13483" y="4149"/>
                  </a:cubicBezTo>
                  <a:close/>
                  <a:moveTo>
                    <a:pt x="13491" y="4957"/>
                  </a:moveTo>
                  <a:cubicBezTo>
                    <a:pt x="11764" y="4957"/>
                    <a:pt x="10365" y="6357"/>
                    <a:pt x="10365" y="8083"/>
                  </a:cubicBezTo>
                  <a:cubicBezTo>
                    <a:pt x="10365" y="9810"/>
                    <a:pt x="11764" y="11210"/>
                    <a:pt x="13491" y="11210"/>
                  </a:cubicBezTo>
                  <a:cubicBezTo>
                    <a:pt x="15218" y="11210"/>
                    <a:pt x="16618" y="9810"/>
                    <a:pt x="16618" y="8083"/>
                  </a:cubicBezTo>
                  <a:cubicBezTo>
                    <a:pt x="16618" y="6357"/>
                    <a:pt x="15218" y="4957"/>
                    <a:pt x="13491" y="4957"/>
                  </a:cubicBezTo>
                  <a:close/>
                  <a:moveTo>
                    <a:pt x="13491" y="5337"/>
                  </a:moveTo>
                  <a:cubicBezTo>
                    <a:pt x="15007" y="5337"/>
                    <a:pt x="16235" y="6567"/>
                    <a:pt x="16235" y="8083"/>
                  </a:cubicBezTo>
                  <a:cubicBezTo>
                    <a:pt x="16235" y="9600"/>
                    <a:pt x="15007" y="10827"/>
                    <a:pt x="13491" y="10827"/>
                  </a:cubicBezTo>
                  <a:cubicBezTo>
                    <a:pt x="11975" y="10827"/>
                    <a:pt x="10745" y="9600"/>
                    <a:pt x="10745" y="8083"/>
                  </a:cubicBezTo>
                  <a:cubicBezTo>
                    <a:pt x="10745" y="6567"/>
                    <a:pt x="11975" y="5337"/>
                    <a:pt x="13491" y="5337"/>
                  </a:cubicBezTo>
                  <a:close/>
                  <a:moveTo>
                    <a:pt x="8804" y="11891"/>
                  </a:moveTo>
                  <a:cubicBezTo>
                    <a:pt x="8916" y="11891"/>
                    <a:pt x="9021" y="11937"/>
                    <a:pt x="9100" y="12015"/>
                  </a:cubicBezTo>
                  <a:lnTo>
                    <a:pt x="9523" y="12435"/>
                  </a:lnTo>
                  <a:cubicBezTo>
                    <a:pt x="9602" y="12514"/>
                    <a:pt x="9644" y="12619"/>
                    <a:pt x="9644" y="12731"/>
                  </a:cubicBezTo>
                  <a:cubicBezTo>
                    <a:pt x="9644" y="12842"/>
                    <a:pt x="9602" y="12948"/>
                    <a:pt x="9523" y="13026"/>
                  </a:cubicBezTo>
                  <a:lnTo>
                    <a:pt x="5371" y="17178"/>
                  </a:lnTo>
                  <a:cubicBezTo>
                    <a:pt x="5292" y="17257"/>
                    <a:pt x="5187" y="17299"/>
                    <a:pt x="5075" y="17299"/>
                  </a:cubicBezTo>
                  <a:cubicBezTo>
                    <a:pt x="4964" y="17299"/>
                    <a:pt x="4859" y="17257"/>
                    <a:pt x="4780" y="17178"/>
                  </a:cubicBezTo>
                  <a:lnTo>
                    <a:pt x="4357" y="16756"/>
                  </a:lnTo>
                  <a:cubicBezTo>
                    <a:pt x="4194" y="16593"/>
                    <a:pt x="4194" y="16330"/>
                    <a:pt x="4357" y="16167"/>
                  </a:cubicBezTo>
                  <a:lnTo>
                    <a:pt x="8509" y="12015"/>
                  </a:lnTo>
                  <a:cubicBezTo>
                    <a:pt x="8588" y="11937"/>
                    <a:pt x="8693" y="11891"/>
                    <a:pt x="8804" y="11891"/>
                  </a:cubicBezTo>
                  <a:close/>
                </a:path>
              </a:pathLst>
            </a:custGeom>
            <a:solidFill>
              <a:srgbClr val="000000"/>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Calibri" panose="020F0502020204030204" pitchFamily="34" charset="0"/>
                <a:cs typeface="Calibri" panose="020F0502020204030204" pitchFamily="34" charset="0"/>
              </a:endParaRPr>
            </a:p>
          </p:txBody>
        </p:sp>
        <p:sp>
          <p:nvSpPr>
            <p:cNvPr id="24" name="Ellipse 23">
              <a:extLst>
                <a:ext uri="{FF2B5EF4-FFF2-40B4-BE49-F238E27FC236}">
                  <a16:creationId xmlns:a16="http://schemas.microsoft.com/office/drawing/2014/main" id="{CCFE9BF6-5A40-469B-86E5-428981C14B68}"/>
                </a:ext>
              </a:extLst>
            </p:cNvPr>
            <p:cNvSpPr/>
            <p:nvPr/>
          </p:nvSpPr>
          <p:spPr>
            <a:xfrm>
              <a:off x="6633286" y="4026656"/>
              <a:ext cx="540000" cy="540000"/>
            </a:xfrm>
            <a:prstGeom prst="ellipse">
              <a:avLst/>
            </a:prstGeom>
            <a:noFill/>
            <a:ln w="762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AT" sz="1836">
                <a:solidFill>
                  <a:prstClr val="white"/>
                </a:solidFill>
              </a:endParaRPr>
            </a:p>
          </p:txBody>
        </p:sp>
      </p:grpSp>
      <p:sp>
        <p:nvSpPr>
          <p:cNvPr id="25" name="Gestreifter Pfeil nach rechts 25">
            <a:extLst>
              <a:ext uri="{FF2B5EF4-FFF2-40B4-BE49-F238E27FC236}">
                <a16:creationId xmlns:a16="http://schemas.microsoft.com/office/drawing/2014/main" id="{BB44D631-54CA-4128-86AE-38339349DDFA}"/>
              </a:ext>
            </a:extLst>
          </p:cNvPr>
          <p:cNvSpPr/>
          <p:nvPr/>
        </p:nvSpPr>
        <p:spPr>
          <a:xfrm>
            <a:off x="533960" y="5683536"/>
            <a:ext cx="10783328" cy="620119"/>
          </a:xfrm>
          <a:prstGeom prst="stripedRightArrow">
            <a:avLst/>
          </a:prstGeom>
          <a:solidFill>
            <a:srgbClr val="009FE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latin typeface="Calibri" panose="020F0502020204030204" pitchFamily="34" charset="0"/>
              </a:rPr>
              <a:t>Customer Analytics Hub</a:t>
            </a:r>
          </a:p>
        </p:txBody>
      </p:sp>
      <p:sp>
        <p:nvSpPr>
          <p:cNvPr id="26" name="Abgerundete rechteckige Legende 26">
            <a:extLst>
              <a:ext uri="{FF2B5EF4-FFF2-40B4-BE49-F238E27FC236}">
                <a16:creationId xmlns:a16="http://schemas.microsoft.com/office/drawing/2014/main" id="{7DE69E28-7CA2-45FA-8F4B-33A0FD36350E}"/>
              </a:ext>
            </a:extLst>
          </p:cNvPr>
          <p:cNvSpPr/>
          <p:nvPr/>
        </p:nvSpPr>
        <p:spPr bwMode="gray">
          <a:xfrm>
            <a:off x="616755" y="3180613"/>
            <a:ext cx="1712304" cy="806175"/>
          </a:xfrm>
          <a:prstGeom prst="wedgeRoundRectCallout">
            <a:avLst>
              <a:gd name="adj1" fmla="val -10984"/>
              <a:gd name="adj2" fmla="val 90597"/>
              <a:gd name="adj3" fmla="val 16667"/>
            </a:avLst>
          </a:prstGeom>
          <a:solidFill>
            <a:srgbClr val="92D050"/>
          </a:solidFill>
          <a:ln w="9525" cmpd="sng" algn="ctr">
            <a:solidFill>
              <a:schemeClr val="tx1"/>
            </a:solidFill>
            <a:miter lim="800000"/>
            <a:headEnd/>
            <a:tailEnd/>
          </a:ln>
          <a:effectLst/>
        </p:spPr>
        <p:txBody>
          <a:bodyPr wrap="square" rtlCol="0" anchor="ctr"/>
          <a:lstStyle/>
          <a:p>
            <a:pPr algn="ctr"/>
            <a:r>
              <a:rPr lang="de-DE" sz="1400" i="1" dirty="0">
                <a:ea typeface="Calibri" charset="0"/>
                <a:cs typeface="Calibri" charset="0"/>
              </a:rPr>
              <a:t>„Lerne Deine Kunden besser kennen.“</a:t>
            </a:r>
          </a:p>
        </p:txBody>
      </p:sp>
      <p:sp>
        <p:nvSpPr>
          <p:cNvPr id="27" name="Abgerundete rechteckige Legende 27">
            <a:extLst>
              <a:ext uri="{FF2B5EF4-FFF2-40B4-BE49-F238E27FC236}">
                <a16:creationId xmlns:a16="http://schemas.microsoft.com/office/drawing/2014/main" id="{1807A504-6FB4-4AF6-9191-F70EF830D1B1}"/>
              </a:ext>
            </a:extLst>
          </p:cNvPr>
          <p:cNvSpPr/>
          <p:nvPr/>
        </p:nvSpPr>
        <p:spPr bwMode="gray">
          <a:xfrm>
            <a:off x="5630332" y="1403436"/>
            <a:ext cx="2391033" cy="558680"/>
          </a:xfrm>
          <a:prstGeom prst="wedgeRoundRectCallout">
            <a:avLst>
              <a:gd name="adj1" fmla="val -8311"/>
              <a:gd name="adj2" fmla="val 101465"/>
              <a:gd name="adj3" fmla="val 16667"/>
            </a:avLst>
          </a:prstGeom>
          <a:solidFill>
            <a:srgbClr val="92D050"/>
          </a:solidFill>
          <a:ln w="9525" cmpd="sng" algn="ctr">
            <a:solidFill>
              <a:schemeClr val="tx1"/>
            </a:solidFill>
            <a:miter lim="800000"/>
            <a:headEnd/>
            <a:tailEnd/>
          </a:ln>
          <a:effectLst/>
        </p:spPr>
        <p:txBody>
          <a:bodyPr wrap="square" rtlCol="0" anchor="ctr"/>
          <a:lstStyle/>
          <a:p>
            <a:pPr algn="ctr"/>
            <a:r>
              <a:rPr lang="de-DE" sz="1400" i="1" dirty="0">
                <a:ea typeface="Calibri" charset="0"/>
                <a:cs typeface="Calibri" charset="0"/>
              </a:rPr>
              <a:t>„Welcher Kunde ist abwanderungsgefährdet?“</a:t>
            </a:r>
          </a:p>
        </p:txBody>
      </p:sp>
      <p:sp>
        <p:nvSpPr>
          <p:cNvPr id="28" name="Abgerundete rechteckige Legende 28">
            <a:extLst>
              <a:ext uri="{FF2B5EF4-FFF2-40B4-BE49-F238E27FC236}">
                <a16:creationId xmlns:a16="http://schemas.microsoft.com/office/drawing/2014/main" id="{C7CC6073-3366-43A0-91B9-7E70A33AC7A7}"/>
              </a:ext>
            </a:extLst>
          </p:cNvPr>
          <p:cNvSpPr/>
          <p:nvPr/>
        </p:nvSpPr>
        <p:spPr bwMode="gray">
          <a:xfrm>
            <a:off x="1911134" y="2368135"/>
            <a:ext cx="1871000" cy="763080"/>
          </a:xfrm>
          <a:prstGeom prst="wedgeRoundRectCallout">
            <a:avLst>
              <a:gd name="adj1" fmla="val -2772"/>
              <a:gd name="adj2" fmla="val 124791"/>
              <a:gd name="adj3" fmla="val 16667"/>
            </a:avLst>
          </a:prstGeom>
          <a:solidFill>
            <a:srgbClr val="92D050"/>
          </a:solidFill>
          <a:ln w="9525" cmpd="sng" algn="ctr">
            <a:solidFill>
              <a:schemeClr val="tx1"/>
            </a:solidFill>
            <a:miter lim="800000"/>
            <a:headEnd/>
            <a:tailEnd/>
          </a:ln>
          <a:effectLst/>
        </p:spPr>
        <p:txBody>
          <a:bodyPr wrap="square" rtlCol="0" anchor="ctr"/>
          <a:lstStyle/>
          <a:p>
            <a:pPr algn="ctr"/>
            <a:r>
              <a:rPr lang="de-DE" sz="1400" i="1">
                <a:ea typeface="Calibri" charset="0"/>
                <a:cs typeface="Calibri" charset="0"/>
              </a:rPr>
              <a:t>„Welche Kundentypen habe ich?“</a:t>
            </a:r>
          </a:p>
        </p:txBody>
      </p:sp>
      <p:sp>
        <p:nvSpPr>
          <p:cNvPr id="29" name="Abgerundete rechteckige Legende 29">
            <a:extLst>
              <a:ext uri="{FF2B5EF4-FFF2-40B4-BE49-F238E27FC236}">
                <a16:creationId xmlns:a16="http://schemas.microsoft.com/office/drawing/2014/main" id="{2535F2C4-9187-4313-B156-6C15F0736252}"/>
              </a:ext>
            </a:extLst>
          </p:cNvPr>
          <p:cNvSpPr/>
          <p:nvPr/>
        </p:nvSpPr>
        <p:spPr bwMode="gray">
          <a:xfrm>
            <a:off x="3629449" y="1906105"/>
            <a:ext cx="2165396" cy="666532"/>
          </a:xfrm>
          <a:prstGeom prst="wedgeRoundRectCallout">
            <a:avLst>
              <a:gd name="adj1" fmla="val -2842"/>
              <a:gd name="adj2" fmla="val 116842"/>
              <a:gd name="adj3" fmla="val 16667"/>
            </a:avLst>
          </a:prstGeom>
          <a:solidFill>
            <a:srgbClr val="92D050"/>
          </a:solidFill>
          <a:ln w="9525" cmpd="sng" algn="ctr">
            <a:solidFill>
              <a:schemeClr val="tx1"/>
            </a:solidFill>
            <a:miter lim="800000"/>
            <a:headEnd/>
            <a:tailEnd/>
          </a:ln>
          <a:effectLst/>
        </p:spPr>
        <p:txBody>
          <a:bodyPr wrap="square" rtlCol="0" anchor="ctr"/>
          <a:lstStyle/>
          <a:p>
            <a:pPr lvl="0" algn="ctr">
              <a:spcBef>
                <a:spcPts val="1200"/>
              </a:spcBef>
              <a:buClr>
                <a:srgbClr val="009FE3"/>
              </a:buClr>
            </a:pPr>
            <a:r>
              <a:rPr lang="de-DE" sz="1400" i="1">
                <a:ea typeface="Calibri" charset="0"/>
                <a:cs typeface="Calibri" charset="0"/>
              </a:rPr>
              <a:t>„</a:t>
            </a:r>
            <a:r>
              <a:rPr lang="de-DE" sz="1400"/>
              <a:t>Welche Kampagne passt wann zu wem?</a:t>
            </a:r>
            <a:r>
              <a:rPr lang="de-DE" sz="1400" i="1">
                <a:cs typeface="Calibri" charset="0"/>
              </a:rPr>
              <a:t>“</a:t>
            </a:r>
            <a:endParaRPr lang="de-DE" sz="1400"/>
          </a:p>
        </p:txBody>
      </p:sp>
      <p:sp>
        <p:nvSpPr>
          <p:cNvPr id="30" name="Rechteck 29">
            <a:extLst>
              <a:ext uri="{FF2B5EF4-FFF2-40B4-BE49-F238E27FC236}">
                <a16:creationId xmlns:a16="http://schemas.microsoft.com/office/drawing/2014/main" id="{4FEC36B3-DCE8-449C-A93D-F49612D93592}"/>
              </a:ext>
            </a:extLst>
          </p:cNvPr>
          <p:cNvSpPr/>
          <p:nvPr/>
        </p:nvSpPr>
        <p:spPr>
          <a:xfrm>
            <a:off x="9661288" y="1652369"/>
            <a:ext cx="1656000" cy="3960000"/>
          </a:xfrm>
          <a:prstGeom prst="rect">
            <a:avLst/>
          </a:prstGeom>
          <a:solidFill>
            <a:schemeClr val="accent1">
              <a:lumMod val="75000"/>
            </a:schemeClr>
          </a:solidFill>
          <a:ln w="2222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bg1"/>
                </a:solidFill>
                <a:cs typeface="Arial Narrow" pitchFamily="34" charset="0"/>
              </a:rPr>
              <a:t>…</a:t>
            </a:r>
          </a:p>
        </p:txBody>
      </p:sp>
      <p:sp>
        <p:nvSpPr>
          <p:cNvPr id="31" name="Rechteck 30">
            <a:extLst>
              <a:ext uri="{FF2B5EF4-FFF2-40B4-BE49-F238E27FC236}">
                <a16:creationId xmlns:a16="http://schemas.microsoft.com/office/drawing/2014/main" id="{E071E23D-3C6B-4AB4-8577-4A546EE9714D}"/>
              </a:ext>
            </a:extLst>
          </p:cNvPr>
          <p:cNvSpPr/>
          <p:nvPr/>
        </p:nvSpPr>
        <p:spPr>
          <a:xfrm>
            <a:off x="9609420"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6</a:t>
            </a:r>
          </a:p>
        </p:txBody>
      </p:sp>
      <p:sp>
        <p:nvSpPr>
          <p:cNvPr id="32" name="Abgerundete rechteckige Legende 32">
            <a:extLst>
              <a:ext uri="{FF2B5EF4-FFF2-40B4-BE49-F238E27FC236}">
                <a16:creationId xmlns:a16="http://schemas.microsoft.com/office/drawing/2014/main" id="{F541613E-632D-4959-A709-0EDA09B9BA4E}"/>
              </a:ext>
            </a:extLst>
          </p:cNvPr>
          <p:cNvSpPr/>
          <p:nvPr/>
        </p:nvSpPr>
        <p:spPr bwMode="gray">
          <a:xfrm>
            <a:off x="8432988" y="2694827"/>
            <a:ext cx="2315178" cy="758944"/>
          </a:xfrm>
          <a:prstGeom prst="wedgeRoundRectCallout">
            <a:avLst>
              <a:gd name="adj1" fmla="val -37798"/>
              <a:gd name="adj2" fmla="val -90007"/>
              <a:gd name="adj3" fmla="val 16667"/>
            </a:avLst>
          </a:prstGeom>
          <a:solidFill>
            <a:srgbClr val="92D050"/>
          </a:solidFill>
          <a:ln w="9525" cmpd="sng" algn="ctr">
            <a:solidFill>
              <a:schemeClr val="tx1"/>
            </a:solidFill>
            <a:miter lim="800000"/>
            <a:headEnd/>
            <a:tailEnd/>
          </a:ln>
          <a:effectLst/>
        </p:spPr>
        <p:txBody>
          <a:bodyPr wrap="square" rtlCol="0" anchor="ctr"/>
          <a:lstStyle/>
          <a:p>
            <a:pPr algn="ctr"/>
            <a:r>
              <a:rPr lang="de-DE" sz="1400" i="1" dirty="0">
                <a:ea typeface="Calibri" charset="0"/>
                <a:cs typeface="Calibri" charset="0"/>
              </a:rPr>
              <a:t>„Was sollte ich meinem Kunden als Nächstes vorschlagen?“</a:t>
            </a:r>
          </a:p>
        </p:txBody>
      </p:sp>
      <p:sp>
        <p:nvSpPr>
          <p:cNvPr id="33" name="Abgerundete rechteckige Legende 32">
            <a:extLst>
              <a:ext uri="{FF2B5EF4-FFF2-40B4-BE49-F238E27FC236}">
                <a16:creationId xmlns:a16="http://schemas.microsoft.com/office/drawing/2014/main" id="{A0F9FFA6-8744-4D7B-B073-191D7F2DF8E0}"/>
              </a:ext>
            </a:extLst>
          </p:cNvPr>
          <p:cNvSpPr/>
          <p:nvPr/>
        </p:nvSpPr>
        <p:spPr bwMode="gray">
          <a:xfrm>
            <a:off x="7267656" y="5886016"/>
            <a:ext cx="2852018" cy="365122"/>
          </a:xfrm>
          <a:prstGeom prst="wedgeRoundRectCallout">
            <a:avLst>
              <a:gd name="adj1" fmla="val -59804"/>
              <a:gd name="adj2" fmla="val 26389"/>
              <a:gd name="adj3" fmla="val 16667"/>
            </a:avLst>
          </a:prstGeom>
          <a:solidFill>
            <a:srgbClr val="92D050"/>
          </a:solidFill>
          <a:ln w="9525" cmpd="sng" algn="ctr">
            <a:solidFill>
              <a:schemeClr val="tx1"/>
            </a:solidFill>
            <a:miter lim="800000"/>
            <a:headEnd/>
            <a:tailEnd/>
          </a:ln>
          <a:effectLst/>
        </p:spPr>
        <p:txBody>
          <a:bodyPr wrap="square" rtlCol="0" anchor="ctr"/>
          <a:lstStyle/>
          <a:p>
            <a:pPr algn="ctr"/>
            <a:r>
              <a:rPr lang="de-DE" sz="1400" i="1" dirty="0">
                <a:ea typeface="Calibri" charset="0"/>
                <a:cs typeface="Calibri" charset="0"/>
              </a:rPr>
              <a:t>„Alle Kundendaten an einer Stelle.“</a:t>
            </a:r>
          </a:p>
        </p:txBody>
      </p:sp>
    </p:spTree>
    <p:extLst>
      <p:ext uri="{BB962C8B-B14F-4D97-AF65-F5344CB8AC3E}">
        <p14:creationId xmlns:p14="http://schemas.microsoft.com/office/powerpoint/2010/main" val="120453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8"/>
                                        </p:tgtEl>
                                      </p:cBhvr>
                                    </p:animEffect>
                                    <p:set>
                                      <p:cBhvr>
                                        <p:cTn id="20" dur="1" fill="hold">
                                          <p:stCondLst>
                                            <p:cond delay="499"/>
                                          </p:stCondLst>
                                        </p:cTn>
                                        <p:tgtEl>
                                          <p:spTgt spid="2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7"/>
                                        </p:tgtEl>
                                      </p:cBhvr>
                                    </p:animEffect>
                                    <p:set>
                                      <p:cBhvr>
                                        <p:cTn id="36" dur="1" fill="hold">
                                          <p:stCondLst>
                                            <p:cond delay="499"/>
                                          </p:stCondLst>
                                        </p:cTn>
                                        <p:tgtEl>
                                          <p:spTgt spid="27"/>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32" grpId="0" animBg="1"/>
      <p:bldP spid="33" grpId="0" animBg="1"/>
      <p:bldP spid="33" grpId="1"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4CA2C0-3486-4CFC-A8C1-B0E75AA162FA}"/>
              </a:ext>
            </a:extLst>
          </p:cNvPr>
          <p:cNvSpPr>
            <a:spLocks noGrp="1"/>
          </p:cNvSpPr>
          <p:nvPr>
            <p:ph type="title"/>
          </p:nvPr>
        </p:nvSpPr>
        <p:spPr/>
        <p:txBody>
          <a:bodyPr/>
          <a:lstStyle/>
          <a:p>
            <a:r>
              <a:rPr lang="de-DE" dirty="0">
                <a:latin typeface="+mj-lt"/>
              </a:rPr>
              <a:t>Beispiel Kundensegmentierung</a:t>
            </a:r>
            <a:endParaRPr lang="de-DE" dirty="0"/>
          </a:p>
        </p:txBody>
      </p:sp>
      <p:sp>
        <p:nvSpPr>
          <p:cNvPr id="3" name="Fußzeilenplatzhalter 2">
            <a:extLst>
              <a:ext uri="{FF2B5EF4-FFF2-40B4-BE49-F238E27FC236}">
                <a16:creationId xmlns:a16="http://schemas.microsoft.com/office/drawing/2014/main" id="{26258AC5-E4CB-4955-A8F4-39DF8A12B5B9}"/>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5F169A5-8880-4D71-B05F-B1F4B77AE7B9}"/>
              </a:ext>
            </a:extLst>
          </p:cNvPr>
          <p:cNvSpPr>
            <a:spLocks noGrp="1"/>
          </p:cNvSpPr>
          <p:nvPr>
            <p:ph type="sldNum" sz="quarter" idx="11"/>
          </p:nvPr>
        </p:nvSpPr>
        <p:spPr/>
        <p:txBody>
          <a:bodyPr/>
          <a:lstStyle/>
          <a:p>
            <a:fld id="{FFC269A0-BD27-4577-9DED-0AAE60100C51}" type="slidenum">
              <a:rPr lang="de-DE" smtClean="0"/>
              <a:pPr/>
              <a:t>138</a:t>
            </a:fld>
            <a:r>
              <a:rPr lang="de-DE"/>
              <a:t> | ©</a:t>
            </a:r>
            <a:endParaRPr lang="de-DE" dirty="0"/>
          </a:p>
        </p:txBody>
      </p:sp>
      <p:sp>
        <p:nvSpPr>
          <p:cNvPr id="6" name="Textplatzhalter 5">
            <a:extLst>
              <a:ext uri="{FF2B5EF4-FFF2-40B4-BE49-F238E27FC236}">
                <a16:creationId xmlns:a16="http://schemas.microsoft.com/office/drawing/2014/main" id="{E0F2F2AC-00EA-47E6-8EEF-D6A5017A3B01}"/>
              </a:ext>
            </a:extLst>
          </p:cNvPr>
          <p:cNvSpPr>
            <a:spLocks noGrp="1"/>
          </p:cNvSpPr>
          <p:nvPr>
            <p:ph type="body" sz="quarter" idx="13"/>
          </p:nvPr>
        </p:nvSpPr>
        <p:spPr/>
        <p:txBody>
          <a:bodyPr/>
          <a:lstStyle/>
          <a:p>
            <a:endParaRPr lang="de-DE"/>
          </a:p>
        </p:txBody>
      </p:sp>
      <p:sp>
        <p:nvSpPr>
          <p:cNvPr id="8" name="TextBox 98">
            <a:extLst>
              <a:ext uri="{FF2B5EF4-FFF2-40B4-BE49-F238E27FC236}">
                <a16:creationId xmlns:a16="http://schemas.microsoft.com/office/drawing/2014/main" id="{41BE3A82-C343-4E6F-8024-8BEAB83C9F2C}"/>
              </a:ext>
            </a:extLst>
          </p:cNvPr>
          <p:cNvSpPr txBox="1">
            <a:spLocks noGrp="1"/>
          </p:cNvSpPr>
          <p:nvPr>
            <p:ph idx="1"/>
          </p:nvPr>
        </p:nvSpPr>
        <p:spPr>
          <a:xfrm>
            <a:off x="719138" y="1700213"/>
            <a:ext cx="10753725" cy="3203954"/>
          </a:xfrm>
          <a:prstGeom prst="rect">
            <a:avLst/>
          </a:prstGeom>
          <a:noFill/>
          <a:ln w="9525">
            <a:noFill/>
          </a:ln>
        </p:spPr>
        <p:txBody>
          <a:bodyPr vert="horz" wrap="square" lIns="0" tIns="0" rIns="0" bIns="0" rtlCol="0">
            <a:spAutoFit/>
          </a:bodyPr>
          <a:lstStyle/>
          <a:p>
            <a:pPr marL="0" lvl="0" indent="0">
              <a:lnSpc>
                <a:spcPct val="90000"/>
              </a:lnSpc>
              <a:spcBef>
                <a:spcPts val="400"/>
              </a:spcBef>
              <a:buClr>
                <a:srgbClr val="000000"/>
              </a:buClr>
              <a:buSzPct val="100000"/>
              <a:buNone/>
              <a:defRPr/>
            </a:pPr>
            <a:r>
              <a:rPr lang="de-DE" sz="1800" b="1" dirty="0">
                <a:solidFill>
                  <a:srgbClr val="000000"/>
                </a:solidFill>
                <a:latin typeface="Calibri" panose="020F0502020204030204" pitchFamily="34" charset="0"/>
              </a:rPr>
              <a:t>Use Case: </a:t>
            </a:r>
            <a:r>
              <a:rPr lang="de-DE" sz="1800" dirty="0">
                <a:solidFill>
                  <a:srgbClr val="000000"/>
                </a:solidFill>
                <a:latin typeface="Calibri" panose="020F0502020204030204" pitchFamily="34" charset="0"/>
              </a:rPr>
              <a:t>Die Marketingabteilung einer Versicherung bekommt Kundensegmente, um ihre Kunden besser verstehen und somit die Kundengruppen gezielter ansprechen zu können. </a:t>
            </a:r>
          </a:p>
          <a:p>
            <a:pPr marL="0" lvl="0" indent="0">
              <a:lnSpc>
                <a:spcPct val="90000"/>
              </a:lnSpc>
              <a:spcBef>
                <a:spcPts val="400"/>
              </a:spcBef>
              <a:buClr>
                <a:srgbClr val="000000"/>
              </a:buClr>
              <a:buSzPct val="100000"/>
              <a:buNone/>
              <a:defRPr/>
            </a:pPr>
            <a:endParaRPr lang="de-DE" sz="1800" dirty="0">
              <a:solidFill>
                <a:srgbClr val="000000"/>
              </a:solidFill>
              <a:latin typeface="Calibri" panose="020F0502020204030204" pitchFamily="34" charset="0"/>
            </a:endParaRPr>
          </a:p>
          <a:p>
            <a:pPr marL="285750" lvl="0" indent="-285750">
              <a:lnSpc>
                <a:spcPct val="90000"/>
              </a:lnSpc>
              <a:spcBef>
                <a:spcPts val="400"/>
              </a:spcBef>
              <a:buClr>
                <a:srgbClr val="0478B7"/>
              </a:buClr>
              <a:buSzPct val="100000"/>
              <a:buFont typeface="Arial" panose="020B0604020202020204" pitchFamily="34" charset="0"/>
              <a:buChar char="•"/>
              <a:defRPr/>
            </a:pPr>
            <a:r>
              <a:rPr lang="de-DE" sz="1800" b="1" dirty="0">
                <a:latin typeface="Calibri" panose="020F0502020204030204" pitchFamily="34" charset="0"/>
              </a:rPr>
              <a:t>ABC</a:t>
            </a:r>
            <a:r>
              <a:rPr lang="de-DE" sz="1800" dirty="0">
                <a:solidFill>
                  <a:srgbClr val="000000"/>
                </a:solidFill>
                <a:latin typeface="Calibri" panose="020F0502020204030204" pitchFamily="34" charset="0"/>
              </a:rPr>
              <a:t>-</a:t>
            </a: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Klassifizierung war gestern</a:t>
            </a:r>
          </a:p>
          <a:p>
            <a:pPr marL="285750" indent="-285750">
              <a:lnSpc>
                <a:spcPct val="90000"/>
              </a:lnSpc>
              <a:spcBef>
                <a:spcPts val="400"/>
              </a:spcBef>
              <a:buClr>
                <a:srgbClr val="0478B7"/>
              </a:buClr>
              <a:buSzPct val="100000"/>
              <a:buFont typeface="Arial" panose="020B0604020202020204" pitchFamily="34" charset="0"/>
              <a:buChar char="•"/>
              <a:defRPr/>
            </a:pP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Kunden</a:t>
            </a:r>
            <a:r>
              <a:rPr kumimoji="0" lang="de-DE" sz="1800" b="0" i="0" u="none" strike="noStrike" kern="1200" cap="none" spc="0" normalizeH="0" noProof="0" dirty="0">
                <a:ln>
                  <a:noFill/>
                </a:ln>
                <a:solidFill>
                  <a:srgbClr val="000000"/>
                </a:solidFill>
                <a:effectLst/>
                <a:uLnTx/>
                <a:uFillTx/>
                <a:latin typeface="Calibri" panose="020F0502020204030204" pitchFamily="34" charset="0"/>
                <a:ea typeface="+mn-ea"/>
                <a:cs typeface="+mn-cs"/>
              </a:rPr>
              <a:t> haben </a:t>
            </a: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unterschiedliche Interessen und</a:t>
            </a:r>
            <a:r>
              <a:rPr kumimoji="0" lang="de-DE" sz="1800" b="0" i="0" u="none" strike="noStrike" kern="1200" cap="none" spc="0" normalizeH="0" noProof="0" dirty="0">
                <a:ln>
                  <a:noFill/>
                </a:ln>
                <a:solidFill>
                  <a:srgbClr val="000000"/>
                </a:solidFill>
                <a:effectLst/>
                <a:uLnTx/>
                <a:uFillTx/>
                <a:latin typeface="Calibri" panose="020F0502020204030204" pitchFamily="34" charset="0"/>
                <a:ea typeface="+mn-ea"/>
                <a:cs typeface="+mn-cs"/>
              </a:rPr>
              <a:t> </a:t>
            </a:r>
            <a:r>
              <a:rPr lang="de-DE" sz="1800" b="1" dirty="0">
                <a:latin typeface="Calibri" panose="020F0502020204030204" pitchFamily="34" charset="0"/>
              </a:rPr>
              <a:t>unterschiedlichen</a:t>
            </a:r>
            <a:r>
              <a:rPr kumimoji="0" lang="de-DE" sz="1800" b="1" i="0" u="none" strike="noStrike" kern="1200" cap="none" spc="0" normalizeH="0" noProof="0" dirty="0">
                <a:ln>
                  <a:noFill/>
                </a:ln>
                <a:solidFill>
                  <a:srgbClr val="000000"/>
                </a:solidFill>
                <a:effectLst/>
                <a:uLnTx/>
                <a:uFillTx/>
                <a:latin typeface="Calibri" panose="020F0502020204030204" pitchFamily="34" charset="0"/>
                <a:ea typeface="+mn-ea"/>
                <a:cs typeface="+mn-cs"/>
              </a:rPr>
              <a:t> </a:t>
            </a:r>
            <a:r>
              <a:rPr lang="de-DE" sz="1800" b="1" dirty="0">
                <a:latin typeface="Calibri" panose="020F0502020204030204" pitchFamily="34" charset="0"/>
              </a:rPr>
              <a:t>Bedarf</a:t>
            </a:r>
          </a:p>
          <a:p>
            <a:pPr marL="285750" indent="-285750">
              <a:lnSpc>
                <a:spcPct val="90000"/>
              </a:lnSpc>
              <a:spcBef>
                <a:spcPts val="400"/>
              </a:spcBef>
              <a:buClr>
                <a:srgbClr val="0478B7"/>
              </a:buClr>
              <a:buSzPct val="100000"/>
              <a:buFont typeface="Arial" panose="020B0604020202020204" pitchFamily="34" charset="0"/>
              <a:buChar char="•"/>
              <a:defRPr/>
            </a:pPr>
            <a:r>
              <a:rPr kumimoji="0" lang="de-DE" sz="1800" b="1" i="0" u="none" strike="noStrike" kern="1200" cap="none" spc="0" normalizeH="0" baseline="0" noProof="0" dirty="0">
                <a:ln>
                  <a:noFill/>
                </a:ln>
                <a:effectLst/>
                <a:uLnTx/>
                <a:uFillTx/>
                <a:latin typeface="Calibri" panose="020F0502020204030204" pitchFamily="34" charset="0"/>
                <a:ea typeface="+mn-ea"/>
                <a:cs typeface="+mn-cs"/>
              </a:rPr>
              <a:t>Klares Bild </a:t>
            </a: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der Kundenbasis</a:t>
            </a:r>
          </a:p>
          <a:p>
            <a:pPr marL="285750" indent="-285750">
              <a:lnSpc>
                <a:spcPct val="90000"/>
              </a:lnSpc>
              <a:spcBef>
                <a:spcPts val="400"/>
              </a:spcBef>
              <a:buClr>
                <a:srgbClr val="0478B7"/>
              </a:buClr>
              <a:buSzPct val="100000"/>
              <a:buFont typeface="Arial" panose="020B0604020202020204" pitchFamily="34" charset="0"/>
              <a:buChar char="•"/>
              <a:defRPr/>
            </a:pP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Kunden</a:t>
            </a:r>
            <a:r>
              <a:rPr kumimoji="0" lang="de-DE" sz="1800" b="0" i="0" u="none" strike="noStrike" kern="1200" cap="none" spc="0" normalizeH="0" noProof="0" dirty="0">
                <a:ln>
                  <a:noFill/>
                </a:ln>
                <a:solidFill>
                  <a:srgbClr val="000000"/>
                </a:solidFill>
                <a:effectLst/>
                <a:uLnTx/>
                <a:uFillTx/>
                <a:latin typeface="Calibri" panose="020F0502020204030204" pitchFamily="34" charset="0"/>
                <a:ea typeface="+mn-ea"/>
                <a:cs typeface="+mn-cs"/>
              </a:rPr>
              <a:t> können entlang von </a:t>
            </a:r>
            <a:r>
              <a:rPr lang="de-DE" sz="1800" b="1" dirty="0"/>
              <a:t>Kundensegmenten</a:t>
            </a:r>
            <a:r>
              <a:rPr lang="de-DE" sz="1800" dirty="0">
                <a:solidFill>
                  <a:srgbClr val="0478B7"/>
                </a:solidFill>
              </a:rPr>
              <a:t> </a:t>
            </a:r>
            <a:r>
              <a:rPr lang="de-DE" sz="1800" dirty="0">
                <a:solidFill>
                  <a:srgbClr val="000000"/>
                </a:solidFill>
              </a:rPr>
              <a:t>zugeordnet werden</a:t>
            </a:r>
          </a:p>
          <a:p>
            <a:pPr marL="285750" indent="-285750">
              <a:lnSpc>
                <a:spcPct val="90000"/>
              </a:lnSpc>
              <a:spcBef>
                <a:spcPts val="400"/>
              </a:spcBef>
              <a:buClr>
                <a:srgbClr val="0478B7"/>
              </a:buClr>
              <a:buSzPct val="100000"/>
              <a:buFont typeface="Arial" panose="020B0604020202020204" pitchFamily="34" charset="0"/>
              <a:buChar char="•"/>
              <a:defRPr/>
            </a:pP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Kunden besser</a:t>
            </a:r>
            <a:r>
              <a:rPr kumimoji="0" lang="de-DE" sz="1800" b="0" i="0" u="none" strike="noStrike" kern="1200" cap="none" spc="0" normalizeH="0" noProof="0" dirty="0">
                <a:ln>
                  <a:noFill/>
                </a:ln>
                <a:solidFill>
                  <a:srgbClr val="000000"/>
                </a:solidFill>
                <a:effectLst/>
                <a:uLnTx/>
                <a:uFillTx/>
                <a:latin typeface="Calibri" panose="020F0502020204030204" pitchFamily="34" charset="0"/>
                <a:ea typeface="+mn-ea"/>
                <a:cs typeface="+mn-cs"/>
              </a:rPr>
              <a:t> </a:t>
            </a:r>
            <a:r>
              <a:rPr kumimoji="0" lang="de-DE" sz="1800" b="1" i="0" u="none" strike="noStrike" kern="1200" cap="none" spc="0" normalizeH="0" noProof="0" dirty="0">
                <a:ln>
                  <a:noFill/>
                </a:ln>
                <a:solidFill>
                  <a:srgbClr val="000000"/>
                </a:solidFill>
                <a:effectLst/>
                <a:uLnTx/>
                <a:uFillTx/>
                <a:latin typeface="Calibri" panose="020F0502020204030204" pitchFamily="34" charset="0"/>
                <a:ea typeface="+mn-ea"/>
                <a:cs typeface="+mn-cs"/>
              </a:rPr>
              <a:t>v</a:t>
            </a:r>
            <a:r>
              <a:rPr kumimoji="0" lang="de-DE" sz="1800" b="1" i="0" u="none" strike="noStrike" kern="1200" cap="none" spc="0" normalizeH="0" baseline="0" noProof="0" dirty="0">
                <a:ln>
                  <a:noFill/>
                </a:ln>
                <a:effectLst/>
                <a:uLnTx/>
                <a:uFillTx/>
                <a:latin typeface="Calibri" panose="020F0502020204030204" pitchFamily="34" charset="0"/>
                <a:ea typeface="+mn-ea"/>
                <a:cs typeface="+mn-cs"/>
              </a:rPr>
              <a:t>erstehen</a:t>
            </a:r>
          </a:p>
          <a:p>
            <a:pPr marL="285750" indent="-285750">
              <a:lnSpc>
                <a:spcPct val="90000"/>
              </a:lnSpc>
              <a:spcBef>
                <a:spcPts val="400"/>
              </a:spcBef>
              <a:buClr>
                <a:srgbClr val="0478B7"/>
              </a:buClr>
              <a:buSzPct val="100000"/>
              <a:buFont typeface="Arial" panose="020B0604020202020204" pitchFamily="34" charset="0"/>
              <a:buChar char="•"/>
              <a:defRPr/>
            </a:pPr>
            <a:r>
              <a:rPr lang="de-DE" sz="1800" dirty="0">
                <a:solidFill>
                  <a:srgbClr val="000000"/>
                </a:solidFill>
                <a:latin typeface="Calibri" panose="020F0502020204030204" pitchFamily="34" charset="0"/>
              </a:rPr>
              <a:t>Vorbereitung </a:t>
            </a:r>
            <a:r>
              <a:rPr kumimoji="0" lang="de-DE" sz="1800" b="1" i="0" u="none" strike="noStrike" kern="1200" cap="none" spc="0" normalizeH="0" baseline="0" noProof="0" dirty="0">
                <a:ln>
                  <a:noFill/>
                </a:ln>
                <a:effectLst/>
                <a:uLnTx/>
                <a:uFillTx/>
                <a:latin typeface="Calibri" panose="020F0502020204030204" pitchFamily="34" charset="0"/>
                <a:ea typeface="+mn-ea"/>
                <a:cs typeface="+mn-cs"/>
              </a:rPr>
              <a:t>Kontakt</a:t>
            </a:r>
            <a:r>
              <a:rPr kumimoji="0" lang="de-DE" sz="1800" b="0" i="0" u="none" strike="noStrike" kern="1200" cap="none" spc="0" normalizeH="0" baseline="0" noProof="0" dirty="0">
                <a:ln>
                  <a:noFill/>
                </a:ln>
                <a:solidFill>
                  <a:srgbClr val="0478B7"/>
                </a:solidFill>
                <a:effectLst/>
                <a:uLnTx/>
                <a:uFillTx/>
                <a:latin typeface="Calibri" panose="020F0502020204030204" pitchFamily="34" charset="0"/>
                <a:ea typeface="+mn-ea"/>
                <a:cs typeface="+mn-cs"/>
              </a:rPr>
              <a:t> </a:t>
            </a:r>
            <a:r>
              <a:rPr lang="de-DE" sz="1800" dirty="0">
                <a:solidFill>
                  <a:srgbClr val="000000"/>
                </a:solidFill>
              </a:rPr>
              <a:t>mit Kunden </a:t>
            </a:r>
            <a:endParaRPr kumimoji="0" lang="de-DE" sz="1800" b="0" i="0" u="none" strike="noStrike" kern="1200" cap="none" spc="0" normalizeH="0" baseline="0" noProof="0" dirty="0">
              <a:ln>
                <a:noFill/>
              </a:ln>
              <a:solidFill>
                <a:srgbClr val="0478B7"/>
              </a:solidFill>
              <a:effectLst/>
              <a:uLnTx/>
              <a:uFillTx/>
              <a:latin typeface="Calibri" panose="020F0502020204030204" pitchFamily="34" charset="0"/>
              <a:ea typeface="+mn-ea"/>
              <a:cs typeface="+mn-cs"/>
            </a:endParaRPr>
          </a:p>
          <a:p>
            <a:pPr marL="0" lvl="0" indent="0">
              <a:lnSpc>
                <a:spcPct val="90000"/>
              </a:lnSpc>
              <a:spcBef>
                <a:spcPts val="400"/>
              </a:spcBef>
              <a:buClr>
                <a:srgbClr val="000000"/>
              </a:buClr>
              <a:buSzPct val="100000"/>
              <a:buNone/>
              <a:defRPr/>
            </a:pPr>
            <a:endParaRPr kumimoji="0" lang="de-DE" sz="180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lvl="0" indent="0">
              <a:lnSpc>
                <a:spcPct val="90000"/>
              </a:lnSpc>
              <a:spcBef>
                <a:spcPts val="400"/>
              </a:spcBef>
              <a:buClr>
                <a:srgbClr val="000000"/>
              </a:buClr>
              <a:buSzPct val="100000"/>
              <a:buNone/>
              <a:defRPr/>
            </a:pPr>
            <a:endParaRPr kumimoji="0" lang="de-DE" sz="180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96951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844EDC-0F25-413F-B63B-4E813E095EF6}"/>
              </a:ext>
            </a:extLst>
          </p:cNvPr>
          <p:cNvSpPr>
            <a:spLocks noGrp="1"/>
          </p:cNvSpPr>
          <p:nvPr>
            <p:ph type="title"/>
          </p:nvPr>
        </p:nvSpPr>
        <p:spPr/>
        <p:txBody>
          <a:bodyPr/>
          <a:lstStyle/>
          <a:p>
            <a:r>
              <a:rPr lang="de-DE" dirty="0"/>
              <a:t>Algorithmen verändern Geschäftsmodelle</a:t>
            </a:r>
          </a:p>
        </p:txBody>
      </p:sp>
      <p:sp>
        <p:nvSpPr>
          <p:cNvPr id="4" name="Fußzeilenplatzhalter 3">
            <a:extLst>
              <a:ext uri="{FF2B5EF4-FFF2-40B4-BE49-F238E27FC236}">
                <a16:creationId xmlns:a16="http://schemas.microsoft.com/office/drawing/2014/main" id="{13956095-637A-48F3-9295-98524DDE9CE7}"/>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EFD8A0CE-5949-453E-8785-ABEA7B68BD11}"/>
              </a:ext>
            </a:extLst>
          </p:cNvPr>
          <p:cNvSpPr>
            <a:spLocks noGrp="1"/>
          </p:cNvSpPr>
          <p:nvPr>
            <p:ph type="sldNum" sz="quarter" idx="11"/>
          </p:nvPr>
        </p:nvSpPr>
        <p:spPr/>
        <p:txBody>
          <a:bodyPr/>
          <a:lstStyle/>
          <a:p>
            <a:fld id="{FFC269A0-BD27-4577-9DED-0AAE60100C51}" type="slidenum">
              <a:rPr lang="de-DE" smtClean="0"/>
              <a:pPr/>
              <a:t>13</a:t>
            </a:fld>
            <a:r>
              <a:rPr lang="de-DE" dirty="0"/>
              <a:t> | ©</a:t>
            </a:r>
          </a:p>
        </p:txBody>
      </p:sp>
      <p:sp>
        <p:nvSpPr>
          <p:cNvPr id="6" name="Textplatzhalter 5">
            <a:extLst>
              <a:ext uri="{FF2B5EF4-FFF2-40B4-BE49-F238E27FC236}">
                <a16:creationId xmlns:a16="http://schemas.microsoft.com/office/drawing/2014/main" id="{DA36D2F6-F0E8-40A9-892D-F09402A25D04}"/>
              </a:ext>
            </a:extLst>
          </p:cNvPr>
          <p:cNvSpPr>
            <a:spLocks noGrp="1"/>
          </p:cNvSpPr>
          <p:nvPr>
            <p:ph type="body" sz="quarter" idx="13"/>
          </p:nvPr>
        </p:nvSpPr>
        <p:spPr/>
        <p:txBody>
          <a:bodyPr/>
          <a:lstStyle/>
          <a:p>
            <a:endParaRPr lang="de-DE" dirty="0"/>
          </a:p>
        </p:txBody>
      </p:sp>
      <p:sp>
        <p:nvSpPr>
          <p:cNvPr id="7" name="Title 4">
            <a:extLst>
              <a:ext uri="{FF2B5EF4-FFF2-40B4-BE49-F238E27FC236}">
                <a16:creationId xmlns:a16="http://schemas.microsoft.com/office/drawing/2014/main" id="{22716763-FFEC-49EA-BA3C-3FB44BD6D887}"/>
              </a:ext>
            </a:extLst>
          </p:cNvPr>
          <p:cNvSpPr txBox="1">
            <a:spLocks/>
          </p:cNvSpPr>
          <p:nvPr/>
        </p:nvSpPr>
        <p:spPr bwMode="auto">
          <a:xfrm>
            <a:off x="945213" y="2377939"/>
            <a:ext cx="5659120" cy="2102122"/>
          </a:xfrm>
          <a:prstGeom prst="rect">
            <a:avLst/>
          </a:prstGeom>
          <a:noFill/>
          <a:ln w="38100" cap="flat" cmpd="sng" algn="ctr">
            <a:noFill/>
            <a:prstDash val="solid"/>
            <a:headEnd type="none" w="med" len="med"/>
            <a:tailEnd type="none" w="med" len="med"/>
          </a:ln>
          <a:effectLst/>
        </p:spPr>
        <p:txBody>
          <a:bodyPr vert="horz" wrap="square" lIns="448212" tIns="179285" rIns="179285" bIns="44819" numCol="1" rtlCol="0" anchor="ctr" anchorCtr="0" compatLnSpc="1">
            <a:prstTxWarp prst="textNoShape">
              <a:avLst/>
            </a:prstTxWarp>
            <a:noAutofit/>
          </a:bodyPr>
          <a:lstStyle>
            <a:lvl1pPr algn="ctr" defTabSz="584200">
              <a:defRPr sz="11200">
                <a:latin typeface="+mn-lt"/>
                <a:ea typeface="+mn-ea"/>
                <a:cs typeface="+mn-cs"/>
                <a:sym typeface="Helvetica Light"/>
              </a:defRPr>
            </a:lvl1pPr>
            <a:lvl2pPr indent="228600" algn="ctr" defTabSz="584200">
              <a:defRPr sz="11200">
                <a:latin typeface="+mn-lt"/>
                <a:ea typeface="+mn-ea"/>
                <a:cs typeface="+mn-cs"/>
                <a:sym typeface="Helvetica Light"/>
              </a:defRPr>
            </a:lvl2pPr>
            <a:lvl3pPr indent="457200" algn="ctr" defTabSz="584200">
              <a:defRPr sz="11200">
                <a:latin typeface="+mn-lt"/>
                <a:ea typeface="+mn-ea"/>
                <a:cs typeface="+mn-cs"/>
                <a:sym typeface="Helvetica Light"/>
              </a:defRPr>
            </a:lvl3pPr>
            <a:lvl4pPr indent="685800" algn="ctr" defTabSz="584200">
              <a:defRPr sz="11200">
                <a:latin typeface="+mn-lt"/>
                <a:ea typeface="+mn-ea"/>
                <a:cs typeface="+mn-cs"/>
                <a:sym typeface="Helvetica Light"/>
              </a:defRPr>
            </a:lvl4pPr>
            <a:lvl5pPr indent="914400" algn="ctr" defTabSz="584200">
              <a:defRPr sz="11200">
                <a:latin typeface="+mn-lt"/>
                <a:ea typeface="+mn-ea"/>
                <a:cs typeface="+mn-cs"/>
                <a:sym typeface="Helvetica Light"/>
              </a:defRPr>
            </a:lvl5pPr>
            <a:lvl6pPr indent="1143000" algn="ctr" defTabSz="584200">
              <a:defRPr sz="11200">
                <a:latin typeface="+mn-lt"/>
                <a:ea typeface="+mn-ea"/>
                <a:cs typeface="+mn-cs"/>
                <a:sym typeface="Helvetica Light"/>
              </a:defRPr>
            </a:lvl6pPr>
            <a:lvl7pPr indent="1371600" algn="ctr" defTabSz="584200">
              <a:defRPr sz="11200">
                <a:latin typeface="+mn-lt"/>
                <a:ea typeface="+mn-ea"/>
                <a:cs typeface="+mn-cs"/>
                <a:sym typeface="Helvetica Light"/>
              </a:defRPr>
            </a:lvl7pPr>
            <a:lvl8pPr indent="1600200" algn="ctr" defTabSz="584200">
              <a:defRPr sz="11200">
                <a:latin typeface="+mn-lt"/>
                <a:ea typeface="+mn-ea"/>
                <a:cs typeface="+mn-cs"/>
                <a:sym typeface="Helvetica Light"/>
              </a:defRPr>
            </a:lvl8pPr>
            <a:lvl9pPr indent="1828800" algn="ctr" defTabSz="584200">
              <a:defRPr sz="11200">
                <a:latin typeface="+mn-lt"/>
                <a:ea typeface="+mn-ea"/>
                <a:cs typeface="+mn-cs"/>
                <a:sym typeface="Helvetica Light"/>
              </a:defRPr>
            </a:lvl9pPr>
          </a:lstStyle>
          <a:p>
            <a:pPr marL="225653" defTabSz="896091" fontAlgn="base">
              <a:spcAft>
                <a:spcPts val="600"/>
              </a:spcAft>
              <a:defRPr/>
            </a:pPr>
            <a:r>
              <a:rPr lang="en-US" sz="2800" kern="0" dirty="0">
                <a:solidFill>
                  <a:srgbClr val="11366B"/>
                </a:solidFill>
                <a:cs typeface="Segoe UI" pitchFamily="34" charset="0"/>
              </a:rPr>
              <a:t>“</a:t>
            </a:r>
            <a:r>
              <a:rPr lang="de-DE" sz="2800" kern="0" dirty="0">
                <a:solidFill>
                  <a:srgbClr val="11366B"/>
                </a:solidFill>
                <a:cs typeface="Segoe UI" panose="020B0502040204020203" pitchFamily="34" charset="0"/>
              </a:rPr>
              <a:t>Software frisst die Welt auf. Eine Industrie nach der anderen wird von ihr </a:t>
            </a:r>
            <a:br>
              <a:rPr lang="de-DE" sz="2800" kern="0" dirty="0">
                <a:solidFill>
                  <a:srgbClr val="11366B"/>
                </a:solidFill>
                <a:cs typeface="Segoe UI" panose="020B0502040204020203" pitchFamily="34" charset="0"/>
              </a:rPr>
            </a:br>
            <a:r>
              <a:rPr lang="de-DE" sz="2800" kern="0" dirty="0">
                <a:solidFill>
                  <a:srgbClr val="11366B"/>
                </a:solidFill>
                <a:cs typeface="Segoe UI" panose="020B0502040204020203" pitchFamily="34" charset="0"/>
              </a:rPr>
              <a:t>neu erfunden</a:t>
            </a:r>
            <a:r>
              <a:rPr lang="en-US" sz="2800" kern="0" dirty="0">
                <a:solidFill>
                  <a:srgbClr val="11366B"/>
                </a:solidFill>
                <a:ea typeface="Segoe UI" pitchFamily="34" charset="0"/>
                <a:cs typeface="Segoe UI" pitchFamily="34" charset="0"/>
              </a:rPr>
              <a:t>“</a:t>
            </a:r>
            <a:endParaRPr lang="en-US" sz="4000" kern="0" dirty="0">
              <a:solidFill>
                <a:srgbClr val="11366B"/>
              </a:solidFill>
              <a:ea typeface="Segoe UI" pitchFamily="34" charset="0"/>
              <a:cs typeface="Segoe UI" pitchFamily="34" charset="0"/>
            </a:endParaRPr>
          </a:p>
        </p:txBody>
      </p:sp>
      <p:pic>
        <p:nvPicPr>
          <p:cNvPr id="8" name="Picture 3">
            <a:extLst>
              <a:ext uri="{FF2B5EF4-FFF2-40B4-BE49-F238E27FC236}">
                <a16:creationId xmlns:a16="http://schemas.microsoft.com/office/drawing/2014/main" id="{19DEF22E-7ECA-472C-BD62-CE1FCC67D23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43622" y="2198866"/>
            <a:ext cx="3075336" cy="2460268"/>
          </a:xfrm>
          <a:prstGeom prst="rect">
            <a:avLst/>
          </a:prstGeom>
        </p:spPr>
      </p:pic>
      <p:sp>
        <p:nvSpPr>
          <p:cNvPr id="9" name="Textfeld 8">
            <a:extLst>
              <a:ext uri="{FF2B5EF4-FFF2-40B4-BE49-F238E27FC236}">
                <a16:creationId xmlns:a16="http://schemas.microsoft.com/office/drawing/2014/main" id="{657A2305-2EB3-44EE-ABB7-324663CB529C}"/>
              </a:ext>
            </a:extLst>
          </p:cNvPr>
          <p:cNvSpPr txBox="1"/>
          <p:nvPr/>
        </p:nvSpPr>
        <p:spPr>
          <a:xfrm>
            <a:off x="7086714" y="4748461"/>
            <a:ext cx="3738880" cy="830997"/>
          </a:xfrm>
          <a:prstGeom prst="rect">
            <a:avLst/>
          </a:prstGeom>
          <a:noFill/>
        </p:spPr>
        <p:txBody>
          <a:bodyPr wrap="square" rtlCol="0">
            <a:spAutoFit/>
          </a:bodyPr>
          <a:lstStyle/>
          <a:p>
            <a:pPr algn="ctr" defTabSz="292100"/>
            <a:r>
              <a:rPr lang="de-AT" sz="2000" kern="0" dirty="0">
                <a:solidFill>
                  <a:prstClr val="black"/>
                </a:solidFill>
                <a:sym typeface="Helvetica Light"/>
              </a:rPr>
              <a:t>Marc Andreessen (Investor) </a:t>
            </a:r>
          </a:p>
          <a:p>
            <a:pPr algn="ctr" defTabSz="292100"/>
            <a:r>
              <a:rPr lang="de-AT" sz="1600" kern="0" dirty="0">
                <a:solidFill>
                  <a:prstClr val="black"/>
                </a:solidFill>
                <a:sym typeface="Helvetica Light"/>
              </a:rPr>
              <a:t>„Software Is Eating The World“</a:t>
            </a:r>
            <a:br>
              <a:rPr lang="de-AT" sz="1600" kern="0" dirty="0">
                <a:solidFill>
                  <a:prstClr val="black"/>
                </a:solidFill>
                <a:sym typeface="Helvetica Light"/>
              </a:rPr>
            </a:br>
            <a:r>
              <a:rPr lang="de-AT" sz="1200" kern="0" dirty="0">
                <a:solidFill>
                  <a:prstClr val="black"/>
                </a:solidFill>
                <a:sym typeface="Helvetica Light"/>
              </a:rPr>
              <a:t>In: The Wall Street Journal, 20. August 2011</a:t>
            </a:r>
          </a:p>
        </p:txBody>
      </p:sp>
    </p:spTree>
    <p:extLst>
      <p:ext uri="{BB962C8B-B14F-4D97-AF65-F5344CB8AC3E}">
        <p14:creationId xmlns:p14="http://schemas.microsoft.com/office/powerpoint/2010/main" val="31238971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4CA2C0-3486-4CFC-A8C1-B0E75AA162FA}"/>
              </a:ext>
            </a:extLst>
          </p:cNvPr>
          <p:cNvSpPr>
            <a:spLocks noGrp="1"/>
          </p:cNvSpPr>
          <p:nvPr>
            <p:ph type="title"/>
          </p:nvPr>
        </p:nvSpPr>
        <p:spPr/>
        <p:txBody>
          <a:bodyPr/>
          <a:lstStyle/>
          <a:p>
            <a:r>
              <a:rPr lang="de-DE" dirty="0">
                <a:latin typeface="+mj-lt"/>
              </a:rPr>
              <a:t>Mögliche Einbettung Kundensegmentierung</a:t>
            </a:r>
            <a:endParaRPr lang="de-DE" dirty="0"/>
          </a:p>
        </p:txBody>
      </p:sp>
      <p:sp>
        <p:nvSpPr>
          <p:cNvPr id="3" name="Fußzeilenplatzhalter 2">
            <a:extLst>
              <a:ext uri="{FF2B5EF4-FFF2-40B4-BE49-F238E27FC236}">
                <a16:creationId xmlns:a16="http://schemas.microsoft.com/office/drawing/2014/main" id="{26258AC5-E4CB-4955-A8F4-39DF8A12B5B9}"/>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5F169A5-8880-4D71-B05F-B1F4B77AE7B9}"/>
              </a:ext>
            </a:extLst>
          </p:cNvPr>
          <p:cNvSpPr>
            <a:spLocks noGrp="1"/>
          </p:cNvSpPr>
          <p:nvPr>
            <p:ph type="sldNum" sz="quarter" idx="11"/>
          </p:nvPr>
        </p:nvSpPr>
        <p:spPr/>
        <p:txBody>
          <a:bodyPr/>
          <a:lstStyle/>
          <a:p>
            <a:fld id="{FFC269A0-BD27-4577-9DED-0AAE60100C51}" type="slidenum">
              <a:rPr lang="de-DE" smtClean="0"/>
              <a:pPr/>
              <a:t>139</a:t>
            </a:fld>
            <a:r>
              <a:rPr lang="de-DE"/>
              <a:t> | ©</a:t>
            </a:r>
            <a:endParaRPr lang="de-DE" dirty="0"/>
          </a:p>
        </p:txBody>
      </p:sp>
      <p:sp>
        <p:nvSpPr>
          <p:cNvPr id="6" name="Textplatzhalter 5">
            <a:extLst>
              <a:ext uri="{FF2B5EF4-FFF2-40B4-BE49-F238E27FC236}">
                <a16:creationId xmlns:a16="http://schemas.microsoft.com/office/drawing/2014/main" id="{E0F2F2AC-00EA-47E6-8EEF-D6A5017A3B01}"/>
              </a:ext>
            </a:extLst>
          </p:cNvPr>
          <p:cNvSpPr>
            <a:spLocks noGrp="1"/>
          </p:cNvSpPr>
          <p:nvPr>
            <p:ph type="body" sz="quarter" idx="13"/>
          </p:nvPr>
        </p:nvSpPr>
        <p:spPr/>
        <p:txBody>
          <a:bodyPr/>
          <a:lstStyle/>
          <a:p>
            <a:endParaRPr lang="de-DE"/>
          </a:p>
        </p:txBody>
      </p:sp>
      <p:sp>
        <p:nvSpPr>
          <p:cNvPr id="9" name="Can 25">
            <a:extLst>
              <a:ext uri="{FF2B5EF4-FFF2-40B4-BE49-F238E27FC236}">
                <a16:creationId xmlns:a16="http://schemas.microsoft.com/office/drawing/2014/main" id="{2E1CBA22-96B9-4A84-A697-B788A03CCA20}"/>
              </a:ext>
            </a:extLst>
          </p:cNvPr>
          <p:cNvSpPr/>
          <p:nvPr/>
        </p:nvSpPr>
        <p:spPr>
          <a:xfrm>
            <a:off x="4722723" y="2361057"/>
            <a:ext cx="2135276" cy="1363559"/>
          </a:xfrm>
          <a:prstGeom prst="roundRect">
            <a:avLst/>
          </a:prstGeom>
          <a:solidFill>
            <a:srgbClr val="009FE3"/>
          </a:solidFill>
          <a:ln w="1905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endParaRPr>
          </a:p>
        </p:txBody>
      </p:sp>
      <p:sp>
        <p:nvSpPr>
          <p:cNvPr id="10" name="Rectangle: Rounded Corners 4">
            <a:extLst>
              <a:ext uri="{FF2B5EF4-FFF2-40B4-BE49-F238E27FC236}">
                <a16:creationId xmlns:a16="http://schemas.microsoft.com/office/drawing/2014/main" id="{0060F701-AE04-48B5-9737-C5A2894E7BDE}"/>
              </a:ext>
            </a:extLst>
          </p:cNvPr>
          <p:cNvSpPr/>
          <p:nvPr/>
        </p:nvSpPr>
        <p:spPr>
          <a:xfrm>
            <a:off x="656124" y="1504629"/>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FFFFFF"/>
                </a:solidFill>
                <a:effectLst/>
                <a:uFillTx/>
                <a:sym typeface="Helvetica Light"/>
              </a:rPr>
              <a:t>Banner</a:t>
            </a:r>
            <a:endParaRPr kumimoji="0" lang="de-DE" sz="1600" b="0" i="0" u="none" strike="noStrike" cap="none" spc="0" normalizeH="0" baseline="0" dirty="0">
              <a:ln>
                <a:noFill/>
              </a:ln>
              <a:solidFill>
                <a:srgbClr val="FFFFFF"/>
              </a:solidFill>
              <a:effectLst/>
              <a:uFillTx/>
              <a:sym typeface="Helvetica Light"/>
            </a:endParaRPr>
          </a:p>
        </p:txBody>
      </p:sp>
      <p:sp>
        <p:nvSpPr>
          <p:cNvPr id="11" name="Rectangle: Rounded Corners 5">
            <a:extLst>
              <a:ext uri="{FF2B5EF4-FFF2-40B4-BE49-F238E27FC236}">
                <a16:creationId xmlns:a16="http://schemas.microsoft.com/office/drawing/2014/main" id="{DF076EBD-9061-4ADB-A6FA-B9BF85E695B9}"/>
              </a:ext>
            </a:extLst>
          </p:cNvPr>
          <p:cNvSpPr/>
          <p:nvPr/>
        </p:nvSpPr>
        <p:spPr>
          <a:xfrm>
            <a:off x="656124" y="2812093"/>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FFFF"/>
                </a:solidFill>
                <a:effectLst/>
                <a:uFillTx/>
                <a:sym typeface="Helvetica Light"/>
              </a:rPr>
              <a:t>Website</a:t>
            </a:r>
            <a:endParaRPr kumimoji="0" lang="de-DE" sz="1600" b="0" i="0" u="none" strike="noStrike" cap="none" spc="0" normalizeH="0" baseline="0">
              <a:ln>
                <a:noFill/>
              </a:ln>
              <a:solidFill>
                <a:srgbClr val="FFFFFF"/>
              </a:solidFill>
              <a:effectLst/>
              <a:uFillTx/>
              <a:sym typeface="Helvetica Light"/>
            </a:endParaRPr>
          </a:p>
        </p:txBody>
      </p:sp>
      <p:sp>
        <p:nvSpPr>
          <p:cNvPr id="12" name="Rectangle: Rounded Corners 6">
            <a:extLst>
              <a:ext uri="{FF2B5EF4-FFF2-40B4-BE49-F238E27FC236}">
                <a16:creationId xmlns:a16="http://schemas.microsoft.com/office/drawing/2014/main" id="{3ABF244A-1B9D-4E0D-917D-41DE57E8F455}"/>
              </a:ext>
            </a:extLst>
          </p:cNvPr>
          <p:cNvSpPr/>
          <p:nvPr/>
        </p:nvSpPr>
        <p:spPr>
          <a:xfrm>
            <a:off x="656124" y="3453897"/>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FFFF"/>
                </a:solidFill>
                <a:effectLst/>
                <a:uFillTx/>
                <a:sym typeface="Helvetica Light"/>
              </a:rPr>
              <a:t>Social</a:t>
            </a:r>
            <a:endParaRPr kumimoji="0" lang="de-DE" sz="1600" b="0" i="0" u="none" strike="noStrike" cap="none" spc="0" normalizeH="0" baseline="0">
              <a:ln>
                <a:noFill/>
              </a:ln>
              <a:solidFill>
                <a:srgbClr val="FFFFFF"/>
              </a:solidFill>
              <a:effectLst/>
              <a:uFillTx/>
              <a:sym typeface="Helvetica Light"/>
            </a:endParaRPr>
          </a:p>
        </p:txBody>
      </p:sp>
      <p:sp>
        <p:nvSpPr>
          <p:cNvPr id="13" name="Rectangle: Rounded Corners 7">
            <a:extLst>
              <a:ext uri="{FF2B5EF4-FFF2-40B4-BE49-F238E27FC236}">
                <a16:creationId xmlns:a16="http://schemas.microsoft.com/office/drawing/2014/main" id="{67026B39-FA11-429C-9DF7-ED5BECEEB774}"/>
              </a:ext>
            </a:extLst>
          </p:cNvPr>
          <p:cNvSpPr/>
          <p:nvPr/>
        </p:nvSpPr>
        <p:spPr>
          <a:xfrm>
            <a:off x="656124" y="4157293"/>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FFFF"/>
                </a:solidFill>
                <a:effectLst/>
                <a:uFillTx/>
                <a:sym typeface="Helvetica Light"/>
              </a:rPr>
              <a:t>Mobile</a:t>
            </a:r>
            <a:endParaRPr kumimoji="0" lang="de-DE" sz="1600" b="0" i="0" u="none" strike="noStrike" cap="none" spc="0" normalizeH="0" baseline="0">
              <a:ln>
                <a:noFill/>
              </a:ln>
              <a:solidFill>
                <a:srgbClr val="FFFFFF"/>
              </a:solidFill>
              <a:effectLst/>
              <a:uFillTx/>
              <a:sym typeface="Helvetica Light"/>
            </a:endParaRPr>
          </a:p>
        </p:txBody>
      </p:sp>
      <p:sp>
        <p:nvSpPr>
          <p:cNvPr id="14" name="Rectangle: Rounded Corners 8">
            <a:extLst>
              <a:ext uri="{FF2B5EF4-FFF2-40B4-BE49-F238E27FC236}">
                <a16:creationId xmlns:a16="http://schemas.microsoft.com/office/drawing/2014/main" id="{84B5D137-5FFA-4528-9A39-E7211EFCA257}"/>
              </a:ext>
            </a:extLst>
          </p:cNvPr>
          <p:cNvSpPr/>
          <p:nvPr/>
        </p:nvSpPr>
        <p:spPr>
          <a:xfrm>
            <a:off x="656124" y="4837510"/>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FFFF"/>
                </a:solidFill>
                <a:effectLst/>
                <a:uFillTx/>
                <a:sym typeface="Helvetica Light"/>
              </a:rPr>
              <a:t>E-Mail</a:t>
            </a:r>
            <a:endParaRPr kumimoji="0" lang="de-DE" sz="1600" b="0" i="0" u="none" strike="noStrike" cap="none" spc="0" normalizeH="0" baseline="0">
              <a:ln>
                <a:noFill/>
              </a:ln>
              <a:solidFill>
                <a:srgbClr val="FFFFFF"/>
              </a:solidFill>
              <a:effectLst/>
              <a:uFillTx/>
              <a:sym typeface="Helvetica Light"/>
            </a:endParaRPr>
          </a:p>
        </p:txBody>
      </p:sp>
      <p:sp>
        <p:nvSpPr>
          <p:cNvPr id="15" name="Rectangle: Rounded Corners 9">
            <a:extLst>
              <a:ext uri="{FF2B5EF4-FFF2-40B4-BE49-F238E27FC236}">
                <a16:creationId xmlns:a16="http://schemas.microsoft.com/office/drawing/2014/main" id="{7D8E59F6-8F40-4274-8A93-C8E458ECD65C}"/>
              </a:ext>
            </a:extLst>
          </p:cNvPr>
          <p:cNvSpPr/>
          <p:nvPr/>
        </p:nvSpPr>
        <p:spPr>
          <a:xfrm>
            <a:off x="656124" y="2169714"/>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FFFF"/>
                </a:solidFill>
                <a:effectLst/>
                <a:uFillTx/>
                <a:sym typeface="Helvetica Light"/>
              </a:rPr>
              <a:t>SEA</a:t>
            </a:r>
            <a:endParaRPr kumimoji="0" lang="de-DE" sz="1600" b="0" i="0" u="none" strike="noStrike" cap="none" spc="0" normalizeH="0" baseline="0">
              <a:ln>
                <a:noFill/>
              </a:ln>
              <a:solidFill>
                <a:srgbClr val="FFFFFF"/>
              </a:solidFill>
              <a:effectLst/>
              <a:uFillTx/>
              <a:sym typeface="Helvetica Light"/>
            </a:endParaRPr>
          </a:p>
        </p:txBody>
      </p:sp>
      <p:sp>
        <p:nvSpPr>
          <p:cNvPr id="16" name="Rectangle: Rounded Corners 11">
            <a:extLst>
              <a:ext uri="{FF2B5EF4-FFF2-40B4-BE49-F238E27FC236}">
                <a16:creationId xmlns:a16="http://schemas.microsoft.com/office/drawing/2014/main" id="{21721999-A15C-4132-824B-368CECE74650}"/>
              </a:ext>
            </a:extLst>
          </p:cNvPr>
          <p:cNvSpPr/>
          <p:nvPr/>
        </p:nvSpPr>
        <p:spPr>
          <a:xfrm>
            <a:off x="7508038" y="2361412"/>
            <a:ext cx="1995493" cy="1374990"/>
          </a:xfrm>
          <a:prstGeom prst="roundRect">
            <a:avLst/>
          </a:prstGeom>
          <a:solidFill>
            <a:srgbClr val="29539F"/>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1" i="0" u="none" strike="noStrike" cap="none" spc="0" normalizeH="0" baseline="0">
                <a:ln>
                  <a:noFill/>
                </a:ln>
                <a:solidFill>
                  <a:srgbClr val="FFFFFF"/>
                </a:solidFill>
                <a:effectLst/>
                <a:uFillTx/>
                <a:sym typeface="Helvetica Light"/>
              </a:rPr>
              <a:t>CRM</a:t>
            </a:r>
            <a:endParaRPr kumimoji="0" lang="de-DE" sz="1600" b="1" i="0" u="none" strike="noStrike" cap="none" spc="0" normalizeH="0" baseline="0">
              <a:ln>
                <a:noFill/>
              </a:ln>
              <a:solidFill>
                <a:srgbClr val="FFFFFF"/>
              </a:solidFill>
              <a:effectLst/>
              <a:uFillTx/>
              <a:sym typeface="Helvetica Light"/>
            </a:endParaRPr>
          </a:p>
        </p:txBody>
      </p:sp>
      <p:sp>
        <p:nvSpPr>
          <p:cNvPr id="17" name="TextBox 12">
            <a:extLst>
              <a:ext uri="{FF2B5EF4-FFF2-40B4-BE49-F238E27FC236}">
                <a16:creationId xmlns:a16="http://schemas.microsoft.com/office/drawing/2014/main" id="{1BE76726-8609-44BC-B866-3D31685EAFC0}"/>
              </a:ext>
            </a:extLst>
          </p:cNvPr>
          <p:cNvSpPr txBox="1"/>
          <p:nvPr/>
        </p:nvSpPr>
        <p:spPr>
          <a:xfrm>
            <a:off x="9646244" y="2556148"/>
            <a:ext cx="1852557" cy="12214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err="1">
                <a:ln>
                  <a:noFill/>
                </a:ln>
                <a:effectLst/>
                <a:uFillTx/>
                <a:sym typeface="Helvetica Light"/>
              </a:rPr>
              <a:t>Fokus</a:t>
            </a:r>
            <a:r>
              <a:rPr kumimoji="0" lang="en-US" sz="1400" b="0" i="0" u="none" strike="noStrike" cap="none" spc="0" normalizeH="0" baseline="0" dirty="0">
                <a:ln>
                  <a:noFill/>
                </a:ln>
                <a:effectLst/>
                <a:uFillTx/>
                <a:sym typeface="Helvetica Light"/>
              </a:rPr>
              <a:t> auf </a:t>
            </a:r>
            <a:r>
              <a:rPr kumimoji="0" lang="en-US" sz="1400" b="0" i="0" u="none" strike="noStrike" cap="none" spc="0" normalizeH="0" baseline="0" dirty="0" err="1">
                <a:ln>
                  <a:noFill/>
                </a:ln>
                <a:effectLst/>
                <a:uFillTx/>
                <a:sym typeface="Helvetica Light"/>
              </a:rPr>
              <a:t>Prozesse</a:t>
            </a:r>
            <a:r>
              <a:rPr kumimoji="0" lang="en-US" sz="1400" b="0" i="0" u="none" strike="noStrike" cap="none" spc="0" normalizeH="0" baseline="0" dirty="0">
                <a:ln>
                  <a:noFill/>
                </a:ln>
                <a:effectLst/>
                <a:uFillTx/>
                <a:sym typeface="Helvetica Light"/>
              </a:rPr>
              <a:t>:</a:t>
            </a:r>
          </a:p>
          <a:p>
            <a:pPr marL="342900" marR="0" indent="-3429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lang="en-US" sz="1400" dirty="0" err="1"/>
              <a:t>Direktkontakt</a:t>
            </a:r>
            <a:endParaRPr lang="en-US" sz="1400" dirty="0"/>
          </a:p>
          <a:p>
            <a:pPr marL="342900" marR="0" indent="-3429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lang="en-US" sz="1400" dirty="0" err="1"/>
              <a:t>Callcenter</a:t>
            </a:r>
            <a:endParaRPr lang="en-US" sz="1400" dirty="0"/>
          </a:p>
          <a:p>
            <a:pPr marL="342900" marR="0" indent="-3429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err="1">
                <a:ln>
                  <a:noFill/>
                </a:ln>
                <a:effectLst/>
                <a:uFillTx/>
                <a:sym typeface="Helvetica Light"/>
              </a:rPr>
              <a:t>Beschwerdemgmt</a:t>
            </a:r>
            <a:r>
              <a:rPr kumimoji="0" lang="en-US" sz="1400" b="0" i="0" u="none" strike="noStrike" cap="none" spc="0" normalizeH="0" baseline="0" dirty="0">
                <a:ln>
                  <a:noFill/>
                </a:ln>
                <a:effectLst/>
                <a:uFillTx/>
                <a:sym typeface="Helvetica Light"/>
              </a:rPr>
              <a:t>.</a:t>
            </a:r>
          </a:p>
          <a:p>
            <a:pPr marL="342900" marR="0" indent="-342900" algn="l" defTabSz="584200" rtl="0" fontAlgn="auto" latinLnBrk="1" hangingPunct="0">
              <a:lnSpc>
                <a:spcPct val="100000"/>
              </a:lnSpc>
              <a:spcBef>
                <a:spcPts val="0"/>
              </a:spcBef>
              <a:spcAft>
                <a:spcPts val="0"/>
              </a:spcAft>
              <a:buClrTx/>
              <a:buSzTx/>
              <a:buFont typeface="Arial" panose="020B0604020202020204" pitchFamily="34" charset="0"/>
              <a:buChar char="•"/>
              <a:tabLst/>
            </a:pPr>
            <a:endParaRPr kumimoji="0" lang="de-DE" sz="1400" b="0" i="0" u="none" strike="noStrike" cap="none" spc="0" normalizeH="0" baseline="0" dirty="0">
              <a:ln>
                <a:noFill/>
              </a:ln>
              <a:solidFill>
                <a:schemeClr val="tx1">
                  <a:lumMod val="50000"/>
                  <a:lumOff val="50000"/>
                </a:schemeClr>
              </a:solidFill>
              <a:effectLst/>
              <a:uFillTx/>
              <a:sym typeface="Helvetica Light"/>
            </a:endParaRPr>
          </a:p>
        </p:txBody>
      </p:sp>
      <p:sp>
        <p:nvSpPr>
          <p:cNvPr id="18" name="Rectangle: Rounded Corners 13">
            <a:extLst>
              <a:ext uri="{FF2B5EF4-FFF2-40B4-BE49-F238E27FC236}">
                <a16:creationId xmlns:a16="http://schemas.microsoft.com/office/drawing/2014/main" id="{04673BC7-89BB-4D87-8445-C97C30846704}"/>
              </a:ext>
            </a:extLst>
          </p:cNvPr>
          <p:cNvSpPr/>
          <p:nvPr/>
        </p:nvSpPr>
        <p:spPr>
          <a:xfrm>
            <a:off x="2092611" y="2459805"/>
            <a:ext cx="1256400" cy="397980"/>
          </a:xfrm>
          <a:prstGeom prst="roundRect">
            <a:avLst/>
          </a:prstGeom>
          <a:solidFill>
            <a:srgbClr val="29539F"/>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a:solidFill>
                  <a:srgbClr val="FFFFFF"/>
                </a:solidFill>
              </a:rPr>
              <a:t>DMP</a:t>
            </a:r>
            <a:endParaRPr kumimoji="0" lang="de-DE" sz="1400" b="0" i="0" u="none" strike="noStrike" cap="none" spc="0" normalizeH="0" baseline="0">
              <a:ln>
                <a:noFill/>
              </a:ln>
              <a:solidFill>
                <a:srgbClr val="FFFFFF"/>
              </a:solidFill>
              <a:effectLst/>
              <a:uFillTx/>
              <a:sym typeface="Helvetica Light"/>
            </a:endParaRPr>
          </a:p>
        </p:txBody>
      </p:sp>
      <p:cxnSp>
        <p:nvCxnSpPr>
          <p:cNvPr id="19" name="Straight Arrow Connector 21">
            <a:extLst>
              <a:ext uri="{FF2B5EF4-FFF2-40B4-BE49-F238E27FC236}">
                <a16:creationId xmlns:a16="http://schemas.microsoft.com/office/drawing/2014/main" id="{8BF1D73E-43E3-42CB-B21D-5E753AF1289B}"/>
              </a:ext>
            </a:extLst>
          </p:cNvPr>
          <p:cNvCxnSpPr>
            <a:cxnSpLocks/>
            <a:stCxn id="18" idx="1"/>
            <a:endCxn id="10" idx="3"/>
          </p:cNvCxnSpPr>
          <p:nvPr/>
        </p:nvCxnSpPr>
        <p:spPr>
          <a:xfrm rot="10800000">
            <a:off x="1659795" y="1720645"/>
            <a:ext cx="432817" cy="938150"/>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0" name="Straight Arrow Connector 21">
            <a:extLst>
              <a:ext uri="{FF2B5EF4-FFF2-40B4-BE49-F238E27FC236}">
                <a16:creationId xmlns:a16="http://schemas.microsoft.com/office/drawing/2014/main" id="{8F49A047-7C34-4400-B747-7D8FAE27AB95}"/>
              </a:ext>
            </a:extLst>
          </p:cNvPr>
          <p:cNvCxnSpPr>
            <a:cxnSpLocks/>
            <a:stCxn id="18" idx="1"/>
            <a:endCxn id="15" idx="3"/>
          </p:cNvCxnSpPr>
          <p:nvPr/>
        </p:nvCxnSpPr>
        <p:spPr>
          <a:xfrm rot="10800000">
            <a:off x="1659795" y="2385731"/>
            <a:ext cx="432817" cy="273065"/>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1" name="Straight Arrow Connector 21">
            <a:extLst>
              <a:ext uri="{FF2B5EF4-FFF2-40B4-BE49-F238E27FC236}">
                <a16:creationId xmlns:a16="http://schemas.microsoft.com/office/drawing/2014/main" id="{FAABC5DE-D585-4D69-AC25-D2EE9052F7F7}"/>
              </a:ext>
            </a:extLst>
          </p:cNvPr>
          <p:cNvCxnSpPr>
            <a:cxnSpLocks/>
            <a:stCxn id="18" idx="1"/>
            <a:endCxn id="11" idx="3"/>
          </p:cNvCxnSpPr>
          <p:nvPr/>
        </p:nvCxnSpPr>
        <p:spPr>
          <a:xfrm rot="10800000" flipV="1">
            <a:off x="1659795" y="2658795"/>
            <a:ext cx="432817" cy="369314"/>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E51BE012-C9AD-47B3-BD09-C26617F61BAE}"/>
              </a:ext>
            </a:extLst>
          </p:cNvPr>
          <p:cNvCxnSpPr>
            <a:cxnSpLocks/>
            <a:stCxn id="46" idx="1"/>
            <a:endCxn id="18" idx="3"/>
          </p:cNvCxnSpPr>
          <p:nvPr/>
        </p:nvCxnSpPr>
        <p:spPr>
          <a:xfrm rot="10800000">
            <a:off x="3349012" y="2658796"/>
            <a:ext cx="1373713" cy="384397"/>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3" name="Connector: Elbow 18">
            <a:extLst>
              <a:ext uri="{FF2B5EF4-FFF2-40B4-BE49-F238E27FC236}">
                <a16:creationId xmlns:a16="http://schemas.microsoft.com/office/drawing/2014/main" id="{9D0E9DA2-F5C2-46F8-A869-CD0AC7C0F80A}"/>
              </a:ext>
            </a:extLst>
          </p:cNvPr>
          <p:cNvCxnSpPr>
            <a:cxnSpLocks/>
            <a:stCxn id="46" idx="3"/>
            <a:endCxn id="16" idx="1"/>
          </p:cNvCxnSpPr>
          <p:nvPr/>
        </p:nvCxnSpPr>
        <p:spPr>
          <a:xfrm>
            <a:off x="6858000" y="3043192"/>
            <a:ext cx="650038" cy="0"/>
          </a:xfrm>
          <a:prstGeom prst="bentConnector3">
            <a:avLst>
              <a:gd name="adj1" fmla="val 50000"/>
            </a:avLst>
          </a:prstGeom>
          <a:noFill/>
          <a:ln w="25400"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
        <p:nvSpPr>
          <p:cNvPr id="24" name="Rectangle: Rounded Corners 19">
            <a:extLst>
              <a:ext uri="{FF2B5EF4-FFF2-40B4-BE49-F238E27FC236}">
                <a16:creationId xmlns:a16="http://schemas.microsoft.com/office/drawing/2014/main" id="{C6D7C971-B09D-4B1B-A791-B78B78EC930C}"/>
              </a:ext>
            </a:extLst>
          </p:cNvPr>
          <p:cNvSpPr/>
          <p:nvPr/>
        </p:nvSpPr>
        <p:spPr>
          <a:xfrm>
            <a:off x="7508038" y="1686604"/>
            <a:ext cx="1995493"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1" i="0" u="none" strike="noStrike" cap="none" spc="0" normalizeH="0" baseline="0" dirty="0" err="1">
                <a:ln>
                  <a:noFill/>
                </a:ln>
                <a:solidFill>
                  <a:srgbClr val="FFFFFF"/>
                </a:solidFill>
                <a:effectLst/>
                <a:uFillTx/>
                <a:sym typeface="Helvetica Light"/>
              </a:rPr>
              <a:t>Kundensegmente</a:t>
            </a:r>
            <a:endParaRPr kumimoji="0" lang="de-DE" sz="1600" b="1" i="0" u="none" strike="noStrike" cap="none" spc="0" normalizeH="0" baseline="0" dirty="0">
              <a:ln>
                <a:noFill/>
              </a:ln>
              <a:solidFill>
                <a:srgbClr val="FFFFFF"/>
              </a:solidFill>
              <a:effectLst/>
              <a:uFillTx/>
              <a:sym typeface="Helvetica Light"/>
            </a:endParaRPr>
          </a:p>
        </p:txBody>
      </p:sp>
      <p:cxnSp>
        <p:nvCxnSpPr>
          <p:cNvPr id="25" name="Straight Arrow Connector 21">
            <a:extLst>
              <a:ext uri="{FF2B5EF4-FFF2-40B4-BE49-F238E27FC236}">
                <a16:creationId xmlns:a16="http://schemas.microsoft.com/office/drawing/2014/main" id="{605E11B0-6846-4E4E-8673-9B510D62F2F0}"/>
              </a:ext>
            </a:extLst>
          </p:cNvPr>
          <p:cNvCxnSpPr>
            <a:cxnSpLocks/>
            <a:stCxn id="24" idx="1"/>
            <a:endCxn id="46" idx="0"/>
          </p:cNvCxnSpPr>
          <p:nvPr/>
        </p:nvCxnSpPr>
        <p:spPr>
          <a:xfrm rot="10800000" flipV="1">
            <a:off x="5790362" y="1902620"/>
            <a:ext cx="1717676" cy="458792"/>
          </a:xfrm>
          <a:prstGeom prst="bentConnector2">
            <a:avLst/>
          </a:prstGeom>
          <a:noFill/>
          <a:ln w="25400" cap="flat">
            <a:solidFill>
              <a:schemeClr val="bg1">
                <a:lumMod val="50000"/>
              </a:schemeClr>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sp>
        <p:nvSpPr>
          <p:cNvPr id="26" name="Rectangle: Rounded Corners 21">
            <a:extLst>
              <a:ext uri="{FF2B5EF4-FFF2-40B4-BE49-F238E27FC236}">
                <a16:creationId xmlns:a16="http://schemas.microsoft.com/office/drawing/2014/main" id="{54B41C3F-7641-4D2C-A347-7547B2AD61F3}"/>
              </a:ext>
            </a:extLst>
          </p:cNvPr>
          <p:cNvSpPr/>
          <p:nvPr/>
        </p:nvSpPr>
        <p:spPr>
          <a:xfrm>
            <a:off x="5732289" y="4814316"/>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dirty="0">
                <a:solidFill>
                  <a:srgbClr val="FFFFFF"/>
                </a:solidFill>
              </a:rPr>
              <a:t>Device- </a:t>
            </a:r>
            <a:br>
              <a:rPr lang="en-US" sz="1600" dirty="0">
                <a:solidFill>
                  <a:srgbClr val="FFFFFF"/>
                </a:solidFill>
              </a:rPr>
            </a:br>
            <a:r>
              <a:rPr lang="en-US" sz="1600" dirty="0">
                <a:solidFill>
                  <a:srgbClr val="FFFFFF"/>
                </a:solidFill>
              </a:rPr>
              <a:t>Daten</a:t>
            </a:r>
          </a:p>
        </p:txBody>
      </p:sp>
      <p:sp>
        <p:nvSpPr>
          <p:cNvPr id="27" name="Rectangle: Rounded Corners 22">
            <a:extLst>
              <a:ext uri="{FF2B5EF4-FFF2-40B4-BE49-F238E27FC236}">
                <a16:creationId xmlns:a16="http://schemas.microsoft.com/office/drawing/2014/main" id="{C8A7318D-355C-43D2-95D1-9EE1267042F0}"/>
              </a:ext>
            </a:extLst>
          </p:cNvPr>
          <p:cNvSpPr/>
          <p:nvPr/>
        </p:nvSpPr>
        <p:spPr>
          <a:xfrm>
            <a:off x="7021127" y="4814316"/>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a:solidFill>
                  <a:srgbClr val="FFFFFF"/>
                </a:solidFill>
              </a:rPr>
              <a:t>ERP</a:t>
            </a:r>
            <a:endParaRPr kumimoji="0" lang="de-DE" sz="1600" b="0" i="0" u="none" strike="noStrike" cap="none" spc="0" normalizeH="0" baseline="0">
              <a:ln>
                <a:noFill/>
              </a:ln>
              <a:solidFill>
                <a:srgbClr val="FFFFFF"/>
              </a:solidFill>
              <a:effectLst/>
              <a:uFillTx/>
              <a:sym typeface="Helvetica Light"/>
            </a:endParaRPr>
          </a:p>
        </p:txBody>
      </p:sp>
      <p:sp>
        <p:nvSpPr>
          <p:cNvPr id="28" name="Rectangle: Rounded Corners 23">
            <a:extLst>
              <a:ext uri="{FF2B5EF4-FFF2-40B4-BE49-F238E27FC236}">
                <a16:creationId xmlns:a16="http://schemas.microsoft.com/office/drawing/2014/main" id="{6F7E05B4-50C0-4306-8E12-F0CED2CB4804}"/>
              </a:ext>
            </a:extLst>
          </p:cNvPr>
          <p:cNvSpPr/>
          <p:nvPr/>
        </p:nvSpPr>
        <p:spPr>
          <a:xfrm>
            <a:off x="8309965" y="4813610"/>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a:solidFill>
                  <a:srgbClr val="FFFFFF"/>
                </a:solidFill>
                <a:sym typeface="Helvetica Light"/>
              </a:rPr>
              <a:t>Website</a:t>
            </a:r>
            <a:endParaRPr kumimoji="0" lang="de-DE" sz="1600" b="0" i="0" u="none" strike="noStrike" cap="none" spc="0" normalizeH="0" baseline="0">
              <a:ln>
                <a:noFill/>
              </a:ln>
              <a:solidFill>
                <a:srgbClr val="FFFFFF"/>
              </a:solidFill>
              <a:effectLst/>
              <a:uFillTx/>
              <a:sym typeface="Helvetica Light"/>
            </a:endParaRPr>
          </a:p>
        </p:txBody>
      </p:sp>
      <p:cxnSp>
        <p:nvCxnSpPr>
          <p:cNvPr id="29" name="Straight Arrow Connector 21">
            <a:extLst>
              <a:ext uri="{FF2B5EF4-FFF2-40B4-BE49-F238E27FC236}">
                <a16:creationId xmlns:a16="http://schemas.microsoft.com/office/drawing/2014/main" id="{646E112B-8A7B-48CB-A649-24982B2D4A54}"/>
              </a:ext>
            </a:extLst>
          </p:cNvPr>
          <p:cNvCxnSpPr>
            <a:cxnSpLocks/>
            <a:stCxn id="26" idx="0"/>
            <a:endCxn id="46" idx="2"/>
          </p:cNvCxnSpPr>
          <p:nvPr/>
        </p:nvCxnSpPr>
        <p:spPr>
          <a:xfrm rot="16200000" flipV="1">
            <a:off x="5495654" y="4019680"/>
            <a:ext cx="1089345" cy="499927"/>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1">
            <a:extLst>
              <a:ext uri="{FF2B5EF4-FFF2-40B4-BE49-F238E27FC236}">
                <a16:creationId xmlns:a16="http://schemas.microsoft.com/office/drawing/2014/main" id="{9B015E94-51C3-4CA8-8FE3-49927A58E55D}"/>
              </a:ext>
            </a:extLst>
          </p:cNvPr>
          <p:cNvCxnSpPr>
            <a:cxnSpLocks/>
            <a:stCxn id="27" idx="0"/>
            <a:endCxn id="46" idx="2"/>
          </p:cNvCxnSpPr>
          <p:nvPr/>
        </p:nvCxnSpPr>
        <p:spPr>
          <a:xfrm rot="16200000" flipV="1">
            <a:off x="6140073" y="3375261"/>
            <a:ext cx="1089345" cy="1788765"/>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1" name="Straight Arrow Connector 21">
            <a:extLst>
              <a:ext uri="{FF2B5EF4-FFF2-40B4-BE49-F238E27FC236}">
                <a16:creationId xmlns:a16="http://schemas.microsoft.com/office/drawing/2014/main" id="{3C538FCE-9BC3-43F1-8529-4369168C4D2B}"/>
              </a:ext>
            </a:extLst>
          </p:cNvPr>
          <p:cNvCxnSpPr>
            <a:cxnSpLocks/>
            <a:stCxn id="28" idx="0"/>
            <a:endCxn id="46" idx="2"/>
          </p:cNvCxnSpPr>
          <p:nvPr/>
        </p:nvCxnSpPr>
        <p:spPr>
          <a:xfrm rot="16200000" flipV="1">
            <a:off x="6784845" y="2730489"/>
            <a:ext cx="1088639" cy="3077603"/>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sp>
        <p:nvSpPr>
          <p:cNvPr id="32" name="Rectangle: Rounded Corners 27">
            <a:extLst>
              <a:ext uri="{FF2B5EF4-FFF2-40B4-BE49-F238E27FC236}">
                <a16:creationId xmlns:a16="http://schemas.microsoft.com/office/drawing/2014/main" id="{FE296B75-967C-4F3A-B6A9-38A2F69640C5}"/>
              </a:ext>
            </a:extLst>
          </p:cNvPr>
          <p:cNvSpPr/>
          <p:nvPr/>
        </p:nvSpPr>
        <p:spPr>
          <a:xfrm>
            <a:off x="4443451" y="4820484"/>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dirty="0">
                <a:solidFill>
                  <a:srgbClr val="FFFFFF"/>
                </a:solidFill>
              </a:rPr>
              <a:t>Service- </a:t>
            </a:r>
            <a:br>
              <a:rPr lang="en-US" sz="1600" dirty="0">
                <a:solidFill>
                  <a:srgbClr val="FFFFFF"/>
                </a:solidFill>
              </a:rPr>
            </a:br>
            <a:r>
              <a:rPr lang="en-US" sz="1600" dirty="0">
                <a:solidFill>
                  <a:srgbClr val="FFFFFF"/>
                </a:solidFill>
              </a:rPr>
              <a:t>Daten</a:t>
            </a:r>
            <a:endParaRPr kumimoji="0" lang="de-DE" sz="1600" b="0" i="0" u="none" strike="noStrike" cap="none" spc="0" normalizeH="0" baseline="0" dirty="0">
              <a:ln>
                <a:noFill/>
              </a:ln>
              <a:solidFill>
                <a:srgbClr val="FFFFFF"/>
              </a:solidFill>
              <a:effectLst/>
              <a:uFillTx/>
              <a:sym typeface="Helvetica Light"/>
            </a:endParaRPr>
          </a:p>
        </p:txBody>
      </p:sp>
      <p:cxnSp>
        <p:nvCxnSpPr>
          <p:cNvPr id="33" name="Straight Arrow Connector 21">
            <a:extLst>
              <a:ext uri="{FF2B5EF4-FFF2-40B4-BE49-F238E27FC236}">
                <a16:creationId xmlns:a16="http://schemas.microsoft.com/office/drawing/2014/main" id="{F617FAB2-869F-4AC5-88E3-D7584D360D01}"/>
              </a:ext>
            </a:extLst>
          </p:cNvPr>
          <p:cNvCxnSpPr>
            <a:cxnSpLocks/>
            <a:stCxn id="32" idx="0"/>
            <a:endCxn id="46" idx="2"/>
          </p:cNvCxnSpPr>
          <p:nvPr/>
        </p:nvCxnSpPr>
        <p:spPr>
          <a:xfrm rot="5400000" flipH="1" flipV="1">
            <a:off x="4848150" y="3878273"/>
            <a:ext cx="1095513" cy="788911"/>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4" name="Straight Arrow Connector 21">
            <a:extLst>
              <a:ext uri="{FF2B5EF4-FFF2-40B4-BE49-F238E27FC236}">
                <a16:creationId xmlns:a16="http://schemas.microsoft.com/office/drawing/2014/main" id="{7F98F563-90DA-4AD6-8082-9C1920CF8A02}"/>
              </a:ext>
            </a:extLst>
          </p:cNvPr>
          <p:cNvCxnSpPr>
            <a:cxnSpLocks/>
            <a:stCxn id="43" idx="1"/>
            <a:endCxn id="13" idx="3"/>
          </p:cNvCxnSpPr>
          <p:nvPr/>
        </p:nvCxnSpPr>
        <p:spPr>
          <a:xfrm rot="10800000" flipV="1">
            <a:off x="1659794" y="4370109"/>
            <a:ext cx="432818" cy="3199"/>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5" name="Straight Arrow Connector 21">
            <a:extLst>
              <a:ext uri="{FF2B5EF4-FFF2-40B4-BE49-F238E27FC236}">
                <a16:creationId xmlns:a16="http://schemas.microsoft.com/office/drawing/2014/main" id="{98F51054-F05A-43BC-9DF8-AF72A4A600DE}"/>
              </a:ext>
            </a:extLst>
          </p:cNvPr>
          <p:cNvCxnSpPr>
            <a:cxnSpLocks/>
          </p:cNvCxnSpPr>
          <p:nvPr/>
        </p:nvCxnSpPr>
        <p:spPr>
          <a:xfrm rot="10800000" flipV="1">
            <a:off x="1659794" y="5044978"/>
            <a:ext cx="740472" cy="0"/>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sp>
        <p:nvSpPr>
          <p:cNvPr id="36" name="Rectangle: Rounded Corners 32">
            <a:extLst>
              <a:ext uri="{FF2B5EF4-FFF2-40B4-BE49-F238E27FC236}">
                <a16:creationId xmlns:a16="http://schemas.microsoft.com/office/drawing/2014/main" id="{49861229-7FF1-4437-A6B3-688422F16BAD}"/>
              </a:ext>
            </a:extLst>
          </p:cNvPr>
          <p:cNvSpPr/>
          <p:nvPr/>
        </p:nvSpPr>
        <p:spPr>
          <a:xfrm>
            <a:off x="2092612" y="4851739"/>
            <a:ext cx="1256400" cy="397980"/>
          </a:xfrm>
          <a:prstGeom prst="roundRect">
            <a:avLst/>
          </a:prstGeom>
          <a:solidFill>
            <a:srgbClr val="29539F"/>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uFillTx/>
                <a:sym typeface="Helvetica Light"/>
              </a:rPr>
              <a:t>Channel Tool</a:t>
            </a:r>
            <a:endParaRPr kumimoji="0" lang="de-DE" sz="1400" b="0" i="0" u="none" strike="noStrike" cap="none" spc="0" normalizeH="0" baseline="0">
              <a:ln>
                <a:noFill/>
              </a:ln>
              <a:solidFill>
                <a:srgbClr val="FFFFFF"/>
              </a:solidFill>
              <a:effectLst/>
              <a:uFillTx/>
              <a:sym typeface="Helvetica Light"/>
            </a:endParaRPr>
          </a:p>
        </p:txBody>
      </p:sp>
      <p:sp>
        <p:nvSpPr>
          <p:cNvPr id="37" name="Rectangle: Rounded Corners 33">
            <a:extLst>
              <a:ext uri="{FF2B5EF4-FFF2-40B4-BE49-F238E27FC236}">
                <a16:creationId xmlns:a16="http://schemas.microsoft.com/office/drawing/2014/main" id="{81963712-10D9-4231-9A2D-964EB8799271}"/>
              </a:ext>
            </a:extLst>
          </p:cNvPr>
          <p:cNvSpPr/>
          <p:nvPr/>
        </p:nvSpPr>
        <p:spPr>
          <a:xfrm>
            <a:off x="9598803" y="4813609"/>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a:solidFill>
                  <a:srgbClr val="FFFFFF"/>
                </a:solidFill>
              </a:rPr>
              <a:t>Tracking</a:t>
            </a:r>
            <a:endParaRPr lang="de-DE" sz="1600">
              <a:solidFill>
                <a:srgbClr val="FFFFFF"/>
              </a:solidFill>
              <a:sym typeface="Helvetica Light"/>
            </a:endParaRPr>
          </a:p>
        </p:txBody>
      </p:sp>
      <p:cxnSp>
        <p:nvCxnSpPr>
          <p:cNvPr id="38" name="Straight Arrow Connector 21">
            <a:extLst>
              <a:ext uri="{FF2B5EF4-FFF2-40B4-BE49-F238E27FC236}">
                <a16:creationId xmlns:a16="http://schemas.microsoft.com/office/drawing/2014/main" id="{7AE0D87F-5708-4DB2-B09D-CB5D19766191}"/>
              </a:ext>
            </a:extLst>
          </p:cNvPr>
          <p:cNvCxnSpPr>
            <a:cxnSpLocks/>
            <a:stCxn id="37" idx="0"/>
            <a:endCxn id="46" idx="2"/>
          </p:cNvCxnSpPr>
          <p:nvPr/>
        </p:nvCxnSpPr>
        <p:spPr>
          <a:xfrm rot="16200000" flipV="1">
            <a:off x="7429264" y="2086069"/>
            <a:ext cx="1088638" cy="4366441"/>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9" name="Straight Arrow Connector 21">
            <a:extLst>
              <a:ext uri="{FF2B5EF4-FFF2-40B4-BE49-F238E27FC236}">
                <a16:creationId xmlns:a16="http://schemas.microsoft.com/office/drawing/2014/main" id="{AAEE02F6-C5FF-41D0-B676-174868ABD6C3}"/>
              </a:ext>
            </a:extLst>
          </p:cNvPr>
          <p:cNvCxnSpPr>
            <a:cxnSpLocks/>
            <a:stCxn id="46" idx="1"/>
            <a:endCxn id="36" idx="3"/>
          </p:cNvCxnSpPr>
          <p:nvPr/>
        </p:nvCxnSpPr>
        <p:spPr>
          <a:xfrm rot="10800000" flipV="1">
            <a:off x="3349012" y="3043191"/>
            <a:ext cx="1373712" cy="2007537"/>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sp>
        <p:nvSpPr>
          <p:cNvPr id="40" name="Rectangle: Rounded Corners 36">
            <a:extLst>
              <a:ext uri="{FF2B5EF4-FFF2-40B4-BE49-F238E27FC236}">
                <a16:creationId xmlns:a16="http://schemas.microsoft.com/office/drawing/2014/main" id="{A9DA47A5-2559-4B48-959D-52E7C53B396D}"/>
              </a:ext>
            </a:extLst>
          </p:cNvPr>
          <p:cNvSpPr/>
          <p:nvPr/>
        </p:nvSpPr>
        <p:spPr>
          <a:xfrm>
            <a:off x="2092612" y="3470890"/>
            <a:ext cx="1256400" cy="397980"/>
          </a:xfrm>
          <a:prstGeom prst="roundRect">
            <a:avLst/>
          </a:prstGeom>
          <a:solidFill>
            <a:srgbClr val="29539F"/>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algn="ctr" defTabSz="584200" latinLnBrk="1" hangingPunct="0"/>
            <a:r>
              <a:rPr lang="en-US" sz="1400">
                <a:solidFill>
                  <a:srgbClr val="FFFFFF"/>
                </a:solidFill>
                <a:sym typeface="Helvetica Light"/>
              </a:rPr>
              <a:t>Channel Tool</a:t>
            </a:r>
            <a:endParaRPr lang="de-DE" sz="1400">
              <a:solidFill>
                <a:srgbClr val="FFFFFF"/>
              </a:solidFill>
              <a:sym typeface="Helvetica Light"/>
            </a:endParaRPr>
          </a:p>
        </p:txBody>
      </p:sp>
      <p:cxnSp>
        <p:nvCxnSpPr>
          <p:cNvPr id="41" name="Straight Arrow Connector 21">
            <a:extLst>
              <a:ext uri="{FF2B5EF4-FFF2-40B4-BE49-F238E27FC236}">
                <a16:creationId xmlns:a16="http://schemas.microsoft.com/office/drawing/2014/main" id="{F15E8F15-D5DE-47B7-9930-C0B37EA0C95D}"/>
              </a:ext>
            </a:extLst>
          </p:cNvPr>
          <p:cNvCxnSpPr>
            <a:cxnSpLocks/>
            <a:stCxn id="40" idx="1"/>
            <a:endCxn id="12" idx="3"/>
          </p:cNvCxnSpPr>
          <p:nvPr/>
        </p:nvCxnSpPr>
        <p:spPr>
          <a:xfrm rot="10800000" flipV="1">
            <a:off x="1659794" y="3669879"/>
            <a:ext cx="432818" cy="33"/>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2" name="Straight Arrow Connector 21">
            <a:extLst>
              <a:ext uri="{FF2B5EF4-FFF2-40B4-BE49-F238E27FC236}">
                <a16:creationId xmlns:a16="http://schemas.microsoft.com/office/drawing/2014/main" id="{BA948C54-59E4-46E8-BE52-5DE26F89B7E3}"/>
              </a:ext>
            </a:extLst>
          </p:cNvPr>
          <p:cNvCxnSpPr>
            <a:cxnSpLocks/>
            <a:endCxn id="40" idx="3"/>
          </p:cNvCxnSpPr>
          <p:nvPr/>
        </p:nvCxnSpPr>
        <p:spPr>
          <a:xfrm rot="10800000">
            <a:off x="3349012" y="3669881"/>
            <a:ext cx="674010" cy="33"/>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sp>
        <p:nvSpPr>
          <p:cNvPr id="43" name="Rectangle: Rounded Corners 44">
            <a:extLst>
              <a:ext uri="{FF2B5EF4-FFF2-40B4-BE49-F238E27FC236}">
                <a16:creationId xmlns:a16="http://schemas.microsoft.com/office/drawing/2014/main" id="{CFD03D0A-D31F-4508-85BF-D55532D55B16}"/>
              </a:ext>
            </a:extLst>
          </p:cNvPr>
          <p:cNvSpPr/>
          <p:nvPr/>
        </p:nvSpPr>
        <p:spPr>
          <a:xfrm>
            <a:off x="2092612" y="4171120"/>
            <a:ext cx="1256400" cy="397980"/>
          </a:xfrm>
          <a:prstGeom prst="roundRect">
            <a:avLst/>
          </a:prstGeom>
          <a:solidFill>
            <a:srgbClr val="29539F"/>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algn="ctr" defTabSz="584200" latinLnBrk="1" hangingPunct="0"/>
            <a:r>
              <a:rPr lang="en-US" sz="1400">
                <a:solidFill>
                  <a:srgbClr val="FFFFFF"/>
                </a:solidFill>
                <a:sym typeface="Helvetica Light"/>
              </a:rPr>
              <a:t>Channel Tool</a:t>
            </a:r>
            <a:endParaRPr lang="de-DE" sz="1400">
              <a:solidFill>
                <a:srgbClr val="FFFFFF"/>
              </a:solidFill>
              <a:sym typeface="Helvetica Light"/>
            </a:endParaRPr>
          </a:p>
        </p:txBody>
      </p:sp>
      <p:cxnSp>
        <p:nvCxnSpPr>
          <p:cNvPr id="44" name="Straight Arrow Connector 21">
            <a:extLst>
              <a:ext uri="{FF2B5EF4-FFF2-40B4-BE49-F238E27FC236}">
                <a16:creationId xmlns:a16="http://schemas.microsoft.com/office/drawing/2014/main" id="{6F8538D3-B33C-4FEE-90CD-FCBBE312D4E3}"/>
              </a:ext>
            </a:extLst>
          </p:cNvPr>
          <p:cNvCxnSpPr>
            <a:cxnSpLocks/>
            <a:endCxn id="43" idx="3"/>
          </p:cNvCxnSpPr>
          <p:nvPr/>
        </p:nvCxnSpPr>
        <p:spPr>
          <a:xfrm rot="10800000" flipV="1">
            <a:off x="3349012" y="4370108"/>
            <a:ext cx="674010" cy="1"/>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pic>
        <p:nvPicPr>
          <p:cNvPr id="45" name="Picture 66">
            <a:extLst>
              <a:ext uri="{FF2B5EF4-FFF2-40B4-BE49-F238E27FC236}">
                <a16:creationId xmlns:a16="http://schemas.microsoft.com/office/drawing/2014/main" id="{52BC647C-A523-4B54-9F3D-B2C06CCF760C}"/>
              </a:ext>
            </a:extLst>
          </p:cNvPr>
          <p:cNvPicPr>
            <a:picLocks noChangeAspect="1"/>
          </p:cNvPicPr>
          <p:nvPr/>
        </p:nvPicPr>
        <p:blipFill>
          <a:blip r:embed="rId2" cstate="hq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267932" y="2535361"/>
            <a:ext cx="1044859" cy="1057921"/>
          </a:xfrm>
          <a:prstGeom prst="rect">
            <a:avLst/>
          </a:prstGeom>
          <a:noFill/>
        </p:spPr>
      </p:pic>
      <p:sp>
        <p:nvSpPr>
          <p:cNvPr id="46" name="Can 25">
            <a:extLst>
              <a:ext uri="{FF2B5EF4-FFF2-40B4-BE49-F238E27FC236}">
                <a16:creationId xmlns:a16="http://schemas.microsoft.com/office/drawing/2014/main" id="{08D9855C-7DBB-4F49-BB02-BEBC60FC1E99}"/>
              </a:ext>
            </a:extLst>
          </p:cNvPr>
          <p:cNvSpPr/>
          <p:nvPr/>
        </p:nvSpPr>
        <p:spPr>
          <a:xfrm>
            <a:off x="4722724" y="2361412"/>
            <a:ext cx="2135276" cy="1363559"/>
          </a:xfrm>
          <a:prstGeom prst="roundRect">
            <a:avLst/>
          </a:prstGeom>
          <a:noFill/>
          <a:ln w="190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white"/>
                </a:solidFill>
                <a:effectLst/>
                <a:uLnTx/>
                <a:uFillTx/>
              </a:rPr>
              <a:t>Data Science Platform</a:t>
            </a:r>
          </a:p>
        </p:txBody>
      </p:sp>
      <p:sp>
        <p:nvSpPr>
          <p:cNvPr id="47" name="Rectangle: Rounded Corners 42">
            <a:extLst>
              <a:ext uri="{FF2B5EF4-FFF2-40B4-BE49-F238E27FC236}">
                <a16:creationId xmlns:a16="http://schemas.microsoft.com/office/drawing/2014/main" id="{2F8E2DAC-A680-4AD5-817C-C644EFEA58A0}"/>
              </a:ext>
            </a:extLst>
          </p:cNvPr>
          <p:cNvSpPr/>
          <p:nvPr/>
        </p:nvSpPr>
        <p:spPr>
          <a:xfrm>
            <a:off x="10887641" y="4813608"/>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a:solidFill>
                  <a:srgbClr val="FFFFFF"/>
                </a:solidFill>
              </a:rPr>
              <a:t>Other</a:t>
            </a:r>
            <a:br>
              <a:rPr lang="en-US" sz="1600">
                <a:solidFill>
                  <a:srgbClr val="FFFFFF"/>
                </a:solidFill>
              </a:rPr>
            </a:br>
            <a:r>
              <a:rPr lang="en-US" sz="1600">
                <a:solidFill>
                  <a:srgbClr val="FFFFFF"/>
                </a:solidFill>
              </a:rPr>
              <a:t>Channels</a:t>
            </a:r>
            <a:endParaRPr kumimoji="0" lang="de-DE" sz="1600" b="0" i="0" u="none" strike="noStrike" cap="none" spc="0" normalizeH="0" baseline="0">
              <a:ln>
                <a:noFill/>
              </a:ln>
              <a:solidFill>
                <a:srgbClr val="FFFFFF"/>
              </a:solidFill>
              <a:effectLst/>
              <a:uFillTx/>
              <a:sym typeface="Helvetica Light"/>
            </a:endParaRPr>
          </a:p>
        </p:txBody>
      </p:sp>
      <p:cxnSp>
        <p:nvCxnSpPr>
          <p:cNvPr id="48" name="Straight Arrow Connector 21">
            <a:extLst>
              <a:ext uri="{FF2B5EF4-FFF2-40B4-BE49-F238E27FC236}">
                <a16:creationId xmlns:a16="http://schemas.microsoft.com/office/drawing/2014/main" id="{586AF1BF-9DD0-4742-8AD9-A86FECEC2DB4}"/>
              </a:ext>
            </a:extLst>
          </p:cNvPr>
          <p:cNvCxnSpPr>
            <a:cxnSpLocks/>
            <a:stCxn id="47" idx="0"/>
          </p:cNvCxnSpPr>
          <p:nvPr/>
        </p:nvCxnSpPr>
        <p:spPr>
          <a:xfrm rot="16200000" flipV="1">
            <a:off x="10110220" y="3478187"/>
            <a:ext cx="544318" cy="2126524"/>
          </a:xfrm>
          <a:prstGeom prst="bentConnector2">
            <a:avLst/>
          </a:prstGeom>
          <a:noFill/>
          <a:ln w="25400" cap="flat">
            <a:solidFill>
              <a:schemeClr val="bg1">
                <a:lumMod val="50000"/>
              </a:schemeClr>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799392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73D67-B6F9-41A6-8DA1-54DAFBADDDA0}"/>
              </a:ext>
            </a:extLst>
          </p:cNvPr>
          <p:cNvSpPr>
            <a:spLocks noGrp="1"/>
          </p:cNvSpPr>
          <p:nvPr>
            <p:ph type="title"/>
          </p:nvPr>
        </p:nvSpPr>
        <p:spPr/>
        <p:txBody>
          <a:bodyPr/>
          <a:lstStyle/>
          <a:p>
            <a:r>
              <a:rPr lang="de-AT" dirty="0">
                <a:cs typeface="Calibri" panose="020F0502020204030204" pitchFamily="34" charset="0"/>
              </a:rPr>
              <a:t>Beispiel Kundensegmentierung Versicherung</a:t>
            </a:r>
            <a:endParaRPr lang="de-DE" dirty="0"/>
          </a:p>
        </p:txBody>
      </p:sp>
      <p:sp>
        <p:nvSpPr>
          <p:cNvPr id="4" name="Fußzeilenplatzhalter 3">
            <a:extLst>
              <a:ext uri="{FF2B5EF4-FFF2-40B4-BE49-F238E27FC236}">
                <a16:creationId xmlns:a16="http://schemas.microsoft.com/office/drawing/2014/main" id="{48B2F5EC-1B44-41A3-A1DF-D28143DFD09E}"/>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70B5E9B-8E62-4A45-8557-B0F4B1F4A94F}"/>
              </a:ext>
            </a:extLst>
          </p:cNvPr>
          <p:cNvSpPr>
            <a:spLocks noGrp="1"/>
          </p:cNvSpPr>
          <p:nvPr>
            <p:ph type="sldNum" sz="quarter" idx="11"/>
          </p:nvPr>
        </p:nvSpPr>
        <p:spPr/>
        <p:txBody>
          <a:bodyPr/>
          <a:lstStyle/>
          <a:p>
            <a:fld id="{FFC269A0-BD27-4577-9DED-0AAE60100C51}" type="slidenum">
              <a:rPr lang="de-DE" smtClean="0"/>
              <a:pPr/>
              <a:t>140</a:t>
            </a:fld>
            <a:r>
              <a:rPr lang="de-DE"/>
              <a:t> | ©</a:t>
            </a:r>
            <a:endParaRPr lang="de-DE" dirty="0"/>
          </a:p>
        </p:txBody>
      </p:sp>
      <p:sp>
        <p:nvSpPr>
          <p:cNvPr id="6" name="Textplatzhalter 5">
            <a:extLst>
              <a:ext uri="{FF2B5EF4-FFF2-40B4-BE49-F238E27FC236}">
                <a16:creationId xmlns:a16="http://schemas.microsoft.com/office/drawing/2014/main" id="{F97B0EB1-B31D-49FB-AAB1-67E35D239625}"/>
              </a:ext>
            </a:extLst>
          </p:cNvPr>
          <p:cNvSpPr>
            <a:spLocks noGrp="1"/>
          </p:cNvSpPr>
          <p:nvPr>
            <p:ph type="body" sz="quarter" idx="13"/>
          </p:nvPr>
        </p:nvSpPr>
        <p:spPr/>
        <p:txBody>
          <a:bodyPr/>
          <a:lstStyle/>
          <a:p>
            <a:endParaRPr lang="de-DE"/>
          </a:p>
        </p:txBody>
      </p:sp>
      <p:sp>
        <p:nvSpPr>
          <p:cNvPr id="7" name="Gestreifter Pfeil nach rechts 5">
            <a:extLst>
              <a:ext uri="{FF2B5EF4-FFF2-40B4-BE49-F238E27FC236}">
                <a16:creationId xmlns:a16="http://schemas.microsoft.com/office/drawing/2014/main" id="{93F53B89-2AD2-4B6D-9FB2-D29696DE87BB}"/>
              </a:ext>
            </a:extLst>
          </p:cNvPr>
          <p:cNvSpPr/>
          <p:nvPr/>
        </p:nvSpPr>
        <p:spPr bwMode="gray">
          <a:xfrm>
            <a:off x="587374" y="3588664"/>
            <a:ext cx="9445626" cy="546100"/>
          </a:xfrm>
          <a:prstGeom prst="stripedRightArrow">
            <a:avLst/>
          </a:prstGeom>
          <a:solidFill>
            <a:schemeClr val="bg1"/>
          </a:solidFill>
          <a:ln w="25400" cmpd="sng"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Calibri" charset="0"/>
              <a:ea typeface="Calibri" charset="0"/>
              <a:cs typeface="Calibri" charset="0"/>
            </a:endParaRPr>
          </a:p>
        </p:txBody>
      </p:sp>
      <p:sp>
        <p:nvSpPr>
          <p:cNvPr id="8" name="Flussdiagramm: Prozess 7">
            <a:extLst>
              <a:ext uri="{FF2B5EF4-FFF2-40B4-BE49-F238E27FC236}">
                <a16:creationId xmlns:a16="http://schemas.microsoft.com/office/drawing/2014/main" id="{BCD492C5-33DD-4378-A7EC-757B47D2B850}"/>
              </a:ext>
            </a:extLst>
          </p:cNvPr>
          <p:cNvSpPr/>
          <p:nvPr/>
        </p:nvSpPr>
        <p:spPr bwMode="gray">
          <a:xfrm>
            <a:off x="2570568" y="3588664"/>
            <a:ext cx="1476000"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lumMod val="75000"/>
                    <a:lumOff val="25000"/>
                  </a:prstClr>
                </a:solidFill>
                <a:effectLst/>
                <a:uLnTx/>
                <a:uFillTx/>
                <a:latin typeface="Calibri" charset="0"/>
                <a:ea typeface="Calibri" charset="0"/>
                <a:cs typeface="Calibri" charset="0"/>
              </a:rPr>
              <a:t>Datenanalyse</a:t>
            </a:r>
          </a:p>
        </p:txBody>
      </p:sp>
      <p:cxnSp>
        <p:nvCxnSpPr>
          <p:cNvPr id="9" name="Gerader Verbinder 8">
            <a:extLst>
              <a:ext uri="{FF2B5EF4-FFF2-40B4-BE49-F238E27FC236}">
                <a16:creationId xmlns:a16="http://schemas.microsoft.com/office/drawing/2014/main" id="{872B2016-FCCE-4B60-8C86-48EC7F7B015A}"/>
              </a:ext>
            </a:extLst>
          </p:cNvPr>
          <p:cNvCxnSpPr/>
          <p:nvPr/>
        </p:nvCxnSpPr>
        <p:spPr>
          <a:xfrm flipH="1">
            <a:off x="3924083" y="2881889"/>
            <a:ext cx="8436" cy="845945"/>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sp>
        <p:nvSpPr>
          <p:cNvPr id="10" name="Flussdiagramm: Prozess 9">
            <a:extLst>
              <a:ext uri="{FF2B5EF4-FFF2-40B4-BE49-F238E27FC236}">
                <a16:creationId xmlns:a16="http://schemas.microsoft.com/office/drawing/2014/main" id="{EA9F7334-AD51-4160-A55A-1A61AD44C503}"/>
              </a:ext>
            </a:extLst>
          </p:cNvPr>
          <p:cNvSpPr/>
          <p:nvPr/>
        </p:nvSpPr>
        <p:spPr bwMode="gray">
          <a:xfrm>
            <a:off x="10033000" y="3588664"/>
            <a:ext cx="1476000"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lumMod val="75000"/>
                    <a:lumOff val="25000"/>
                  </a:prstClr>
                </a:solidFill>
                <a:effectLst/>
                <a:uLnTx/>
                <a:uFillTx/>
                <a:latin typeface="Calibri" charset="0"/>
                <a:ea typeface="Calibri" charset="0"/>
                <a:cs typeface="Calibri" charset="0"/>
              </a:rPr>
              <a:t>Anwendung</a:t>
            </a:r>
          </a:p>
        </p:txBody>
      </p:sp>
      <p:sp>
        <p:nvSpPr>
          <p:cNvPr id="11" name="Rechteck 10">
            <a:extLst>
              <a:ext uri="{FF2B5EF4-FFF2-40B4-BE49-F238E27FC236}">
                <a16:creationId xmlns:a16="http://schemas.microsoft.com/office/drawing/2014/main" id="{84D7AE8D-13C2-483A-BFEC-F3D36628BB1C}"/>
              </a:ext>
            </a:extLst>
          </p:cNvPr>
          <p:cNvSpPr/>
          <p:nvPr/>
        </p:nvSpPr>
        <p:spPr>
          <a:xfrm>
            <a:off x="2503050" y="1402859"/>
            <a:ext cx="2145600" cy="1846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2" name="Flussdiagramm: Prozess 11">
            <a:extLst>
              <a:ext uri="{FF2B5EF4-FFF2-40B4-BE49-F238E27FC236}">
                <a16:creationId xmlns:a16="http://schemas.microsoft.com/office/drawing/2014/main" id="{9FE8BDF7-0FBA-4829-BEF2-901A8D6C7095}"/>
              </a:ext>
            </a:extLst>
          </p:cNvPr>
          <p:cNvSpPr/>
          <p:nvPr/>
        </p:nvSpPr>
        <p:spPr bwMode="gray">
          <a:xfrm>
            <a:off x="7796249" y="3563264"/>
            <a:ext cx="1476000"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478B7"/>
                </a:solidFill>
                <a:effectLst/>
                <a:uLnTx/>
                <a:uFillTx/>
                <a:latin typeface="Calibri" charset="0"/>
                <a:ea typeface="Calibri" charset="0"/>
                <a:cs typeface="Calibri" charset="0"/>
              </a:rPr>
              <a:t>Interpretation</a:t>
            </a:r>
          </a:p>
        </p:txBody>
      </p:sp>
      <p:cxnSp>
        <p:nvCxnSpPr>
          <p:cNvPr id="13" name="Gerader Verbinder 12">
            <a:extLst>
              <a:ext uri="{FF2B5EF4-FFF2-40B4-BE49-F238E27FC236}">
                <a16:creationId xmlns:a16="http://schemas.microsoft.com/office/drawing/2014/main" id="{11653F09-EDEE-48C2-974B-B6C3A1E7CCB7}"/>
              </a:ext>
            </a:extLst>
          </p:cNvPr>
          <p:cNvCxnSpPr/>
          <p:nvPr/>
        </p:nvCxnSpPr>
        <p:spPr>
          <a:xfrm flipV="1">
            <a:off x="9129407" y="4066254"/>
            <a:ext cx="2075" cy="885809"/>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sp>
        <p:nvSpPr>
          <p:cNvPr id="14" name="Rechteck 13">
            <a:extLst>
              <a:ext uri="{FF2B5EF4-FFF2-40B4-BE49-F238E27FC236}">
                <a16:creationId xmlns:a16="http://schemas.microsoft.com/office/drawing/2014/main" id="{2F431494-834A-4297-A0AF-919274725739}"/>
              </a:ext>
            </a:extLst>
          </p:cNvPr>
          <p:cNvSpPr/>
          <p:nvPr/>
        </p:nvSpPr>
        <p:spPr>
          <a:xfrm>
            <a:off x="6326315" y="4530752"/>
            <a:ext cx="3144193" cy="18505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5" name="Flussdiagramm: Prozess 14">
            <a:extLst>
              <a:ext uri="{FF2B5EF4-FFF2-40B4-BE49-F238E27FC236}">
                <a16:creationId xmlns:a16="http://schemas.microsoft.com/office/drawing/2014/main" id="{5CF3229A-4F9C-44F0-B41A-BCAED6294F47}"/>
              </a:ext>
            </a:extLst>
          </p:cNvPr>
          <p:cNvSpPr/>
          <p:nvPr/>
        </p:nvSpPr>
        <p:spPr bwMode="gray">
          <a:xfrm>
            <a:off x="4312461" y="3588664"/>
            <a:ext cx="1476000"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478B7"/>
                </a:solidFill>
                <a:effectLst/>
                <a:uLnTx/>
                <a:uFillTx/>
                <a:latin typeface="Calibri" charset="0"/>
                <a:ea typeface="Calibri" charset="0"/>
                <a:cs typeface="Calibri" charset="0"/>
              </a:rPr>
              <a:t>Dimensions-reduktion</a:t>
            </a:r>
          </a:p>
        </p:txBody>
      </p:sp>
      <p:cxnSp>
        <p:nvCxnSpPr>
          <p:cNvPr id="16" name="Gerader Verbinder 15">
            <a:extLst>
              <a:ext uri="{FF2B5EF4-FFF2-40B4-BE49-F238E27FC236}">
                <a16:creationId xmlns:a16="http://schemas.microsoft.com/office/drawing/2014/main" id="{26EFDFAF-0C38-41EF-AFC0-FF6B1D63CBAB}"/>
              </a:ext>
            </a:extLst>
          </p:cNvPr>
          <p:cNvCxnSpPr/>
          <p:nvPr/>
        </p:nvCxnSpPr>
        <p:spPr>
          <a:xfrm flipV="1">
            <a:off x="5686079" y="4066254"/>
            <a:ext cx="2075" cy="1027985"/>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sp>
        <p:nvSpPr>
          <p:cNvPr id="17" name="Rechteck 16">
            <a:extLst>
              <a:ext uri="{FF2B5EF4-FFF2-40B4-BE49-F238E27FC236}">
                <a16:creationId xmlns:a16="http://schemas.microsoft.com/office/drawing/2014/main" id="{7805FE9F-DD71-44E7-96D0-09BACF1C40AE}"/>
              </a:ext>
            </a:extLst>
          </p:cNvPr>
          <p:cNvSpPr/>
          <p:nvPr/>
        </p:nvSpPr>
        <p:spPr>
          <a:xfrm>
            <a:off x="4312460" y="4530752"/>
            <a:ext cx="1459690" cy="1850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8" name="Flussdiagramm: Prozess 17">
            <a:extLst>
              <a:ext uri="{FF2B5EF4-FFF2-40B4-BE49-F238E27FC236}">
                <a16:creationId xmlns:a16="http://schemas.microsoft.com/office/drawing/2014/main" id="{FF2EBCCF-D0F7-4A0D-983A-FE47CCC721C4}"/>
              </a:ext>
            </a:extLst>
          </p:cNvPr>
          <p:cNvSpPr/>
          <p:nvPr/>
        </p:nvSpPr>
        <p:spPr bwMode="gray">
          <a:xfrm>
            <a:off x="828675" y="3588664"/>
            <a:ext cx="1476000"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478B7"/>
                </a:solidFill>
                <a:effectLst/>
                <a:uLnTx/>
                <a:uFillTx/>
                <a:latin typeface="Calibri" charset="0"/>
                <a:ea typeface="Calibri" charset="0"/>
                <a:cs typeface="Calibri" charset="0"/>
              </a:rPr>
              <a:t>Datenselektion</a:t>
            </a:r>
          </a:p>
        </p:txBody>
      </p:sp>
      <p:sp>
        <p:nvSpPr>
          <p:cNvPr id="19" name="Flussdiagramm: Prozess 18">
            <a:extLst>
              <a:ext uri="{FF2B5EF4-FFF2-40B4-BE49-F238E27FC236}">
                <a16:creationId xmlns:a16="http://schemas.microsoft.com/office/drawing/2014/main" id="{39069DD0-13D3-4B45-8E8F-05FC4CC7A68E}"/>
              </a:ext>
            </a:extLst>
          </p:cNvPr>
          <p:cNvSpPr/>
          <p:nvPr/>
        </p:nvSpPr>
        <p:spPr bwMode="gray">
          <a:xfrm>
            <a:off x="5965552" y="3588664"/>
            <a:ext cx="1677575"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charset="0"/>
                <a:ea typeface="Calibri" charset="0"/>
                <a:cs typeface="Calibri" charset="0"/>
              </a:rPr>
              <a:t>Bestimmung Kundensegmente</a:t>
            </a:r>
          </a:p>
        </p:txBody>
      </p:sp>
      <p:cxnSp>
        <p:nvCxnSpPr>
          <p:cNvPr id="20" name="Gerader Verbinder 19">
            <a:extLst>
              <a:ext uri="{FF2B5EF4-FFF2-40B4-BE49-F238E27FC236}">
                <a16:creationId xmlns:a16="http://schemas.microsoft.com/office/drawing/2014/main" id="{4E46F161-4C06-4DA8-B7B0-CA7CED043A90}"/>
              </a:ext>
            </a:extLst>
          </p:cNvPr>
          <p:cNvCxnSpPr/>
          <p:nvPr/>
        </p:nvCxnSpPr>
        <p:spPr>
          <a:xfrm flipV="1">
            <a:off x="976291" y="4066254"/>
            <a:ext cx="2075" cy="1027985"/>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cxnSp>
        <p:nvCxnSpPr>
          <p:cNvPr id="21" name="Gerader Verbinder 20">
            <a:extLst>
              <a:ext uri="{FF2B5EF4-FFF2-40B4-BE49-F238E27FC236}">
                <a16:creationId xmlns:a16="http://schemas.microsoft.com/office/drawing/2014/main" id="{164188D7-6FFA-4FD8-92AD-72AA9EB5B850}"/>
              </a:ext>
            </a:extLst>
          </p:cNvPr>
          <p:cNvCxnSpPr/>
          <p:nvPr/>
        </p:nvCxnSpPr>
        <p:spPr>
          <a:xfrm flipH="1">
            <a:off x="6183119" y="2855489"/>
            <a:ext cx="8436" cy="845945"/>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pic>
        <p:nvPicPr>
          <p:cNvPr id="22" name="Grafik 21">
            <a:extLst>
              <a:ext uri="{FF2B5EF4-FFF2-40B4-BE49-F238E27FC236}">
                <a16:creationId xmlns:a16="http://schemas.microsoft.com/office/drawing/2014/main" id="{FBD4A425-3780-43AE-B8B8-171DFB26A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6145" y="4985530"/>
            <a:ext cx="1262140" cy="1347142"/>
          </a:xfrm>
          <a:prstGeom prst="rect">
            <a:avLst/>
          </a:prstGeom>
          <a:ln>
            <a:noFill/>
          </a:ln>
          <a:effectLst>
            <a:outerShdw blurRad="292100" dist="139700" dir="2700000" algn="tl" rotWithShape="0">
              <a:srgbClr val="333333">
                <a:alpha val="65000"/>
              </a:srgbClr>
            </a:outerShdw>
          </a:effectLst>
        </p:spPr>
      </p:pic>
      <p:sp>
        <p:nvSpPr>
          <p:cNvPr id="23" name="Textfeld 22">
            <a:extLst>
              <a:ext uri="{FF2B5EF4-FFF2-40B4-BE49-F238E27FC236}">
                <a16:creationId xmlns:a16="http://schemas.microsoft.com/office/drawing/2014/main" id="{5A0EB927-0820-4BBB-A43E-99A9B791BE1C}"/>
              </a:ext>
            </a:extLst>
          </p:cNvPr>
          <p:cNvSpPr txBox="1"/>
          <p:nvPr/>
        </p:nvSpPr>
        <p:spPr>
          <a:xfrm>
            <a:off x="4189153" y="4534818"/>
            <a:ext cx="17579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mn-cs"/>
              </a:rPr>
              <a:t>Self</a:t>
            </a: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a:t>
            </a:r>
            <a:r>
              <a:rPr kumimoji="0" lang="de-DE" sz="1600" b="1"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mn-cs"/>
              </a:rPr>
              <a:t>Organizing</a:t>
            </a: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Feature Maps</a:t>
            </a:r>
          </a:p>
        </p:txBody>
      </p:sp>
      <p:sp>
        <p:nvSpPr>
          <p:cNvPr id="24" name="Rechteck 23">
            <a:extLst>
              <a:ext uri="{FF2B5EF4-FFF2-40B4-BE49-F238E27FC236}">
                <a16:creationId xmlns:a16="http://schemas.microsoft.com/office/drawing/2014/main" id="{14B325E0-E22F-4F49-92EB-E4753C6A0387}"/>
              </a:ext>
            </a:extLst>
          </p:cNvPr>
          <p:cNvSpPr/>
          <p:nvPr/>
        </p:nvSpPr>
        <p:spPr>
          <a:xfrm>
            <a:off x="6021136" y="1402859"/>
            <a:ext cx="2144963" cy="1846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25" name="Textfeld 24">
            <a:extLst>
              <a:ext uri="{FF2B5EF4-FFF2-40B4-BE49-F238E27FC236}">
                <a16:creationId xmlns:a16="http://schemas.microsoft.com/office/drawing/2014/main" id="{0AFD9382-4F1F-47E9-B781-7CE2F0F2EEAC}"/>
              </a:ext>
            </a:extLst>
          </p:cNvPr>
          <p:cNvSpPr txBox="1"/>
          <p:nvPr/>
        </p:nvSpPr>
        <p:spPr>
          <a:xfrm>
            <a:off x="6227358" y="1382935"/>
            <a:ext cx="17579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Clusteranalysen/ Neuronale Netze</a:t>
            </a:r>
          </a:p>
        </p:txBody>
      </p:sp>
      <p:sp>
        <p:nvSpPr>
          <p:cNvPr id="26" name="Textfeld 25">
            <a:extLst>
              <a:ext uri="{FF2B5EF4-FFF2-40B4-BE49-F238E27FC236}">
                <a16:creationId xmlns:a16="http://schemas.microsoft.com/office/drawing/2014/main" id="{4D34227C-A5C8-4ED5-9CA5-B8AFD61038A6}"/>
              </a:ext>
            </a:extLst>
          </p:cNvPr>
          <p:cNvSpPr txBox="1"/>
          <p:nvPr/>
        </p:nvSpPr>
        <p:spPr>
          <a:xfrm>
            <a:off x="6307600" y="4534818"/>
            <a:ext cx="31816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Beschreibung und Visualisierung</a:t>
            </a:r>
          </a:p>
        </p:txBody>
      </p:sp>
      <p:pic>
        <p:nvPicPr>
          <p:cNvPr id="27" name="Grafik 26">
            <a:extLst>
              <a:ext uri="{FF2B5EF4-FFF2-40B4-BE49-F238E27FC236}">
                <a16:creationId xmlns:a16="http://schemas.microsoft.com/office/drawing/2014/main" id="{0739DAF8-E6CF-43BE-A97A-712E2938BE76}"/>
              </a:ext>
            </a:extLst>
          </p:cNvPr>
          <p:cNvPicPr>
            <a:picLocks noChangeAspect="1"/>
          </p:cNvPicPr>
          <p:nvPr/>
        </p:nvPicPr>
        <p:blipFill>
          <a:blip r:embed="rId3"/>
          <a:stretch>
            <a:fillRect/>
          </a:stretch>
        </p:blipFill>
        <p:spPr>
          <a:xfrm>
            <a:off x="2600357" y="1921827"/>
            <a:ext cx="1938701" cy="1191327"/>
          </a:xfrm>
          <a:prstGeom prst="rect">
            <a:avLst/>
          </a:prstGeom>
          <a:ln>
            <a:noFill/>
          </a:ln>
          <a:effectLst>
            <a:outerShdw blurRad="292100" dist="139700" dir="2700000" algn="tl" rotWithShape="0">
              <a:srgbClr val="333333">
                <a:alpha val="65000"/>
              </a:srgbClr>
            </a:outerShdw>
          </a:effectLst>
        </p:spPr>
      </p:pic>
      <p:sp>
        <p:nvSpPr>
          <p:cNvPr id="28" name="Textfeld 27">
            <a:extLst>
              <a:ext uri="{FF2B5EF4-FFF2-40B4-BE49-F238E27FC236}">
                <a16:creationId xmlns:a16="http://schemas.microsoft.com/office/drawing/2014/main" id="{1F2ABAFA-C5AB-4755-9050-003A69FE41CA}"/>
              </a:ext>
            </a:extLst>
          </p:cNvPr>
          <p:cNvSpPr txBox="1"/>
          <p:nvPr/>
        </p:nvSpPr>
        <p:spPr>
          <a:xfrm>
            <a:off x="2658228" y="1382935"/>
            <a:ext cx="175791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Data Screening</a:t>
            </a:r>
          </a:p>
        </p:txBody>
      </p:sp>
      <p:pic>
        <p:nvPicPr>
          <p:cNvPr id="29" name="Grafik 28">
            <a:extLst>
              <a:ext uri="{FF2B5EF4-FFF2-40B4-BE49-F238E27FC236}">
                <a16:creationId xmlns:a16="http://schemas.microsoft.com/office/drawing/2014/main" id="{A6C32915-ED30-4688-A962-1DBE5D741BD7}"/>
              </a:ext>
            </a:extLst>
          </p:cNvPr>
          <p:cNvPicPr>
            <a:picLocks noChangeAspect="1"/>
          </p:cNvPicPr>
          <p:nvPr/>
        </p:nvPicPr>
        <p:blipFill>
          <a:blip r:embed="rId4"/>
          <a:stretch>
            <a:fillRect/>
          </a:stretch>
        </p:blipFill>
        <p:spPr>
          <a:xfrm>
            <a:off x="6131591" y="1921827"/>
            <a:ext cx="1889454" cy="1191600"/>
          </a:xfrm>
          <a:prstGeom prst="rect">
            <a:avLst/>
          </a:prstGeom>
          <a:ln>
            <a:noFill/>
          </a:ln>
          <a:effectLst>
            <a:outerShdw blurRad="292100" dist="139700" dir="2700000" algn="tl" rotWithShape="0">
              <a:srgbClr val="333333">
                <a:alpha val="65000"/>
              </a:srgbClr>
            </a:outerShdw>
          </a:effectLst>
        </p:spPr>
      </p:pic>
      <p:sp>
        <p:nvSpPr>
          <p:cNvPr id="30" name="Rechteck 29">
            <a:extLst>
              <a:ext uri="{FF2B5EF4-FFF2-40B4-BE49-F238E27FC236}">
                <a16:creationId xmlns:a16="http://schemas.microsoft.com/office/drawing/2014/main" id="{9F76CF4E-C81F-483E-8E1C-BA19BCB7F212}"/>
              </a:ext>
            </a:extLst>
          </p:cNvPr>
          <p:cNvSpPr/>
          <p:nvPr/>
        </p:nvSpPr>
        <p:spPr>
          <a:xfrm>
            <a:off x="664985" y="4530752"/>
            <a:ext cx="3166428" cy="1850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31" name="Textfeld 30">
            <a:extLst>
              <a:ext uri="{FF2B5EF4-FFF2-40B4-BE49-F238E27FC236}">
                <a16:creationId xmlns:a16="http://schemas.microsoft.com/office/drawing/2014/main" id="{EB86D018-5471-4033-81CF-7A7B48E2FA78}"/>
              </a:ext>
            </a:extLst>
          </p:cNvPr>
          <p:cNvSpPr txBox="1"/>
          <p:nvPr/>
        </p:nvSpPr>
        <p:spPr>
          <a:xfrm>
            <a:off x="1008236" y="4534818"/>
            <a:ext cx="24799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Auswahl relevanter Daten</a:t>
            </a:r>
          </a:p>
        </p:txBody>
      </p:sp>
      <p:pic>
        <p:nvPicPr>
          <p:cNvPr id="32" name="Grafik 31">
            <a:extLst>
              <a:ext uri="{FF2B5EF4-FFF2-40B4-BE49-F238E27FC236}">
                <a16:creationId xmlns:a16="http://schemas.microsoft.com/office/drawing/2014/main" id="{71A0B355-F418-4ED5-AAB4-5FD67A2F4EEE}"/>
              </a:ext>
            </a:extLst>
          </p:cNvPr>
          <p:cNvPicPr>
            <a:picLocks noChangeAspect="1"/>
          </p:cNvPicPr>
          <p:nvPr/>
        </p:nvPicPr>
        <p:blipFill rotWithShape="1">
          <a:blip r:embed="rId5"/>
          <a:srcRect r="40348"/>
          <a:stretch/>
        </p:blipFill>
        <p:spPr>
          <a:xfrm>
            <a:off x="974892" y="4888301"/>
            <a:ext cx="2458960" cy="1396077"/>
          </a:xfrm>
          <a:prstGeom prst="rect">
            <a:avLst/>
          </a:prstGeom>
          <a:ln>
            <a:noFill/>
          </a:ln>
          <a:effectLst>
            <a:outerShdw blurRad="292100" dist="139700" dir="2700000" algn="tl" rotWithShape="0">
              <a:srgbClr val="333333">
                <a:alpha val="65000"/>
              </a:srgbClr>
            </a:outerShdw>
          </a:effectLst>
        </p:spPr>
      </p:pic>
      <p:pic>
        <p:nvPicPr>
          <p:cNvPr id="33" name="Grafik 32">
            <a:extLst>
              <a:ext uri="{FF2B5EF4-FFF2-40B4-BE49-F238E27FC236}">
                <a16:creationId xmlns:a16="http://schemas.microsoft.com/office/drawing/2014/main" id="{7A8F5F11-7344-4FFB-8126-9A64556E6082}"/>
              </a:ext>
            </a:extLst>
          </p:cNvPr>
          <p:cNvPicPr>
            <a:picLocks noChangeAspect="1"/>
          </p:cNvPicPr>
          <p:nvPr/>
        </p:nvPicPr>
        <p:blipFill>
          <a:blip r:embed="rId6"/>
          <a:stretch>
            <a:fillRect/>
          </a:stretch>
        </p:blipFill>
        <p:spPr>
          <a:xfrm>
            <a:off x="6451602" y="4887205"/>
            <a:ext cx="2893618" cy="1396800"/>
          </a:xfrm>
          <a:prstGeom prst="rect">
            <a:avLst/>
          </a:prstGeom>
        </p:spPr>
      </p:pic>
      <p:cxnSp>
        <p:nvCxnSpPr>
          <p:cNvPr id="34" name="Gerader Verbinder 33">
            <a:extLst>
              <a:ext uri="{FF2B5EF4-FFF2-40B4-BE49-F238E27FC236}">
                <a16:creationId xmlns:a16="http://schemas.microsoft.com/office/drawing/2014/main" id="{96011798-D9B8-4304-AF7C-FC52EC027022}"/>
              </a:ext>
            </a:extLst>
          </p:cNvPr>
          <p:cNvCxnSpPr/>
          <p:nvPr/>
        </p:nvCxnSpPr>
        <p:spPr>
          <a:xfrm flipH="1">
            <a:off x="11382422" y="2881889"/>
            <a:ext cx="8436" cy="845945"/>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sp>
        <p:nvSpPr>
          <p:cNvPr id="35" name="Rechteck 34">
            <a:extLst>
              <a:ext uri="{FF2B5EF4-FFF2-40B4-BE49-F238E27FC236}">
                <a16:creationId xmlns:a16="http://schemas.microsoft.com/office/drawing/2014/main" id="{1D9F482B-F633-4807-B30A-B4057FCFA4E5}"/>
              </a:ext>
            </a:extLst>
          </p:cNvPr>
          <p:cNvSpPr/>
          <p:nvPr/>
        </p:nvSpPr>
        <p:spPr>
          <a:xfrm>
            <a:off x="9434802" y="1402859"/>
            <a:ext cx="2144963" cy="1846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36" name="Grafik 35">
            <a:extLst>
              <a:ext uri="{FF2B5EF4-FFF2-40B4-BE49-F238E27FC236}">
                <a16:creationId xmlns:a16="http://schemas.microsoft.com/office/drawing/2014/main" id="{E9BFB377-DBE4-4347-A7FB-B0F70D3128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3610" t="1" b="33210"/>
          <a:stretch/>
        </p:blipFill>
        <p:spPr>
          <a:xfrm>
            <a:off x="9632105" y="1909470"/>
            <a:ext cx="1775262" cy="1191327"/>
          </a:xfrm>
          <a:prstGeom prst="rect">
            <a:avLst/>
          </a:prstGeom>
          <a:ln>
            <a:noFill/>
          </a:ln>
          <a:effectLst>
            <a:outerShdw blurRad="292100" dist="139700" dir="2700000" algn="tl" rotWithShape="0">
              <a:srgbClr val="333333">
                <a:alpha val="65000"/>
              </a:srgbClr>
            </a:outerShdw>
          </a:effectLst>
        </p:spPr>
      </p:pic>
      <p:sp>
        <p:nvSpPr>
          <p:cNvPr id="37" name="Textfeld 36">
            <a:extLst>
              <a:ext uri="{FF2B5EF4-FFF2-40B4-BE49-F238E27FC236}">
                <a16:creationId xmlns:a16="http://schemas.microsoft.com/office/drawing/2014/main" id="{A47012BC-EF9E-4D16-B0A2-1AE07E3D5B27}"/>
              </a:ext>
            </a:extLst>
          </p:cNvPr>
          <p:cNvSpPr txBox="1"/>
          <p:nvPr/>
        </p:nvSpPr>
        <p:spPr>
          <a:xfrm>
            <a:off x="9649450" y="1382935"/>
            <a:ext cx="17579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Passgenaue Kundenansprachen</a:t>
            </a:r>
          </a:p>
        </p:txBody>
      </p:sp>
    </p:spTree>
    <p:extLst>
      <p:ext uri="{BB962C8B-B14F-4D97-AF65-F5344CB8AC3E}">
        <p14:creationId xmlns:p14="http://schemas.microsoft.com/office/powerpoint/2010/main" val="33494981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71D15-8186-4559-8DDA-0557750AB93B}"/>
              </a:ext>
            </a:extLst>
          </p:cNvPr>
          <p:cNvSpPr>
            <a:spLocks noGrp="1"/>
          </p:cNvSpPr>
          <p:nvPr>
            <p:ph type="title"/>
          </p:nvPr>
        </p:nvSpPr>
        <p:spPr/>
        <p:txBody>
          <a:bodyPr/>
          <a:lstStyle/>
          <a:p>
            <a:r>
              <a:rPr lang="en-US" dirty="0" err="1">
                <a:cs typeface="Calibri" panose="020F0502020204030204" pitchFamily="34" charset="0"/>
              </a:rPr>
              <a:t>Kundensegmentierung</a:t>
            </a:r>
            <a:r>
              <a:rPr lang="en-US" dirty="0">
                <a:cs typeface="Calibri" panose="020F0502020204030204" pitchFamily="34" charset="0"/>
              </a:rPr>
              <a:t> – </a:t>
            </a:r>
            <a:r>
              <a:rPr lang="en-US" dirty="0" err="1">
                <a:cs typeface="Calibri" panose="020F0502020204030204" pitchFamily="34" charset="0"/>
              </a:rPr>
              <a:t>Produktnutzung</a:t>
            </a:r>
            <a:endParaRPr lang="de-DE" dirty="0"/>
          </a:p>
        </p:txBody>
      </p:sp>
      <p:sp>
        <p:nvSpPr>
          <p:cNvPr id="3" name="Inhaltsplatzhalter 2">
            <a:extLst>
              <a:ext uri="{FF2B5EF4-FFF2-40B4-BE49-F238E27FC236}">
                <a16:creationId xmlns:a16="http://schemas.microsoft.com/office/drawing/2014/main" id="{07995F31-B52F-4710-B282-BFE0385B4D5F}"/>
              </a:ext>
            </a:extLst>
          </p:cNvPr>
          <p:cNvSpPr>
            <a:spLocks noGrp="1"/>
          </p:cNvSpPr>
          <p:nvPr>
            <p:ph idx="1"/>
          </p:nvPr>
        </p:nvSpPr>
        <p:spPr/>
        <p:txBody>
          <a:bodyPr/>
          <a:lstStyle/>
          <a:p>
            <a:pPr marL="0" indent="0">
              <a:buNone/>
            </a:pPr>
            <a:r>
              <a:rPr lang="de-DE" dirty="0" err="1"/>
              <a:t>Self</a:t>
            </a:r>
            <a:r>
              <a:rPr lang="de-DE" dirty="0"/>
              <a:t> </a:t>
            </a:r>
            <a:r>
              <a:rPr lang="de-DE" dirty="0" err="1"/>
              <a:t>Organizing</a:t>
            </a:r>
            <a:r>
              <a:rPr lang="de-DE" dirty="0"/>
              <a:t> Feature Maps</a:t>
            </a:r>
          </a:p>
        </p:txBody>
      </p:sp>
      <p:sp>
        <p:nvSpPr>
          <p:cNvPr id="4" name="Fußzeilenplatzhalter 3">
            <a:extLst>
              <a:ext uri="{FF2B5EF4-FFF2-40B4-BE49-F238E27FC236}">
                <a16:creationId xmlns:a16="http://schemas.microsoft.com/office/drawing/2014/main" id="{C5514C2E-25A6-4641-B680-A93C28128767}"/>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2D942630-ECC8-43F8-9954-8A3B26BAE53C}"/>
              </a:ext>
            </a:extLst>
          </p:cNvPr>
          <p:cNvSpPr>
            <a:spLocks noGrp="1"/>
          </p:cNvSpPr>
          <p:nvPr>
            <p:ph type="sldNum" sz="quarter" idx="11"/>
          </p:nvPr>
        </p:nvSpPr>
        <p:spPr/>
        <p:txBody>
          <a:bodyPr/>
          <a:lstStyle/>
          <a:p>
            <a:fld id="{FFC269A0-BD27-4577-9DED-0AAE60100C51}" type="slidenum">
              <a:rPr lang="de-DE" smtClean="0"/>
              <a:pPr/>
              <a:t>141</a:t>
            </a:fld>
            <a:r>
              <a:rPr lang="de-DE"/>
              <a:t> | ©</a:t>
            </a:r>
            <a:endParaRPr lang="de-DE" dirty="0"/>
          </a:p>
        </p:txBody>
      </p:sp>
      <p:sp>
        <p:nvSpPr>
          <p:cNvPr id="6" name="Textplatzhalter 5">
            <a:extLst>
              <a:ext uri="{FF2B5EF4-FFF2-40B4-BE49-F238E27FC236}">
                <a16:creationId xmlns:a16="http://schemas.microsoft.com/office/drawing/2014/main" id="{813CD11D-213A-40E2-83E5-CFD10DD0C97C}"/>
              </a:ext>
            </a:extLst>
          </p:cNvPr>
          <p:cNvSpPr>
            <a:spLocks noGrp="1"/>
          </p:cNvSpPr>
          <p:nvPr>
            <p:ph type="body" sz="quarter" idx="13"/>
          </p:nvPr>
        </p:nvSpPr>
        <p:spPr/>
        <p:txBody>
          <a:bodyPr/>
          <a:lstStyle/>
          <a:p>
            <a:endParaRPr lang="de-DE"/>
          </a:p>
        </p:txBody>
      </p:sp>
      <p:pic>
        <p:nvPicPr>
          <p:cNvPr id="7" name="Grafik 6">
            <a:extLst>
              <a:ext uri="{FF2B5EF4-FFF2-40B4-BE49-F238E27FC236}">
                <a16:creationId xmlns:a16="http://schemas.microsoft.com/office/drawing/2014/main" id="{8F05F4AC-BEEF-486D-A5FA-6478124F4DB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8983" t="11465" r="16825" b="19541"/>
          <a:stretch/>
        </p:blipFill>
        <p:spPr>
          <a:xfrm>
            <a:off x="3575720" y="2276872"/>
            <a:ext cx="3223635" cy="3464784"/>
          </a:xfrm>
          <a:prstGeom prst="rect">
            <a:avLst/>
          </a:prstGeom>
        </p:spPr>
      </p:pic>
      <p:sp>
        <p:nvSpPr>
          <p:cNvPr id="8" name="Textfeld 7">
            <a:extLst>
              <a:ext uri="{FF2B5EF4-FFF2-40B4-BE49-F238E27FC236}">
                <a16:creationId xmlns:a16="http://schemas.microsoft.com/office/drawing/2014/main" id="{5397B10B-EEAD-4B4E-A7EF-34251E38AA17}"/>
              </a:ext>
            </a:extLst>
          </p:cNvPr>
          <p:cNvSpPr txBox="1"/>
          <p:nvPr/>
        </p:nvSpPr>
        <p:spPr>
          <a:xfrm>
            <a:off x="3575719" y="5835083"/>
            <a:ext cx="325327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PORTALANMELDUNG (JA/NEIN)</a:t>
            </a:r>
          </a:p>
        </p:txBody>
      </p:sp>
      <p:sp>
        <p:nvSpPr>
          <p:cNvPr id="9" name="Textfeld 8">
            <a:extLst>
              <a:ext uri="{FF2B5EF4-FFF2-40B4-BE49-F238E27FC236}">
                <a16:creationId xmlns:a16="http://schemas.microsoft.com/office/drawing/2014/main" id="{8E7548A1-C8C1-4065-821E-8E89F11D1716}"/>
              </a:ext>
            </a:extLst>
          </p:cNvPr>
          <p:cNvSpPr txBox="1"/>
          <p:nvPr/>
        </p:nvSpPr>
        <p:spPr>
          <a:xfrm>
            <a:off x="7173227" y="5842818"/>
            <a:ext cx="31952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ANZAHL NEUABSCHLÜSSE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(LETZTE 5 JAHRE)</a:t>
            </a:r>
          </a:p>
        </p:txBody>
      </p:sp>
      <p:pic>
        <p:nvPicPr>
          <p:cNvPr id="10" name="Grafik 9">
            <a:extLst>
              <a:ext uri="{FF2B5EF4-FFF2-40B4-BE49-F238E27FC236}">
                <a16:creationId xmlns:a16="http://schemas.microsoft.com/office/drawing/2014/main" id="{FF841038-4E8F-4C7E-B809-C3203BAFC77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81856" y="2293836"/>
            <a:ext cx="3671476" cy="3538829"/>
          </a:xfrm>
          <a:prstGeom prst="rect">
            <a:avLst/>
          </a:prstGeom>
        </p:spPr>
      </p:pic>
      <p:sp>
        <p:nvSpPr>
          <p:cNvPr id="11" name="Abgerundetes Rechteck 3">
            <a:extLst>
              <a:ext uri="{FF2B5EF4-FFF2-40B4-BE49-F238E27FC236}">
                <a16:creationId xmlns:a16="http://schemas.microsoft.com/office/drawing/2014/main" id="{8A38F6D6-E0D4-46ED-A683-3D974734141B}"/>
              </a:ext>
            </a:extLst>
          </p:cNvPr>
          <p:cNvSpPr/>
          <p:nvPr/>
        </p:nvSpPr>
        <p:spPr>
          <a:xfrm>
            <a:off x="719404" y="3212976"/>
            <a:ext cx="2480050" cy="2370592"/>
          </a:xfrm>
          <a:prstGeom prst="round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Kunden aus Segment 1 nutzen häufig das Portal und haben auffallend viele Neuabschlüsse – Es zeigt sich ein hoher Zusammenhang zwischen Portal-anmeldung und Anzahl Neuabschlüsse</a:t>
            </a:r>
          </a:p>
        </p:txBody>
      </p:sp>
      <p:sp>
        <p:nvSpPr>
          <p:cNvPr id="13" name="Oval 24">
            <a:extLst>
              <a:ext uri="{FF2B5EF4-FFF2-40B4-BE49-F238E27FC236}">
                <a16:creationId xmlns:a16="http://schemas.microsoft.com/office/drawing/2014/main" id="{BC468C88-C6D3-4F2D-9FC9-DC194DCEA471}"/>
              </a:ext>
            </a:extLst>
          </p:cNvPr>
          <p:cNvSpPr/>
          <p:nvPr/>
        </p:nvSpPr>
        <p:spPr>
          <a:xfrm>
            <a:off x="3947021" y="3786822"/>
            <a:ext cx="988938" cy="98893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
        <p:nvSpPr>
          <p:cNvPr id="14" name="Oval 25">
            <a:extLst>
              <a:ext uri="{FF2B5EF4-FFF2-40B4-BE49-F238E27FC236}">
                <a16:creationId xmlns:a16="http://schemas.microsoft.com/office/drawing/2014/main" id="{C4D628CE-55E6-4C0B-8F0F-300D91E3639A}"/>
              </a:ext>
            </a:extLst>
          </p:cNvPr>
          <p:cNvSpPr/>
          <p:nvPr/>
        </p:nvSpPr>
        <p:spPr>
          <a:xfrm>
            <a:off x="7494893" y="3786822"/>
            <a:ext cx="988938" cy="98893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963272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71D15-8186-4559-8DDA-0557750AB93B}"/>
              </a:ext>
            </a:extLst>
          </p:cNvPr>
          <p:cNvSpPr>
            <a:spLocks noGrp="1"/>
          </p:cNvSpPr>
          <p:nvPr>
            <p:ph type="title"/>
          </p:nvPr>
        </p:nvSpPr>
        <p:spPr/>
        <p:txBody>
          <a:bodyPr/>
          <a:lstStyle/>
          <a:p>
            <a:r>
              <a:rPr lang="en-US" dirty="0" err="1">
                <a:cs typeface="Calibri" panose="020F0502020204030204" pitchFamily="34" charset="0"/>
              </a:rPr>
              <a:t>Kundensegmentierung</a:t>
            </a:r>
            <a:r>
              <a:rPr lang="en-US" dirty="0">
                <a:cs typeface="Calibri" panose="020F0502020204030204" pitchFamily="34" charset="0"/>
              </a:rPr>
              <a:t> – Alter</a:t>
            </a:r>
            <a:endParaRPr lang="de-DE" dirty="0"/>
          </a:p>
        </p:txBody>
      </p:sp>
      <p:sp>
        <p:nvSpPr>
          <p:cNvPr id="3" name="Inhaltsplatzhalter 2">
            <a:extLst>
              <a:ext uri="{FF2B5EF4-FFF2-40B4-BE49-F238E27FC236}">
                <a16:creationId xmlns:a16="http://schemas.microsoft.com/office/drawing/2014/main" id="{07995F31-B52F-4710-B282-BFE0385B4D5F}"/>
              </a:ext>
            </a:extLst>
          </p:cNvPr>
          <p:cNvSpPr>
            <a:spLocks noGrp="1"/>
          </p:cNvSpPr>
          <p:nvPr>
            <p:ph idx="1"/>
          </p:nvPr>
        </p:nvSpPr>
        <p:spPr/>
        <p:txBody>
          <a:bodyPr/>
          <a:lstStyle/>
          <a:p>
            <a:pPr marL="0" indent="0">
              <a:buNone/>
            </a:pPr>
            <a:r>
              <a:rPr lang="de-DE" dirty="0" err="1"/>
              <a:t>Self</a:t>
            </a:r>
            <a:r>
              <a:rPr lang="de-DE" dirty="0"/>
              <a:t> </a:t>
            </a:r>
            <a:r>
              <a:rPr lang="de-DE" dirty="0" err="1"/>
              <a:t>Organizing</a:t>
            </a:r>
            <a:r>
              <a:rPr lang="de-DE" dirty="0"/>
              <a:t> Feature Maps</a:t>
            </a:r>
          </a:p>
        </p:txBody>
      </p:sp>
      <p:sp>
        <p:nvSpPr>
          <p:cNvPr id="4" name="Fußzeilenplatzhalter 3">
            <a:extLst>
              <a:ext uri="{FF2B5EF4-FFF2-40B4-BE49-F238E27FC236}">
                <a16:creationId xmlns:a16="http://schemas.microsoft.com/office/drawing/2014/main" id="{C5514C2E-25A6-4641-B680-A93C28128767}"/>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2D942630-ECC8-43F8-9954-8A3B26BAE53C}"/>
              </a:ext>
            </a:extLst>
          </p:cNvPr>
          <p:cNvSpPr>
            <a:spLocks noGrp="1"/>
          </p:cNvSpPr>
          <p:nvPr>
            <p:ph type="sldNum" sz="quarter" idx="11"/>
          </p:nvPr>
        </p:nvSpPr>
        <p:spPr/>
        <p:txBody>
          <a:bodyPr/>
          <a:lstStyle/>
          <a:p>
            <a:fld id="{FFC269A0-BD27-4577-9DED-0AAE60100C51}" type="slidenum">
              <a:rPr lang="de-DE" smtClean="0"/>
              <a:pPr/>
              <a:t>142</a:t>
            </a:fld>
            <a:r>
              <a:rPr lang="de-DE"/>
              <a:t> | ©</a:t>
            </a:r>
            <a:endParaRPr lang="de-DE" dirty="0"/>
          </a:p>
        </p:txBody>
      </p:sp>
      <p:sp>
        <p:nvSpPr>
          <p:cNvPr id="6" name="Textplatzhalter 5">
            <a:extLst>
              <a:ext uri="{FF2B5EF4-FFF2-40B4-BE49-F238E27FC236}">
                <a16:creationId xmlns:a16="http://schemas.microsoft.com/office/drawing/2014/main" id="{813CD11D-213A-40E2-83E5-CFD10DD0C97C}"/>
              </a:ext>
            </a:extLst>
          </p:cNvPr>
          <p:cNvSpPr>
            <a:spLocks noGrp="1"/>
          </p:cNvSpPr>
          <p:nvPr>
            <p:ph type="body" sz="quarter" idx="13"/>
          </p:nvPr>
        </p:nvSpPr>
        <p:spPr/>
        <p:txBody>
          <a:bodyPr/>
          <a:lstStyle/>
          <a:p>
            <a:endParaRPr lang="de-DE"/>
          </a:p>
        </p:txBody>
      </p:sp>
      <p:pic>
        <p:nvPicPr>
          <p:cNvPr id="15" name="Grafik 14">
            <a:extLst>
              <a:ext uri="{FF2B5EF4-FFF2-40B4-BE49-F238E27FC236}">
                <a16:creationId xmlns:a16="http://schemas.microsoft.com/office/drawing/2014/main" id="{147D93C4-B983-40E9-BB9C-E8940E1CBA13}"/>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8983" t="11468" r="16825" b="19540"/>
          <a:stretch/>
        </p:blipFill>
        <p:spPr>
          <a:xfrm>
            <a:off x="4186255" y="2200029"/>
            <a:ext cx="3249031" cy="3492000"/>
          </a:xfrm>
          <a:prstGeom prst="rect">
            <a:avLst/>
          </a:prstGeom>
        </p:spPr>
      </p:pic>
      <p:sp>
        <p:nvSpPr>
          <p:cNvPr id="16" name="Textfeld 15">
            <a:extLst>
              <a:ext uri="{FF2B5EF4-FFF2-40B4-BE49-F238E27FC236}">
                <a16:creationId xmlns:a16="http://schemas.microsoft.com/office/drawing/2014/main" id="{C23D9276-D013-46FA-AE3A-978FB1D5AEC6}"/>
              </a:ext>
            </a:extLst>
          </p:cNvPr>
          <p:cNvSpPr txBox="1"/>
          <p:nvPr/>
        </p:nvSpPr>
        <p:spPr>
          <a:xfrm>
            <a:off x="8200558" y="5787385"/>
            <a:ext cx="20833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CALLCENTER-KONTAKTE</a:t>
            </a:r>
          </a:p>
        </p:txBody>
      </p:sp>
      <p:sp>
        <p:nvSpPr>
          <p:cNvPr id="17" name="Textfeld 16">
            <a:extLst>
              <a:ext uri="{FF2B5EF4-FFF2-40B4-BE49-F238E27FC236}">
                <a16:creationId xmlns:a16="http://schemas.microsoft.com/office/drawing/2014/main" id="{86B8D08B-B9E1-49F6-9BFC-54B81F13C76B}"/>
              </a:ext>
            </a:extLst>
          </p:cNvPr>
          <p:cNvSpPr txBox="1"/>
          <p:nvPr/>
        </p:nvSpPr>
        <p:spPr>
          <a:xfrm>
            <a:off x="1280667" y="5787385"/>
            <a:ext cx="20833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ALTER</a:t>
            </a:r>
          </a:p>
        </p:txBody>
      </p:sp>
      <p:pic>
        <p:nvPicPr>
          <p:cNvPr id="18" name="Grafik 17">
            <a:extLst>
              <a:ext uri="{FF2B5EF4-FFF2-40B4-BE49-F238E27FC236}">
                <a16:creationId xmlns:a16="http://schemas.microsoft.com/office/drawing/2014/main" id="{F67B4D0F-E3A3-4848-AC06-3263CA389E1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6998" y="2204864"/>
            <a:ext cx="3310663" cy="3565329"/>
          </a:xfrm>
          <a:prstGeom prst="rect">
            <a:avLst/>
          </a:prstGeom>
        </p:spPr>
      </p:pic>
      <p:sp>
        <p:nvSpPr>
          <p:cNvPr id="19" name="Textfeld 18">
            <a:extLst>
              <a:ext uri="{FF2B5EF4-FFF2-40B4-BE49-F238E27FC236}">
                <a16:creationId xmlns:a16="http://schemas.microsoft.com/office/drawing/2014/main" id="{E83D8B6E-2067-4FD5-913E-1F924FBF58BF}"/>
              </a:ext>
            </a:extLst>
          </p:cNvPr>
          <p:cNvSpPr txBox="1"/>
          <p:nvPr/>
        </p:nvSpPr>
        <p:spPr>
          <a:xfrm>
            <a:off x="4208102" y="5787385"/>
            <a:ext cx="32271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PORTALANMELDUNG (JA/NEIN)</a:t>
            </a:r>
          </a:p>
        </p:txBody>
      </p:sp>
      <p:pic>
        <p:nvPicPr>
          <p:cNvPr id="20" name="Grafik 19">
            <a:extLst>
              <a:ext uri="{FF2B5EF4-FFF2-40B4-BE49-F238E27FC236}">
                <a16:creationId xmlns:a16="http://schemas.microsoft.com/office/drawing/2014/main" id="{98983166-BAC7-468A-ADCA-9D51198E333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9299" t="11759" r="16921" b="19203"/>
          <a:stretch/>
        </p:blipFill>
        <p:spPr>
          <a:xfrm>
            <a:off x="7622539" y="2213093"/>
            <a:ext cx="3239362" cy="3506400"/>
          </a:xfrm>
          <a:prstGeom prst="rect">
            <a:avLst/>
          </a:prstGeom>
        </p:spPr>
      </p:pic>
      <p:sp>
        <p:nvSpPr>
          <p:cNvPr id="21" name="Abgerundetes Rechteck 18">
            <a:extLst>
              <a:ext uri="{FF2B5EF4-FFF2-40B4-BE49-F238E27FC236}">
                <a16:creationId xmlns:a16="http://schemas.microsoft.com/office/drawing/2014/main" id="{35B25AED-F461-41E6-B296-90B709E40D31}"/>
              </a:ext>
            </a:extLst>
          </p:cNvPr>
          <p:cNvSpPr/>
          <p:nvPr/>
        </p:nvSpPr>
        <p:spPr>
          <a:xfrm>
            <a:off x="6963045" y="764703"/>
            <a:ext cx="4331109" cy="1290203"/>
          </a:xfrm>
          <a:prstGeom prst="round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Im</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Segment 4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finden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sich</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überwiegend</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ältere</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(ab 60 Jahre) –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Diese</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nutzen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nur</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sehr</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selten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das Online-Portal und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verwenden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für</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Kontaktaufnahmen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mit</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dem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Unternehmen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zumeist</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das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Telefon</a:t>
            </a:r>
            <a:endPar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endParaRPr>
          </a:p>
        </p:txBody>
      </p:sp>
      <p:sp>
        <p:nvSpPr>
          <p:cNvPr id="22" name="Oval 16">
            <a:extLst>
              <a:ext uri="{FF2B5EF4-FFF2-40B4-BE49-F238E27FC236}">
                <a16:creationId xmlns:a16="http://schemas.microsoft.com/office/drawing/2014/main" id="{E6EF1861-92F9-4681-8878-0182D1424FB0}"/>
              </a:ext>
            </a:extLst>
          </p:cNvPr>
          <p:cNvSpPr/>
          <p:nvPr/>
        </p:nvSpPr>
        <p:spPr>
          <a:xfrm>
            <a:off x="2457847" y="4431055"/>
            <a:ext cx="988938" cy="988938"/>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
        <p:nvSpPr>
          <p:cNvPr id="23" name="Oval 19">
            <a:extLst>
              <a:ext uri="{FF2B5EF4-FFF2-40B4-BE49-F238E27FC236}">
                <a16:creationId xmlns:a16="http://schemas.microsoft.com/office/drawing/2014/main" id="{EA71107D-7B8C-4CA6-B69D-0E32A8781702}"/>
              </a:ext>
            </a:extLst>
          </p:cNvPr>
          <p:cNvSpPr/>
          <p:nvPr/>
        </p:nvSpPr>
        <p:spPr>
          <a:xfrm>
            <a:off x="5970592" y="4431055"/>
            <a:ext cx="988938" cy="98893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
        <p:nvSpPr>
          <p:cNvPr id="24" name="Oval 20">
            <a:extLst>
              <a:ext uri="{FF2B5EF4-FFF2-40B4-BE49-F238E27FC236}">
                <a16:creationId xmlns:a16="http://schemas.microsoft.com/office/drawing/2014/main" id="{E670C0E8-283E-4A43-8017-DDCC824E6080}"/>
              </a:ext>
            </a:extLst>
          </p:cNvPr>
          <p:cNvSpPr/>
          <p:nvPr/>
        </p:nvSpPr>
        <p:spPr>
          <a:xfrm>
            <a:off x="9392802" y="4431055"/>
            <a:ext cx="988938" cy="98893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8600488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71D15-8186-4559-8DDA-0557750AB93B}"/>
              </a:ext>
            </a:extLst>
          </p:cNvPr>
          <p:cNvSpPr>
            <a:spLocks noGrp="1"/>
          </p:cNvSpPr>
          <p:nvPr>
            <p:ph type="title"/>
          </p:nvPr>
        </p:nvSpPr>
        <p:spPr/>
        <p:txBody>
          <a:bodyPr/>
          <a:lstStyle/>
          <a:p>
            <a:r>
              <a:rPr lang="en-US" dirty="0" err="1">
                <a:cs typeface="Calibri" panose="020F0502020204030204" pitchFamily="34" charset="0"/>
              </a:rPr>
              <a:t>Kundensegmentierung</a:t>
            </a:r>
            <a:r>
              <a:rPr lang="en-US" dirty="0">
                <a:cs typeface="Calibri" panose="020F0502020204030204" pitchFamily="34" charset="0"/>
              </a:rPr>
              <a:t> - Alter</a:t>
            </a:r>
            <a:endParaRPr lang="de-DE" dirty="0"/>
          </a:p>
        </p:txBody>
      </p:sp>
      <p:sp>
        <p:nvSpPr>
          <p:cNvPr id="3" name="Inhaltsplatzhalter 2">
            <a:extLst>
              <a:ext uri="{FF2B5EF4-FFF2-40B4-BE49-F238E27FC236}">
                <a16:creationId xmlns:a16="http://schemas.microsoft.com/office/drawing/2014/main" id="{07995F31-B52F-4710-B282-BFE0385B4D5F}"/>
              </a:ext>
            </a:extLst>
          </p:cNvPr>
          <p:cNvSpPr>
            <a:spLocks noGrp="1"/>
          </p:cNvSpPr>
          <p:nvPr>
            <p:ph idx="1"/>
          </p:nvPr>
        </p:nvSpPr>
        <p:spPr/>
        <p:txBody>
          <a:bodyPr/>
          <a:lstStyle/>
          <a:p>
            <a:pPr marL="0" indent="0">
              <a:buNone/>
            </a:pPr>
            <a:r>
              <a:rPr lang="de-DE" dirty="0" err="1"/>
              <a:t>Self</a:t>
            </a:r>
            <a:r>
              <a:rPr lang="de-DE" dirty="0"/>
              <a:t> </a:t>
            </a:r>
            <a:r>
              <a:rPr lang="de-DE" dirty="0" err="1"/>
              <a:t>Organizing</a:t>
            </a:r>
            <a:r>
              <a:rPr lang="de-DE" dirty="0"/>
              <a:t> Feature Maps</a:t>
            </a:r>
          </a:p>
        </p:txBody>
      </p:sp>
      <p:sp>
        <p:nvSpPr>
          <p:cNvPr id="4" name="Fußzeilenplatzhalter 3">
            <a:extLst>
              <a:ext uri="{FF2B5EF4-FFF2-40B4-BE49-F238E27FC236}">
                <a16:creationId xmlns:a16="http://schemas.microsoft.com/office/drawing/2014/main" id="{C5514C2E-25A6-4641-B680-A93C28128767}"/>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2D942630-ECC8-43F8-9954-8A3B26BAE53C}"/>
              </a:ext>
            </a:extLst>
          </p:cNvPr>
          <p:cNvSpPr>
            <a:spLocks noGrp="1"/>
          </p:cNvSpPr>
          <p:nvPr>
            <p:ph type="sldNum" sz="quarter" idx="11"/>
          </p:nvPr>
        </p:nvSpPr>
        <p:spPr/>
        <p:txBody>
          <a:bodyPr/>
          <a:lstStyle/>
          <a:p>
            <a:fld id="{FFC269A0-BD27-4577-9DED-0AAE60100C51}" type="slidenum">
              <a:rPr lang="de-DE" smtClean="0"/>
              <a:pPr/>
              <a:t>143</a:t>
            </a:fld>
            <a:r>
              <a:rPr lang="de-DE"/>
              <a:t> | ©</a:t>
            </a:r>
            <a:endParaRPr lang="de-DE" dirty="0"/>
          </a:p>
        </p:txBody>
      </p:sp>
      <p:sp>
        <p:nvSpPr>
          <p:cNvPr id="6" name="Textplatzhalter 5">
            <a:extLst>
              <a:ext uri="{FF2B5EF4-FFF2-40B4-BE49-F238E27FC236}">
                <a16:creationId xmlns:a16="http://schemas.microsoft.com/office/drawing/2014/main" id="{813CD11D-213A-40E2-83E5-CFD10DD0C97C}"/>
              </a:ext>
            </a:extLst>
          </p:cNvPr>
          <p:cNvSpPr>
            <a:spLocks noGrp="1"/>
          </p:cNvSpPr>
          <p:nvPr>
            <p:ph type="body" sz="quarter" idx="13"/>
          </p:nvPr>
        </p:nvSpPr>
        <p:spPr/>
        <p:txBody>
          <a:bodyPr/>
          <a:lstStyle/>
          <a:p>
            <a:endParaRPr lang="de-DE"/>
          </a:p>
        </p:txBody>
      </p:sp>
      <p:pic>
        <p:nvPicPr>
          <p:cNvPr id="25" name="Grafik 24">
            <a:extLst>
              <a:ext uri="{FF2B5EF4-FFF2-40B4-BE49-F238E27FC236}">
                <a16:creationId xmlns:a16="http://schemas.microsoft.com/office/drawing/2014/main" id="{ACB00077-CDC7-4630-9620-7E5B9615284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8983" t="11468" r="16825" b="19540"/>
          <a:stretch/>
        </p:blipFill>
        <p:spPr>
          <a:xfrm>
            <a:off x="4142649" y="2156933"/>
            <a:ext cx="3249031" cy="3492000"/>
          </a:xfrm>
          <a:prstGeom prst="rect">
            <a:avLst/>
          </a:prstGeom>
        </p:spPr>
      </p:pic>
      <p:pic>
        <p:nvPicPr>
          <p:cNvPr id="26" name="Grafik 25">
            <a:extLst>
              <a:ext uri="{FF2B5EF4-FFF2-40B4-BE49-F238E27FC236}">
                <a16:creationId xmlns:a16="http://schemas.microsoft.com/office/drawing/2014/main" id="{1270C59D-2C60-4B51-9858-D1A36A1D93A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392" y="2161768"/>
            <a:ext cx="3310663" cy="3565329"/>
          </a:xfrm>
          <a:prstGeom prst="rect">
            <a:avLst/>
          </a:prstGeom>
        </p:spPr>
      </p:pic>
      <p:sp>
        <p:nvSpPr>
          <p:cNvPr id="27" name="Textfeld 26">
            <a:extLst>
              <a:ext uri="{FF2B5EF4-FFF2-40B4-BE49-F238E27FC236}">
                <a16:creationId xmlns:a16="http://schemas.microsoft.com/office/drawing/2014/main" id="{1D35BADB-71E3-4171-976F-014D611F3EA6}"/>
              </a:ext>
            </a:extLst>
          </p:cNvPr>
          <p:cNvSpPr txBox="1"/>
          <p:nvPr/>
        </p:nvSpPr>
        <p:spPr>
          <a:xfrm>
            <a:off x="8054800" y="5744289"/>
            <a:ext cx="231926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WEITEREMPFEHLUNGEN</a:t>
            </a:r>
          </a:p>
        </p:txBody>
      </p:sp>
      <p:pic>
        <p:nvPicPr>
          <p:cNvPr id="28" name="Grafik 27">
            <a:extLst>
              <a:ext uri="{FF2B5EF4-FFF2-40B4-BE49-F238E27FC236}">
                <a16:creationId xmlns:a16="http://schemas.microsoft.com/office/drawing/2014/main" id="{5DF676E3-3334-49CF-ACD6-5AC43341FC7B}"/>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518" t="4399" r="3435"/>
          <a:stretch/>
        </p:blipFill>
        <p:spPr>
          <a:xfrm>
            <a:off x="7596563" y="2158118"/>
            <a:ext cx="3235734" cy="3566487"/>
          </a:xfrm>
          <a:prstGeom prst="rect">
            <a:avLst/>
          </a:prstGeom>
        </p:spPr>
      </p:pic>
      <p:sp>
        <p:nvSpPr>
          <p:cNvPr id="29" name="Textfeld 28">
            <a:extLst>
              <a:ext uri="{FF2B5EF4-FFF2-40B4-BE49-F238E27FC236}">
                <a16:creationId xmlns:a16="http://schemas.microsoft.com/office/drawing/2014/main" id="{4ADE7FD6-B34C-43CB-ACEC-772523144D15}"/>
              </a:ext>
            </a:extLst>
          </p:cNvPr>
          <p:cNvSpPr txBox="1"/>
          <p:nvPr/>
        </p:nvSpPr>
        <p:spPr>
          <a:xfrm>
            <a:off x="1237061" y="5744289"/>
            <a:ext cx="208332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ALTER</a:t>
            </a:r>
          </a:p>
        </p:txBody>
      </p:sp>
      <p:sp>
        <p:nvSpPr>
          <p:cNvPr id="30" name="Textfeld 29">
            <a:extLst>
              <a:ext uri="{FF2B5EF4-FFF2-40B4-BE49-F238E27FC236}">
                <a16:creationId xmlns:a16="http://schemas.microsoft.com/office/drawing/2014/main" id="{83EB2516-BF57-4AD3-9176-C4267933E22E}"/>
              </a:ext>
            </a:extLst>
          </p:cNvPr>
          <p:cNvSpPr txBox="1"/>
          <p:nvPr/>
        </p:nvSpPr>
        <p:spPr>
          <a:xfrm>
            <a:off x="4815165" y="5729289"/>
            <a:ext cx="208332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PORTALANMELDUNG (JA/NEIN)</a:t>
            </a:r>
          </a:p>
        </p:txBody>
      </p:sp>
      <p:sp>
        <p:nvSpPr>
          <p:cNvPr id="31" name="Abgerundetes Rechteck 14">
            <a:extLst>
              <a:ext uri="{FF2B5EF4-FFF2-40B4-BE49-F238E27FC236}">
                <a16:creationId xmlns:a16="http://schemas.microsoft.com/office/drawing/2014/main" id="{D1FBD941-9963-4023-BCD8-186B2AE7456B}"/>
              </a:ext>
            </a:extLst>
          </p:cNvPr>
          <p:cNvSpPr/>
          <p:nvPr/>
        </p:nvSpPr>
        <p:spPr>
          <a:xfrm>
            <a:off x="6819850" y="763666"/>
            <a:ext cx="4102110" cy="1202821"/>
          </a:xfrm>
          <a:prstGeom prst="round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Als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Komplement</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zu</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Segment 4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kann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das Segment 5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angesehen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werden –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Hier</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sind</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junge</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(&lt;23)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enthalten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die das Portal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sehr</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häufig</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verwenden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aus</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Segment 5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haben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auffallend</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häufig</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an der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werben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Aktion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teilgenommen</a:t>
            </a:r>
            <a:endPar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endParaRPr>
          </a:p>
        </p:txBody>
      </p:sp>
      <p:sp>
        <p:nvSpPr>
          <p:cNvPr id="32" name="Oval 25">
            <a:extLst>
              <a:ext uri="{FF2B5EF4-FFF2-40B4-BE49-F238E27FC236}">
                <a16:creationId xmlns:a16="http://schemas.microsoft.com/office/drawing/2014/main" id="{46CBBD99-A18B-4991-8AF6-221F401A474F}"/>
              </a:ext>
            </a:extLst>
          </p:cNvPr>
          <p:cNvSpPr/>
          <p:nvPr/>
        </p:nvSpPr>
        <p:spPr>
          <a:xfrm>
            <a:off x="674762" y="2302004"/>
            <a:ext cx="903593" cy="903593"/>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
        <p:nvSpPr>
          <p:cNvPr id="33" name="Oval 26">
            <a:extLst>
              <a:ext uri="{FF2B5EF4-FFF2-40B4-BE49-F238E27FC236}">
                <a16:creationId xmlns:a16="http://schemas.microsoft.com/office/drawing/2014/main" id="{FF3690C8-C1D4-4B9D-B6E5-E07A86F7997D}"/>
              </a:ext>
            </a:extLst>
          </p:cNvPr>
          <p:cNvSpPr/>
          <p:nvPr/>
        </p:nvSpPr>
        <p:spPr>
          <a:xfrm>
            <a:off x="4188524" y="2302004"/>
            <a:ext cx="903593" cy="903593"/>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
        <p:nvSpPr>
          <p:cNvPr id="34" name="Oval 27">
            <a:extLst>
              <a:ext uri="{FF2B5EF4-FFF2-40B4-BE49-F238E27FC236}">
                <a16:creationId xmlns:a16="http://schemas.microsoft.com/office/drawing/2014/main" id="{E3783969-C4A3-4E4C-BB7F-747E68E1DA6C}"/>
              </a:ext>
            </a:extLst>
          </p:cNvPr>
          <p:cNvSpPr/>
          <p:nvPr/>
        </p:nvSpPr>
        <p:spPr>
          <a:xfrm>
            <a:off x="7640641" y="2302004"/>
            <a:ext cx="903593" cy="903593"/>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835194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CD345-1863-4231-BBB0-B3EF4D9DCBE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8F5A33F-DEB0-41EB-A523-4656FED76B1B}"/>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7D285E12-53DF-4DCB-8645-DCBB27244D91}"/>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8A4A2718-6611-4B33-9861-3945206EA5B4}"/>
              </a:ext>
            </a:extLst>
          </p:cNvPr>
          <p:cNvSpPr>
            <a:spLocks noGrp="1"/>
          </p:cNvSpPr>
          <p:nvPr>
            <p:ph type="sldNum" sz="quarter" idx="11"/>
          </p:nvPr>
        </p:nvSpPr>
        <p:spPr/>
        <p:txBody>
          <a:bodyPr/>
          <a:lstStyle/>
          <a:p>
            <a:fld id="{FFC269A0-BD27-4577-9DED-0AAE60100C51}" type="slidenum">
              <a:rPr lang="de-DE" smtClean="0"/>
              <a:pPr/>
              <a:t>144</a:t>
            </a:fld>
            <a:r>
              <a:rPr lang="de-DE"/>
              <a:t> | ©</a:t>
            </a:r>
            <a:endParaRPr lang="de-DE" dirty="0"/>
          </a:p>
        </p:txBody>
      </p:sp>
      <p:sp>
        <p:nvSpPr>
          <p:cNvPr id="6" name="Textplatzhalter 5">
            <a:extLst>
              <a:ext uri="{FF2B5EF4-FFF2-40B4-BE49-F238E27FC236}">
                <a16:creationId xmlns:a16="http://schemas.microsoft.com/office/drawing/2014/main" id="{4431F3B5-B113-41CC-9605-A5B0AFB38280}"/>
              </a:ext>
            </a:extLst>
          </p:cNvPr>
          <p:cNvSpPr>
            <a:spLocks noGrp="1"/>
          </p:cNvSpPr>
          <p:nvPr>
            <p:ph type="body" sz="quarter" idx="13"/>
          </p:nvPr>
        </p:nvSpPr>
        <p:spPr/>
        <p:txBody>
          <a:bodyPr/>
          <a:lstStyle/>
          <a:p>
            <a:endParaRPr lang="de-DE"/>
          </a:p>
        </p:txBody>
      </p:sp>
      <p:pic>
        <p:nvPicPr>
          <p:cNvPr id="8" name="Grafik 7">
            <a:extLst>
              <a:ext uri="{FF2B5EF4-FFF2-40B4-BE49-F238E27FC236}">
                <a16:creationId xmlns:a16="http://schemas.microsoft.com/office/drawing/2014/main" id="{A13A5FC8-8464-49F2-918D-85D96D00D1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817827" y="952627"/>
            <a:ext cx="6247173" cy="2534793"/>
          </a:xfrm>
          <a:prstGeom prst="rect">
            <a:avLst/>
          </a:prstGeom>
          <a:ln>
            <a:noFill/>
          </a:ln>
        </p:spPr>
      </p:pic>
      <p:pic>
        <p:nvPicPr>
          <p:cNvPr id="9" name="Grafik 8">
            <a:extLst>
              <a:ext uri="{FF2B5EF4-FFF2-40B4-BE49-F238E27FC236}">
                <a16:creationId xmlns:a16="http://schemas.microsoft.com/office/drawing/2014/main" id="{5719EE4E-5976-47CB-9F58-3166BA38333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5817826" y="3474720"/>
            <a:ext cx="6247173" cy="2664995"/>
          </a:xfrm>
          <a:prstGeom prst="rect">
            <a:avLst/>
          </a:prstGeom>
          <a:ln>
            <a:noFill/>
          </a:ln>
        </p:spPr>
      </p:pic>
      <p:pic>
        <p:nvPicPr>
          <p:cNvPr id="10" name="Grafik 9">
            <a:extLst>
              <a:ext uri="{FF2B5EF4-FFF2-40B4-BE49-F238E27FC236}">
                <a16:creationId xmlns:a16="http://schemas.microsoft.com/office/drawing/2014/main" id="{88AA4460-54A0-4CF9-9A01-BD998F5209C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2483" y="952627"/>
            <a:ext cx="5685221" cy="2547493"/>
          </a:xfrm>
          <a:prstGeom prst="rect">
            <a:avLst/>
          </a:prstGeom>
          <a:ln>
            <a:noFill/>
          </a:ln>
        </p:spPr>
      </p:pic>
      <p:pic>
        <p:nvPicPr>
          <p:cNvPr id="11" name="Grafik 10">
            <a:extLst>
              <a:ext uri="{FF2B5EF4-FFF2-40B4-BE49-F238E27FC236}">
                <a16:creationId xmlns:a16="http://schemas.microsoft.com/office/drawing/2014/main" id="{B87F04E8-6BCD-40DE-BB07-FCC37D6465A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2483" y="3474720"/>
            <a:ext cx="5685221" cy="2660004"/>
          </a:xfrm>
          <a:prstGeom prst="rect">
            <a:avLst/>
          </a:prstGeom>
          <a:ln>
            <a:noFill/>
          </a:ln>
        </p:spPr>
      </p:pic>
      <p:sp>
        <p:nvSpPr>
          <p:cNvPr id="12" name="Textfeld 11">
            <a:extLst>
              <a:ext uri="{FF2B5EF4-FFF2-40B4-BE49-F238E27FC236}">
                <a16:creationId xmlns:a16="http://schemas.microsoft.com/office/drawing/2014/main" id="{13C9359F-F0F0-4BB8-878C-22A767C9338E}"/>
              </a:ext>
            </a:extLst>
          </p:cNvPr>
          <p:cNvSpPr txBox="1"/>
          <p:nvPr/>
        </p:nvSpPr>
        <p:spPr>
          <a:xfrm>
            <a:off x="127000" y="1067395"/>
            <a:ext cx="3878224" cy="646331"/>
          </a:xfrm>
          <a:prstGeom prst="rect">
            <a:avLst/>
          </a:prstGeom>
          <a:solidFill>
            <a:srgbClr val="03486E"/>
          </a:solidFill>
          <a:ln w="12700">
            <a:solidFill>
              <a:schemeClr val="bg1"/>
            </a:solidFill>
          </a:ln>
        </p:spPr>
        <p:txBody>
          <a:bodyPr wrap="square" lIns="0" rIns="360000" rtlCol="0">
            <a:spAutoFit/>
          </a:bodyPr>
          <a:lstStyle/>
          <a:p>
            <a:pPr marL="355600"/>
            <a:r>
              <a:rPr lang="de-DE" b="1" dirty="0">
                <a:solidFill>
                  <a:schemeClr val="bg1"/>
                </a:solidFill>
              </a:rPr>
              <a:t>Sicherheitsorientierte Portalnutzer</a:t>
            </a:r>
          </a:p>
        </p:txBody>
      </p:sp>
      <p:sp>
        <p:nvSpPr>
          <p:cNvPr id="13" name="Rechteck 12">
            <a:extLst>
              <a:ext uri="{FF2B5EF4-FFF2-40B4-BE49-F238E27FC236}">
                <a16:creationId xmlns:a16="http://schemas.microsoft.com/office/drawing/2014/main" id="{7A3F60CB-20CC-46AE-A82D-25CE9E64AC21}"/>
              </a:ext>
            </a:extLst>
          </p:cNvPr>
          <p:cNvSpPr/>
          <p:nvPr/>
        </p:nvSpPr>
        <p:spPr>
          <a:xfrm>
            <a:off x="112665" y="2634892"/>
            <a:ext cx="3913235" cy="815608"/>
          </a:xfrm>
          <a:prstGeom prst="rect">
            <a:avLst/>
          </a:prstGeom>
          <a:solidFill>
            <a:srgbClr val="F8F8F8">
              <a:alpha val="80000"/>
            </a:srgbClr>
          </a:solidFill>
        </p:spPr>
        <p:txBody>
          <a:bodyPr wrap="square">
            <a:spAutoFit/>
          </a:bodyPr>
          <a:lstStyle/>
          <a:p>
            <a:pPr>
              <a:spcAft>
                <a:spcPts val="300"/>
              </a:spcAft>
            </a:pPr>
            <a:r>
              <a:rPr lang="en-US" sz="1400" b="0" dirty="0">
                <a:solidFill>
                  <a:schemeClr val="tx1">
                    <a:lumMod val="75000"/>
                    <a:lumOff val="25000"/>
                  </a:schemeClr>
                </a:solidFill>
              </a:rPr>
              <a:t>Überwiegend Männer		</a:t>
            </a:r>
            <a:r>
              <a:rPr lang="en-US" sz="1400" dirty="0">
                <a:solidFill>
                  <a:schemeClr val="tx1">
                    <a:lumMod val="75000"/>
                    <a:lumOff val="25000"/>
                  </a:schemeClr>
                </a:solidFill>
              </a:rPr>
              <a:t>74 (+ 19)</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Häufige</a:t>
            </a:r>
            <a:r>
              <a:rPr lang="en-US" sz="1400" b="0" dirty="0">
                <a:solidFill>
                  <a:schemeClr val="tx1">
                    <a:lumMod val="75000"/>
                    <a:lumOff val="25000"/>
                  </a:schemeClr>
                </a:solidFill>
              </a:rPr>
              <a:t> </a:t>
            </a:r>
            <a:r>
              <a:rPr lang="en-US" sz="1400" b="0" dirty="0" err="1">
                <a:solidFill>
                  <a:schemeClr val="tx1">
                    <a:lumMod val="75000"/>
                    <a:lumOff val="25000"/>
                  </a:schemeClr>
                </a:solidFill>
              </a:rPr>
              <a:t>Portalnutzer</a:t>
            </a:r>
            <a:r>
              <a:rPr lang="en-US" sz="1400" b="0" dirty="0">
                <a:solidFill>
                  <a:schemeClr val="tx1">
                    <a:lumMod val="75000"/>
                    <a:lumOff val="25000"/>
                  </a:schemeClr>
                </a:solidFill>
              </a:rPr>
              <a:t>		</a:t>
            </a:r>
            <a:r>
              <a:rPr lang="en-US" sz="1400" dirty="0">
                <a:solidFill>
                  <a:schemeClr val="tx1">
                    <a:lumMod val="75000"/>
                    <a:lumOff val="25000"/>
                  </a:schemeClr>
                </a:solidFill>
              </a:rPr>
              <a:t>76 (+23)</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Interessiert</a:t>
            </a:r>
            <a:r>
              <a:rPr lang="en-US" sz="1400" b="0" dirty="0">
                <a:solidFill>
                  <a:schemeClr val="tx1">
                    <a:lumMod val="75000"/>
                    <a:lumOff val="25000"/>
                  </a:schemeClr>
                </a:solidFill>
              </a:rPr>
              <a:t> an </a:t>
            </a:r>
            <a:r>
              <a:rPr lang="en-US" sz="1400" b="0" dirty="0" err="1">
                <a:solidFill>
                  <a:schemeClr val="tx1">
                    <a:lumMod val="75000"/>
                    <a:lumOff val="25000"/>
                  </a:schemeClr>
                </a:solidFill>
              </a:rPr>
              <a:t>Altersvorsorge</a:t>
            </a:r>
            <a:r>
              <a:rPr lang="en-US" sz="1400" b="0" dirty="0">
                <a:solidFill>
                  <a:schemeClr val="tx1">
                    <a:lumMod val="75000"/>
                    <a:lumOff val="25000"/>
                  </a:schemeClr>
                </a:solidFill>
              </a:rPr>
              <a:t> 	</a:t>
            </a:r>
            <a:r>
              <a:rPr lang="en-US" sz="1400" dirty="0">
                <a:solidFill>
                  <a:schemeClr val="tx1">
                    <a:lumMod val="75000"/>
                    <a:lumOff val="25000"/>
                  </a:schemeClr>
                </a:solidFill>
              </a:rPr>
              <a:t>82 (+43)</a:t>
            </a:r>
          </a:p>
        </p:txBody>
      </p:sp>
      <p:sp>
        <p:nvSpPr>
          <p:cNvPr id="14" name="Rechteck 13">
            <a:extLst>
              <a:ext uri="{FF2B5EF4-FFF2-40B4-BE49-F238E27FC236}">
                <a16:creationId xmlns:a16="http://schemas.microsoft.com/office/drawing/2014/main" id="{7BCF4318-0BC4-4629-AC35-033925CB5CAE}"/>
              </a:ext>
            </a:extLst>
          </p:cNvPr>
          <p:cNvSpPr/>
          <p:nvPr/>
        </p:nvSpPr>
        <p:spPr>
          <a:xfrm>
            <a:off x="8071634" y="3565733"/>
            <a:ext cx="3987882" cy="648000"/>
          </a:xfrm>
          <a:prstGeom prst="rect">
            <a:avLst/>
          </a:prstGeom>
          <a:solidFill>
            <a:srgbClr val="929BAD"/>
          </a:solidFill>
          <a:ln w="12700">
            <a:solidFill>
              <a:schemeClr val="bg1"/>
            </a:solidFill>
          </a:ln>
        </p:spPr>
        <p:txBody>
          <a:bodyPr wrap="square" rIns="251999" rtlCol="0">
            <a:spAutoFit/>
          </a:bodyPr>
          <a:lstStyle/>
          <a:p>
            <a:pPr algn="r"/>
            <a:r>
              <a:rPr lang="en-US" b="1" dirty="0" err="1">
                <a:solidFill>
                  <a:schemeClr val="bg1"/>
                </a:solidFill>
              </a:rPr>
              <a:t>Preisorientierte</a:t>
            </a:r>
            <a:r>
              <a:rPr lang="en-US" b="1" dirty="0">
                <a:solidFill>
                  <a:schemeClr val="bg1"/>
                </a:solidFill>
              </a:rPr>
              <a:t> </a:t>
            </a:r>
          </a:p>
          <a:p>
            <a:pPr algn="r"/>
            <a:r>
              <a:rPr lang="en-US" b="1" dirty="0">
                <a:solidFill>
                  <a:schemeClr val="bg1"/>
                </a:solidFill>
              </a:rPr>
              <a:t>Millennials</a:t>
            </a:r>
          </a:p>
        </p:txBody>
      </p:sp>
      <p:sp>
        <p:nvSpPr>
          <p:cNvPr id="15" name="Rechteck 14">
            <a:extLst>
              <a:ext uri="{FF2B5EF4-FFF2-40B4-BE49-F238E27FC236}">
                <a16:creationId xmlns:a16="http://schemas.microsoft.com/office/drawing/2014/main" id="{5FDD257B-0D62-41B5-AD93-737CBC690F34}"/>
              </a:ext>
            </a:extLst>
          </p:cNvPr>
          <p:cNvSpPr/>
          <p:nvPr/>
        </p:nvSpPr>
        <p:spPr>
          <a:xfrm>
            <a:off x="132361" y="3565733"/>
            <a:ext cx="3893539" cy="648000"/>
          </a:xfrm>
          <a:prstGeom prst="rect">
            <a:avLst/>
          </a:prstGeom>
          <a:solidFill>
            <a:srgbClr val="242933"/>
          </a:solidFill>
          <a:ln w="12700">
            <a:solidFill>
              <a:schemeClr val="bg1"/>
            </a:solidFill>
          </a:ln>
        </p:spPr>
        <p:txBody>
          <a:bodyPr wrap="square" lIns="0" rIns="360000" rtlCol="0" anchor="ctr" anchorCtr="0">
            <a:spAutoFit/>
          </a:bodyPr>
          <a:lstStyle/>
          <a:p>
            <a:pPr marL="355600"/>
            <a:r>
              <a:rPr lang="en-US" b="1" dirty="0" err="1">
                <a:solidFill>
                  <a:schemeClr val="bg1"/>
                </a:solidFill>
              </a:rPr>
              <a:t>Gesundheitsorientierte</a:t>
            </a:r>
            <a:r>
              <a:rPr lang="en-US" b="1" dirty="0">
                <a:solidFill>
                  <a:schemeClr val="bg1"/>
                </a:solidFill>
              </a:rPr>
              <a:t> </a:t>
            </a:r>
            <a:r>
              <a:rPr lang="en-US" b="1" dirty="0" err="1">
                <a:solidFill>
                  <a:schemeClr val="bg1"/>
                </a:solidFill>
              </a:rPr>
              <a:t>Ältere</a:t>
            </a:r>
            <a:endParaRPr lang="en-US" b="1" dirty="0">
              <a:solidFill>
                <a:schemeClr val="bg1"/>
              </a:solidFill>
            </a:endParaRPr>
          </a:p>
        </p:txBody>
      </p:sp>
      <p:sp>
        <p:nvSpPr>
          <p:cNvPr id="16" name="Textfeld 15">
            <a:extLst>
              <a:ext uri="{FF2B5EF4-FFF2-40B4-BE49-F238E27FC236}">
                <a16:creationId xmlns:a16="http://schemas.microsoft.com/office/drawing/2014/main" id="{E8C982A9-4E75-468C-9A08-8AF85630A40A}"/>
              </a:ext>
            </a:extLst>
          </p:cNvPr>
          <p:cNvSpPr txBox="1"/>
          <p:nvPr/>
        </p:nvSpPr>
        <p:spPr>
          <a:xfrm>
            <a:off x="8071635" y="1067395"/>
            <a:ext cx="3987882" cy="646331"/>
          </a:xfrm>
          <a:prstGeom prst="rect">
            <a:avLst/>
          </a:prstGeom>
          <a:solidFill>
            <a:srgbClr val="0378B7"/>
          </a:solidFill>
          <a:ln w="12700">
            <a:solidFill>
              <a:schemeClr val="bg1"/>
            </a:solidFill>
          </a:ln>
        </p:spPr>
        <p:txBody>
          <a:bodyPr wrap="square" rIns="251999" rtlCol="0">
            <a:spAutoFit/>
          </a:bodyPr>
          <a:lstStyle/>
          <a:p>
            <a:pPr algn="r"/>
            <a:r>
              <a:rPr lang="de-DE" b="1" dirty="0">
                <a:solidFill>
                  <a:schemeClr val="bg1"/>
                </a:solidFill>
              </a:rPr>
              <a:t>Onlineaffine </a:t>
            </a:r>
          </a:p>
          <a:p>
            <a:pPr algn="r"/>
            <a:r>
              <a:rPr lang="de-DE" b="1" dirty="0">
                <a:solidFill>
                  <a:schemeClr val="bg1"/>
                </a:solidFill>
              </a:rPr>
              <a:t>Neukunden</a:t>
            </a:r>
          </a:p>
        </p:txBody>
      </p:sp>
      <p:sp>
        <p:nvSpPr>
          <p:cNvPr id="17" name="Rechteck 16">
            <a:extLst>
              <a:ext uri="{FF2B5EF4-FFF2-40B4-BE49-F238E27FC236}">
                <a16:creationId xmlns:a16="http://schemas.microsoft.com/office/drawing/2014/main" id="{08E99D2A-7BED-4C78-86E5-A6AD751A51B1}"/>
              </a:ext>
            </a:extLst>
          </p:cNvPr>
          <p:cNvSpPr/>
          <p:nvPr/>
        </p:nvSpPr>
        <p:spPr>
          <a:xfrm>
            <a:off x="8094794" y="2649250"/>
            <a:ext cx="3987882" cy="815608"/>
          </a:xfrm>
          <a:prstGeom prst="rect">
            <a:avLst/>
          </a:prstGeom>
          <a:solidFill>
            <a:srgbClr val="F8F8F8">
              <a:alpha val="80000"/>
            </a:srgbClr>
          </a:solidFill>
        </p:spPr>
        <p:txBody>
          <a:bodyPr wrap="square">
            <a:spAutoFit/>
          </a:bodyPr>
          <a:lstStyle/>
          <a:p>
            <a:pPr>
              <a:spcAft>
                <a:spcPts val="300"/>
              </a:spcAft>
            </a:pPr>
            <a:r>
              <a:rPr lang="en-US" sz="1400" dirty="0">
                <a:solidFill>
                  <a:schemeClr val="tx1">
                    <a:lumMod val="75000"/>
                    <a:lumOff val="25000"/>
                  </a:schemeClr>
                </a:solidFill>
              </a:rPr>
              <a:t>Mehrheitlich Frauen</a:t>
            </a:r>
            <a:r>
              <a:rPr lang="en-US" sz="1400" b="0" dirty="0">
                <a:solidFill>
                  <a:schemeClr val="tx1">
                    <a:lumMod val="75000"/>
                    <a:lumOff val="25000"/>
                  </a:schemeClr>
                </a:solidFill>
              </a:rPr>
              <a:t>		</a:t>
            </a:r>
            <a:r>
              <a:rPr lang="en-US" sz="1400" dirty="0">
                <a:solidFill>
                  <a:schemeClr val="tx1">
                    <a:lumMod val="75000"/>
                    <a:lumOff val="25000"/>
                  </a:schemeClr>
                </a:solidFill>
              </a:rPr>
              <a:t>77 (+ 32)</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Tendenziell</a:t>
            </a:r>
            <a:r>
              <a:rPr lang="en-US" sz="1400" b="0" dirty="0">
                <a:solidFill>
                  <a:schemeClr val="tx1">
                    <a:lumMod val="75000"/>
                    <a:lumOff val="25000"/>
                  </a:schemeClr>
                </a:solidFill>
              </a:rPr>
              <a:t> </a:t>
            </a:r>
            <a:r>
              <a:rPr lang="en-US" sz="1400" b="0" dirty="0" err="1">
                <a:solidFill>
                  <a:schemeClr val="tx1">
                    <a:lumMod val="75000"/>
                    <a:lumOff val="25000"/>
                  </a:schemeClr>
                </a:solidFill>
              </a:rPr>
              <a:t>mehr</a:t>
            </a:r>
            <a:r>
              <a:rPr lang="en-US" sz="1400" b="0" dirty="0">
                <a:solidFill>
                  <a:schemeClr val="tx1">
                    <a:lumMod val="75000"/>
                    <a:lumOff val="25000"/>
                  </a:schemeClr>
                </a:solidFill>
              </a:rPr>
              <a:t> </a:t>
            </a:r>
            <a:r>
              <a:rPr lang="en-US" sz="1400" b="0" dirty="0" err="1">
                <a:solidFill>
                  <a:schemeClr val="tx1">
                    <a:lumMod val="75000"/>
                    <a:lumOff val="25000"/>
                  </a:schemeClr>
                </a:solidFill>
              </a:rPr>
              <a:t>Neuabschlüsse</a:t>
            </a:r>
            <a:r>
              <a:rPr lang="en-US" sz="1400" b="0" dirty="0">
                <a:solidFill>
                  <a:schemeClr val="tx1">
                    <a:lumMod val="75000"/>
                    <a:lumOff val="25000"/>
                  </a:schemeClr>
                </a:solidFill>
              </a:rPr>
              <a:t>	6</a:t>
            </a:r>
            <a:r>
              <a:rPr lang="en-US" sz="1400" dirty="0">
                <a:solidFill>
                  <a:schemeClr val="tx1">
                    <a:lumMod val="75000"/>
                    <a:lumOff val="25000"/>
                  </a:schemeClr>
                </a:solidFill>
              </a:rPr>
              <a:t>7 (+23)</a:t>
            </a:r>
            <a:endParaRPr lang="en-US" sz="1400" b="0" dirty="0">
              <a:solidFill>
                <a:schemeClr val="tx1">
                  <a:lumMod val="75000"/>
                  <a:lumOff val="25000"/>
                </a:schemeClr>
              </a:solidFill>
            </a:endParaRPr>
          </a:p>
          <a:p>
            <a:pPr>
              <a:spcAft>
                <a:spcPts val="300"/>
              </a:spcAft>
            </a:pPr>
            <a:r>
              <a:rPr lang="en-US" sz="1400" b="1" dirty="0" err="1">
                <a:solidFill>
                  <a:schemeClr val="tx1">
                    <a:lumMod val="75000"/>
                    <a:lumOff val="25000"/>
                  </a:schemeClr>
                </a:solidFill>
              </a:rPr>
              <a:t>Hohes</a:t>
            </a:r>
            <a:r>
              <a:rPr lang="en-US" sz="1400" b="1" dirty="0">
                <a:solidFill>
                  <a:schemeClr val="tx1">
                    <a:lumMod val="75000"/>
                    <a:lumOff val="25000"/>
                  </a:schemeClr>
                </a:solidFill>
              </a:rPr>
              <a:t> </a:t>
            </a:r>
            <a:r>
              <a:rPr lang="en-US" sz="1400" b="1" dirty="0" err="1">
                <a:solidFill>
                  <a:schemeClr val="tx1">
                    <a:lumMod val="75000"/>
                    <a:lumOff val="25000"/>
                  </a:schemeClr>
                </a:solidFill>
              </a:rPr>
              <a:t>Potenzial</a:t>
            </a:r>
            <a:r>
              <a:rPr lang="en-US" sz="1400" b="1" dirty="0">
                <a:solidFill>
                  <a:schemeClr val="tx1">
                    <a:lumMod val="75000"/>
                    <a:lumOff val="25000"/>
                  </a:schemeClr>
                </a:solidFill>
              </a:rPr>
              <a:t> </a:t>
            </a:r>
            <a:r>
              <a:rPr lang="en-US" sz="1400" b="1" dirty="0" err="1">
                <a:solidFill>
                  <a:schemeClr val="tx1">
                    <a:lumMod val="75000"/>
                    <a:lumOff val="25000"/>
                  </a:schemeClr>
                </a:solidFill>
              </a:rPr>
              <a:t>Portalanmeldung</a:t>
            </a:r>
            <a:r>
              <a:rPr lang="en-US" sz="1400" b="1" dirty="0">
                <a:solidFill>
                  <a:schemeClr val="tx1">
                    <a:lumMod val="75000"/>
                    <a:lumOff val="25000"/>
                  </a:schemeClr>
                </a:solidFill>
              </a:rPr>
              <a:t>	52 (+43)</a:t>
            </a:r>
          </a:p>
        </p:txBody>
      </p:sp>
      <p:sp>
        <p:nvSpPr>
          <p:cNvPr id="18" name="Rechteck 17">
            <a:extLst>
              <a:ext uri="{FF2B5EF4-FFF2-40B4-BE49-F238E27FC236}">
                <a16:creationId xmlns:a16="http://schemas.microsoft.com/office/drawing/2014/main" id="{EA2C4982-7BD9-4BF8-8A6B-2806B258C1F8}"/>
              </a:ext>
            </a:extLst>
          </p:cNvPr>
          <p:cNvSpPr/>
          <p:nvPr/>
        </p:nvSpPr>
        <p:spPr>
          <a:xfrm>
            <a:off x="137164" y="5281626"/>
            <a:ext cx="3854808" cy="815608"/>
          </a:xfrm>
          <a:prstGeom prst="rect">
            <a:avLst/>
          </a:prstGeom>
          <a:solidFill>
            <a:srgbClr val="F8F8F8">
              <a:alpha val="80000"/>
            </a:srgbClr>
          </a:solidFill>
        </p:spPr>
        <p:txBody>
          <a:bodyPr wrap="square">
            <a:spAutoFit/>
          </a:bodyPr>
          <a:lstStyle/>
          <a:p>
            <a:pPr>
              <a:spcAft>
                <a:spcPts val="300"/>
              </a:spcAft>
            </a:pPr>
            <a:r>
              <a:rPr lang="en-US" sz="1400" b="0" dirty="0">
                <a:solidFill>
                  <a:schemeClr val="tx1">
                    <a:lumMod val="75000"/>
                    <a:lumOff val="25000"/>
                  </a:schemeClr>
                </a:solidFill>
              </a:rPr>
              <a:t>Mehrheitlich </a:t>
            </a:r>
            <a:r>
              <a:rPr lang="en-US" sz="1400" b="0" dirty="0" err="1">
                <a:solidFill>
                  <a:schemeClr val="tx1">
                    <a:lumMod val="75000"/>
                    <a:lumOff val="25000"/>
                  </a:schemeClr>
                </a:solidFill>
              </a:rPr>
              <a:t>Ältere</a:t>
            </a:r>
            <a:r>
              <a:rPr lang="en-US" sz="1400" b="0" dirty="0">
                <a:solidFill>
                  <a:schemeClr val="tx1">
                    <a:lumMod val="75000"/>
                    <a:lumOff val="25000"/>
                  </a:schemeClr>
                </a:solidFill>
              </a:rPr>
              <a:t>		</a:t>
            </a:r>
            <a:r>
              <a:rPr lang="en-US" sz="1400" dirty="0">
                <a:solidFill>
                  <a:schemeClr val="tx1">
                    <a:lumMod val="75000"/>
                    <a:lumOff val="25000"/>
                  </a:schemeClr>
                </a:solidFill>
              </a:rPr>
              <a:t>74 (+ 10)</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Seltene</a:t>
            </a:r>
            <a:r>
              <a:rPr lang="en-US" sz="1400" b="0" dirty="0">
                <a:solidFill>
                  <a:schemeClr val="tx1">
                    <a:lumMod val="75000"/>
                    <a:lumOff val="25000"/>
                  </a:schemeClr>
                </a:solidFill>
              </a:rPr>
              <a:t> </a:t>
            </a:r>
            <a:r>
              <a:rPr lang="en-US" sz="1400" b="0" dirty="0" err="1">
                <a:solidFill>
                  <a:schemeClr val="tx1">
                    <a:lumMod val="75000"/>
                    <a:lumOff val="25000"/>
                  </a:schemeClr>
                </a:solidFill>
              </a:rPr>
              <a:t>Portalnutzer</a:t>
            </a:r>
            <a:r>
              <a:rPr lang="en-US" sz="1400" b="0" dirty="0">
                <a:solidFill>
                  <a:schemeClr val="tx1">
                    <a:lumMod val="75000"/>
                    <a:lumOff val="25000"/>
                  </a:schemeClr>
                </a:solidFill>
              </a:rPr>
              <a:t>		</a:t>
            </a:r>
            <a:r>
              <a:rPr lang="en-US" sz="1400" dirty="0">
                <a:solidFill>
                  <a:schemeClr val="tx1">
                    <a:lumMod val="75000"/>
                    <a:lumOff val="25000"/>
                  </a:schemeClr>
                </a:solidFill>
              </a:rPr>
              <a:t>76 (-23)</a:t>
            </a:r>
            <a:endParaRPr lang="en-US" sz="1400" b="0" dirty="0">
              <a:solidFill>
                <a:schemeClr val="tx1">
                  <a:lumMod val="75000"/>
                  <a:lumOff val="25000"/>
                </a:schemeClr>
              </a:solidFill>
            </a:endParaRPr>
          </a:p>
          <a:p>
            <a:pPr>
              <a:spcAft>
                <a:spcPts val="300"/>
              </a:spcAft>
            </a:pPr>
            <a:r>
              <a:rPr lang="en-US" sz="1400" dirty="0" err="1">
                <a:solidFill>
                  <a:schemeClr val="tx1">
                    <a:lumMod val="75000"/>
                    <a:lumOff val="25000"/>
                  </a:schemeClr>
                </a:solidFill>
              </a:rPr>
              <a:t>Callcenter-Nutzer</a:t>
            </a:r>
            <a:r>
              <a:rPr lang="en-US" sz="1400" dirty="0">
                <a:solidFill>
                  <a:schemeClr val="tx1">
                    <a:lumMod val="75000"/>
                    <a:lumOff val="25000"/>
                  </a:schemeClr>
                </a:solidFill>
              </a:rPr>
              <a:t> 	</a:t>
            </a:r>
            <a:r>
              <a:rPr lang="en-US" sz="1400" b="0" dirty="0">
                <a:solidFill>
                  <a:schemeClr val="tx1">
                    <a:lumMod val="75000"/>
                    <a:lumOff val="25000"/>
                  </a:schemeClr>
                </a:solidFill>
              </a:rPr>
              <a:t>	</a:t>
            </a:r>
            <a:r>
              <a:rPr lang="en-US" sz="1400" dirty="0">
                <a:solidFill>
                  <a:schemeClr val="tx1">
                    <a:lumMod val="75000"/>
                    <a:lumOff val="25000"/>
                  </a:schemeClr>
                </a:solidFill>
              </a:rPr>
              <a:t>82 (+43)</a:t>
            </a:r>
          </a:p>
        </p:txBody>
      </p:sp>
      <p:cxnSp>
        <p:nvCxnSpPr>
          <p:cNvPr id="19" name="Gerade Verbindung mit Pfeil 18">
            <a:extLst>
              <a:ext uri="{FF2B5EF4-FFF2-40B4-BE49-F238E27FC236}">
                <a16:creationId xmlns:a16="http://schemas.microsoft.com/office/drawing/2014/main" id="{71895F8A-24B2-4A0B-B48E-9FE042D55C9B}"/>
              </a:ext>
            </a:extLst>
          </p:cNvPr>
          <p:cNvCxnSpPr/>
          <p:nvPr/>
        </p:nvCxnSpPr>
        <p:spPr>
          <a:xfrm>
            <a:off x="11760435" y="313734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927AE8E7-B9DF-4934-82A2-1551DA77DFEB}"/>
              </a:ext>
            </a:extLst>
          </p:cNvPr>
          <p:cNvCxnSpPr/>
          <p:nvPr/>
        </p:nvCxnSpPr>
        <p:spPr>
          <a:xfrm>
            <a:off x="11760435" y="290864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1E6FFC9-0D31-4A5E-BD33-0AA276B68F8A}"/>
              </a:ext>
            </a:extLst>
          </p:cNvPr>
          <p:cNvCxnSpPr/>
          <p:nvPr/>
        </p:nvCxnSpPr>
        <p:spPr>
          <a:xfrm>
            <a:off x="11760435" y="265482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46C50725-EEF1-49AB-B116-CC50F578892C}"/>
              </a:ext>
            </a:extLst>
          </p:cNvPr>
          <p:cNvSpPr/>
          <p:nvPr/>
        </p:nvSpPr>
        <p:spPr>
          <a:xfrm>
            <a:off x="8071633" y="5281626"/>
            <a:ext cx="4002217" cy="815608"/>
          </a:xfrm>
          <a:prstGeom prst="rect">
            <a:avLst/>
          </a:prstGeom>
          <a:solidFill>
            <a:srgbClr val="F8F8F8">
              <a:alpha val="80000"/>
            </a:srgbClr>
          </a:solidFill>
        </p:spPr>
        <p:txBody>
          <a:bodyPr wrap="square">
            <a:spAutoFit/>
          </a:bodyPr>
          <a:lstStyle/>
          <a:p>
            <a:pPr>
              <a:spcAft>
                <a:spcPts val="300"/>
              </a:spcAft>
            </a:pPr>
            <a:r>
              <a:rPr lang="en-US" sz="1400" b="0" dirty="0">
                <a:solidFill>
                  <a:schemeClr val="tx1">
                    <a:lumMod val="75000"/>
                    <a:lumOff val="25000"/>
                  </a:schemeClr>
                </a:solidFill>
              </a:rPr>
              <a:t>Überwiegend </a:t>
            </a:r>
            <a:r>
              <a:rPr lang="en-US" sz="1400" b="0" dirty="0" err="1">
                <a:solidFill>
                  <a:schemeClr val="tx1">
                    <a:lumMod val="75000"/>
                    <a:lumOff val="25000"/>
                  </a:schemeClr>
                </a:solidFill>
              </a:rPr>
              <a:t>mittleres</a:t>
            </a:r>
            <a:r>
              <a:rPr lang="en-US" sz="1400" b="0" dirty="0">
                <a:solidFill>
                  <a:schemeClr val="tx1">
                    <a:lumMod val="75000"/>
                    <a:lumOff val="25000"/>
                  </a:schemeClr>
                </a:solidFill>
              </a:rPr>
              <a:t> Alter	</a:t>
            </a:r>
            <a:r>
              <a:rPr lang="en-US" sz="1400" dirty="0">
                <a:solidFill>
                  <a:schemeClr val="tx1">
                    <a:lumMod val="75000"/>
                    <a:lumOff val="25000"/>
                  </a:schemeClr>
                </a:solidFill>
              </a:rPr>
              <a:t>44 (+ 10)</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Kleinstädter</a:t>
            </a:r>
            <a:r>
              <a:rPr lang="en-US" sz="1400" b="0" dirty="0">
                <a:solidFill>
                  <a:schemeClr val="tx1">
                    <a:lumMod val="75000"/>
                    <a:lumOff val="25000"/>
                  </a:schemeClr>
                </a:solidFill>
              </a:rPr>
              <a:t>			</a:t>
            </a:r>
            <a:r>
              <a:rPr lang="en-US" sz="1400" dirty="0">
                <a:solidFill>
                  <a:schemeClr val="tx1">
                    <a:lumMod val="75000"/>
                    <a:lumOff val="25000"/>
                  </a:schemeClr>
                </a:solidFill>
              </a:rPr>
              <a:t>52 (+16)</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Hohes</a:t>
            </a:r>
            <a:r>
              <a:rPr lang="en-US" sz="1400" b="0" dirty="0">
                <a:solidFill>
                  <a:schemeClr val="tx1">
                    <a:lumMod val="75000"/>
                    <a:lumOff val="25000"/>
                  </a:schemeClr>
                </a:solidFill>
              </a:rPr>
              <a:t> </a:t>
            </a:r>
            <a:r>
              <a:rPr lang="en-US" sz="1400" b="0" dirty="0" err="1">
                <a:solidFill>
                  <a:schemeClr val="tx1">
                    <a:lumMod val="75000"/>
                    <a:lumOff val="25000"/>
                  </a:schemeClr>
                </a:solidFill>
              </a:rPr>
              <a:t>Potenzial</a:t>
            </a:r>
            <a:r>
              <a:rPr lang="en-US" sz="1400" b="0" dirty="0">
                <a:solidFill>
                  <a:schemeClr val="tx1">
                    <a:lumMod val="75000"/>
                    <a:lumOff val="25000"/>
                  </a:schemeClr>
                </a:solidFill>
              </a:rPr>
              <a:t> </a:t>
            </a:r>
            <a:r>
              <a:rPr lang="en-US" sz="1400" dirty="0" err="1">
                <a:solidFill>
                  <a:schemeClr val="tx1">
                    <a:lumMod val="75000"/>
                    <a:lumOff val="25000"/>
                  </a:schemeClr>
                </a:solidFill>
              </a:rPr>
              <a:t>KfZ-Versicherung</a:t>
            </a:r>
            <a:r>
              <a:rPr lang="en-US" sz="1400" b="0" dirty="0">
                <a:solidFill>
                  <a:schemeClr val="tx1">
                    <a:lumMod val="75000"/>
                    <a:lumOff val="25000"/>
                  </a:schemeClr>
                </a:solidFill>
              </a:rPr>
              <a:t> 	</a:t>
            </a:r>
            <a:r>
              <a:rPr lang="en-US" sz="1400" dirty="0">
                <a:solidFill>
                  <a:schemeClr val="tx1">
                    <a:lumMod val="75000"/>
                    <a:lumOff val="25000"/>
                  </a:schemeClr>
                </a:solidFill>
              </a:rPr>
              <a:t>66 (+14)</a:t>
            </a:r>
          </a:p>
        </p:txBody>
      </p:sp>
      <p:cxnSp>
        <p:nvCxnSpPr>
          <p:cNvPr id="23" name="Gerade Verbindung mit Pfeil 22">
            <a:extLst>
              <a:ext uri="{FF2B5EF4-FFF2-40B4-BE49-F238E27FC236}">
                <a16:creationId xmlns:a16="http://schemas.microsoft.com/office/drawing/2014/main" id="{429389E6-0F38-48E5-B4C1-41A21003A030}"/>
              </a:ext>
            </a:extLst>
          </p:cNvPr>
          <p:cNvCxnSpPr/>
          <p:nvPr/>
        </p:nvCxnSpPr>
        <p:spPr>
          <a:xfrm>
            <a:off x="11716483" y="5771379"/>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0183499C-73BE-4208-8779-D30B7CB86456}"/>
              </a:ext>
            </a:extLst>
          </p:cNvPr>
          <p:cNvCxnSpPr/>
          <p:nvPr/>
        </p:nvCxnSpPr>
        <p:spPr>
          <a:xfrm>
            <a:off x="11716483" y="5301279"/>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083B7B55-716F-4CB2-9A06-E54F62AC26DB}"/>
              </a:ext>
            </a:extLst>
          </p:cNvPr>
          <p:cNvCxnSpPr/>
          <p:nvPr/>
        </p:nvCxnSpPr>
        <p:spPr>
          <a:xfrm>
            <a:off x="11716483" y="5522169"/>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EBC94156-3354-422E-ACA5-0061F9D2131B}"/>
              </a:ext>
            </a:extLst>
          </p:cNvPr>
          <p:cNvSpPr txBox="1"/>
          <p:nvPr/>
        </p:nvSpPr>
        <p:spPr>
          <a:xfrm>
            <a:off x="79353" y="6182728"/>
            <a:ext cx="4879706" cy="276999"/>
          </a:xfrm>
          <a:prstGeom prst="rect">
            <a:avLst/>
          </a:prstGeom>
          <a:noFill/>
        </p:spPr>
        <p:txBody>
          <a:bodyPr wrap="square" rtlCol="0">
            <a:spAutoFit/>
          </a:bodyPr>
          <a:lstStyle/>
          <a:p>
            <a:r>
              <a:rPr lang="de-DE" sz="1200" dirty="0">
                <a:solidFill>
                  <a:schemeClr val="tx1">
                    <a:lumMod val="75000"/>
                    <a:lumOff val="25000"/>
                  </a:schemeClr>
                </a:solidFill>
              </a:rPr>
              <a:t>Angaben in % (Fehlende Angaben: Weitere Cluster/Ausreißer)</a:t>
            </a:r>
          </a:p>
        </p:txBody>
      </p:sp>
      <p:cxnSp>
        <p:nvCxnSpPr>
          <p:cNvPr id="27" name="Gerade Verbindung mit Pfeil 26">
            <a:extLst>
              <a:ext uri="{FF2B5EF4-FFF2-40B4-BE49-F238E27FC236}">
                <a16:creationId xmlns:a16="http://schemas.microsoft.com/office/drawing/2014/main" id="{2B3DF03A-7369-48AC-9CF9-B9644E25E7B5}"/>
              </a:ext>
            </a:extLst>
          </p:cNvPr>
          <p:cNvCxnSpPr/>
          <p:nvPr/>
        </p:nvCxnSpPr>
        <p:spPr>
          <a:xfrm>
            <a:off x="3815941" y="312464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57EFD142-649E-47CA-86CD-53DA835D0F1A}"/>
              </a:ext>
            </a:extLst>
          </p:cNvPr>
          <p:cNvCxnSpPr/>
          <p:nvPr/>
        </p:nvCxnSpPr>
        <p:spPr>
          <a:xfrm>
            <a:off x="3815941" y="289594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F32DA7D-A044-45C4-9629-E39A754F469E}"/>
              </a:ext>
            </a:extLst>
          </p:cNvPr>
          <p:cNvCxnSpPr/>
          <p:nvPr/>
        </p:nvCxnSpPr>
        <p:spPr>
          <a:xfrm>
            <a:off x="3815941" y="266724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184CD3B8-0E4F-4CF4-9376-075E94448F46}"/>
              </a:ext>
            </a:extLst>
          </p:cNvPr>
          <p:cNvCxnSpPr/>
          <p:nvPr/>
        </p:nvCxnSpPr>
        <p:spPr>
          <a:xfrm>
            <a:off x="3795265" y="5771379"/>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25D67A72-51A1-4A7F-98AF-CA93091AFA1E}"/>
              </a:ext>
            </a:extLst>
          </p:cNvPr>
          <p:cNvCxnSpPr/>
          <p:nvPr/>
        </p:nvCxnSpPr>
        <p:spPr>
          <a:xfrm flipV="1">
            <a:off x="3795265" y="5542679"/>
            <a:ext cx="0" cy="216000"/>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F3D9874C-001C-41CB-BB3B-E52DB160C518}"/>
              </a:ext>
            </a:extLst>
          </p:cNvPr>
          <p:cNvCxnSpPr/>
          <p:nvPr/>
        </p:nvCxnSpPr>
        <p:spPr>
          <a:xfrm>
            <a:off x="3795265" y="5301279"/>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Flussdiagramm: Verbinder 32">
            <a:extLst>
              <a:ext uri="{FF2B5EF4-FFF2-40B4-BE49-F238E27FC236}">
                <a16:creationId xmlns:a16="http://schemas.microsoft.com/office/drawing/2014/main" id="{6580029E-2520-4C90-A12B-02E929824812}"/>
              </a:ext>
            </a:extLst>
          </p:cNvPr>
          <p:cNvSpPr/>
          <p:nvPr/>
        </p:nvSpPr>
        <p:spPr>
          <a:xfrm>
            <a:off x="8213283" y="1197378"/>
            <a:ext cx="360000" cy="360000"/>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2</a:t>
            </a:r>
          </a:p>
        </p:txBody>
      </p:sp>
      <p:sp>
        <p:nvSpPr>
          <p:cNvPr id="34" name="Flussdiagramm: Verbinder 33">
            <a:extLst>
              <a:ext uri="{FF2B5EF4-FFF2-40B4-BE49-F238E27FC236}">
                <a16:creationId xmlns:a16="http://schemas.microsoft.com/office/drawing/2014/main" id="{F90BB7A7-BCD6-4FFC-BD13-FDE1D2A81BC7}"/>
              </a:ext>
            </a:extLst>
          </p:cNvPr>
          <p:cNvSpPr/>
          <p:nvPr/>
        </p:nvSpPr>
        <p:spPr>
          <a:xfrm>
            <a:off x="8226535" y="3704882"/>
            <a:ext cx="360000" cy="360000"/>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4</a:t>
            </a:r>
          </a:p>
        </p:txBody>
      </p:sp>
      <p:sp>
        <p:nvSpPr>
          <p:cNvPr id="35" name="Flussdiagramm: Verbinder 34">
            <a:extLst>
              <a:ext uri="{FF2B5EF4-FFF2-40B4-BE49-F238E27FC236}">
                <a16:creationId xmlns:a16="http://schemas.microsoft.com/office/drawing/2014/main" id="{D4994F27-309C-4E7C-864E-B50B5D63EAED}"/>
              </a:ext>
            </a:extLst>
          </p:cNvPr>
          <p:cNvSpPr/>
          <p:nvPr/>
        </p:nvSpPr>
        <p:spPr>
          <a:xfrm>
            <a:off x="3536041" y="3725614"/>
            <a:ext cx="360000" cy="360000"/>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3</a:t>
            </a:r>
          </a:p>
        </p:txBody>
      </p:sp>
      <p:sp>
        <p:nvSpPr>
          <p:cNvPr id="36" name="Flussdiagramm: Verbinder 35">
            <a:extLst>
              <a:ext uri="{FF2B5EF4-FFF2-40B4-BE49-F238E27FC236}">
                <a16:creationId xmlns:a16="http://schemas.microsoft.com/office/drawing/2014/main" id="{62B9C0B5-E4A8-40F9-BA20-E48C46359CCF}"/>
              </a:ext>
            </a:extLst>
          </p:cNvPr>
          <p:cNvSpPr/>
          <p:nvPr/>
        </p:nvSpPr>
        <p:spPr>
          <a:xfrm>
            <a:off x="3536041" y="1210560"/>
            <a:ext cx="360000" cy="360000"/>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1</a:t>
            </a:r>
          </a:p>
        </p:txBody>
      </p:sp>
      <p:graphicFrame>
        <p:nvGraphicFramePr>
          <p:cNvPr id="37" name="Diagramm 36">
            <a:extLst>
              <a:ext uri="{FF2B5EF4-FFF2-40B4-BE49-F238E27FC236}">
                <a16:creationId xmlns:a16="http://schemas.microsoft.com/office/drawing/2014/main" id="{6B26F2E6-1F4C-4E1D-8040-1528A2947A2B}"/>
              </a:ext>
            </a:extLst>
          </p:cNvPr>
          <p:cNvGraphicFramePr/>
          <p:nvPr/>
        </p:nvGraphicFramePr>
        <p:xfrm>
          <a:off x="3379943" y="2138775"/>
          <a:ext cx="4822514" cy="2620692"/>
        </p:xfrm>
        <a:graphic>
          <a:graphicData uri="http://schemas.openxmlformats.org/drawingml/2006/chart">
            <c:chart xmlns:c="http://schemas.openxmlformats.org/drawingml/2006/chart" xmlns:r="http://schemas.openxmlformats.org/officeDocument/2006/relationships" r:id="rId6"/>
          </a:graphicData>
        </a:graphic>
      </p:graphicFrame>
      <p:cxnSp>
        <p:nvCxnSpPr>
          <p:cNvPr id="38" name="Gerader Verbinder 37">
            <a:extLst>
              <a:ext uri="{FF2B5EF4-FFF2-40B4-BE49-F238E27FC236}">
                <a16:creationId xmlns:a16="http://schemas.microsoft.com/office/drawing/2014/main" id="{4638A816-B045-43F1-8EA9-ED484B6DC2FA}"/>
              </a:ext>
            </a:extLst>
          </p:cNvPr>
          <p:cNvCxnSpPr/>
          <p:nvPr/>
        </p:nvCxnSpPr>
        <p:spPr>
          <a:xfrm>
            <a:off x="2753220" y="1874520"/>
            <a:ext cx="137423" cy="0"/>
          </a:xfrm>
          <a:prstGeom prst="line">
            <a:avLst/>
          </a:prstGeom>
          <a:ln w="9525">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aphicFrame>
        <p:nvGraphicFramePr>
          <p:cNvPr id="39" name="Diagramm 38">
            <a:extLst>
              <a:ext uri="{FF2B5EF4-FFF2-40B4-BE49-F238E27FC236}">
                <a16:creationId xmlns:a16="http://schemas.microsoft.com/office/drawing/2014/main" id="{C047D579-61FA-4F59-9A76-88B489433DE8}"/>
              </a:ext>
            </a:extLst>
          </p:cNvPr>
          <p:cNvGraphicFramePr/>
          <p:nvPr/>
        </p:nvGraphicFramePr>
        <p:xfrm>
          <a:off x="3399761" y="2151475"/>
          <a:ext cx="4822514" cy="262069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0" name="Diagramm 39">
            <a:extLst>
              <a:ext uri="{FF2B5EF4-FFF2-40B4-BE49-F238E27FC236}">
                <a16:creationId xmlns:a16="http://schemas.microsoft.com/office/drawing/2014/main" id="{E93624A6-9FD6-4C11-A636-224FC3510AF5}"/>
              </a:ext>
            </a:extLst>
          </p:cNvPr>
          <p:cNvGraphicFramePr/>
          <p:nvPr/>
        </p:nvGraphicFramePr>
        <p:xfrm>
          <a:off x="3389852" y="2151258"/>
          <a:ext cx="4822514" cy="2620692"/>
        </p:xfrm>
        <a:graphic>
          <a:graphicData uri="http://schemas.openxmlformats.org/drawingml/2006/chart">
            <c:chart xmlns:c="http://schemas.openxmlformats.org/drawingml/2006/chart" xmlns:r="http://schemas.openxmlformats.org/officeDocument/2006/relationships" r:id="rId8"/>
          </a:graphicData>
        </a:graphic>
      </p:graphicFrame>
      <p:cxnSp>
        <p:nvCxnSpPr>
          <p:cNvPr id="41" name="Gerade Verbindung mit Pfeil 40">
            <a:extLst>
              <a:ext uri="{FF2B5EF4-FFF2-40B4-BE49-F238E27FC236}">
                <a16:creationId xmlns:a16="http://schemas.microsoft.com/office/drawing/2014/main" id="{44AD551E-7DEE-4983-9F29-A8008B2922F6}"/>
              </a:ext>
            </a:extLst>
          </p:cNvPr>
          <p:cNvCxnSpPr/>
          <p:nvPr/>
        </p:nvCxnSpPr>
        <p:spPr>
          <a:xfrm>
            <a:off x="5052565" y="6236801"/>
            <a:ext cx="0" cy="180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DC4E165D-E74C-4530-9163-12F17903F080}"/>
              </a:ext>
            </a:extLst>
          </p:cNvPr>
          <p:cNvCxnSpPr/>
          <p:nvPr/>
        </p:nvCxnSpPr>
        <p:spPr>
          <a:xfrm flipV="1">
            <a:off x="5217665" y="6236801"/>
            <a:ext cx="0" cy="180000"/>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4F008DCA-5CC9-42F5-BB63-30B9FDB67590}"/>
              </a:ext>
            </a:extLst>
          </p:cNvPr>
          <p:cNvSpPr txBox="1"/>
          <p:nvPr/>
        </p:nvSpPr>
        <p:spPr>
          <a:xfrm>
            <a:off x="5233632" y="6193016"/>
            <a:ext cx="4879706" cy="276999"/>
          </a:xfrm>
          <a:prstGeom prst="rect">
            <a:avLst/>
          </a:prstGeom>
          <a:noFill/>
        </p:spPr>
        <p:txBody>
          <a:bodyPr wrap="square" rtlCol="0">
            <a:spAutoFit/>
          </a:bodyPr>
          <a:lstStyle/>
          <a:p>
            <a:r>
              <a:rPr lang="de-DE" sz="1200" dirty="0">
                <a:solidFill>
                  <a:schemeClr val="tx1">
                    <a:lumMod val="75000"/>
                    <a:lumOff val="25000"/>
                  </a:schemeClr>
                </a:solidFill>
              </a:rPr>
              <a:t>Prozentuale Abweichung (+/-) zu Total</a:t>
            </a:r>
          </a:p>
        </p:txBody>
      </p:sp>
      <p:graphicFrame>
        <p:nvGraphicFramePr>
          <p:cNvPr id="44" name="Diagramm 43">
            <a:extLst>
              <a:ext uri="{FF2B5EF4-FFF2-40B4-BE49-F238E27FC236}">
                <a16:creationId xmlns:a16="http://schemas.microsoft.com/office/drawing/2014/main" id="{1812B86D-C02C-4C97-A78F-A5EB0D3B6600}"/>
              </a:ext>
            </a:extLst>
          </p:cNvPr>
          <p:cNvGraphicFramePr/>
          <p:nvPr/>
        </p:nvGraphicFramePr>
        <p:xfrm>
          <a:off x="3090372" y="2020201"/>
          <a:ext cx="5212366" cy="2832549"/>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08755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2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62F8E1-EBE5-487F-B85B-DD73ACE1F598}"/>
              </a:ext>
            </a:extLst>
          </p:cNvPr>
          <p:cNvSpPr>
            <a:spLocks noGrp="1"/>
          </p:cNvSpPr>
          <p:nvPr>
            <p:ph type="title"/>
          </p:nvPr>
        </p:nvSpPr>
        <p:spPr/>
        <p:txBody>
          <a:bodyPr/>
          <a:lstStyle/>
          <a:p>
            <a:r>
              <a:rPr lang="de-DE" dirty="0"/>
              <a:t>Kundensegmente – Dashboard</a:t>
            </a:r>
          </a:p>
        </p:txBody>
      </p:sp>
      <p:sp>
        <p:nvSpPr>
          <p:cNvPr id="3" name="Inhaltsplatzhalter 2">
            <a:extLst>
              <a:ext uri="{FF2B5EF4-FFF2-40B4-BE49-F238E27FC236}">
                <a16:creationId xmlns:a16="http://schemas.microsoft.com/office/drawing/2014/main" id="{703F14C6-4BC2-4303-9CE8-E7CC817D66D3}"/>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89000FB4-98FC-41BA-B0F2-A757397EED61}"/>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AD2F8D2-F43E-45EE-997D-201B65D6F93D}"/>
              </a:ext>
            </a:extLst>
          </p:cNvPr>
          <p:cNvSpPr>
            <a:spLocks noGrp="1"/>
          </p:cNvSpPr>
          <p:nvPr>
            <p:ph type="sldNum" sz="quarter" idx="11"/>
          </p:nvPr>
        </p:nvSpPr>
        <p:spPr/>
        <p:txBody>
          <a:bodyPr/>
          <a:lstStyle/>
          <a:p>
            <a:fld id="{FFC269A0-BD27-4577-9DED-0AAE60100C51}" type="slidenum">
              <a:rPr lang="de-DE" smtClean="0"/>
              <a:pPr/>
              <a:t>145</a:t>
            </a:fld>
            <a:r>
              <a:rPr lang="de-DE"/>
              <a:t> | ©</a:t>
            </a:r>
            <a:endParaRPr lang="de-DE" dirty="0"/>
          </a:p>
        </p:txBody>
      </p:sp>
      <p:sp>
        <p:nvSpPr>
          <p:cNvPr id="6" name="Textplatzhalter 5">
            <a:extLst>
              <a:ext uri="{FF2B5EF4-FFF2-40B4-BE49-F238E27FC236}">
                <a16:creationId xmlns:a16="http://schemas.microsoft.com/office/drawing/2014/main" id="{B0C1336E-5D47-47C4-A622-C4A954E26B02}"/>
              </a:ext>
            </a:extLst>
          </p:cNvPr>
          <p:cNvSpPr>
            <a:spLocks noGrp="1"/>
          </p:cNvSpPr>
          <p:nvPr>
            <p:ph type="body" sz="quarter" idx="13"/>
          </p:nvPr>
        </p:nvSpPr>
        <p:spPr/>
        <p:txBody>
          <a:bodyPr/>
          <a:lstStyle/>
          <a:p>
            <a:endParaRPr lang="de-DE"/>
          </a:p>
        </p:txBody>
      </p:sp>
      <p:pic>
        <p:nvPicPr>
          <p:cNvPr id="7" name="Picture 7">
            <a:extLst>
              <a:ext uri="{FF2B5EF4-FFF2-40B4-BE49-F238E27FC236}">
                <a16:creationId xmlns:a16="http://schemas.microsoft.com/office/drawing/2014/main" id="{5006B70F-708D-4F84-854C-914893DAC3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3363" y="1124744"/>
            <a:ext cx="9462149" cy="5385174"/>
          </a:xfrm>
          <a:prstGeom prst="rect">
            <a:avLst/>
          </a:prstGeom>
          <a:effectLst/>
        </p:spPr>
      </p:pic>
      <p:sp>
        <p:nvSpPr>
          <p:cNvPr id="8" name="Rechteck 7">
            <a:extLst>
              <a:ext uri="{FF2B5EF4-FFF2-40B4-BE49-F238E27FC236}">
                <a16:creationId xmlns:a16="http://schemas.microsoft.com/office/drawing/2014/main" id="{7796EA54-88FA-4D49-AFDD-0BC30CD10230}"/>
              </a:ext>
            </a:extLst>
          </p:cNvPr>
          <p:cNvSpPr/>
          <p:nvPr/>
        </p:nvSpPr>
        <p:spPr>
          <a:xfrm>
            <a:off x="7070441" y="2945018"/>
            <a:ext cx="2181401" cy="2547983"/>
          </a:xfrm>
          <a:prstGeom prst="rect">
            <a:avLst/>
          </a:prstGeom>
          <a:solidFill>
            <a:srgbClr val="CED2D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 name="Gruppieren 8">
            <a:extLst>
              <a:ext uri="{FF2B5EF4-FFF2-40B4-BE49-F238E27FC236}">
                <a16:creationId xmlns:a16="http://schemas.microsoft.com/office/drawing/2014/main" id="{E2B87680-ABC4-4119-888B-1B08F94950D9}"/>
              </a:ext>
            </a:extLst>
          </p:cNvPr>
          <p:cNvGrpSpPr/>
          <p:nvPr/>
        </p:nvGrpSpPr>
        <p:grpSpPr>
          <a:xfrm>
            <a:off x="2547697" y="1562233"/>
            <a:ext cx="7078925" cy="4067219"/>
            <a:chOff x="1266816" y="1720739"/>
            <a:chExt cx="7078925" cy="4067219"/>
          </a:xfrm>
        </p:grpSpPr>
        <p:pic>
          <p:nvPicPr>
            <p:cNvPr id="10" name="Grafik 9">
              <a:extLst>
                <a:ext uri="{FF2B5EF4-FFF2-40B4-BE49-F238E27FC236}">
                  <a16:creationId xmlns:a16="http://schemas.microsoft.com/office/drawing/2014/main" id="{D45E87AF-4EFB-4DA0-A07F-D847D2453A7F}"/>
                </a:ext>
              </a:extLst>
            </p:cNvPr>
            <p:cNvPicPr>
              <a:picLocks noChangeAspect="1"/>
            </p:cNvPicPr>
            <p:nvPr/>
          </p:nvPicPr>
          <p:blipFill rotWithShape="1">
            <a:blip r:embed="rId3"/>
            <a:srcRect/>
            <a:stretch/>
          </p:blipFill>
          <p:spPr>
            <a:xfrm>
              <a:off x="1266816" y="1720739"/>
              <a:ext cx="7078925" cy="3984050"/>
            </a:xfrm>
            <a:prstGeom prst="rect">
              <a:avLst/>
            </a:prstGeom>
          </p:spPr>
        </p:pic>
        <p:sp>
          <p:nvSpPr>
            <p:cNvPr id="11" name="Rechteck 10">
              <a:extLst>
                <a:ext uri="{FF2B5EF4-FFF2-40B4-BE49-F238E27FC236}">
                  <a16:creationId xmlns:a16="http://schemas.microsoft.com/office/drawing/2014/main" id="{3C56A248-2679-43A2-9693-6A3F05096C81}"/>
                </a:ext>
              </a:extLst>
            </p:cNvPr>
            <p:cNvSpPr/>
            <p:nvPr/>
          </p:nvSpPr>
          <p:spPr>
            <a:xfrm>
              <a:off x="1275755" y="2227346"/>
              <a:ext cx="2181400" cy="35606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FC0334D-903E-41FD-ACDB-02BB6A2B6190}"/>
                </a:ext>
              </a:extLst>
            </p:cNvPr>
            <p:cNvSpPr/>
            <p:nvPr/>
          </p:nvSpPr>
          <p:spPr>
            <a:xfrm>
              <a:off x="6707824" y="2200973"/>
              <a:ext cx="1581951" cy="35667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D01184F-EF64-4E17-AE4B-59040993D900}"/>
                </a:ext>
              </a:extLst>
            </p:cNvPr>
            <p:cNvSpPr/>
            <p:nvPr/>
          </p:nvSpPr>
          <p:spPr>
            <a:xfrm>
              <a:off x="1285473" y="1764221"/>
              <a:ext cx="3665708" cy="3017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dirty="0">
                  <a:solidFill>
                    <a:schemeClr val="tx1"/>
                  </a:solidFill>
                </a:rPr>
                <a:t>Kunden-Dashboard</a:t>
              </a:r>
            </a:p>
          </p:txBody>
        </p:sp>
      </p:grpSp>
      <p:pic>
        <p:nvPicPr>
          <p:cNvPr id="14" name="Grafik 13">
            <a:extLst>
              <a:ext uri="{FF2B5EF4-FFF2-40B4-BE49-F238E27FC236}">
                <a16:creationId xmlns:a16="http://schemas.microsoft.com/office/drawing/2014/main" id="{22C00FDF-4387-43EE-87AD-930282016CA0}"/>
              </a:ext>
            </a:extLst>
          </p:cNvPr>
          <p:cNvPicPr>
            <a:picLocks noChangeAspect="1"/>
          </p:cNvPicPr>
          <p:nvPr/>
        </p:nvPicPr>
        <p:blipFill>
          <a:blip r:embed="rId4"/>
          <a:stretch>
            <a:fillRect/>
          </a:stretch>
        </p:blipFill>
        <p:spPr>
          <a:xfrm>
            <a:off x="8230403" y="4370725"/>
            <a:ext cx="567027" cy="590371"/>
          </a:xfrm>
          <a:prstGeom prst="rect">
            <a:avLst/>
          </a:prstGeom>
        </p:spPr>
      </p:pic>
      <p:pic>
        <p:nvPicPr>
          <p:cNvPr id="15" name="Grafik 14">
            <a:extLst>
              <a:ext uri="{FF2B5EF4-FFF2-40B4-BE49-F238E27FC236}">
                <a16:creationId xmlns:a16="http://schemas.microsoft.com/office/drawing/2014/main" id="{76187968-257D-46CF-A45B-127FBA2A68DE}"/>
              </a:ext>
            </a:extLst>
          </p:cNvPr>
          <p:cNvPicPr>
            <a:picLocks noChangeAspect="1"/>
          </p:cNvPicPr>
          <p:nvPr/>
        </p:nvPicPr>
        <p:blipFill>
          <a:blip r:embed="rId5"/>
          <a:stretch>
            <a:fillRect/>
          </a:stretch>
        </p:blipFill>
        <p:spPr>
          <a:xfrm>
            <a:off x="8898778" y="4372909"/>
            <a:ext cx="491929" cy="612000"/>
          </a:xfrm>
          <a:prstGeom prst="rect">
            <a:avLst/>
          </a:prstGeom>
        </p:spPr>
      </p:pic>
      <p:sp>
        <p:nvSpPr>
          <p:cNvPr id="16" name="Textfeld 15">
            <a:extLst>
              <a:ext uri="{FF2B5EF4-FFF2-40B4-BE49-F238E27FC236}">
                <a16:creationId xmlns:a16="http://schemas.microsoft.com/office/drawing/2014/main" id="{6606772E-D23A-4CE2-ADF9-250EBA009376}"/>
              </a:ext>
            </a:extLst>
          </p:cNvPr>
          <p:cNvSpPr txBox="1"/>
          <p:nvPr/>
        </p:nvSpPr>
        <p:spPr>
          <a:xfrm>
            <a:off x="2725052" y="2658098"/>
            <a:ext cx="1842544" cy="369332"/>
          </a:xfrm>
          <a:prstGeom prst="rect">
            <a:avLst/>
          </a:prstGeom>
          <a:noFill/>
        </p:spPr>
        <p:txBody>
          <a:bodyPr wrap="square" lIns="91440" tIns="45720" rIns="91440" bIns="45720" rtlCol="0" anchor="t">
            <a:spAutoFit/>
          </a:bodyPr>
          <a:lstStyle/>
          <a:p>
            <a:pPr algn="ctr"/>
            <a:r>
              <a:rPr lang="en-US" sz="900" dirty="0" err="1">
                <a:solidFill>
                  <a:srgbClr val="E01F02"/>
                </a:solidFill>
                <a:latin typeface="Calibri" panose="020F0502020204030204" pitchFamily="34" charset="0"/>
                <a:ea typeface="Source Sans Pro Semibold"/>
              </a:rPr>
              <a:t>Bevorzugter</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Kommunikationskanal</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selektiertes</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Kundensegment</a:t>
            </a:r>
            <a:endParaRPr lang="de-DE" dirty="0"/>
          </a:p>
        </p:txBody>
      </p:sp>
      <p:sp>
        <p:nvSpPr>
          <p:cNvPr id="17" name="Rechteck 16">
            <a:extLst>
              <a:ext uri="{FF2B5EF4-FFF2-40B4-BE49-F238E27FC236}">
                <a16:creationId xmlns:a16="http://schemas.microsoft.com/office/drawing/2014/main" id="{436A82E6-C2C5-421F-885C-B72A1D91A67B}"/>
              </a:ext>
            </a:extLst>
          </p:cNvPr>
          <p:cNvSpPr/>
          <p:nvPr/>
        </p:nvSpPr>
        <p:spPr>
          <a:xfrm>
            <a:off x="4565651" y="5487179"/>
            <a:ext cx="3603624" cy="218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4" descr="Datei:Logo pmOne.svg – Wikipedia">
            <a:extLst>
              <a:ext uri="{FF2B5EF4-FFF2-40B4-BE49-F238E27FC236}">
                <a16:creationId xmlns:a16="http://schemas.microsoft.com/office/drawing/2014/main" id="{E7DF559C-66C9-404B-8B33-DFE76A96E01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803375" y="5405571"/>
            <a:ext cx="585248" cy="349979"/>
          </a:xfrm>
          <a:prstGeom prst="rect">
            <a:avLst/>
          </a:prstGeom>
          <a:noFill/>
          <a:extLst>
            <a:ext uri="{909E8E84-426E-40DD-AFC4-6F175D3DCCD1}">
              <a14:hiddenFill xmlns:a14="http://schemas.microsoft.com/office/drawing/2010/main">
                <a:solidFill>
                  <a:srgbClr val="FFFFFF"/>
                </a:solidFill>
              </a14:hiddenFill>
            </a:ext>
          </a:extLst>
        </p:spPr>
      </p:pic>
      <p:sp>
        <p:nvSpPr>
          <p:cNvPr id="19" name="Rechteck 18">
            <a:extLst>
              <a:ext uri="{FF2B5EF4-FFF2-40B4-BE49-F238E27FC236}">
                <a16:creationId xmlns:a16="http://schemas.microsoft.com/office/drawing/2014/main" id="{4C2297E3-88EC-4A96-B002-FD5C7BDAD3E7}"/>
              </a:ext>
            </a:extLst>
          </p:cNvPr>
          <p:cNvSpPr/>
          <p:nvPr/>
        </p:nvSpPr>
        <p:spPr>
          <a:xfrm>
            <a:off x="9570655" y="1872955"/>
            <a:ext cx="101257" cy="3805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77622B19-DE32-4D14-AEC4-E05C77FE0720}"/>
              </a:ext>
            </a:extLst>
          </p:cNvPr>
          <p:cNvSpPr txBox="1"/>
          <p:nvPr/>
        </p:nvSpPr>
        <p:spPr>
          <a:xfrm>
            <a:off x="5633215" y="2048018"/>
            <a:ext cx="1667920" cy="230832"/>
          </a:xfrm>
          <a:prstGeom prst="rect">
            <a:avLst/>
          </a:prstGeom>
          <a:noFill/>
        </p:spPr>
        <p:txBody>
          <a:bodyPr wrap="square" lIns="91440" tIns="45720" rIns="91440" bIns="45720" rtlCol="0" anchor="t">
            <a:spAutoFit/>
          </a:bodyPr>
          <a:lstStyle/>
          <a:p>
            <a:pPr algn="ctr"/>
            <a:r>
              <a:rPr lang="en-US" sz="900" dirty="0" err="1">
                <a:solidFill>
                  <a:srgbClr val="E01F02"/>
                </a:solidFill>
                <a:latin typeface="Calibri" panose="020F0502020204030204" pitchFamily="34" charset="0"/>
                <a:ea typeface="Source Sans Pro Semibold"/>
              </a:rPr>
              <a:t>Historische</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Umsätze</a:t>
            </a:r>
            <a:endParaRPr lang="en-US" sz="900" dirty="0">
              <a:solidFill>
                <a:srgbClr val="E01F02"/>
              </a:solidFill>
              <a:latin typeface="Calibri" panose="020F0502020204030204" pitchFamily="34" charset="0"/>
              <a:ea typeface="Source Sans Pro Semibold"/>
            </a:endParaRPr>
          </a:p>
        </p:txBody>
      </p:sp>
      <p:grpSp>
        <p:nvGrpSpPr>
          <p:cNvPr id="24" name="Gruppieren 23">
            <a:extLst>
              <a:ext uri="{FF2B5EF4-FFF2-40B4-BE49-F238E27FC236}">
                <a16:creationId xmlns:a16="http://schemas.microsoft.com/office/drawing/2014/main" id="{FAEEB4C2-AF9D-41E4-BD18-7A3E2765E61B}"/>
              </a:ext>
            </a:extLst>
          </p:cNvPr>
          <p:cNvGrpSpPr/>
          <p:nvPr/>
        </p:nvGrpSpPr>
        <p:grpSpPr>
          <a:xfrm>
            <a:off x="2830929" y="3147505"/>
            <a:ext cx="1630789" cy="680640"/>
            <a:chOff x="97566" y="5259118"/>
            <a:chExt cx="1630789" cy="680640"/>
          </a:xfrm>
        </p:grpSpPr>
        <p:pic>
          <p:nvPicPr>
            <p:cNvPr id="25" name="Grafik 24" descr="Chat mit einfarbiger Füllung">
              <a:extLst>
                <a:ext uri="{FF2B5EF4-FFF2-40B4-BE49-F238E27FC236}">
                  <a16:creationId xmlns:a16="http://schemas.microsoft.com/office/drawing/2014/main" id="{E3851A69-5CE2-45C5-9FD2-810BE7D1EA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66" y="5579758"/>
              <a:ext cx="360000" cy="360000"/>
            </a:xfrm>
            <a:prstGeom prst="rect">
              <a:avLst/>
            </a:prstGeom>
          </p:spPr>
        </p:pic>
        <p:pic>
          <p:nvPicPr>
            <p:cNvPr id="26" name="Grafik 25" descr="E-Mail Silhouette">
              <a:extLst>
                <a:ext uri="{FF2B5EF4-FFF2-40B4-BE49-F238E27FC236}">
                  <a16:creationId xmlns:a16="http://schemas.microsoft.com/office/drawing/2014/main" id="{703030CF-3F72-4D6A-A1F9-0461725CE8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8355" y="5562665"/>
              <a:ext cx="360000" cy="360000"/>
            </a:xfrm>
            <a:prstGeom prst="rect">
              <a:avLst/>
            </a:prstGeom>
          </p:spPr>
        </p:pic>
        <p:pic>
          <p:nvPicPr>
            <p:cNvPr id="27" name="Grafik 26" descr="Harvey Balls 55% mit einfarbiger Füllung">
              <a:extLst>
                <a:ext uri="{FF2B5EF4-FFF2-40B4-BE49-F238E27FC236}">
                  <a16:creationId xmlns:a16="http://schemas.microsoft.com/office/drawing/2014/main" id="{73292E86-B7AF-4AA3-A0D3-3A4DF5CB25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04355" y="5269257"/>
              <a:ext cx="288000" cy="288000"/>
            </a:xfrm>
            <a:prstGeom prst="rect">
              <a:avLst/>
            </a:prstGeom>
          </p:spPr>
        </p:pic>
        <p:pic>
          <p:nvPicPr>
            <p:cNvPr id="28" name="Grafik 27" descr="Harvey Balls 75% mit einfarbiger Füllung">
              <a:extLst>
                <a:ext uri="{FF2B5EF4-FFF2-40B4-BE49-F238E27FC236}">
                  <a16:creationId xmlns:a16="http://schemas.microsoft.com/office/drawing/2014/main" id="{E5CEC6D4-542E-45B3-903F-604E9A67EE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4263" y="5259118"/>
              <a:ext cx="288000" cy="288000"/>
            </a:xfrm>
            <a:prstGeom prst="rect">
              <a:avLst/>
            </a:prstGeom>
          </p:spPr>
        </p:pic>
        <p:pic>
          <p:nvPicPr>
            <p:cNvPr id="29" name="Grafik 28" descr="Harvey Balls 80% mit einfarbiger Füllung">
              <a:extLst>
                <a:ext uri="{FF2B5EF4-FFF2-40B4-BE49-F238E27FC236}">
                  <a16:creationId xmlns:a16="http://schemas.microsoft.com/office/drawing/2014/main" id="{59737932-C481-40C4-BD21-D42AC00F590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1281" y="5269257"/>
              <a:ext cx="288000" cy="288000"/>
            </a:xfrm>
            <a:prstGeom prst="rect">
              <a:avLst/>
            </a:prstGeom>
          </p:spPr>
        </p:pic>
        <p:pic>
          <p:nvPicPr>
            <p:cNvPr id="30" name="Grafik 29" descr="Harvey Balls 90% mit einfarbiger Füllung">
              <a:extLst>
                <a:ext uri="{FF2B5EF4-FFF2-40B4-BE49-F238E27FC236}">
                  <a16:creationId xmlns:a16="http://schemas.microsoft.com/office/drawing/2014/main" id="{F32D992E-3E6B-4B7B-834A-74B418F34F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5698" y="5259118"/>
              <a:ext cx="288000" cy="288000"/>
            </a:xfrm>
            <a:prstGeom prst="rect">
              <a:avLst/>
            </a:prstGeom>
          </p:spPr>
        </p:pic>
        <p:pic>
          <p:nvPicPr>
            <p:cNvPr id="31" name="Grafik 30" descr="Umschlag öffnen Silhouette">
              <a:extLst>
                <a:ext uri="{FF2B5EF4-FFF2-40B4-BE49-F238E27FC236}">
                  <a16:creationId xmlns:a16="http://schemas.microsoft.com/office/drawing/2014/main" id="{A881F6AC-4813-4D0F-AE51-66F5D62EB1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8263" y="5568459"/>
              <a:ext cx="360000" cy="360000"/>
            </a:xfrm>
            <a:prstGeom prst="rect">
              <a:avLst/>
            </a:prstGeom>
          </p:spPr>
        </p:pic>
        <p:pic>
          <p:nvPicPr>
            <p:cNvPr id="32" name="Grafik 31" descr="Receiver Silhouette">
              <a:extLst>
                <a:ext uri="{FF2B5EF4-FFF2-40B4-BE49-F238E27FC236}">
                  <a16:creationId xmlns:a16="http://schemas.microsoft.com/office/drawing/2014/main" id="{90FB5B7C-BD3D-4FF2-AF67-B3DBEA3628C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7802" y="5568459"/>
              <a:ext cx="360000" cy="360000"/>
            </a:xfrm>
            <a:prstGeom prst="rect">
              <a:avLst/>
            </a:prstGeom>
          </p:spPr>
        </p:pic>
      </p:grpSp>
      <p:sp>
        <p:nvSpPr>
          <p:cNvPr id="33" name="Textfeld 32">
            <a:extLst>
              <a:ext uri="{FF2B5EF4-FFF2-40B4-BE49-F238E27FC236}">
                <a16:creationId xmlns:a16="http://schemas.microsoft.com/office/drawing/2014/main" id="{CBC731D8-ED5C-4779-8F58-8223CE18AB17}"/>
              </a:ext>
            </a:extLst>
          </p:cNvPr>
          <p:cNvSpPr txBox="1"/>
          <p:nvPr/>
        </p:nvSpPr>
        <p:spPr>
          <a:xfrm>
            <a:off x="2728604" y="3934638"/>
            <a:ext cx="1842544" cy="369332"/>
          </a:xfrm>
          <a:prstGeom prst="rect">
            <a:avLst/>
          </a:prstGeom>
          <a:noFill/>
        </p:spPr>
        <p:txBody>
          <a:bodyPr wrap="square" lIns="91440" tIns="45720" rIns="91440" bIns="45720" rtlCol="0" anchor="t">
            <a:spAutoFit/>
          </a:bodyPr>
          <a:lstStyle/>
          <a:p>
            <a:pPr algn="ctr"/>
            <a:r>
              <a:rPr lang="en-US" sz="900" dirty="0" err="1">
                <a:solidFill>
                  <a:srgbClr val="E01F02"/>
                </a:solidFill>
                <a:latin typeface="Calibri" panose="020F0502020204030204" pitchFamily="34" charset="0"/>
                <a:ea typeface="Source Sans Pro Semibold"/>
              </a:rPr>
              <a:t>Ergebnisse</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Kundenumfrage</a:t>
            </a:r>
            <a:br>
              <a:rPr lang="en-US" sz="900" dirty="0">
                <a:solidFill>
                  <a:srgbClr val="E01F02"/>
                </a:solidFill>
                <a:latin typeface="Calibri" panose="020F0502020204030204" pitchFamily="34" charset="0"/>
                <a:ea typeface="Source Sans Pro Semibold"/>
              </a:rPr>
            </a:br>
            <a:r>
              <a:rPr lang="en-US" sz="900" dirty="0" err="1">
                <a:solidFill>
                  <a:srgbClr val="E01F02"/>
                </a:solidFill>
                <a:latin typeface="Calibri" panose="020F0502020204030204" pitchFamily="34" charset="0"/>
                <a:ea typeface="Source Sans Pro Semibold"/>
              </a:rPr>
              <a:t>selektiertes</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Kundensegment</a:t>
            </a:r>
            <a:endParaRPr lang="de-DE" dirty="0"/>
          </a:p>
        </p:txBody>
      </p:sp>
      <p:grpSp>
        <p:nvGrpSpPr>
          <p:cNvPr id="34" name="Gruppieren 33">
            <a:extLst>
              <a:ext uri="{FF2B5EF4-FFF2-40B4-BE49-F238E27FC236}">
                <a16:creationId xmlns:a16="http://schemas.microsoft.com/office/drawing/2014/main" id="{2A11639A-01D7-49AA-9BA1-A0DD7672AAB3}"/>
              </a:ext>
            </a:extLst>
          </p:cNvPr>
          <p:cNvGrpSpPr/>
          <p:nvPr/>
        </p:nvGrpSpPr>
        <p:grpSpPr>
          <a:xfrm>
            <a:off x="2922802" y="4183531"/>
            <a:ext cx="1447043" cy="1242340"/>
            <a:chOff x="285086" y="4917664"/>
            <a:chExt cx="1447043" cy="1242340"/>
          </a:xfrm>
        </p:grpSpPr>
        <p:pic>
          <p:nvPicPr>
            <p:cNvPr id="35" name="Grafik 34" descr="Bewertung 1 Stern mit einfarbiger Füllung">
              <a:extLst>
                <a:ext uri="{FF2B5EF4-FFF2-40B4-BE49-F238E27FC236}">
                  <a16:creationId xmlns:a16="http://schemas.microsoft.com/office/drawing/2014/main" id="{3F57564A-5AC2-419E-82AD-6BD647312FD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39082" y="4920892"/>
              <a:ext cx="360000" cy="360000"/>
            </a:xfrm>
            <a:prstGeom prst="rect">
              <a:avLst/>
            </a:prstGeom>
          </p:spPr>
        </p:pic>
        <p:pic>
          <p:nvPicPr>
            <p:cNvPr id="36" name="Grafik 35" descr="Bewertung 1 Stern Silhouette">
              <a:extLst>
                <a:ext uri="{FF2B5EF4-FFF2-40B4-BE49-F238E27FC236}">
                  <a16:creationId xmlns:a16="http://schemas.microsoft.com/office/drawing/2014/main" id="{4CAB6871-907D-4576-BC3B-EAE88154C62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372129" y="5529189"/>
              <a:ext cx="360000" cy="360000"/>
            </a:xfrm>
            <a:prstGeom prst="rect">
              <a:avLst/>
            </a:prstGeom>
          </p:spPr>
        </p:pic>
        <p:pic>
          <p:nvPicPr>
            <p:cNvPr id="37" name="Grafik 36" descr="Stern für Bewertung mit einfarbiger Füllung">
              <a:extLst>
                <a:ext uri="{FF2B5EF4-FFF2-40B4-BE49-F238E27FC236}">
                  <a16:creationId xmlns:a16="http://schemas.microsoft.com/office/drawing/2014/main" id="{DA1633D0-D38F-4053-B9AF-7B3D188F2A0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67090" y="4917664"/>
              <a:ext cx="360000" cy="360000"/>
            </a:xfrm>
            <a:prstGeom prst="rect">
              <a:avLst/>
            </a:prstGeom>
          </p:spPr>
        </p:pic>
        <p:pic>
          <p:nvPicPr>
            <p:cNvPr id="38" name="Grafik 37" descr="Bewertung 3 Sterne mit einfarbiger Füllung">
              <a:extLst>
                <a:ext uri="{FF2B5EF4-FFF2-40B4-BE49-F238E27FC236}">
                  <a16:creationId xmlns:a16="http://schemas.microsoft.com/office/drawing/2014/main" id="{FF343505-D892-4AD1-B795-19E25A5F21E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92347" y="4920329"/>
              <a:ext cx="360000" cy="360000"/>
            </a:xfrm>
            <a:prstGeom prst="rect">
              <a:avLst/>
            </a:prstGeom>
          </p:spPr>
        </p:pic>
        <p:pic>
          <p:nvPicPr>
            <p:cNvPr id="39" name="Grafik 38" descr="Klemmbrett Marke Silhouette">
              <a:extLst>
                <a:ext uri="{FF2B5EF4-FFF2-40B4-BE49-F238E27FC236}">
                  <a16:creationId xmlns:a16="http://schemas.microsoft.com/office/drawing/2014/main" id="{8EACF4C5-B991-420F-9C4E-673CA55B61F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29224" y="5800004"/>
              <a:ext cx="360000" cy="360000"/>
            </a:xfrm>
            <a:prstGeom prst="rect">
              <a:avLst/>
            </a:prstGeom>
          </p:spPr>
        </p:pic>
        <p:pic>
          <p:nvPicPr>
            <p:cNvPr id="40" name="Grafik 39" descr="Euro Silhouette">
              <a:extLst>
                <a:ext uri="{FF2B5EF4-FFF2-40B4-BE49-F238E27FC236}">
                  <a16:creationId xmlns:a16="http://schemas.microsoft.com/office/drawing/2014/main" id="{0E3C6607-3C7F-427E-B6F5-1EBF0853B03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85086" y="5800004"/>
              <a:ext cx="360000" cy="360000"/>
            </a:xfrm>
            <a:prstGeom prst="rect">
              <a:avLst/>
            </a:prstGeom>
          </p:spPr>
        </p:pic>
        <p:pic>
          <p:nvPicPr>
            <p:cNvPr id="41" name="Grafik 40" descr="Internet Silhouette">
              <a:extLst>
                <a:ext uri="{FF2B5EF4-FFF2-40B4-BE49-F238E27FC236}">
                  <a16:creationId xmlns:a16="http://schemas.microsoft.com/office/drawing/2014/main" id="{F5BFF734-23E0-42FF-AE1E-6DA58156D58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85086" y="5160709"/>
              <a:ext cx="360000" cy="360000"/>
            </a:xfrm>
            <a:prstGeom prst="rect">
              <a:avLst/>
            </a:prstGeom>
          </p:spPr>
        </p:pic>
        <p:pic>
          <p:nvPicPr>
            <p:cNvPr id="42" name="Grafik 41" descr="Blatt Silhouette">
              <a:extLst>
                <a:ext uri="{FF2B5EF4-FFF2-40B4-BE49-F238E27FC236}">
                  <a16:creationId xmlns:a16="http://schemas.microsoft.com/office/drawing/2014/main" id="{F1F17001-A528-4100-92E2-EA63BD737D17}"/>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366101" y="5800004"/>
              <a:ext cx="360000" cy="360000"/>
            </a:xfrm>
            <a:prstGeom prst="rect">
              <a:avLst/>
            </a:prstGeom>
          </p:spPr>
        </p:pic>
        <p:pic>
          <p:nvPicPr>
            <p:cNvPr id="43" name="Grafik 42" descr="Hypothek Silhouette">
              <a:extLst>
                <a:ext uri="{FF2B5EF4-FFF2-40B4-BE49-F238E27FC236}">
                  <a16:creationId xmlns:a16="http://schemas.microsoft.com/office/drawing/2014/main" id="{EB827C5C-27BC-40E8-9E0A-AC0525278F5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829224" y="5160709"/>
              <a:ext cx="360000" cy="360000"/>
            </a:xfrm>
            <a:prstGeom prst="rect">
              <a:avLst/>
            </a:prstGeom>
          </p:spPr>
        </p:pic>
        <p:pic>
          <p:nvPicPr>
            <p:cNvPr id="44" name="Grafik 43" descr="Steuer Silhouette">
              <a:extLst>
                <a:ext uri="{FF2B5EF4-FFF2-40B4-BE49-F238E27FC236}">
                  <a16:creationId xmlns:a16="http://schemas.microsoft.com/office/drawing/2014/main" id="{F8B7AD81-EE5C-4647-BB61-796F912F4E5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66101" y="5160709"/>
              <a:ext cx="360000" cy="360000"/>
            </a:xfrm>
            <a:prstGeom prst="rect">
              <a:avLst/>
            </a:prstGeom>
          </p:spPr>
        </p:pic>
        <p:pic>
          <p:nvPicPr>
            <p:cNvPr id="45" name="Grafik 44" descr="Bewertung 3 Sterne mit einfarbiger Füllung">
              <a:extLst>
                <a:ext uri="{FF2B5EF4-FFF2-40B4-BE49-F238E27FC236}">
                  <a16:creationId xmlns:a16="http://schemas.microsoft.com/office/drawing/2014/main" id="{5564E014-51EB-4D9B-B9A1-B311FB8E3EF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24283" y="5529189"/>
              <a:ext cx="360000" cy="360000"/>
            </a:xfrm>
            <a:prstGeom prst="rect">
              <a:avLst/>
            </a:prstGeom>
          </p:spPr>
        </p:pic>
        <p:pic>
          <p:nvPicPr>
            <p:cNvPr id="46" name="Grafik 45" descr="Bewertung 3 Sterne mit einfarbiger Füllung">
              <a:extLst>
                <a:ext uri="{FF2B5EF4-FFF2-40B4-BE49-F238E27FC236}">
                  <a16:creationId xmlns:a16="http://schemas.microsoft.com/office/drawing/2014/main" id="{89BF761E-B1FA-4467-9FD3-513BBD0589B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35491" y="5529189"/>
              <a:ext cx="360000" cy="360000"/>
            </a:xfrm>
            <a:prstGeom prst="rect">
              <a:avLst/>
            </a:prstGeom>
          </p:spPr>
        </p:pic>
      </p:grpSp>
      <p:sp>
        <p:nvSpPr>
          <p:cNvPr id="47" name="Textfeld 46">
            <a:extLst>
              <a:ext uri="{FF2B5EF4-FFF2-40B4-BE49-F238E27FC236}">
                <a16:creationId xmlns:a16="http://schemas.microsoft.com/office/drawing/2014/main" id="{AB446734-C5B0-4F87-A6C1-CBFA1F3B4E40}"/>
              </a:ext>
            </a:extLst>
          </p:cNvPr>
          <p:cNvSpPr txBox="1"/>
          <p:nvPr/>
        </p:nvSpPr>
        <p:spPr>
          <a:xfrm>
            <a:off x="2937321" y="2066666"/>
            <a:ext cx="2022542" cy="230832"/>
          </a:xfrm>
          <a:prstGeom prst="rect">
            <a:avLst/>
          </a:prstGeom>
          <a:noFill/>
        </p:spPr>
        <p:txBody>
          <a:bodyPr wrap="square" lIns="91440" tIns="45720" rIns="91440" bIns="45720" anchor="t">
            <a:spAutoFit/>
          </a:bodyPr>
          <a:lstStyle/>
          <a:p>
            <a:r>
              <a:rPr lang="de-DE" sz="900" dirty="0"/>
              <a:t>Segment 1</a:t>
            </a:r>
          </a:p>
        </p:txBody>
      </p:sp>
      <p:sp>
        <p:nvSpPr>
          <p:cNvPr id="48" name="Rechteck 47">
            <a:extLst>
              <a:ext uri="{FF2B5EF4-FFF2-40B4-BE49-F238E27FC236}">
                <a16:creationId xmlns:a16="http://schemas.microsoft.com/office/drawing/2014/main" id="{2731EDC4-4C61-4F16-BEB7-21388FBACB69}"/>
              </a:ext>
            </a:extLst>
          </p:cNvPr>
          <p:cNvSpPr/>
          <p:nvPr/>
        </p:nvSpPr>
        <p:spPr>
          <a:xfrm>
            <a:off x="2726253" y="2653784"/>
            <a:ext cx="1839397" cy="1202021"/>
          </a:xfrm>
          <a:prstGeom prst="rect">
            <a:avLst/>
          </a:prstGeom>
          <a:noFill/>
          <a:ln w="1270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F36002A-BB05-4CF8-B44F-81A942273E7A}"/>
              </a:ext>
            </a:extLst>
          </p:cNvPr>
          <p:cNvSpPr/>
          <p:nvPr/>
        </p:nvSpPr>
        <p:spPr>
          <a:xfrm>
            <a:off x="2725844" y="3936607"/>
            <a:ext cx="1839397" cy="1542635"/>
          </a:xfrm>
          <a:prstGeom prst="rect">
            <a:avLst/>
          </a:prstGeom>
          <a:noFill/>
          <a:ln w="1270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0" name="Grafik 49">
            <a:extLst>
              <a:ext uri="{FF2B5EF4-FFF2-40B4-BE49-F238E27FC236}">
                <a16:creationId xmlns:a16="http://schemas.microsoft.com/office/drawing/2014/main" id="{4706168D-1478-4D41-9F8C-73658171B45C}"/>
              </a:ext>
            </a:extLst>
          </p:cNvPr>
          <p:cNvPicPr>
            <a:picLocks noChangeAspect="1"/>
          </p:cNvPicPr>
          <p:nvPr/>
        </p:nvPicPr>
        <p:blipFill>
          <a:blip r:embed="rId43"/>
          <a:stretch>
            <a:fillRect/>
          </a:stretch>
        </p:blipFill>
        <p:spPr>
          <a:xfrm>
            <a:off x="8021203" y="2247505"/>
            <a:ext cx="1581623" cy="1804324"/>
          </a:xfrm>
          <a:prstGeom prst="rect">
            <a:avLst/>
          </a:prstGeom>
        </p:spPr>
      </p:pic>
      <p:sp>
        <p:nvSpPr>
          <p:cNvPr id="51" name="Textfeld 50">
            <a:extLst>
              <a:ext uri="{FF2B5EF4-FFF2-40B4-BE49-F238E27FC236}">
                <a16:creationId xmlns:a16="http://schemas.microsoft.com/office/drawing/2014/main" id="{979A236E-E730-4951-B913-9323039225D5}"/>
              </a:ext>
            </a:extLst>
          </p:cNvPr>
          <p:cNvSpPr txBox="1"/>
          <p:nvPr/>
        </p:nvSpPr>
        <p:spPr>
          <a:xfrm>
            <a:off x="7975981" y="4131891"/>
            <a:ext cx="1667920" cy="230832"/>
          </a:xfrm>
          <a:prstGeom prst="rect">
            <a:avLst/>
          </a:prstGeom>
          <a:noFill/>
        </p:spPr>
        <p:txBody>
          <a:bodyPr wrap="square" lIns="91440" tIns="45720" rIns="91440" bIns="45720" rtlCol="0" anchor="t">
            <a:spAutoFit/>
          </a:bodyPr>
          <a:lstStyle/>
          <a:p>
            <a:pPr algn="ctr"/>
            <a:r>
              <a:rPr lang="en-US" sz="900" dirty="0">
                <a:solidFill>
                  <a:srgbClr val="E01F02"/>
                </a:solidFill>
                <a:latin typeface="Calibri" panose="020F0502020204030204" pitchFamily="34" charset="0"/>
                <a:ea typeface="Source Sans Pro Semibold"/>
              </a:rPr>
              <a:t>Interesse am Portfolio</a:t>
            </a:r>
            <a:endParaRPr lang="de-DE" dirty="0"/>
          </a:p>
        </p:txBody>
      </p:sp>
      <p:pic>
        <p:nvPicPr>
          <p:cNvPr id="52" name="Grafik 51">
            <a:extLst>
              <a:ext uri="{FF2B5EF4-FFF2-40B4-BE49-F238E27FC236}">
                <a16:creationId xmlns:a16="http://schemas.microsoft.com/office/drawing/2014/main" id="{83EA1E51-63DE-4FF6-9949-2F4AE8E4637A}"/>
              </a:ext>
            </a:extLst>
          </p:cNvPr>
          <p:cNvPicPr>
            <a:picLocks noChangeAspect="1"/>
          </p:cNvPicPr>
          <p:nvPr/>
        </p:nvPicPr>
        <p:blipFill rotWithShape="1">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99" t="11759" r="16921" b="19203"/>
          <a:stretch/>
        </p:blipFill>
        <p:spPr>
          <a:xfrm>
            <a:off x="8246207" y="4986700"/>
            <a:ext cx="492647" cy="533258"/>
          </a:xfrm>
          <a:prstGeom prst="rect">
            <a:avLst/>
          </a:prstGeom>
        </p:spPr>
      </p:pic>
      <p:pic>
        <p:nvPicPr>
          <p:cNvPr id="53" name="Grafik 52">
            <a:extLst>
              <a:ext uri="{FF2B5EF4-FFF2-40B4-BE49-F238E27FC236}">
                <a16:creationId xmlns:a16="http://schemas.microsoft.com/office/drawing/2014/main" id="{A5B2FA83-D6A1-4B6C-A5DE-D6E8DA4287F9}"/>
              </a:ext>
            </a:extLst>
          </p:cNvPr>
          <p:cNvPicPr>
            <a:picLocks noChangeAspect="1"/>
          </p:cNvPicPr>
          <p:nvPr/>
        </p:nvPicPr>
        <p:blipFill rotWithShape="1">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l="5518" t="4399" r="3435"/>
          <a:stretch/>
        </p:blipFill>
        <p:spPr>
          <a:xfrm>
            <a:off x="8908858" y="4981878"/>
            <a:ext cx="485134" cy="534724"/>
          </a:xfrm>
          <a:prstGeom prst="rect">
            <a:avLst/>
          </a:prstGeom>
        </p:spPr>
      </p:pic>
      <p:sp>
        <p:nvSpPr>
          <p:cNvPr id="54" name="Rechteck 53">
            <a:extLst>
              <a:ext uri="{FF2B5EF4-FFF2-40B4-BE49-F238E27FC236}">
                <a16:creationId xmlns:a16="http://schemas.microsoft.com/office/drawing/2014/main" id="{AD0D25A8-298A-449D-9D3D-749F91AB15FF}"/>
              </a:ext>
            </a:extLst>
          </p:cNvPr>
          <p:cNvSpPr/>
          <p:nvPr/>
        </p:nvSpPr>
        <p:spPr>
          <a:xfrm>
            <a:off x="8068692" y="4122632"/>
            <a:ext cx="1521047" cy="1465613"/>
          </a:xfrm>
          <a:prstGeom prst="rect">
            <a:avLst/>
          </a:prstGeom>
          <a:noFill/>
          <a:ln w="1270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a:extLst>
              <a:ext uri="{FF2B5EF4-FFF2-40B4-BE49-F238E27FC236}">
                <a16:creationId xmlns:a16="http://schemas.microsoft.com/office/drawing/2014/main" id="{B3F3E4F7-44BA-45C7-810B-1A3207C74319}"/>
              </a:ext>
            </a:extLst>
          </p:cNvPr>
          <p:cNvSpPr/>
          <p:nvPr/>
        </p:nvSpPr>
        <p:spPr>
          <a:xfrm>
            <a:off x="8068659" y="2221901"/>
            <a:ext cx="1521047" cy="1825812"/>
          </a:xfrm>
          <a:prstGeom prst="rect">
            <a:avLst/>
          </a:prstGeom>
          <a:noFill/>
          <a:ln w="1270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6" name="Gruppieren 55">
            <a:extLst>
              <a:ext uri="{FF2B5EF4-FFF2-40B4-BE49-F238E27FC236}">
                <a16:creationId xmlns:a16="http://schemas.microsoft.com/office/drawing/2014/main" id="{46DACFD4-9063-4723-BE10-9C6F3A312DE5}"/>
              </a:ext>
            </a:extLst>
          </p:cNvPr>
          <p:cNvGrpSpPr/>
          <p:nvPr/>
        </p:nvGrpSpPr>
        <p:grpSpPr>
          <a:xfrm>
            <a:off x="383787" y="4392288"/>
            <a:ext cx="2210912" cy="479738"/>
            <a:chOff x="354063" y="2949262"/>
            <a:chExt cx="2210912" cy="479738"/>
          </a:xfrm>
        </p:grpSpPr>
        <p:cxnSp>
          <p:nvCxnSpPr>
            <p:cNvPr id="57" name="Gerader Verbinder 56">
              <a:extLst>
                <a:ext uri="{FF2B5EF4-FFF2-40B4-BE49-F238E27FC236}">
                  <a16:creationId xmlns:a16="http://schemas.microsoft.com/office/drawing/2014/main" id="{AEADCD49-29F7-4EF1-AD28-E3DBD8F8B749}"/>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E67AF691-CF66-4A20-9DF6-7C04C0247C2B}"/>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9" name="Rechteck 58">
            <a:extLst>
              <a:ext uri="{FF2B5EF4-FFF2-40B4-BE49-F238E27FC236}">
                <a16:creationId xmlns:a16="http://schemas.microsoft.com/office/drawing/2014/main" id="{5A24BE55-7A2C-4B3B-8070-6AA0D68271A1}"/>
              </a:ext>
            </a:extLst>
          </p:cNvPr>
          <p:cNvSpPr/>
          <p:nvPr/>
        </p:nvSpPr>
        <p:spPr>
          <a:xfrm>
            <a:off x="325896" y="2965441"/>
            <a:ext cx="1952300" cy="307777"/>
          </a:xfrm>
          <a:prstGeom prst="rect">
            <a:avLst/>
          </a:prstGeom>
        </p:spPr>
        <p:txBody>
          <a:bodyPr wrap="square" lIns="91440" tIns="45720" rIns="91440" bIns="45720" anchor="t">
            <a:spAutoFit/>
          </a:bodyPr>
          <a:lstStyle/>
          <a:p>
            <a:r>
              <a:rPr lang="en-US" sz="1400" dirty="0" err="1">
                <a:solidFill>
                  <a:srgbClr val="0478B7"/>
                </a:solidFill>
              </a:rPr>
              <a:t>Präferenzen</a:t>
            </a:r>
            <a:r>
              <a:rPr lang="en-US" sz="1400" dirty="0">
                <a:solidFill>
                  <a:srgbClr val="0478B7"/>
                </a:solidFill>
              </a:rPr>
              <a:t> </a:t>
            </a:r>
            <a:r>
              <a:rPr lang="en-US" sz="1400" dirty="0" err="1">
                <a:solidFill>
                  <a:srgbClr val="0478B7"/>
                </a:solidFill>
              </a:rPr>
              <a:t>Kanäle</a:t>
            </a:r>
            <a:endParaRPr lang="de-DE" sz="1400" dirty="0">
              <a:cs typeface="Calibri" panose="020F0502020204030204" pitchFamily="34" charset="0"/>
            </a:endParaRPr>
          </a:p>
        </p:txBody>
      </p:sp>
      <p:sp>
        <p:nvSpPr>
          <p:cNvPr id="60" name="Rechteck 59">
            <a:extLst>
              <a:ext uri="{FF2B5EF4-FFF2-40B4-BE49-F238E27FC236}">
                <a16:creationId xmlns:a16="http://schemas.microsoft.com/office/drawing/2014/main" id="{728A7C20-C78D-4415-9ED3-D97CB4EF4102}"/>
              </a:ext>
            </a:extLst>
          </p:cNvPr>
          <p:cNvSpPr/>
          <p:nvPr/>
        </p:nvSpPr>
        <p:spPr>
          <a:xfrm>
            <a:off x="308072" y="3653624"/>
            <a:ext cx="1952300" cy="738664"/>
          </a:xfrm>
          <a:prstGeom prst="rect">
            <a:avLst/>
          </a:prstGeom>
        </p:spPr>
        <p:txBody>
          <a:bodyPr wrap="square" lIns="91440" tIns="45720" rIns="91440" bIns="45720" anchor="t">
            <a:spAutoFit/>
          </a:bodyPr>
          <a:lstStyle/>
          <a:p>
            <a:r>
              <a:rPr lang="en-US" sz="1400" dirty="0" err="1">
                <a:solidFill>
                  <a:srgbClr val="0478B7"/>
                </a:solidFill>
              </a:rPr>
              <a:t>Anbinden</a:t>
            </a:r>
            <a:r>
              <a:rPr lang="en-US" sz="1400" dirty="0">
                <a:solidFill>
                  <a:srgbClr val="0478B7"/>
                </a:solidFill>
              </a:rPr>
              <a:t> </a:t>
            </a:r>
            <a:r>
              <a:rPr lang="en-US" sz="1400" dirty="0" err="1">
                <a:solidFill>
                  <a:srgbClr val="0478B7"/>
                </a:solidFill>
              </a:rPr>
              <a:t>weiterer</a:t>
            </a:r>
            <a:r>
              <a:rPr lang="en-US" sz="1400" dirty="0">
                <a:solidFill>
                  <a:srgbClr val="0478B7"/>
                </a:solidFill>
              </a:rPr>
              <a:t> </a:t>
            </a:r>
            <a:r>
              <a:rPr lang="en-US" sz="1400" dirty="0" err="1">
                <a:solidFill>
                  <a:srgbClr val="0478B7"/>
                </a:solidFill>
              </a:rPr>
              <a:t>Datenquellen</a:t>
            </a:r>
            <a:r>
              <a:rPr lang="en-US" sz="1400" dirty="0">
                <a:solidFill>
                  <a:srgbClr val="0478B7"/>
                </a:solidFill>
              </a:rPr>
              <a:t>: </a:t>
            </a:r>
            <a:br>
              <a:rPr lang="en-US" sz="1400" dirty="0">
                <a:solidFill>
                  <a:srgbClr val="0478B7"/>
                </a:solidFill>
              </a:rPr>
            </a:br>
            <a:r>
              <a:rPr lang="en-US" sz="1400" dirty="0"/>
              <a:t>z. B. </a:t>
            </a:r>
            <a:r>
              <a:rPr lang="en-US" sz="1400" dirty="0" err="1"/>
              <a:t>Kundenumfragen</a:t>
            </a:r>
            <a:endParaRPr lang="de-DE" sz="1400" dirty="0"/>
          </a:p>
        </p:txBody>
      </p:sp>
      <p:grpSp>
        <p:nvGrpSpPr>
          <p:cNvPr id="61" name="Gruppieren 60">
            <a:extLst>
              <a:ext uri="{FF2B5EF4-FFF2-40B4-BE49-F238E27FC236}">
                <a16:creationId xmlns:a16="http://schemas.microsoft.com/office/drawing/2014/main" id="{DFAF2566-8DED-4A37-9FDA-57E5C60502BF}"/>
              </a:ext>
            </a:extLst>
          </p:cNvPr>
          <p:cNvGrpSpPr/>
          <p:nvPr/>
        </p:nvGrpSpPr>
        <p:grpSpPr>
          <a:xfrm>
            <a:off x="383787" y="3284068"/>
            <a:ext cx="2210912" cy="479738"/>
            <a:chOff x="354063" y="2949262"/>
            <a:chExt cx="2210912" cy="479738"/>
          </a:xfrm>
        </p:grpSpPr>
        <p:cxnSp>
          <p:nvCxnSpPr>
            <p:cNvPr id="62" name="Gerader Verbinder 61">
              <a:extLst>
                <a:ext uri="{FF2B5EF4-FFF2-40B4-BE49-F238E27FC236}">
                  <a16:creationId xmlns:a16="http://schemas.microsoft.com/office/drawing/2014/main" id="{ABCC4695-9B13-4F8A-9B81-3EDE8675DF26}"/>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6CE0503E-C69A-487F-BBBD-F9A42B656752}"/>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Textfeld 63">
            <a:extLst>
              <a:ext uri="{FF2B5EF4-FFF2-40B4-BE49-F238E27FC236}">
                <a16:creationId xmlns:a16="http://schemas.microsoft.com/office/drawing/2014/main" id="{A69F48F4-E5FA-4CF4-8CC9-3AB9D4308E5F}"/>
              </a:ext>
            </a:extLst>
          </p:cNvPr>
          <p:cNvSpPr txBox="1"/>
          <p:nvPr/>
        </p:nvSpPr>
        <p:spPr>
          <a:xfrm>
            <a:off x="8074927" y="2253286"/>
            <a:ext cx="1477419" cy="369332"/>
          </a:xfrm>
          <a:prstGeom prst="rect">
            <a:avLst/>
          </a:prstGeom>
          <a:solidFill>
            <a:srgbClr val="FFFFFF"/>
          </a:solidFill>
        </p:spPr>
        <p:txBody>
          <a:bodyPr wrap="square" lIns="91440" tIns="45720" rIns="91440" bIns="45720" rtlCol="0" anchor="t">
            <a:spAutoFit/>
          </a:bodyPr>
          <a:lstStyle/>
          <a:p>
            <a:pPr algn="ctr"/>
            <a:r>
              <a:rPr lang="en-US" sz="900" dirty="0" err="1">
                <a:solidFill>
                  <a:srgbClr val="E01F02"/>
                </a:solidFill>
                <a:latin typeface="Calibri" panose="020F0502020204030204" pitchFamily="34" charset="0"/>
                <a:ea typeface="Source Sans Pro Semibold"/>
              </a:rPr>
              <a:t>Erfolg</a:t>
            </a:r>
            <a:r>
              <a:rPr lang="en-US" sz="900" dirty="0">
                <a:solidFill>
                  <a:srgbClr val="E01F02"/>
                </a:solidFill>
                <a:latin typeface="Calibri" panose="020F0502020204030204" pitchFamily="34" charset="0"/>
                <a:ea typeface="Source Sans Pro Semibold"/>
              </a:rPr>
              <a:t> der </a:t>
            </a:r>
            <a:r>
              <a:rPr lang="en-US" sz="900" dirty="0" err="1">
                <a:solidFill>
                  <a:srgbClr val="E01F02"/>
                </a:solidFill>
                <a:latin typeface="Calibri" panose="020F0502020204030204" pitchFamily="34" charset="0"/>
                <a:ea typeface="Source Sans Pro Semibold"/>
              </a:rPr>
              <a:t>letzten</a:t>
            </a:r>
            <a:br>
              <a:rPr lang="en-US" sz="900" dirty="0">
                <a:solidFill>
                  <a:srgbClr val="E01F02"/>
                </a:solidFill>
                <a:latin typeface="Calibri" panose="020F0502020204030204" pitchFamily="34" charset="0"/>
                <a:ea typeface="Source Sans Pro Semibold"/>
              </a:rPr>
            </a:br>
            <a:r>
              <a:rPr lang="en-US" sz="900" dirty="0">
                <a:solidFill>
                  <a:srgbClr val="E01F02"/>
                </a:solidFill>
                <a:latin typeface="Calibri" panose="020F0502020204030204" pitchFamily="34" charset="0"/>
                <a:ea typeface="Source Sans Pro Semibold"/>
              </a:rPr>
              <a:t>Marketing-</a:t>
            </a:r>
            <a:r>
              <a:rPr lang="en-US" sz="900" dirty="0" err="1">
                <a:solidFill>
                  <a:srgbClr val="E01F02"/>
                </a:solidFill>
                <a:latin typeface="Calibri" panose="020F0502020204030204" pitchFamily="34" charset="0"/>
                <a:ea typeface="Source Sans Pro Semibold"/>
              </a:rPr>
              <a:t>Kampagne</a:t>
            </a:r>
            <a:endParaRPr lang="de-DE" dirty="0"/>
          </a:p>
        </p:txBody>
      </p:sp>
      <p:sp>
        <p:nvSpPr>
          <p:cNvPr id="65" name="Rechteck 64">
            <a:extLst>
              <a:ext uri="{FF2B5EF4-FFF2-40B4-BE49-F238E27FC236}">
                <a16:creationId xmlns:a16="http://schemas.microsoft.com/office/drawing/2014/main" id="{4E42CFA6-7398-42D8-ABAF-31E653F36AAC}"/>
              </a:ext>
            </a:extLst>
          </p:cNvPr>
          <p:cNvSpPr/>
          <p:nvPr/>
        </p:nvSpPr>
        <p:spPr>
          <a:xfrm>
            <a:off x="2775406" y="2129569"/>
            <a:ext cx="108000" cy="1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extfeld 65">
            <a:extLst>
              <a:ext uri="{FF2B5EF4-FFF2-40B4-BE49-F238E27FC236}">
                <a16:creationId xmlns:a16="http://schemas.microsoft.com/office/drawing/2014/main" id="{70F4DA18-26E1-4B7B-80D4-12BEC80C879F}"/>
              </a:ext>
            </a:extLst>
          </p:cNvPr>
          <p:cNvSpPr txBox="1"/>
          <p:nvPr/>
        </p:nvSpPr>
        <p:spPr>
          <a:xfrm>
            <a:off x="2937321" y="2242689"/>
            <a:ext cx="2022542" cy="230832"/>
          </a:xfrm>
          <a:prstGeom prst="rect">
            <a:avLst/>
          </a:prstGeom>
          <a:noFill/>
        </p:spPr>
        <p:txBody>
          <a:bodyPr wrap="square" lIns="91440" tIns="45720" rIns="91440" bIns="45720" anchor="t">
            <a:spAutoFit/>
          </a:bodyPr>
          <a:lstStyle/>
          <a:p>
            <a:r>
              <a:rPr lang="de-DE" sz="900" dirty="0"/>
              <a:t>Segment 2</a:t>
            </a:r>
          </a:p>
        </p:txBody>
      </p:sp>
      <p:sp>
        <p:nvSpPr>
          <p:cNvPr id="67" name="Rechteck 66">
            <a:extLst>
              <a:ext uri="{FF2B5EF4-FFF2-40B4-BE49-F238E27FC236}">
                <a16:creationId xmlns:a16="http://schemas.microsoft.com/office/drawing/2014/main" id="{B87C8CB7-B1FB-416A-AA54-BEB026410B25}"/>
              </a:ext>
            </a:extLst>
          </p:cNvPr>
          <p:cNvSpPr/>
          <p:nvPr/>
        </p:nvSpPr>
        <p:spPr>
          <a:xfrm>
            <a:off x="2775406" y="2305269"/>
            <a:ext cx="108000" cy="1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Textfeld 67">
            <a:extLst>
              <a:ext uri="{FF2B5EF4-FFF2-40B4-BE49-F238E27FC236}">
                <a16:creationId xmlns:a16="http://schemas.microsoft.com/office/drawing/2014/main" id="{FF194B0A-3194-463F-BF92-4ECD918F48E1}"/>
              </a:ext>
            </a:extLst>
          </p:cNvPr>
          <p:cNvSpPr txBox="1"/>
          <p:nvPr/>
        </p:nvSpPr>
        <p:spPr>
          <a:xfrm>
            <a:off x="2930063" y="2418712"/>
            <a:ext cx="2022542" cy="230832"/>
          </a:xfrm>
          <a:prstGeom prst="rect">
            <a:avLst/>
          </a:prstGeom>
          <a:noFill/>
        </p:spPr>
        <p:txBody>
          <a:bodyPr wrap="square" lIns="91440" tIns="45720" rIns="91440" bIns="45720" anchor="t">
            <a:spAutoFit/>
          </a:bodyPr>
          <a:lstStyle/>
          <a:p>
            <a:r>
              <a:rPr lang="de-DE" sz="900" dirty="0"/>
              <a:t>Segment 3</a:t>
            </a:r>
          </a:p>
        </p:txBody>
      </p:sp>
      <p:sp>
        <p:nvSpPr>
          <p:cNvPr id="69" name="Rechteck 68">
            <a:extLst>
              <a:ext uri="{FF2B5EF4-FFF2-40B4-BE49-F238E27FC236}">
                <a16:creationId xmlns:a16="http://schemas.microsoft.com/office/drawing/2014/main" id="{381F3455-AD42-4CD3-8F6D-F8FAC7066BF3}"/>
              </a:ext>
            </a:extLst>
          </p:cNvPr>
          <p:cNvSpPr/>
          <p:nvPr/>
        </p:nvSpPr>
        <p:spPr>
          <a:xfrm>
            <a:off x="2775406" y="2481615"/>
            <a:ext cx="108000" cy="1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991482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
            <a:extLst>
              <a:ext uri="{FF2B5EF4-FFF2-40B4-BE49-F238E27FC236}">
                <a16:creationId xmlns:a16="http://schemas.microsoft.com/office/drawing/2014/main" id="{5FECEBE4-98A5-40ED-8BF8-C35D14D077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3363" y="1124744"/>
            <a:ext cx="9462149" cy="5385174"/>
          </a:xfrm>
          <a:prstGeom prst="rect">
            <a:avLst/>
          </a:prstGeom>
          <a:effectLst/>
        </p:spPr>
      </p:pic>
      <p:sp>
        <p:nvSpPr>
          <p:cNvPr id="2" name="Titel 1">
            <a:extLst>
              <a:ext uri="{FF2B5EF4-FFF2-40B4-BE49-F238E27FC236}">
                <a16:creationId xmlns:a16="http://schemas.microsoft.com/office/drawing/2014/main" id="{0462F8E1-EBE5-487F-B85B-DD73ACE1F598}"/>
              </a:ext>
            </a:extLst>
          </p:cNvPr>
          <p:cNvSpPr>
            <a:spLocks noGrp="1"/>
          </p:cNvSpPr>
          <p:nvPr>
            <p:ph type="title"/>
          </p:nvPr>
        </p:nvSpPr>
        <p:spPr/>
        <p:txBody>
          <a:bodyPr/>
          <a:lstStyle/>
          <a:p>
            <a:r>
              <a:rPr lang="de-DE" dirty="0"/>
              <a:t>Beispiel: Next Best </a:t>
            </a:r>
            <a:r>
              <a:rPr lang="de-DE" dirty="0" err="1"/>
              <a:t>Offer</a:t>
            </a:r>
            <a:r>
              <a:rPr lang="de-DE" dirty="0"/>
              <a:t> (</a:t>
            </a:r>
            <a:r>
              <a:rPr lang="de-DE" dirty="0" err="1"/>
              <a:t>Recommender</a:t>
            </a:r>
            <a:r>
              <a:rPr lang="de-DE" dirty="0"/>
              <a:t>) – Dashboard</a:t>
            </a:r>
          </a:p>
        </p:txBody>
      </p:sp>
      <p:sp>
        <p:nvSpPr>
          <p:cNvPr id="4" name="Fußzeilenplatzhalter 3">
            <a:extLst>
              <a:ext uri="{FF2B5EF4-FFF2-40B4-BE49-F238E27FC236}">
                <a16:creationId xmlns:a16="http://schemas.microsoft.com/office/drawing/2014/main" id="{89000FB4-98FC-41BA-B0F2-A757397EED61}"/>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AD2F8D2-F43E-45EE-997D-201B65D6F93D}"/>
              </a:ext>
            </a:extLst>
          </p:cNvPr>
          <p:cNvSpPr>
            <a:spLocks noGrp="1"/>
          </p:cNvSpPr>
          <p:nvPr>
            <p:ph type="sldNum" sz="quarter" idx="11"/>
          </p:nvPr>
        </p:nvSpPr>
        <p:spPr/>
        <p:txBody>
          <a:bodyPr/>
          <a:lstStyle/>
          <a:p>
            <a:fld id="{FFC269A0-BD27-4577-9DED-0AAE60100C51}" type="slidenum">
              <a:rPr lang="de-DE" smtClean="0"/>
              <a:pPr/>
              <a:t>146</a:t>
            </a:fld>
            <a:r>
              <a:rPr lang="de-DE"/>
              <a:t> | ©</a:t>
            </a:r>
            <a:endParaRPr lang="de-DE" dirty="0"/>
          </a:p>
        </p:txBody>
      </p:sp>
      <p:sp>
        <p:nvSpPr>
          <p:cNvPr id="6" name="Textplatzhalter 5">
            <a:extLst>
              <a:ext uri="{FF2B5EF4-FFF2-40B4-BE49-F238E27FC236}">
                <a16:creationId xmlns:a16="http://schemas.microsoft.com/office/drawing/2014/main" id="{B0C1336E-5D47-47C4-A622-C4A954E26B02}"/>
              </a:ext>
            </a:extLst>
          </p:cNvPr>
          <p:cNvSpPr>
            <a:spLocks noGrp="1"/>
          </p:cNvSpPr>
          <p:nvPr>
            <p:ph type="body" sz="quarter" idx="13"/>
          </p:nvPr>
        </p:nvSpPr>
        <p:spPr/>
        <p:txBody>
          <a:bodyPr/>
          <a:lstStyle/>
          <a:p>
            <a:endParaRPr lang="de-DE"/>
          </a:p>
        </p:txBody>
      </p:sp>
      <p:pic>
        <p:nvPicPr>
          <p:cNvPr id="70" name="Picture 1">
            <a:extLst>
              <a:ext uri="{FF2B5EF4-FFF2-40B4-BE49-F238E27FC236}">
                <a16:creationId xmlns:a16="http://schemas.microsoft.com/office/drawing/2014/main" id="{D9BB2363-0203-4D95-81EA-32E954E790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31316" y="1590250"/>
            <a:ext cx="6918490" cy="4230416"/>
          </a:xfrm>
          <a:prstGeom prst="rect">
            <a:avLst/>
          </a:prstGeom>
        </p:spPr>
      </p:pic>
      <p:sp>
        <p:nvSpPr>
          <p:cNvPr id="71" name="Rechteck 70">
            <a:extLst>
              <a:ext uri="{FF2B5EF4-FFF2-40B4-BE49-F238E27FC236}">
                <a16:creationId xmlns:a16="http://schemas.microsoft.com/office/drawing/2014/main" id="{A56A0863-9EEB-433B-A53D-42558C4244F8}"/>
              </a:ext>
            </a:extLst>
          </p:cNvPr>
          <p:cNvSpPr/>
          <p:nvPr/>
        </p:nvSpPr>
        <p:spPr>
          <a:xfrm>
            <a:off x="351485" y="2283693"/>
            <a:ext cx="1952300" cy="954107"/>
          </a:xfrm>
          <a:prstGeom prst="rect">
            <a:avLst/>
          </a:prstGeom>
        </p:spPr>
        <p:txBody>
          <a:bodyPr wrap="square">
            <a:spAutoFit/>
          </a:bodyPr>
          <a:lstStyle/>
          <a:p>
            <a:r>
              <a:rPr lang="de-DE" sz="1400" dirty="0">
                <a:solidFill>
                  <a:srgbClr val="0478B7"/>
                </a:solidFill>
              </a:rPr>
              <a:t>Selektion von wertvollen Kunden mit hoher Interaktion in der Vergangenheit.</a:t>
            </a:r>
          </a:p>
        </p:txBody>
      </p:sp>
      <p:grpSp>
        <p:nvGrpSpPr>
          <p:cNvPr id="72" name="Gruppieren 71">
            <a:extLst>
              <a:ext uri="{FF2B5EF4-FFF2-40B4-BE49-F238E27FC236}">
                <a16:creationId xmlns:a16="http://schemas.microsoft.com/office/drawing/2014/main" id="{0E4CD13B-7612-48FF-BE7E-51405ADFD5A9}"/>
              </a:ext>
            </a:extLst>
          </p:cNvPr>
          <p:cNvGrpSpPr/>
          <p:nvPr/>
        </p:nvGrpSpPr>
        <p:grpSpPr>
          <a:xfrm>
            <a:off x="407368" y="2814279"/>
            <a:ext cx="2574357" cy="479738"/>
            <a:chOff x="354063" y="2478488"/>
            <a:chExt cx="2210912" cy="479738"/>
          </a:xfrm>
        </p:grpSpPr>
        <p:cxnSp>
          <p:nvCxnSpPr>
            <p:cNvPr id="73" name="Gerader Verbinder 72">
              <a:extLst>
                <a:ext uri="{FF2B5EF4-FFF2-40B4-BE49-F238E27FC236}">
                  <a16:creationId xmlns:a16="http://schemas.microsoft.com/office/drawing/2014/main" id="{D2E02A27-07F3-4746-9DAB-0A3A20EC1BE0}"/>
                </a:ext>
              </a:extLst>
            </p:cNvPr>
            <p:cNvCxnSpPr>
              <a:cxnSpLocks/>
            </p:cNvCxnSpPr>
            <p:nvPr/>
          </p:nvCxnSpPr>
          <p:spPr>
            <a:xfrm flipV="1">
              <a:off x="2021983" y="2478488"/>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7976ADB3-79A1-44A9-A05F-518DFD12A5E2}"/>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5" name="Gruppieren 74">
            <a:extLst>
              <a:ext uri="{FF2B5EF4-FFF2-40B4-BE49-F238E27FC236}">
                <a16:creationId xmlns:a16="http://schemas.microsoft.com/office/drawing/2014/main" id="{82FFF126-A8AE-4A7E-8CF1-EC6BEADCA7C6}"/>
              </a:ext>
            </a:extLst>
          </p:cNvPr>
          <p:cNvGrpSpPr/>
          <p:nvPr/>
        </p:nvGrpSpPr>
        <p:grpSpPr>
          <a:xfrm flipH="1">
            <a:off x="7719060" y="3652211"/>
            <a:ext cx="4135753" cy="1513297"/>
            <a:chOff x="354063" y="2217742"/>
            <a:chExt cx="4135753" cy="1513297"/>
          </a:xfrm>
        </p:grpSpPr>
        <p:cxnSp>
          <p:nvCxnSpPr>
            <p:cNvPr id="76" name="Gerader Verbinder 75">
              <a:extLst>
                <a:ext uri="{FF2B5EF4-FFF2-40B4-BE49-F238E27FC236}">
                  <a16:creationId xmlns:a16="http://schemas.microsoft.com/office/drawing/2014/main" id="{71016855-3039-4220-95A8-942872E46B90}"/>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7FFD7A04-ED3D-4B65-AE70-C3DFB6BCF2F7}"/>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8" name="Rechteck 77">
            <a:extLst>
              <a:ext uri="{FF2B5EF4-FFF2-40B4-BE49-F238E27FC236}">
                <a16:creationId xmlns:a16="http://schemas.microsoft.com/office/drawing/2014/main" id="{CDAD4FC4-C321-445F-A387-954A87E9C7FC}"/>
              </a:ext>
            </a:extLst>
          </p:cNvPr>
          <p:cNvSpPr/>
          <p:nvPr/>
        </p:nvSpPr>
        <p:spPr>
          <a:xfrm>
            <a:off x="10141206" y="2868468"/>
            <a:ext cx="1952300" cy="738664"/>
          </a:xfrm>
          <a:prstGeom prst="rect">
            <a:avLst/>
          </a:prstGeom>
        </p:spPr>
        <p:txBody>
          <a:bodyPr wrap="square">
            <a:spAutoFit/>
          </a:bodyPr>
          <a:lstStyle/>
          <a:p>
            <a:r>
              <a:rPr lang="de-DE" sz="1400" dirty="0">
                <a:solidFill>
                  <a:srgbClr val="0478B7"/>
                </a:solidFill>
              </a:rPr>
              <a:t>Konkrete Produktempfehlung für die gewählten Kunden</a:t>
            </a:r>
          </a:p>
        </p:txBody>
      </p:sp>
    </p:spTree>
    <p:extLst>
      <p:ext uri="{BB962C8B-B14F-4D97-AF65-F5344CB8AC3E}">
        <p14:creationId xmlns:p14="http://schemas.microsoft.com/office/powerpoint/2010/main" val="35956999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CD6E6D-CA74-4755-9863-2BD10C29F4FB}"/>
              </a:ext>
            </a:extLst>
          </p:cNvPr>
          <p:cNvSpPr>
            <a:spLocks noGrp="1"/>
          </p:cNvSpPr>
          <p:nvPr>
            <p:ph type="title"/>
          </p:nvPr>
        </p:nvSpPr>
        <p:spPr/>
        <p:txBody>
          <a:bodyPr/>
          <a:lstStyle/>
          <a:p>
            <a:r>
              <a:rPr lang="de-DE" dirty="0"/>
              <a:t>Beispiel: B2B Neukunden-Miner/Lead </a:t>
            </a:r>
            <a:r>
              <a:rPr lang="de-DE" dirty="0" err="1"/>
              <a:t>Prediction</a:t>
            </a:r>
            <a:endParaRPr lang="de-DE" dirty="0"/>
          </a:p>
        </p:txBody>
      </p:sp>
      <p:sp>
        <p:nvSpPr>
          <p:cNvPr id="4" name="Fußzeilenplatzhalter 3">
            <a:extLst>
              <a:ext uri="{FF2B5EF4-FFF2-40B4-BE49-F238E27FC236}">
                <a16:creationId xmlns:a16="http://schemas.microsoft.com/office/drawing/2014/main" id="{CD94E193-5C3E-42C8-9DC7-5C6D7CBB27C3}"/>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4A40C29D-A9B5-4DE7-8F36-DC60632D4C15}"/>
              </a:ext>
            </a:extLst>
          </p:cNvPr>
          <p:cNvSpPr>
            <a:spLocks noGrp="1"/>
          </p:cNvSpPr>
          <p:nvPr>
            <p:ph type="sldNum" sz="quarter" idx="11"/>
          </p:nvPr>
        </p:nvSpPr>
        <p:spPr/>
        <p:txBody>
          <a:bodyPr/>
          <a:lstStyle/>
          <a:p>
            <a:fld id="{FFC269A0-BD27-4577-9DED-0AAE60100C51}" type="slidenum">
              <a:rPr lang="de-DE" smtClean="0"/>
              <a:pPr/>
              <a:t>147</a:t>
            </a:fld>
            <a:r>
              <a:rPr lang="de-DE"/>
              <a:t> | ©</a:t>
            </a:r>
            <a:endParaRPr lang="de-DE" dirty="0"/>
          </a:p>
        </p:txBody>
      </p:sp>
      <p:sp>
        <p:nvSpPr>
          <p:cNvPr id="6" name="Textplatzhalter 5">
            <a:extLst>
              <a:ext uri="{FF2B5EF4-FFF2-40B4-BE49-F238E27FC236}">
                <a16:creationId xmlns:a16="http://schemas.microsoft.com/office/drawing/2014/main" id="{444C7647-8BE2-4ACC-8585-3BBBED50FAC7}"/>
              </a:ext>
            </a:extLst>
          </p:cNvPr>
          <p:cNvSpPr>
            <a:spLocks noGrp="1"/>
          </p:cNvSpPr>
          <p:nvPr>
            <p:ph type="body" sz="quarter" idx="13"/>
          </p:nvPr>
        </p:nvSpPr>
        <p:spPr>
          <a:xfrm>
            <a:off x="719668" y="5899566"/>
            <a:ext cx="10752931" cy="143992"/>
          </a:xfrm>
        </p:spPr>
        <p:txBody>
          <a:bodyPr/>
          <a:lstStyle/>
          <a:p>
            <a:endParaRPr lang="de-DE"/>
          </a:p>
        </p:txBody>
      </p:sp>
      <p:pic>
        <p:nvPicPr>
          <p:cNvPr id="7" name="Grafik 6">
            <a:extLst>
              <a:ext uri="{FF2B5EF4-FFF2-40B4-BE49-F238E27FC236}">
                <a16:creationId xmlns:a16="http://schemas.microsoft.com/office/drawing/2014/main" id="{8013ECD9-27A1-431E-9468-DD49B1B50003}"/>
              </a:ext>
            </a:extLst>
          </p:cNvPr>
          <p:cNvPicPr>
            <a:picLocks noChangeAspect="1"/>
          </p:cNvPicPr>
          <p:nvPr/>
        </p:nvPicPr>
        <p:blipFill>
          <a:blip r:embed="rId2"/>
          <a:stretch>
            <a:fillRect/>
          </a:stretch>
        </p:blipFill>
        <p:spPr>
          <a:xfrm>
            <a:off x="2564975" y="1631070"/>
            <a:ext cx="7078926" cy="3984050"/>
          </a:xfrm>
          <a:prstGeom prst="rect">
            <a:avLst/>
          </a:prstGeom>
        </p:spPr>
      </p:pic>
      <p:pic>
        <p:nvPicPr>
          <p:cNvPr id="8" name="Picture 7">
            <a:extLst>
              <a:ext uri="{FF2B5EF4-FFF2-40B4-BE49-F238E27FC236}">
                <a16:creationId xmlns:a16="http://schemas.microsoft.com/office/drawing/2014/main" id="{46D652AF-10D4-462C-8A5F-244304D6E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3363" y="1124744"/>
            <a:ext cx="9462149" cy="5385174"/>
          </a:xfrm>
          <a:prstGeom prst="rect">
            <a:avLst/>
          </a:prstGeom>
          <a:effectLst/>
        </p:spPr>
      </p:pic>
      <p:pic>
        <p:nvPicPr>
          <p:cNvPr id="9" name="Picture 4" descr="Datei:Logo pmOne.svg – Wikipedia">
            <a:extLst>
              <a:ext uri="{FF2B5EF4-FFF2-40B4-BE49-F238E27FC236}">
                <a16:creationId xmlns:a16="http://schemas.microsoft.com/office/drawing/2014/main" id="{EC085B3D-9F21-4298-8623-2D2E2D392A6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03375" y="5511059"/>
            <a:ext cx="585248" cy="3499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49D57379-89A2-4EA0-AED4-F3C7CB2764C3}"/>
              </a:ext>
            </a:extLst>
          </p:cNvPr>
          <p:cNvGrpSpPr/>
          <p:nvPr/>
        </p:nvGrpSpPr>
        <p:grpSpPr>
          <a:xfrm>
            <a:off x="331203" y="4541578"/>
            <a:ext cx="2210912" cy="479738"/>
            <a:chOff x="354063" y="2949262"/>
            <a:chExt cx="2210912" cy="479738"/>
          </a:xfrm>
        </p:grpSpPr>
        <p:cxnSp>
          <p:nvCxnSpPr>
            <p:cNvPr id="11" name="Gerader Verbinder 10">
              <a:extLst>
                <a:ext uri="{FF2B5EF4-FFF2-40B4-BE49-F238E27FC236}">
                  <a16:creationId xmlns:a16="http://schemas.microsoft.com/office/drawing/2014/main" id="{FAEAFF7B-A8D4-4BCA-87F3-6AA4CB4B9876}"/>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68C02B94-FEBC-4286-946F-AB011B643F8C}"/>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hteck 12">
            <a:extLst>
              <a:ext uri="{FF2B5EF4-FFF2-40B4-BE49-F238E27FC236}">
                <a16:creationId xmlns:a16="http://schemas.microsoft.com/office/drawing/2014/main" id="{9F502AA2-3EEF-4780-9FA2-BF9F5CAD6BCD}"/>
              </a:ext>
            </a:extLst>
          </p:cNvPr>
          <p:cNvSpPr/>
          <p:nvPr/>
        </p:nvSpPr>
        <p:spPr>
          <a:xfrm>
            <a:off x="240919" y="1477195"/>
            <a:ext cx="1952300" cy="523220"/>
          </a:xfrm>
          <a:prstGeom prst="rect">
            <a:avLst/>
          </a:prstGeom>
        </p:spPr>
        <p:txBody>
          <a:bodyPr wrap="square">
            <a:spAutoFit/>
          </a:bodyPr>
          <a:lstStyle/>
          <a:p>
            <a:r>
              <a:rPr lang="de-DE" sz="1400" dirty="0">
                <a:solidFill>
                  <a:srgbClr val="0478B7"/>
                </a:solidFill>
              </a:rPr>
              <a:t>Anzahl</a:t>
            </a:r>
            <a:r>
              <a:rPr lang="de-DE" sz="1400" dirty="0"/>
              <a:t> </a:t>
            </a:r>
            <a:r>
              <a:rPr lang="de-DE" sz="1400" dirty="0">
                <a:solidFill>
                  <a:srgbClr val="0478B7"/>
                </a:solidFill>
              </a:rPr>
              <a:t>identifizierter</a:t>
            </a:r>
            <a:br>
              <a:rPr lang="de-DE" sz="1400" dirty="0">
                <a:solidFill>
                  <a:srgbClr val="0478B7"/>
                </a:solidFill>
              </a:rPr>
            </a:br>
            <a:r>
              <a:rPr lang="de-DE" sz="1400" dirty="0">
                <a:solidFill>
                  <a:srgbClr val="0478B7"/>
                </a:solidFill>
              </a:rPr>
              <a:t>potenzieller Neukunden</a:t>
            </a:r>
          </a:p>
        </p:txBody>
      </p:sp>
      <p:sp>
        <p:nvSpPr>
          <p:cNvPr id="14" name="Rechteck 13">
            <a:extLst>
              <a:ext uri="{FF2B5EF4-FFF2-40B4-BE49-F238E27FC236}">
                <a16:creationId xmlns:a16="http://schemas.microsoft.com/office/drawing/2014/main" id="{90E22F28-3BCB-4FC3-BECE-51540BF8C2BC}"/>
              </a:ext>
            </a:extLst>
          </p:cNvPr>
          <p:cNvSpPr/>
          <p:nvPr/>
        </p:nvSpPr>
        <p:spPr>
          <a:xfrm>
            <a:off x="103615" y="2872190"/>
            <a:ext cx="2078866" cy="1600438"/>
          </a:xfrm>
          <a:prstGeom prst="rect">
            <a:avLst/>
          </a:prstGeom>
        </p:spPr>
        <p:txBody>
          <a:bodyPr wrap="square">
            <a:spAutoFit/>
          </a:bodyPr>
          <a:lstStyle/>
          <a:p>
            <a:r>
              <a:rPr lang="de-DE" sz="1400" dirty="0">
                <a:solidFill>
                  <a:srgbClr val="0478B7"/>
                </a:solidFill>
              </a:rPr>
              <a:t>Wie interessant sind die potenziellen Neukunden?</a:t>
            </a:r>
            <a:br>
              <a:rPr lang="de-DE" sz="1400" dirty="0"/>
            </a:br>
            <a:r>
              <a:rPr lang="de-DE" sz="1400" dirty="0"/>
              <a:t>Kundenliste mit einem </a:t>
            </a:r>
            <a:br>
              <a:rPr lang="de-DE" sz="1400" dirty="0"/>
            </a:br>
            <a:r>
              <a:rPr lang="de-DE" sz="1400" dirty="0"/>
              <a:t>per AI generierten KPI,</a:t>
            </a:r>
            <a:br>
              <a:rPr lang="de-DE" sz="1400" dirty="0"/>
            </a:br>
            <a:r>
              <a:rPr lang="de-DE" sz="1400" dirty="0"/>
              <a:t>der ausdrückt, wie</a:t>
            </a:r>
            <a:br>
              <a:rPr lang="de-DE" sz="1400" dirty="0"/>
            </a:br>
            <a:r>
              <a:rPr lang="de-DE" sz="1400" dirty="0"/>
              <a:t>interessant ein</a:t>
            </a:r>
            <a:br>
              <a:rPr lang="de-DE" sz="1400" dirty="0"/>
            </a:br>
            <a:r>
              <a:rPr lang="de-DE" sz="1400" dirty="0"/>
              <a:t>potenzieller Neukunde ist</a:t>
            </a:r>
          </a:p>
        </p:txBody>
      </p:sp>
      <p:grpSp>
        <p:nvGrpSpPr>
          <p:cNvPr id="15" name="Gruppieren 14">
            <a:extLst>
              <a:ext uri="{FF2B5EF4-FFF2-40B4-BE49-F238E27FC236}">
                <a16:creationId xmlns:a16="http://schemas.microsoft.com/office/drawing/2014/main" id="{A6B04F8C-074D-458C-ACA8-529DEDB4E1F3}"/>
              </a:ext>
            </a:extLst>
          </p:cNvPr>
          <p:cNvGrpSpPr/>
          <p:nvPr/>
        </p:nvGrpSpPr>
        <p:grpSpPr>
          <a:xfrm>
            <a:off x="342900" y="2041120"/>
            <a:ext cx="2210912" cy="479738"/>
            <a:chOff x="354063" y="2949262"/>
            <a:chExt cx="2210912" cy="479738"/>
          </a:xfrm>
        </p:grpSpPr>
        <p:cxnSp>
          <p:nvCxnSpPr>
            <p:cNvPr id="16" name="Gerader Verbinder 15">
              <a:extLst>
                <a:ext uri="{FF2B5EF4-FFF2-40B4-BE49-F238E27FC236}">
                  <a16:creationId xmlns:a16="http://schemas.microsoft.com/office/drawing/2014/main" id="{D71B5FAC-8099-4971-835D-12E7271A78B9}"/>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E391BE35-56A8-4010-AAF7-90B1C3B5BED6}"/>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uppieren 17">
            <a:extLst>
              <a:ext uri="{FF2B5EF4-FFF2-40B4-BE49-F238E27FC236}">
                <a16:creationId xmlns:a16="http://schemas.microsoft.com/office/drawing/2014/main" id="{9B704C6B-927E-4756-B18C-E32A4033D65C}"/>
              </a:ext>
            </a:extLst>
          </p:cNvPr>
          <p:cNvGrpSpPr/>
          <p:nvPr/>
        </p:nvGrpSpPr>
        <p:grpSpPr>
          <a:xfrm flipH="1">
            <a:off x="9643901" y="2041120"/>
            <a:ext cx="2210912" cy="479738"/>
            <a:chOff x="354063" y="2949262"/>
            <a:chExt cx="2210912" cy="479738"/>
          </a:xfrm>
        </p:grpSpPr>
        <p:cxnSp>
          <p:nvCxnSpPr>
            <p:cNvPr id="19" name="Gerader Verbinder 18">
              <a:extLst>
                <a:ext uri="{FF2B5EF4-FFF2-40B4-BE49-F238E27FC236}">
                  <a16:creationId xmlns:a16="http://schemas.microsoft.com/office/drawing/2014/main" id="{BB5AA8DB-9303-41CA-93F1-02152D501E00}"/>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E90E397F-00AC-4CE7-8808-55564A28869A}"/>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uppieren 20">
            <a:extLst>
              <a:ext uri="{FF2B5EF4-FFF2-40B4-BE49-F238E27FC236}">
                <a16:creationId xmlns:a16="http://schemas.microsoft.com/office/drawing/2014/main" id="{FDFFF476-2366-44BF-8699-B3FA760DCB92}"/>
              </a:ext>
            </a:extLst>
          </p:cNvPr>
          <p:cNvGrpSpPr/>
          <p:nvPr/>
        </p:nvGrpSpPr>
        <p:grpSpPr>
          <a:xfrm flipH="1">
            <a:off x="7719060" y="3458481"/>
            <a:ext cx="4135753" cy="1513297"/>
            <a:chOff x="354063" y="2217742"/>
            <a:chExt cx="4135753" cy="1513297"/>
          </a:xfrm>
        </p:grpSpPr>
        <p:cxnSp>
          <p:nvCxnSpPr>
            <p:cNvPr id="22" name="Gerader Verbinder 21">
              <a:extLst>
                <a:ext uri="{FF2B5EF4-FFF2-40B4-BE49-F238E27FC236}">
                  <a16:creationId xmlns:a16="http://schemas.microsoft.com/office/drawing/2014/main" id="{8F0A98EA-C43A-41CE-B4BA-312A2ADE4420}"/>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653797D-3C0C-40CE-AA95-1CF872CC200F}"/>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Rechteck 23">
            <a:extLst>
              <a:ext uri="{FF2B5EF4-FFF2-40B4-BE49-F238E27FC236}">
                <a16:creationId xmlns:a16="http://schemas.microsoft.com/office/drawing/2014/main" id="{1E12FD2D-039B-4155-8000-53167789A739}"/>
              </a:ext>
            </a:extLst>
          </p:cNvPr>
          <p:cNvSpPr/>
          <p:nvPr/>
        </p:nvSpPr>
        <p:spPr>
          <a:xfrm>
            <a:off x="10149017" y="1297659"/>
            <a:ext cx="1952300" cy="738664"/>
          </a:xfrm>
          <a:prstGeom prst="rect">
            <a:avLst/>
          </a:prstGeom>
        </p:spPr>
        <p:txBody>
          <a:bodyPr wrap="square">
            <a:spAutoFit/>
          </a:bodyPr>
          <a:lstStyle/>
          <a:p>
            <a:r>
              <a:rPr lang="de-DE" sz="1400" dirty="0">
                <a:solidFill>
                  <a:srgbClr val="0478B7"/>
                </a:solidFill>
              </a:rPr>
              <a:t>Individuell gestaltbare,</a:t>
            </a:r>
            <a:br>
              <a:rPr lang="de-DE" sz="1400" dirty="0">
                <a:solidFill>
                  <a:srgbClr val="0478B7"/>
                </a:solidFill>
              </a:rPr>
            </a:br>
            <a:r>
              <a:rPr lang="de-DE" sz="1400" dirty="0">
                <a:solidFill>
                  <a:srgbClr val="0478B7"/>
                </a:solidFill>
              </a:rPr>
              <a:t>interaktive Filter-Optionen</a:t>
            </a:r>
            <a:endParaRPr lang="de-DE" sz="1400" dirty="0"/>
          </a:p>
        </p:txBody>
      </p:sp>
      <p:sp>
        <p:nvSpPr>
          <p:cNvPr id="25" name="Rechteck 24">
            <a:extLst>
              <a:ext uri="{FF2B5EF4-FFF2-40B4-BE49-F238E27FC236}">
                <a16:creationId xmlns:a16="http://schemas.microsoft.com/office/drawing/2014/main" id="{31BEB89D-54FA-4CE6-B9AE-1F659229BFEB}"/>
              </a:ext>
            </a:extLst>
          </p:cNvPr>
          <p:cNvSpPr/>
          <p:nvPr/>
        </p:nvSpPr>
        <p:spPr>
          <a:xfrm>
            <a:off x="10074824" y="2746115"/>
            <a:ext cx="1952300" cy="738664"/>
          </a:xfrm>
          <a:prstGeom prst="rect">
            <a:avLst/>
          </a:prstGeom>
        </p:spPr>
        <p:txBody>
          <a:bodyPr wrap="square">
            <a:spAutoFit/>
          </a:bodyPr>
          <a:lstStyle/>
          <a:p>
            <a:r>
              <a:rPr lang="de-DE" sz="1400" dirty="0">
                <a:solidFill>
                  <a:srgbClr val="0478B7"/>
                </a:solidFill>
              </a:rPr>
              <a:t>Möglichkeit der Kartendarstellung für operative Betrachtung</a:t>
            </a:r>
            <a:endParaRPr lang="de-DE" sz="1400" dirty="0"/>
          </a:p>
        </p:txBody>
      </p:sp>
    </p:spTree>
    <p:extLst>
      <p:ext uri="{BB962C8B-B14F-4D97-AF65-F5344CB8AC3E}">
        <p14:creationId xmlns:p14="http://schemas.microsoft.com/office/powerpoint/2010/main" val="9295993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74795"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b="1" dirty="0"/>
              <a:t>Anwendungsgebiete</a:t>
            </a:r>
          </a:p>
          <a:p>
            <a:pPr lvl="1"/>
            <a:r>
              <a:rPr lang="de-DE" dirty="0"/>
              <a:t>Customer Analytics</a:t>
            </a:r>
          </a:p>
          <a:p>
            <a:pPr lvl="1"/>
            <a:r>
              <a:rPr lang="de-DE" b="1" dirty="0"/>
              <a:t>Industrial Analytics</a:t>
            </a:r>
          </a:p>
          <a:p>
            <a:pPr lvl="1"/>
            <a:r>
              <a:rPr lang="de-DE" dirty="0"/>
              <a:t>Finance Analytics</a:t>
            </a:r>
          </a:p>
          <a:p>
            <a:r>
              <a:rPr lang="de-DE"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148</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29625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599620396"/>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3355" name="think-cell Folie" r:id="rId6" imgW="196" imgH="196" progId="TCLayout.ActiveDocument.1">
                  <p:embed/>
                </p:oleObj>
              </mc:Choice>
              <mc:Fallback>
                <p:oleObj name="think-cell Folie" r:id="rId6" imgW="196" imgH="196" progId="TCLayout.ActiveDocument.1">
                  <p:embed/>
                  <p:pic>
                    <p:nvPicPr>
                      <p:cNvPr id="8" name="Objekt 7"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9" name="Rechteck 8"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5" name="Titel 4"/>
          <p:cNvSpPr>
            <a:spLocks noGrp="1"/>
          </p:cNvSpPr>
          <p:nvPr>
            <p:ph type="title"/>
          </p:nvPr>
        </p:nvSpPr>
        <p:spPr/>
        <p:txBody>
          <a:bodyPr/>
          <a:lstStyle/>
          <a:p>
            <a:r>
              <a:rPr lang="de-DE" dirty="0"/>
              <a:t>Der Controller verliert die Kontrolle</a:t>
            </a:r>
          </a:p>
        </p:txBody>
      </p:sp>
      <p:sp>
        <p:nvSpPr>
          <p:cNvPr id="7" name="Textplatzhalter 6"/>
          <p:cNvSpPr>
            <a:spLocks noGrp="1"/>
          </p:cNvSpPr>
          <p:nvPr>
            <p:ph type="body" sz="quarter" idx="13"/>
          </p:nvPr>
        </p:nvSpPr>
        <p:spPr/>
        <p:txBody>
          <a:bodyPr/>
          <a:lstStyle/>
          <a:p>
            <a:r>
              <a:rPr lang="de-DE" dirty="0"/>
              <a:t>FAZ vom 26.3.2018</a:t>
            </a:r>
          </a:p>
        </p:txBody>
      </p:sp>
      <p:sp>
        <p:nvSpPr>
          <p:cNvPr id="3" name="Textplatzhalter 2"/>
          <p:cNvSpPr>
            <a:spLocks noGrp="1"/>
          </p:cNvSpPr>
          <p:nvPr>
            <p:ph type="body" sz="quarter" idx="14"/>
          </p:nvPr>
        </p:nvSpPr>
        <p:spPr/>
        <p:txBody>
          <a:bodyPr/>
          <a:lstStyle/>
          <a:p>
            <a:endParaRPr lang="de-DE" dirty="0"/>
          </a:p>
        </p:txBody>
      </p:sp>
      <p:sp>
        <p:nvSpPr>
          <p:cNvPr id="4" name="Inhaltsplatzhalter 3"/>
          <p:cNvSpPr>
            <a:spLocks noGrp="1"/>
          </p:cNvSpPr>
          <p:nvPr>
            <p:ph idx="1"/>
          </p:nvPr>
        </p:nvSpPr>
        <p:spPr/>
        <p:txBody>
          <a:bodyPr/>
          <a:lstStyle/>
          <a:p>
            <a:pPr marL="0" indent="0">
              <a:buNone/>
            </a:pPr>
            <a:r>
              <a:rPr lang="de-DE" dirty="0"/>
              <a:t>„Obwohl das Schlagwort Digitalisierung seit geraumer Zeit in aller Munde ist, hat das Controlling in den meisten Unternehmen keine klare und stimmige Digitalisierungsstrategie. Dies denken zumindest fast drei Viertel der Befragten.“</a:t>
            </a:r>
          </a:p>
          <a:p>
            <a:pPr marL="0" indent="0">
              <a:buNone/>
            </a:pPr>
            <a:endParaRPr lang="de-DE" dirty="0"/>
          </a:p>
        </p:txBody>
      </p:sp>
      <p:pic>
        <p:nvPicPr>
          <p:cNvPr id="10" name="Picture 2" descr="Illustration zum Controlling von Peter von Tresckow."/>
          <p:cNvPicPr>
            <a:picLocks noGrp="1" noChangeAspect="1" noChangeArrowheads="1"/>
          </p:cNvPicPr>
          <p:nvPr>
            <p:ph idx="12"/>
          </p:nvPr>
        </p:nvPicPr>
        <p:blipFill>
          <a:blip r:embed="rId8">
            <a:extLst>
              <a:ext uri="{28A0092B-C50C-407E-A947-70E740481C1C}">
                <a14:useLocalDpi xmlns:a14="http://schemas.microsoft.com/office/drawing/2010/main" val="0"/>
              </a:ext>
            </a:extLst>
          </a:blip>
          <a:stretch>
            <a:fillRect/>
          </a:stretch>
        </p:blipFill>
        <p:spPr bwMode="auto">
          <a:xfrm>
            <a:off x="6169028" y="1687226"/>
            <a:ext cx="3959225" cy="3764509"/>
          </a:xfrm>
          <a:prstGeom prst="rect">
            <a:avLst/>
          </a:prstGeom>
          <a:noFill/>
          <a:extLst>
            <a:ext uri="{909E8E84-426E-40DD-AFC4-6F175D3DCCD1}">
              <a14:hiddenFill xmlns:a14="http://schemas.microsoft.com/office/drawing/2010/main">
                <a:solidFill>
                  <a:srgbClr val="FFFFFF"/>
                </a:solidFill>
              </a14:hiddenFill>
            </a:ext>
          </a:extLst>
        </p:spPr>
      </p:pic>
      <p:sp>
        <p:nvSpPr>
          <p:cNvPr id="11" name="Foliennummernplatzhalter 10">
            <a:extLst>
              <a:ext uri="{FF2B5EF4-FFF2-40B4-BE49-F238E27FC236}">
                <a16:creationId xmlns:a16="http://schemas.microsoft.com/office/drawing/2014/main" id="{CFE13E22-AC09-4315-8D90-1828661AC0A5}"/>
              </a:ext>
            </a:extLst>
          </p:cNvPr>
          <p:cNvSpPr>
            <a:spLocks noGrp="1"/>
          </p:cNvSpPr>
          <p:nvPr>
            <p:ph type="sldNum" sz="quarter" idx="11"/>
          </p:nvPr>
        </p:nvSpPr>
        <p:spPr/>
        <p:txBody>
          <a:bodyPr/>
          <a:lstStyle/>
          <a:p>
            <a:fld id="{FFC269A0-BD27-4577-9DED-0AAE60100C51}" type="slidenum">
              <a:rPr lang="de-DE" smtClean="0"/>
              <a:pPr/>
              <a:t>14</a:t>
            </a:fld>
            <a:r>
              <a:rPr lang="de-DE" dirty="0"/>
              <a:t> | ©</a:t>
            </a:r>
          </a:p>
        </p:txBody>
      </p:sp>
      <p:sp>
        <p:nvSpPr>
          <p:cNvPr id="12" name="Fußzeilenplatzhalter 11">
            <a:extLst>
              <a:ext uri="{FF2B5EF4-FFF2-40B4-BE49-F238E27FC236}">
                <a16:creationId xmlns:a16="http://schemas.microsoft.com/office/drawing/2014/main" id="{3A311000-F1FF-45A1-ABBF-3C686A6554D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6332274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E7DB3-8F03-4BA0-98BD-9119FA96629C}"/>
              </a:ext>
            </a:extLst>
          </p:cNvPr>
          <p:cNvSpPr>
            <a:spLocks noGrp="1"/>
          </p:cNvSpPr>
          <p:nvPr>
            <p:ph type="title"/>
          </p:nvPr>
        </p:nvSpPr>
        <p:spPr/>
        <p:txBody>
          <a:bodyPr/>
          <a:lstStyle/>
          <a:p>
            <a:r>
              <a:rPr lang="de-DE" dirty="0"/>
              <a:t>Industrial Analytics: Themenbeispiele</a:t>
            </a:r>
          </a:p>
        </p:txBody>
      </p:sp>
      <p:sp>
        <p:nvSpPr>
          <p:cNvPr id="5" name="Inhaltsplatzhalter 4">
            <a:extLst>
              <a:ext uri="{FF2B5EF4-FFF2-40B4-BE49-F238E27FC236}">
                <a16:creationId xmlns:a16="http://schemas.microsoft.com/office/drawing/2014/main" id="{13578176-B019-4A2D-B0E4-C15D6B2CE9A3}"/>
              </a:ext>
            </a:extLst>
          </p:cNvPr>
          <p:cNvSpPr>
            <a:spLocks noGrp="1"/>
          </p:cNvSpPr>
          <p:nvPr>
            <p:ph idx="1"/>
          </p:nvPr>
        </p:nvSpPr>
        <p:spPr/>
        <p:txBody>
          <a:bodyPr/>
          <a:lstStyle/>
          <a:p>
            <a:r>
              <a:rPr lang="de-DE" dirty="0"/>
              <a:t>Produktsegmentierung</a:t>
            </a:r>
          </a:p>
          <a:p>
            <a:r>
              <a:rPr lang="de-DE" dirty="0" err="1"/>
              <a:t>Predictive</a:t>
            </a:r>
            <a:r>
              <a:rPr lang="de-DE" dirty="0"/>
              <a:t> Maintenance</a:t>
            </a:r>
          </a:p>
          <a:p>
            <a:r>
              <a:rPr lang="de-DE" dirty="0" err="1"/>
              <a:t>Anomalieerkennung</a:t>
            </a:r>
            <a:endParaRPr lang="de-DE" dirty="0"/>
          </a:p>
          <a:p>
            <a:r>
              <a:rPr lang="de-DE" dirty="0" err="1"/>
              <a:t>Predictive</a:t>
            </a:r>
            <a:r>
              <a:rPr lang="de-DE" dirty="0"/>
              <a:t> Quality</a:t>
            </a:r>
          </a:p>
          <a:p>
            <a:r>
              <a:rPr lang="de-DE" dirty="0"/>
              <a:t>Parameter </a:t>
            </a:r>
            <a:r>
              <a:rPr lang="de-DE" dirty="0" err="1"/>
              <a:t>Recommender</a:t>
            </a:r>
            <a:r>
              <a:rPr lang="de-DE" dirty="0"/>
              <a:t>/Assistenzsysteme</a:t>
            </a:r>
          </a:p>
        </p:txBody>
      </p:sp>
      <p:sp>
        <p:nvSpPr>
          <p:cNvPr id="3" name="Fußzeilenplatzhalter 2">
            <a:extLst>
              <a:ext uri="{FF2B5EF4-FFF2-40B4-BE49-F238E27FC236}">
                <a16:creationId xmlns:a16="http://schemas.microsoft.com/office/drawing/2014/main" id="{7091FFCE-3520-4A2B-8161-CAC82FF4F652}"/>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EB1BB65-FCB1-46C5-8BF2-FD91B494F0B1}"/>
              </a:ext>
            </a:extLst>
          </p:cNvPr>
          <p:cNvSpPr>
            <a:spLocks noGrp="1"/>
          </p:cNvSpPr>
          <p:nvPr>
            <p:ph type="sldNum" sz="quarter" idx="11"/>
          </p:nvPr>
        </p:nvSpPr>
        <p:spPr/>
        <p:txBody>
          <a:bodyPr/>
          <a:lstStyle/>
          <a:p>
            <a:fld id="{FFC269A0-BD27-4577-9DED-0AAE60100C51}" type="slidenum">
              <a:rPr lang="de-DE" smtClean="0"/>
              <a:pPr/>
              <a:t>149</a:t>
            </a:fld>
            <a:r>
              <a:rPr lang="de-DE"/>
              <a:t> | ©</a:t>
            </a:r>
            <a:endParaRPr lang="de-DE" dirty="0"/>
          </a:p>
        </p:txBody>
      </p:sp>
      <p:sp>
        <p:nvSpPr>
          <p:cNvPr id="6" name="Textplatzhalter 5">
            <a:extLst>
              <a:ext uri="{FF2B5EF4-FFF2-40B4-BE49-F238E27FC236}">
                <a16:creationId xmlns:a16="http://schemas.microsoft.com/office/drawing/2014/main" id="{0B274101-C640-4CB0-BEAB-47178B4F8983}"/>
              </a:ext>
            </a:extLst>
          </p:cNvPr>
          <p:cNvSpPr>
            <a:spLocks noGrp="1"/>
          </p:cNvSpPr>
          <p:nvPr>
            <p:ph type="body" sz="quarter" idx="13"/>
          </p:nvPr>
        </p:nvSpPr>
        <p:spPr/>
        <p:txBody>
          <a:bodyPr/>
          <a:lstStyle/>
          <a:p>
            <a:endParaRPr lang="de-DE"/>
          </a:p>
        </p:txBody>
      </p:sp>
      <p:pic>
        <p:nvPicPr>
          <p:cNvPr id="7" name="Grafik 6" descr="Ein Bild, das Automat enthält.&#10;&#10;Automatisch generierte Beschreibung">
            <a:extLst>
              <a:ext uri="{FF2B5EF4-FFF2-40B4-BE49-F238E27FC236}">
                <a16:creationId xmlns:a16="http://schemas.microsoft.com/office/drawing/2014/main" id="{E8F56882-A955-4838-93C0-CE5195703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40" y="908719"/>
            <a:ext cx="5185716" cy="2592858"/>
          </a:xfrm>
          <a:prstGeom prst="rect">
            <a:avLst/>
          </a:prstGeom>
        </p:spPr>
      </p:pic>
    </p:spTree>
    <p:extLst>
      <p:ext uri="{BB962C8B-B14F-4D97-AF65-F5344CB8AC3E}">
        <p14:creationId xmlns:p14="http://schemas.microsoft.com/office/powerpoint/2010/main" val="23594940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D38F6C-D1FA-4137-95FF-F92D71399D35}"/>
              </a:ext>
            </a:extLst>
          </p:cNvPr>
          <p:cNvSpPr>
            <a:spLocks noGrp="1"/>
          </p:cNvSpPr>
          <p:nvPr>
            <p:ph type="title"/>
          </p:nvPr>
        </p:nvSpPr>
        <p:spPr/>
        <p:txBody>
          <a:bodyPr/>
          <a:lstStyle/>
          <a:p>
            <a:r>
              <a:rPr lang="de-DE" dirty="0"/>
              <a:t>Beispiel: </a:t>
            </a:r>
            <a:r>
              <a:rPr lang="de-DE" dirty="0" err="1"/>
              <a:t>Anomalieerkennung</a:t>
            </a:r>
            <a:r>
              <a:rPr lang="de-DE" dirty="0"/>
              <a:t> in der Produktion</a:t>
            </a:r>
          </a:p>
        </p:txBody>
      </p:sp>
      <p:sp>
        <p:nvSpPr>
          <p:cNvPr id="3" name="Inhaltsplatzhalter 2">
            <a:extLst>
              <a:ext uri="{FF2B5EF4-FFF2-40B4-BE49-F238E27FC236}">
                <a16:creationId xmlns:a16="http://schemas.microsoft.com/office/drawing/2014/main" id="{76316F8D-1845-4BDA-ADFE-818D80D2A5B3}"/>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DB02534E-A808-467A-B407-F6FDE88BE22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4CA0D00-C749-43EA-8FBC-5723A2E7ADB0}"/>
              </a:ext>
            </a:extLst>
          </p:cNvPr>
          <p:cNvSpPr>
            <a:spLocks noGrp="1"/>
          </p:cNvSpPr>
          <p:nvPr>
            <p:ph type="sldNum" sz="quarter" idx="11"/>
          </p:nvPr>
        </p:nvSpPr>
        <p:spPr/>
        <p:txBody>
          <a:bodyPr/>
          <a:lstStyle/>
          <a:p>
            <a:fld id="{FFC269A0-BD27-4577-9DED-0AAE60100C51}" type="slidenum">
              <a:rPr lang="de-DE" smtClean="0"/>
              <a:pPr/>
              <a:t>150</a:t>
            </a:fld>
            <a:r>
              <a:rPr lang="de-DE"/>
              <a:t> | ©</a:t>
            </a:r>
            <a:endParaRPr lang="de-DE" dirty="0"/>
          </a:p>
        </p:txBody>
      </p:sp>
      <p:sp>
        <p:nvSpPr>
          <p:cNvPr id="6" name="Textplatzhalter 5">
            <a:extLst>
              <a:ext uri="{FF2B5EF4-FFF2-40B4-BE49-F238E27FC236}">
                <a16:creationId xmlns:a16="http://schemas.microsoft.com/office/drawing/2014/main" id="{D87EEAFB-09E5-4ADF-A61E-427758981FF0}"/>
              </a:ext>
            </a:extLst>
          </p:cNvPr>
          <p:cNvSpPr>
            <a:spLocks noGrp="1"/>
          </p:cNvSpPr>
          <p:nvPr>
            <p:ph type="body" sz="quarter" idx="13"/>
          </p:nvPr>
        </p:nvSpPr>
        <p:spPr/>
        <p:txBody>
          <a:bodyPr/>
          <a:lstStyle/>
          <a:p>
            <a:endParaRPr lang="de-DE"/>
          </a:p>
        </p:txBody>
      </p:sp>
      <p:pic>
        <p:nvPicPr>
          <p:cNvPr id="7" name="Inhaltsplatzhalter 6">
            <a:extLst>
              <a:ext uri="{FF2B5EF4-FFF2-40B4-BE49-F238E27FC236}">
                <a16:creationId xmlns:a16="http://schemas.microsoft.com/office/drawing/2014/main" id="{CA1BF01D-F563-4FCC-AA09-54640B1B1B94}"/>
              </a:ext>
            </a:extLst>
          </p:cNvPr>
          <p:cNvPicPr>
            <a:picLocks noChangeAspect="1"/>
          </p:cNvPicPr>
          <p:nvPr/>
        </p:nvPicPr>
        <p:blipFill>
          <a:blip r:embed="rId2">
            <a:clrChange>
              <a:clrFrom>
                <a:srgbClr val="FFFFFF"/>
              </a:clrFrom>
              <a:clrTo>
                <a:srgbClr val="FFFFFF">
                  <a:alpha val="0"/>
                </a:srgbClr>
              </a:clrTo>
            </a:clrChange>
          </a:blip>
          <a:stretch>
            <a:fillRect/>
          </a:stretch>
        </p:blipFill>
        <p:spPr bwMode="gray">
          <a:xfrm>
            <a:off x="519072" y="1555476"/>
            <a:ext cx="11098434" cy="4205722"/>
          </a:xfrm>
          <a:prstGeom prst="rect">
            <a:avLst/>
          </a:prstGeom>
        </p:spPr>
      </p:pic>
      <p:sp>
        <p:nvSpPr>
          <p:cNvPr id="8" name="Textfeld 7">
            <a:extLst>
              <a:ext uri="{FF2B5EF4-FFF2-40B4-BE49-F238E27FC236}">
                <a16:creationId xmlns:a16="http://schemas.microsoft.com/office/drawing/2014/main" id="{2BD6AEAC-4DD9-4E6C-92AD-C0788DFF1741}"/>
              </a:ext>
            </a:extLst>
          </p:cNvPr>
          <p:cNvSpPr txBox="1"/>
          <p:nvPr/>
        </p:nvSpPr>
        <p:spPr>
          <a:xfrm>
            <a:off x="836628" y="5744950"/>
            <a:ext cx="10836299" cy="307777"/>
          </a:xfrm>
          <a:prstGeom prst="rect">
            <a:avLst/>
          </a:prstGeom>
          <a:noFill/>
        </p:spPr>
        <p:txBody>
          <a:bodyPr wrap="square">
            <a:spAutoFit/>
          </a:bodyPr>
          <a:lstStyle/>
          <a:p>
            <a:r>
              <a:rPr lang="de-DE" sz="1400" dirty="0" err="1"/>
              <a:t>Anomalieerkennung</a:t>
            </a:r>
            <a:r>
              <a:rPr lang="de-DE" sz="1400" dirty="0"/>
              <a:t> ermöglicht </a:t>
            </a:r>
            <a:r>
              <a:rPr lang="de-DE" sz="1400" dirty="0" err="1"/>
              <a:t>Predictive</a:t>
            </a:r>
            <a:r>
              <a:rPr lang="de-DE" sz="1400" dirty="0"/>
              <a:t> Maintenance und damit eine Minimierung von ungeplanten Betriebsstillständen</a:t>
            </a:r>
          </a:p>
        </p:txBody>
      </p:sp>
    </p:spTree>
    <p:extLst>
      <p:ext uri="{BB962C8B-B14F-4D97-AF65-F5344CB8AC3E}">
        <p14:creationId xmlns:p14="http://schemas.microsoft.com/office/powerpoint/2010/main" val="16543118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fik 51" descr="Ein Bild, das Monitor, sitzend, schwarz, Tisch enthält.&#10;&#10;Automatisch generierte Beschreibung">
            <a:extLst>
              <a:ext uri="{FF2B5EF4-FFF2-40B4-BE49-F238E27FC236}">
                <a16:creationId xmlns:a16="http://schemas.microsoft.com/office/drawing/2014/main" id="{324CABB2-720B-443F-9706-C91195DFC25E}"/>
              </a:ext>
            </a:extLst>
          </p:cNvPr>
          <p:cNvPicPr>
            <a:picLocks noChangeAspect="1"/>
          </p:cNvPicPr>
          <p:nvPr/>
        </p:nvPicPr>
        <p:blipFill>
          <a:blip r:embed="rId2"/>
          <a:stretch>
            <a:fillRect/>
          </a:stretch>
        </p:blipFill>
        <p:spPr>
          <a:xfrm>
            <a:off x="-672752" y="282863"/>
            <a:ext cx="8336824" cy="6487792"/>
          </a:xfrm>
          <a:prstGeom prst="rect">
            <a:avLst/>
          </a:prstGeom>
        </p:spPr>
      </p:pic>
      <p:sp>
        <p:nvSpPr>
          <p:cNvPr id="2" name="Titel 1">
            <a:extLst>
              <a:ext uri="{FF2B5EF4-FFF2-40B4-BE49-F238E27FC236}">
                <a16:creationId xmlns:a16="http://schemas.microsoft.com/office/drawing/2014/main" id="{1AD38F6C-D1FA-4137-95FF-F92D71399D35}"/>
              </a:ext>
            </a:extLst>
          </p:cNvPr>
          <p:cNvSpPr>
            <a:spLocks noGrp="1"/>
          </p:cNvSpPr>
          <p:nvPr>
            <p:ph type="title"/>
          </p:nvPr>
        </p:nvSpPr>
        <p:spPr/>
        <p:txBody>
          <a:bodyPr/>
          <a:lstStyle/>
          <a:p>
            <a:r>
              <a:rPr lang="de-DE" dirty="0"/>
              <a:t>Beispiel: </a:t>
            </a:r>
            <a:r>
              <a:rPr lang="de-DE" dirty="0" err="1"/>
              <a:t>Predictive</a:t>
            </a:r>
            <a:r>
              <a:rPr lang="de-DE" dirty="0"/>
              <a:t> Maintenance Dashboard</a:t>
            </a:r>
          </a:p>
        </p:txBody>
      </p:sp>
      <p:sp>
        <p:nvSpPr>
          <p:cNvPr id="4" name="Fußzeilenplatzhalter 3">
            <a:extLst>
              <a:ext uri="{FF2B5EF4-FFF2-40B4-BE49-F238E27FC236}">
                <a16:creationId xmlns:a16="http://schemas.microsoft.com/office/drawing/2014/main" id="{DB02534E-A808-467A-B407-F6FDE88BE22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4CA0D00-C749-43EA-8FBC-5723A2E7ADB0}"/>
              </a:ext>
            </a:extLst>
          </p:cNvPr>
          <p:cNvSpPr>
            <a:spLocks noGrp="1"/>
          </p:cNvSpPr>
          <p:nvPr>
            <p:ph type="sldNum" sz="quarter" idx="11"/>
          </p:nvPr>
        </p:nvSpPr>
        <p:spPr/>
        <p:txBody>
          <a:bodyPr/>
          <a:lstStyle/>
          <a:p>
            <a:fld id="{FFC269A0-BD27-4577-9DED-0AAE60100C51}" type="slidenum">
              <a:rPr lang="de-DE" smtClean="0"/>
              <a:pPr/>
              <a:t>151</a:t>
            </a:fld>
            <a:r>
              <a:rPr lang="de-DE"/>
              <a:t> | ©</a:t>
            </a:r>
            <a:endParaRPr lang="de-DE" dirty="0"/>
          </a:p>
        </p:txBody>
      </p:sp>
      <p:sp>
        <p:nvSpPr>
          <p:cNvPr id="6" name="Textplatzhalter 5">
            <a:extLst>
              <a:ext uri="{FF2B5EF4-FFF2-40B4-BE49-F238E27FC236}">
                <a16:creationId xmlns:a16="http://schemas.microsoft.com/office/drawing/2014/main" id="{D87EEAFB-09E5-4ADF-A61E-427758981FF0}"/>
              </a:ext>
            </a:extLst>
          </p:cNvPr>
          <p:cNvSpPr>
            <a:spLocks noGrp="1"/>
          </p:cNvSpPr>
          <p:nvPr>
            <p:ph type="body" sz="quarter" idx="13"/>
          </p:nvPr>
        </p:nvSpPr>
        <p:spPr/>
        <p:txBody>
          <a:bodyPr/>
          <a:lstStyle/>
          <a:p>
            <a:endParaRPr lang="de-DE"/>
          </a:p>
        </p:txBody>
      </p:sp>
      <p:pic>
        <p:nvPicPr>
          <p:cNvPr id="54" name="Grafik 53">
            <a:extLst>
              <a:ext uri="{FF2B5EF4-FFF2-40B4-BE49-F238E27FC236}">
                <a16:creationId xmlns:a16="http://schemas.microsoft.com/office/drawing/2014/main" id="{2A5EADEF-E685-4A20-AC52-7DCD9BA45A17}"/>
              </a:ext>
            </a:extLst>
          </p:cNvPr>
          <p:cNvPicPr>
            <a:picLocks noChangeAspect="1"/>
          </p:cNvPicPr>
          <p:nvPr/>
        </p:nvPicPr>
        <p:blipFill>
          <a:blip r:embed="rId3"/>
          <a:stretch>
            <a:fillRect/>
          </a:stretch>
        </p:blipFill>
        <p:spPr>
          <a:xfrm>
            <a:off x="911477" y="1796219"/>
            <a:ext cx="5371680" cy="3763710"/>
          </a:xfrm>
          <a:prstGeom prst="rect">
            <a:avLst/>
          </a:prstGeom>
        </p:spPr>
      </p:pic>
      <p:sp>
        <p:nvSpPr>
          <p:cNvPr id="55" name="Textfeld 54">
            <a:extLst>
              <a:ext uri="{FF2B5EF4-FFF2-40B4-BE49-F238E27FC236}">
                <a16:creationId xmlns:a16="http://schemas.microsoft.com/office/drawing/2014/main" id="{99D13D15-80DD-42BD-91D1-1202A27A2E42}"/>
              </a:ext>
            </a:extLst>
          </p:cNvPr>
          <p:cNvSpPr txBox="1"/>
          <p:nvPr/>
        </p:nvSpPr>
        <p:spPr>
          <a:xfrm>
            <a:off x="8614165" y="2198076"/>
            <a:ext cx="2140603"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Sensor-Aggregation (Streaming data – live)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Anomaly Detection</a:t>
            </a:r>
            <a:b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b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on Signal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Machine Condition Monitoring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Machine Health (in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Mean Time to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58" name="Oval 42">
            <a:extLst>
              <a:ext uri="{FF2B5EF4-FFF2-40B4-BE49-F238E27FC236}">
                <a16:creationId xmlns:a16="http://schemas.microsoft.com/office/drawing/2014/main" id="{664B1051-88BC-4BD8-B687-33ED2931A3BD}"/>
              </a:ext>
            </a:extLst>
          </p:cNvPr>
          <p:cNvSpPr/>
          <p:nvPr/>
        </p:nvSpPr>
        <p:spPr>
          <a:xfrm>
            <a:off x="8164290" y="2321844"/>
            <a:ext cx="304949" cy="268538"/>
          </a:xfrm>
          <a:prstGeom prst="ellips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rPr>
              <a:t>1</a:t>
            </a:r>
          </a:p>
        </p:txBody>
      </p:sp>
      <p:sp>
        <p:nvSpPr>
          <p:cNvPr id="61" name="Oval 43">
            <a:extLst>
              <a:ext uri="{FF2B5EF4-FFF2-40B4-BE49-F238E27FC236}">
                <a16:creationId xmlns:a16="http://schemas.microsoft.com/office/drawing/2014/main" id="{997B2257-0A9B-43DA-9C1E-437BB99AAB79}"/>
              </a:ext>
            </a:extLst>
          </p:cNvPr>
          <p:cNvSpPr/>
          <p:nvPr/>
        </p:nvSpPr>
        <p:spPr>
          <a:xfrm>
            <a:off x="8164290" y="3565781"/>
            <a:ext cx="304950" cy="273269"/>
          </a:xfrm>
          <a:prstGeom prst="ellips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rPr>
              <a:t>2</a:t>
            </a:r>
          </a:p>
        </p:txBody>
      </p:sp>
      <p:sp>
        <p:nvSpPr>
          <p:cNvPr id="63" name="Oval 44">
            <a:extLst>
              <a:ext uri="{FF2B5EF4-FFF2-40B4-BE49-F238E27FC236}">
                <a16:creationId xmlns:a16="http://schemas.microsoft.com/office/drawing/2014/main" id="{A7EC209F-F662-41C1-8D63-76167B9FE7D7}"/>
              </a:ext>
            </a:extLst>
          </p:cNvPr>
          <p:cNvSpPr/>
          <p:nvPr/>
        </p:nvSpPr>
        <p:spPr>
          <a:xfrm>
            <a:off x="8164291" y="4112320"/>
            <a:ext cx="304949" cy="304949"/>
          </a:xfrm>
          <a:prstGeom prst="ellips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rPr>
              <a:t>3</a:t>
            </a:r>
          </a:p>
        </p:txBody>
      </p:sp>
      <p:sp>
        <p:nvSpPr>
          <p:cNvPr id="67" name="Oval 45">
            <a:extLst>
              <a:ext uri="{FF2B5EF4-FFF2-40B4-BE49-F238E27FC236}">
                <a16:creationId xmlns:a16="http://schemas.microsoft.com/office/drawing/2014/main" id="{CEB63A6B-DBE7-4131-B020-1042B2EF2A3C}"/>
              </a:ext>
            </a:extLst>
          </p:cNvPr>
          <p:cNvSpPr/>
          <p:nvPr/>
        </p:nvSpPr>
        <p:spPr>
          <a:xfrm>
            <a:off x="8164291" y="4564264"/>
            <a:ext cx="304949" cy="304949"/>
          </a:xfrm>
          <a:prstGeom prst="ellips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rPr>
              <a:t>4</a:t>
            </a:r>
          </a:p>
        </p:txBody>
      </p:sp>
    </p:spTree>
    <p:extLst>
      <p:ext uri="{BB962C8B-B14F-4D97-AF65-F5344CB8AC3E}">
        <p14:creationId xmlns:p14="http://schemas.microsoft.com/office/powerpoint/2010/main" val="32996097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D38F6C-D1FA-4137-95FF-F92D71399D35}"/>
              </a:ext>
            </a:extLst>
          </p:cNvPr>
          <p:cNvSpPr>
            <a:spLocks noGrp="1"/>
          </p:cNvSpPr>
          <p:nvPr>
            <p:ph type="title"/>
          </p:nvPr>
        </p:nvSpPr>
        <p:spPr/>
        <p:txBody>
          <a:bodyPr/>
          <a:lstStyle/>
          <a:p>
            <a:r>
              <a:rPr lang="de-DE" dirty="0"/>
              <a:t>Beispiel: </a:t>
            </a:r>
            <a:r>
              <a:rPr lang="de-DE" dirty="0" err="1"/>
              <a:t>Predictive</a:t>
            </a:r>
            <a:r>
              <a:rPr lang="de-DE" dirty="0"/>
              <a:t> Quality &amp; Parameter </a:t>
            </a:r>
            <a:r>
              <a:rPr lang="de-DE" dirty="0" err="1"/>
              <a:t>Recommender</a:t>
            </a:r>
            <a:endParaRPr lang="de-DE" dirty="0"/>
          </a:p>
        </p:txBody>
      </p:sp>
      <p:sp>
        <p:nvSpPr>
          <p:cNvPr id="4" name="Fußzeilenplatzhalter 3">
            <a:extLst>
              <a:ext uri="{FF2B5EF4-FFF2-40B4-BE49-F238E27FC236}">
                <a16:creationId xmlns:a16="http://schemas.microsoft.com/office/drawing/2014/main" id="{DB02534E-A808-467A-B407-F6FDE88BE22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4CA0D00-C749-43EA-8FBC-5723A2E7ADB0}"/>
              </a:ext>
            </a:extLst>
          </p:cNvPr>
          <p:cNvSpPr>
            <a:spLocks noGrp="1"/>
          </p:cNvSpPr>
          <p:nvPr>
            <p:ph type="sldNum" sz="quarter" idx="11"/>
          </p:nvPr>
        </p:nvSpPr>
        <p:spPr/>
        <p:txBody>
          <a:bodyPr/>
          <a:lstStyle/>
          <a:p>
            <a:fld id="{FFC269A0-BD27-4577-9DED-0AAE60100C51}" type="slidenum">
              <a:rPr lang="de-DE" smtClean="0"/>
              <a:pPr/>
              <a:t>152</a:t>
            </a:fld>
            <a:r>
              <a:rPr lang="de-DE"/>
              <a:t> | ©</a:t>
            </a:r>
            <a:endParaRPr lang="de-DE" dirty="0"/>
          </a:p>
        </p:txBody>
      </p:sp>
      <p:sp>
        <p:nvSpPr>
          <p:cNvPr id="6" name="Textplatzhalter 5">
            <a:extLst>
              <a:ext uri="{FF2B5EF4-FFF2-40B4-BE49-F238E27FC236}">
                <a16:creationId xmlns:a16="http://schemas.microsoft.com/office/drawing/2014/main" id="{D87EEAFB-09E5-4ADF-A61E-427758981FF0}"/>
              </a:ext>
            </a:extLst>
          </p:cNvPr>
          <p:cNvSpPr>
            <a:spLocks noGrp="1"/>
          </p:cNvSpPr>
          <p:nvPr>
            <p:ph type="body" sz="quarter" idx="13"/>
          </p:nvPr>
        </p:nvSpPr>
        <p:spPr/>
        <p:txBody>
          <a:bodyPr/>
          <a:lstStyle/>
          <a:p>
            <a:endParaRPr lang="de-DE"/>
          </a:p>
        </p:txBody>
      </p:sp>
      <p:grpSp>
        <p:nvGrpSpPr>
          <p:cNvPr id="8" name="Gruppieren 7">
            <a:extLst>
              <a:ext uri="{FF2B5EF4-FFF2-40B4-BE49-F238E27FC236}">
                <a16:creationId xmlns:a16="http://schemas.microsoft.com/office/drawing/2014/main" id="{F361A110-489F-439E-A9DC-130C69844544}"/>
              </a:ext>
            </a:extLst>
          </p:cNvPr>
          <p:cNvGrpSpPr/>
          <p:nvPr/>
        </p:nvGrpSpPr>
        <p:grpSpPr>
          <a:xfrm>
            <a:off x="4150364" y="1923928"/>
            <a:ext cx="7613626" cy="3259928"/>
            <a:chOff x="4155694" y="2185296"/>
            <a:chExt cx="7613626" cy="2535225"/>
          </a:xfrm>
        </p:grpSpPr>
        <p:grpSp>
          <p:nvGrpSpPr>
            <p:cNvPr id="14" name="Gruppieren 100">
              <a:extLst>
                <a:ext uri="{FF2B5EF4-FFF2-40B4-BE49-F238E27FC236}">
                  <a16:creationId xmlns:a16="http://schemas.microsoft.com/office/drawing/2014/main" id="{5CC21F74-79C7-4519-8C85-4B28B8A01565}"/>
                </a:ext>
              </a:extLst>
            </p:cNvPr>
            <p:cNvGrpSpPr/>
            <p:nvPr/>
          </p:nvGrpSpPr>
          <p:grpSpPr>
            <a:xfrm>
              <a:off x="8161214" y="2299547"/>
              <a:ext cx="595389" cy="371496"/>
              <a:chOff x="3320825" y="1785777"/>
              <a:chExt cx="1039241" cy="648440"/>
            </a:xfrm>
          </p:grpSpPr>
          <p:sp>
            <p:nvSpPr>
              <p:cNvPr id="15" name="Ellipse 95">
                <a:extLst>
                  <a:ext uri="{FF2B5EF4-FFF2-40B4-BE49-F238E27FC236}">
                    <a16:creationId xmlns:a16="http://schemas.microsoft.com/office/drawing/2014/main" id="{43A9C689-3AB1-4FEE-9589-8B93398E72A6}"/>
                  </a:ext>
                </a:extLst>
              </p:cNvPr>
              <p:cNvSpPr/>
              <p:nvPr/>
            </p:nvSpPr>
            <p:spPr>
              <a:xfrm>
                <a:off x="3320825" y="1787554"/>
                <a:ext cx="328015" cy="313411"/>
              </a:xfrm>
              <a:prstGeom prst="ellipse">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algn="ctr" defTabSz="1219170">
                  <a:defRPr/>
                </a:pPr>
                <a:r>
                  <a:rPr lang="de-AT" sz="700" kern="0" dirty="0">
                    <a:solidFill>
                      <a:prstClr val="white"/>
                    </a:solidFill>
                    <a:latin typeface="Calibri" panose="020F0502020204030204" pitchFamily="34" charset="0"/>
                    <a:cs typeface="Calibri" panose="020F0502020204030204" pitchFamily="34" charset="0"/>
                  </a:rPr>
                  <a:t>1</a:t>
                </a:r>
              </a:p>
            </p:txBody>
          </p:sp>
          <p:sp>
            <p:nvSpPr>
              <p:cNvPr id="16" name="Ellipse 96">
                <a:extLst>
                  <a:ext uri="{FF2B5EF4-FFF2-40B4-BE49-F238E27FC236}">
                    <a16:creationId xmlns:a16="http://schemas.microsoft.com/office/drawing/2014/main" id="{AF897351-C0B7-467E-890E-B59590425FB8}"/>
                  </a:ext>
                </a:extLst>
              </p:cNvPr>
              <p:cNvSpPr/>
              <p:nvPr/>
            </p:nvSpPr>
            <p:spPr>
              <a:xfrm>
                <a:off x="3327353" y="2120806"/>
                <a:ext cx="328015" cy="313411"/>
              </a:xfrm>
              <a:prstGeom prst="ellipse">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algn="ctr" defTabSz="1219170">
                  <a:defRPr/>
                </a:pPr>
                <a:r>
                  <a:rPr lang="de-AT" sz="700" kern="0" dirty="0">
                    <a:solidFill>
                      <a:prstClr val="white"/>
                    </a:solidFill>
                    <a:latin typeface="Calibri" panose="020F0502020204030204" pitchFamily="34" charset="0"/>
                    <a:cs typeface="Calibri" panose="020F0502020204030204" pitchFamily="34" charset="0"/>
                  </a:rPr>
                  <a:t>2</a:t>
                </a:r>
              </a:p>
            </p:txBody>
          </p:sp>
          <p:sp>
            <p:nvSpPr>
              <p:cNvPr id="17" name="Ellipse 97">
                <a:extLst>
                  <a:ext uri="{FF2B5EF4-FFF2-40B4-BE49-F238E27FC236}">
                    <a16:creationId xmlns:a16="http://schemas.microsoft.com/office/drawing/2014/main" id="{93E311B7-196D-418C-9840-D8BFCCCF8287}"/>
                  </a:ext>
                </a:extLst>
              </p:cNvPr>
              <p:cNvSpPr/>
              <p:nvPr/>
            </p:nvSpPr>
            <p:spPr>
              <a:xfrm>
                <a:off x="3676852" y="1787553"/>
                <a:ext cx="328015" cy="313411"/>
              </a:xfrm>
              <a:prstGeom prst="ellipse">
                <a:avLst/>
              </a:prstGeom>
              <a:solidFill>
                <a:sysClr val="windowText" lastClr="000000">
                  <a:lumMod val="75000"/>
                  <a:lumOff val="25000"/>
                </a:sysClr>
              </a:solidFill>
              <a:ln w="12700" cap="flat" cmpd="sng" algn="ctr">
                <a:solidFill>
                  <a:sysClr val="windowText" lastClr="000000"/>
                </a:solidFill>
                <a:prstDash val="solid"/>
                <a:miter lim="800000"/>
              </a:ln>
              <a:effectLst/>
            </p:spPr>
            <p:txBody>
              <a:bodyPr rtlCol="0" anchor="ctr"/>
              <a:lstStyle/>
              <a:p>
                <a:pPr algn="ctr" defTabSz="1219170">
                  <a:defRPr/>
                </a:pPr>
                <a:r>
                  <a:rPr lang="de-AT" sz="700" kern="0" dirty="0">
                    <a:solidFill>
                      <a:prstClr val="white"/>
                    </a:solidFill>
                    <a:latin typeface="Calibri" panose="020F0502020204030204" pitchFamily="34" charset="0"/>
                    <a:cs typeface="Calibri" panose="020F0502020204030204" pitchFamily="34" charset="0"/>
                  </a:rPr>
                  <a:t>3</a:t>
                </a:r>
              </a:p>
            </p:txBody>
          </p:sp>
          <p:sp>
            <p:nvSpPr>
              <p:cNvPr id="18" name="Ellipse 98">
                <a:extLst>
                  <a:ext uri="{FF2B5EF4-FFF2-40B4-BE49-F238E27FC236}">
                    <a16:creationId xmlns:a16="http://schemas.microsoft.com/office/drawing/2014/main" id="{281A9D86-4441-4C1E-91DC-DD01EEACEC35}"/>
                  </a:ext>
                </a:extLst>
              </p:cNvPr>
              <p:cNvSpPr/>
              <p:nvPr/>
            </p:nvSpPr>
            <p:spPr>
              <a:xfrm>
                <a:off x="3688699" y="2119719"/>
                <a:ext cx="328015" cy="313411"/>
              </a:xfrm>
              <a:prstGeom prst="ellipse">
                <a:avLst/>
              </a:prstGeom>
              <a:solidFill>
                <a:sysClr val="windowText" lastClr="000000">
                  <a:lumMod val="85000"/>
                  <a:lumOff val="15000"/>
                </a:sysClr>
              </a:solidFill>
              <a:ln w="12700" cap="flat" cmpd="sng" algn="ctr">
                <a:solidFill>
                  <a:sysClr val="windowText" lastClr="000000"/>
                </a:solidFill>
                <a:prstDash val="solid"/>
                <a:miter lim="800000"/>
              </a:ln>
              <a:effectLst/>
            </p:spPr>
            <p:txBody>
              <a:bodyPr rtlCol="0" anchor="ctr"/>
              <a:lstStyle/>
              <a:p>
                <a:pPr algn="ctr" defTabSz="1219170">
                  <a:defRPr/>
                </a:pPr>
                <a:r>
                  <a:rPr lang="de-AT" sz="700" kern="0" dirty="0">
                    <a:solidFill>
                      <a:prstClr val="white"/>
                    </a:solidFill>
                    <a:latin typeface="Calibri" panose="020F0502020204030204" pitchFamily="34" charset="0"/>
                    <a:cs typeface="Calibri" panose="020F0502020204030204" pitchFamily="34" charset="0"/>
                  </a:rPr>
                  <a:t>4</a:t>
                </a:r>
              </a:p>
            </p:txBody>
          </p:sp>
          <p:sp>
            <p:nvSpPr>
              <p:cNvPr id="19" name="Ellipse 99">
                <a:extLst>
                  <a:ext uri="{FF2B5EF4-FFF2-40B4-BE49-F238E27FC236}">
                    <a16:creationId xmlns:a16="http://schemas.microsoft.com/office/drawing/2014/main" id="{1671D3B3-AB28-4D7F-AB44-906D55AF28A4}"/>
                  </a:ext>
                </a:extLst>
              </p:cNvPr>
              <p:cNvSpPr/>
              <p:nvPr/>
            </p:nvSpPr>
            <p:spPr>
              <a:xfrm>
                <a:off x="4032051" y="1785777"/>
                <a:ext cx="328015" cy="313411"/>
              </a:xfrm>
              <a:prstGeom prst="ellipse">
                <a:avLst/>
              </a:prstGeom>
              <a:solidFill>
                <a:sysClr val="windowText" lastClr="000000">
                  <a:lumMod val="95000"/>
                  <a:lumOff val="5000"/>
                </a:sysClr>
              </a:solidFill>
              <a:ln w="12700" cap="flat" cmpd="sng" algn="ctr">
                <a:solidFill>
                  <a:sysClr val="windowText" lastClr="000000"/>
                </a:solidFill>
                <a:prstDash val="solid"/>
                <a:miter lim="800000"/>
              </a:ln>
              <a:effectLst/>
            </p:spPr>
            <p:txBody>
              <a:bodyPr rtlCol="0" anchor="ctr"/>
              <a:lstStyle/>
              <a:p>
                <a:pPr algn="ctr" defTabSz="1219170">
                  <a:defRPr/>
                </a:pPr>
                <a:r>
                  <a:rPr lang="de-AT" sz="700" kern="0" dirty="0">
                    <a:solidFill>
                      <a:prstClr val="white"/>
                    </a:solidFill>
                    <a:latin typeface="Calibri" panose="020F0502020204030204" pitchFamily="34" charset="0"/>
                    <a:cs typeface="Calibri" panose="020F0502020204030204" pitchFamily="34" charset="0"/>
                  </a:rPr>
                  <a:t>5</a:t>
                </a:r>
              </a:p>
            </p:txBody>
          </p:sp>
        </p:grpSp>
        <p:sp>
          <p:nvSpPr>
            <p:cNvPr id="20" name="Rechteck 6">
              <a:extLst>
                <a:ext uri="{FF2B5EF4-FFF2-40B4-BE49-F238E27FC236}">
                  <a16:creationId xmlns:a16="http://schemas.microsoft.com/office/drawing/2014/main" id="{BB17525A-2BEE-479D-B1C1-7D437A0F9B4E}"/>
                </a:ext>
              </a:extLst>
            </p:cNvPr>
            <p:cNvSpPr/>
            <p:nvPr/>
          </p:nvSpPr>
          <p:spPr>
            <a:xfrm>
              <a:off x="6164284" y="2185296"/>
              <a:ext cx="1275852" cy="586924"/>
            </a:xfrm>
            <a:prstGeom prst="rect">
              <a:avLst/>
            </a:prstGeom>
            <a:solidFill>
              <a:schemeClr val="accent1"/>
            </a:solidFill>
            <a:ln w="12700" cap="flat" cmpd="sng" algn="ctr">
              <a:solidFill>
                <a:sysClr val="windowText" lastClr="000000">
                  <a:shade val="50000"/>
                </a:sysClr>
              </a:solidFill>
              <a:prstDash val="solid"/>
              <a:miter lim="800000"/>
            </a:ln>
            <a:effectLst/>
          </p:spPr>
          <p:txBody>
            <a:bodyPr rtlCol="0" anchor="ctr"/>
            <a:lstStyle/>
            <a:p>
              <a:pPr algn="ctr" defTabSz="1219170"/>
              <a:r>
                <a:rPr lang="de-AT" sz="1400" b="1" kern="0" dirty="0" err="1">
                  <a:solidFill>
                    <a:prstClr val="white"/>
                  </a:solidFill>
                  <a:latin typeface="Calibri" panose="020F0502020204030204" pitchFamily="34" charset="0"/>
                </a:rPr>
                <a:t>Classifier</a:t>
              </a:r>
              <a:r>
                <a:rPr lang="de-AT" sz="1400" b="1" kern="0" dirty="0">
                  <a:solidFill>
                    <a:prstClr val="white"/>
                  </a:solidFill>
                  <a:latin typeface="Calibri" panose="020F0502020204030204" pitchFamily="34" charset="0"/>
                </a:rPr>
                <a:t>:</a:t>
              </a:r>
              <a:br>
                <a:rPr lang="de-AT" sz="1400" b="1" kern="0" dirty="0">
                  <a:solidFill>
                    <a:prstClr val="white"/>
                  </a:solidFill>
                  <a:latin typeface="Calibri" panose="020F0502020204030204" pitchFamily="34" charset="0"/>
                </a:rPr>
              </a:br>
              <a:r>
                <a:rPr lang="de-AT" sz="1400" b="1" kern="0" dirty="0">
                  <a:solidFill>
                    <a:prstClr val="white"/>
                  </a:solidFill>
                  <a:latin typeface="Calibri" panose="020F0502020204030204" pitchFamily="34" charset="0"/>
                </a:rPr>
                <a:t>Quality KPI I</a:t>
              </a:r>
            </a:p>
          </p:txBody>
        </p:sp>
        <p:cxnSp>
          <p:nvCxnSpPr>
            <p:cNvPr id="21" name="Gerade Verbindung mit Pfeil 20">
              <a:extLst>
                <a:ext uri="{FF2B5EF4-FFF2-40B4-BE49-F238E27FC236}">
                  <a16:creationId xmlns:a16="http://schemas.microsoft.com/office/drawing/2014/main" id="{490F45B3-250F-48BA-9E2C-9B46351B1EE9}"/>
                </a:ext>
              </a:extLst>
            </p:cNvPr>
            <p:cNvCxnSpPr/>
            <p:nvPr/>
          </p:nvCxnSpPr>
          <p:spPr>
            <a:xfrm>
              <a:off x="5853822" y="2390538"/>
              <a:ext cx="233133" cy="2729"/>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22" name="Gerade Verbindung mit Pfeil 21">
              <a:extLst>
                <a:ext uri="{FF2B5EF4-FFF2-40B4-BE49-F238E27FC236}">
                  <a16:creationId xmlns:a16="http://schemas.microsoft.com/office/drawing/2014/main" id="{E8F57FB2-AA4D-41C0-A65E-DC6695B5188B}"/>
                </a:ext>
              </a:extLst>
            </p:cNvPr>
            <p:cNvCxnSpPr/>
            <p:nvPr/>
          </p:nvCxnSpPr>
          <p:spPr>
            <a:xfrm>
              <a:off x="5853821" y="2453294"/>
              <a:ext cx="233133" cy="2729"/>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23" name="Gerade Verbindung mit Pfeil 22">
              <a:extLst>
                <a:ext uri="{FF2B5EF4-FFF2-40B4-BE49-F238E27FC236}">
                  <a16:creationId xmlns:a16="http://schemas.microsoft.com/office/drawing/2014/main" id="{D96E19CE-5751-420D-8678-01298E0DCEBE}"/>
                </a:ext>
              </a:extLst>
            </p:cNvPr>
            <p:cNvCxnSpPr/>
            <p:nvPr/>
          </p:nvCxnSpPr>
          <p:spPr>
            <a:xfrm>
              <a:off x="5853821" y="2513321"/>
              <a:ext cx="233133" cy="2729"/>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24" name="Gerade Verbindung mit Pfeil 23">
              <a:extLst>
                <a:ext uri="{FF2B5EF4-FFF2-40B4-BE49-F238E27FC236}">
                  <a16:creationId xmlns:a16="http://schemas.microsoft.com/office/drawing/2014/main" id="{E2421A44-03EB-4C8B-8E5B-403989521454}"/>
                </a:ext>
              </a:extLst>
            </p:cNvPr>
            <p:cNvCxnSpPr/>
            <p:nvPr/>
          </p:nvCxnSpPr>
          <p:spPr>
            <a:xfrm>
              <a:off x="5853820" y="2576075"/>
              <a:ext cx="233133" cy="2729"/>
            </a:xfrm>
            <a:prstGeom prst="straightConnector1">
              <a:avLst/>
            </a:prstGeom>
            <a:noFill/>
            <a:ln w="6350" cap="flat" cmpd="sng" algn="ctr">
              <a:solidFill>
                <a:sysClr val="windowText" lastClr="000000"/>
              </a:solidFill>
              <a:prstDash val="solid"/>
              <a:miter lim="800000"/>
              <a:tailEnd type="triangle" w="sm" len="med"/>
            </a:ln>
            <a:effectLst/>
          </p:spPr>
        </p:cxnSp>
        <p:sp>
          <p:nvSpPr>
            <p:cNvPr id="25" name="Textfeld 102">
              <a:extLst>
                <a:ext uri="{FF2B5EF4-FFF2-40B4-BE49-F238E27FC236}">
                  <a16:creationId xmlns:a16="http://schemas.microsoft.com/office/drawing/2014/main" id="{3A010B60-8161-4AE7-AFA1-BA90F991F8E7}"/>
                </a:ext>
              </a:extLst>
            </p:cNvPr>
            <p:cNvSpPr txBox="1"/>
            <p:nvPr/>
          </p:nvSpPr>
          <p:spPr>
            <a:xfrm>
              <a:off x="4362329" y="2211325"/>
              <a:ext cx="1426541" cy="399013"/>
            </a:xfrm>
            <a:prstGeom prst="rect">
              <a:avLst/>
            </a:prstGeom>
            <a:noFill/>
          </p:spPr>
          <p:txBody>
            <a:bodyPr vert="horz" wrap="none" rtlCol="0">
              <a:noAutofit/>
            </a:bodyPr>
            <a:lstStyle/>
            <a:p>
              <a:pPr algn="r" defTabSz="1219170">
                <a:lnSpc>
                  <a:spcPct val="90000"/>
                </a:lnSpc>
                <a:spcAft>
                  <a:spcPts val="600"/>
                </a:spcAft>
                <a:buClr>
                  <a:srgbClr val="EC6607"/>
                </a:buClr>
                <a:buSzPct val="120000"/>
                <a:defRPr/>
              </a:pPr>
              <a:r>
                <a:rPr lang="de-AT" sz="1400" kern="0" dirty="0">
                  <a:solidFill>
                    <a:srgbClr val="000000"/>
                  </a:solidFill>
                </a:rPr>
                <a:t>Sensor Values </a:t>
              </a:r>
              <a:br>
                <a:rPr lang="de-AT" sz="1400" kern="0" dirty="0">
                  <a:solidFill>
                    <a:srgbClr val="000000"/>
                  </a:solidFill>
                </a:rPr>
              </a:br>
              <a:r>
                <a:rPr lang="de-AT" sz="1400" kern="0" dirty="0">
                  <a:solidFill>
                    <a:srgbClr val="000000"/>
                  </a:solidFill>
                </a:rPr>
                <a:t>Set Points</a:t>
              </a:r>
              <a:br>
                <a:rPr lang="de-AT" sz="1400" kern="0" dirty="0">
                  <a:solidFill>
                    <a:srgbClr val="000000"/>
                  </a:solidFill>
                </a:rPr>
              </a:br>
              <a:r>
                <a:rPr lang="de-AT" sz="1400" kern="0" dirty="0" err="1">
                  <a:solidFill>
                    <a:srgbClr val="000000"/>
                  </a:solidFill>
                </a:rPr>
                <a:t>Process</a:t>
              </a:r>
              <a:r>
                <a:rPr lang="de-AT" sz="1400" kern="0" dirty="0">
                  <a:solidFill>
                    <a:srgbClr val="000000"/>
                  </a:solidFill>
                </a:rPr>
                <a:t> Parameters</a:t>
              </a:r>
            </a:p>
          </p:txBody>
        </p:sp>
        <p:sp>
          <p:nvSpPr>
            <p:cNvPr id="26" name="Rechteck 25">
              <a:extLst>
                <a:ext uri="{FF2B5EF4-FFF2-40B4-BE49-F238E27FC236}">
                  <a16:creationId xmlns:a16="http://schemas.microsoft.com/office/drawing/2014/main" id="{8D71F53F-3ECF-464B-B5DE-2026EFA963C8}"/>
                </a:ext>
              </a:extLst>
            </p:cNvPr>
            <p:cNvSpPr/>
            <p:nvPr/>
          </p:nvSpPr>
          <p:spPr>
            <a:xfrm>
              <a:off x="6164286" y="3092688"/>
              <a:ext cx="1275852" cy="586923"/>
            </a:xfrm>
            <a:prstGeom prst="rect">
              <a:avLst/>
            </a:prstGeom>
            <a:solidFill>
              <a:schemeClr val="accent1"/>
            </a:solidFill>
            <a:ln w="12700" cap="flat" cmpd="sng" algn="ctr">
              <a:solidFill>
                <a:sysClr val="windowText" lastClr="000000">
                  <a:shade val="50000"/>
                </a:sysClr>
              </a:solidFill>
              <a:prstDash val="solid"/>
              <a:miter lim="800000"/>
            </a:ln>
            <a:effectLst/>
          </p:spPr>
          <p:txBody>
            <a:bodyPr rtlCol="0" anchor="ctr"/>
            <a:lstStyle/>
            <a:p>
              <a:pPr algn="ctr" defTabSz="1219170">
                <a:defRPr/>
              </a:pPr>
              <a:r>
                <a:rPr lang="de-AT" sz="1400" b="1" kern="0" dirty="0">
                  <a:solidFill>
                    <a:schemeClr val="bg1"/>
                  </a:solidFill>
                  <a:latin typeface="Calibri" panose="020F0502020204030204" pitchFamily="34" charset="0"/>
                </a:rPr>
                <a:t>Regressor:</a:t>
              </a:r>
              <a:br>
                <a:rPr lang="de-AT" sz="1400" b="1" kern="0" dirty="0">
                  <a:solidFill>
                    <a:schemeClr val="bg1"/>
                  </a:solidFill>
                  <a:latin typeface="Calibri" panose="020F0502020204030204" pitchFamily="34" charset="0"/>
                </a:rPr>
              </a:br>
              <a:r>
                <a:rPr lang="de-AT" sz="1400" b="1" kern="0" dirty="0">
                  <a:solidFill>
                    <a:schemeClr val="bg1"/>
                  </a:solidFill>
                  <a:latin typeface="Calibri" panose="020F0502020204030204" pitchFamily="34" charset="0"/>
                </a:rPr>
                <a:t>Quality-KPI II</a:t>
              </a:r>
            </a:p>
          </p:txBody>
        </p:sp>
        <p:cxnSp>
          <p:nvCxnSpPr>
            <p:cNvPr id="27" name="Straight Arrow Connector 95">
              <a:extLst>
                <a:ext uri="{FF2B5EF4-FFF2-40B4-BE49-F238E27FC236}">
                  <a16:creationId xmlns:a16="http://schemas.microsoft.com/office/drawing/2014/main" id="{E5E93E76-6381-4C3B-B14E-9157C0BDC199}"/>
                </a:ext>
              </a:extLst>
            </p:cNvPr>
            <p:cNvCxnSpPr>
              <a:cxnSpLocks/>
            </p:cNvCxnSpPr>
            <p:nvPr/>
          </p:nvCxnSpPr>
          <p:spPr>
            <a:xfrm>
              <a:off x="7490258" y="3373916"/>
              <a:ext cx="526394" cy="0"/>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pic>
          <p:nvPicPr>
            <p:cNvPr id="28" name="Grafik 101" descr="jasper reports - Ireport: labelling time series chart ...">
              <a:extLst>
                <a:ext uri="{FF2B5EF4-FFF2-40B4-BE49-F238E27FC236}">
                  <a16:creationId xmlns:a16="http://schemas.microsoft.com/office/drawing/2014/main" id="{0AD991BF-78C8-49A9-B17D-88F8C98E47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05924" y="3197876"/>
              <a:ext cx="602117" cy="371496"/>
            </a:xfrm>
            <a:prstGeom prst="rect">
              <a:avLst/>
            </a:prstGeom>
            <a:ln>
              <a:solidFill>
                <a:schemeClr val="bg1">
                  <a:lumMod val="65000"/>
                </a:schemeClr>
              </a:solidFill>
            </a:ln>
          </p:spPr>
        </p:pic>
        <p:cxnSp>
          <p:nvCxnSpPr>
            <p:cNvPr id="29" name="Gerade Verbindung mit Pfeil 9">
              <a:extLst>
                <a:ext uri="{FF2B5EF4-FFF2-40B4-BE49-F238E27FC236}">
                  <a16:creationId xmlns:a16="http://schemas.microsoft.com/office/drawing/2014/main" id="{EDAEECD7-8218-4967-8202-A81FC9759299}"/>
                </a:ext>
              </a:extLst>
            </p:cNvPr>
            <p:cNvCxnSpPr/>
            <p:nvPr/>
          </p:nvCxnSpPr>
          <p:spPr>
            <a:xfrm>
              <a:off x="5843074" y="3228192"/>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0" name="Gerade Verbindung mit Pfeil 10">
              <a:extLst>
                <a:ext uri="{FF2B5EF4-FFF2-40B4-BE49-F238E27FC236}">
                  <a16:creationId xmlns:a16="http://schemas.microsoft.com/office/drawing/2014/main" id="{A1D7297B-FA31-4B60-B96D-39B6AA14C71C}"/>
                </a:ext>
              </a:extLst>
            </p:cNvPr>
            <p:cNvCxnSpPr/>
            <p:nvPr/>
          </p:nvCxnSpPr>
          <p:spPr>
            <a:xfrm>
              <a:off x="5843074" y="3290947"/>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1" name="Gerade Verbindung mit Pfeil 11">
              <a:extLst>
                <a:ext uri="{FF2B5EF4-FFF2-40B4-BE49-F238E27FC236}">
                  <a16:creationId xmlns:a16="http://schemas.microsoft.com/office/drawing/2014/main" id="{1E468B82-F4A9-499C-8EF3-E2B1E98DDEAF}"/>
                </a:ext>
              </a:extLst>
            </p:cNvPr>
            <p:cNvCxnSpPr/>
            <p:nvPr/>
          </p:nvCxnSpPr>
          <p:spPr>
            <a:xfrm>
              <a:off x="5843074" y="3350974"/>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2" name="Gerade Verbindung mit Pfeil 12">
              <a:extLst>
                <a:ext uri="{FF2B5EF4-FFF2-40B4-BE49-F238E27FC236}">
                  <a16:creationId xmlns:a16="http://schemas.microsoft.com/office/drawing/2014/main" id="{A512246B-5320-4CB2-B2CC-013E518DFBAE}"/>
                </a:ext>
              </a:extLst>
            </p:cNvPr>
            <p:cNvCxnSpPr/>
            <p:nvPr/>
          </p:nvCxnSpPr>
          <p:spPr>
            <a:xfrm>
              <a:off x="5843073" y="3413729"/>
              <a:ext cx="233133" cy="2728"/>
            </a:xfrm>
            <a:prstGeom prst="straightConnector1">
              <a:avLst/>
            </a:prstGeom>
            <a:noFill/>
            <a:ln w="6350" cap="flat" cmpd="sng" algn="ctr">
              <a:solidFill>
                <a:sysClr val="windowText" lastClr="000000"/>
              </a:solidFill>
              <a:prstDash val="solid"/>
              <a:miter lim="800000"/>
              <a:tailEnd type="triangle" w="sm" len="med"/>
            </a:ln>
            <a:effectLst/>
          </p:spPr>
        </p:cxnSp>
        <p:sp>
          <p:nvSpPr>
            <p:cNvPr id="33" name="Textfeld 102">
              <a:extLst>
                <a:ext uri="{FF2B5EF4-FFF2-40B4-BE49-F238E27FC236}">
                  <a16:creationId xmlns:a16="http://schemas.microsoft.com/office/drawing/2014/main" id="{39E9D6B9-8C01-43F4-BDE5-779BDF5841CA}"/>
                </a:ext>
              </a:extLst>
            </p:cNvPr>
            <p:cNvSpPr txBox="1"/>
            <p:nvPr/>
          </p:nvSpPr>
          <p:spPr>
            <a:xfrm>
              <a:off x="5021002" y="2998369"/>
              <a:ext cx="719513" cy="399013"/>
            </a:xfrm>
            <a:prstGeom prst="rect">
              <a:avLst/>
            </a:prstGeom>
            <a:noFill/>
          </p:spPr>
          <p:txBody>
            <a:bodyPr vert="horz" wrap="none" rtlCol="0">
              <a:noAutofit/>
            </a:bodyPr>
            <a:lstStyle/>
            <a:p>
              <a:pPr algn="r" defTabSz="1219170">
                <a:lnSpc>
                  <a:spcPct val="90000"/>
                </a:lnSpc>
                <a:buClr>
                  <a:srgbClr val="EC6607"/>
                </a:buClr>
                <a:buSzPct val="120000"/>
                <a:defRPr/>
              </a:pPr>
              <a:r>
                <a:rPr lang="de-AT" sz="1400" kern="0" dirty="0">
                  <a:solidFill>
                    <a:srgbClr val="000000"/>
                  </a:solidFill>
                </a:rPr>
                <a:t>Sensor Values</a:t>
              </a:r>
              <a:br>
                <a:rPr lang="de-AT" sz="1400" kern="0" dirty="0">
                  <a:solidFill>
                    <a:srgbClr val="000000"/>
                  </a:solidFill>
                </a:rPr>
              </a:br>
              <a:r>
                <a:rPr lang="de-AT" sz="1400" kern="0" dirty="0">
                  <a:solidFill>
                    <a:srgbClr val="000000"/>
                  </a:solidFill>
                </a:rPr>
                <a:t>Set Points</a:t>
              </a:r>
              <a:br>
                <a:rPr lang="de-AT" sz="1400" kern="0" dirty="0">
                  <a:solidFill>
                    <a:srgbClr val="000000"/>
                  </a:solidFill>
                </a:rPr>
              </a:br>
              <a:r>
                <a:rPr lang="de-AT" sz="1400" kern="0" dirty="0" err="1">
                  <a:solidFill>
                    <a:srgbClr val="000000"/>
                  </a:solidFill>
                </a:rPr>
                <a:t>Process</a:t>
              </a:r>
              <a:r>
                <a:rPr lang="de-AT" sz="1400" kern="0" dirty="0">
                  <a:solidFill>
                    <a:srgbClr val="000000"/>
                  </a:solidFill>
                </a:rPr>
                <a:t> Parameters</a:t>
              </a:r>
            </a:p>
            <a:p>
              <a:pPr algn="r" defTabSz="1219170">
                <a:lnSpc>
                  <a:spcPct val="90000"/>
                </a:lnSpc>
                <a:buClr>
                  <a:srgbClr val="EC6607"/>
                </a:buClr>
                <a:buSzPct val="120000"/>
                <a:defRPr/>
              </a:pPr>
              <a:r>
                <a:rPr lang="de-AT" sz="1400" kern="0" dirty="0">
                  <a:solidFill>
                    <a:srgbClr val="000000"/>
                  </a:solidFill>
                </a:rPr>
                <a:t>  + Environment</a:t>
              </a:r>
            </a:p>
          </p:txBody>
        </p:sp>
        <p:cxnSp>
          <p:nvCxnSpPr>
            <p:cNvPr id="34" name="Gerade Verbindung mit Pfeil 9">
              <a:extLst>
                <a:ext uri="{FF2B5EF4-FFF2-40B4-BE49-F238E27FC236}">
                  <a16:creationId xmlns:a16="http://schemas.microsoft.com/office/drawing/2014/main" id="{3123B868-8C89-44E1-8F68-22C5B8E7090C}"/>
                </a:ext>
              </a:extLst>
            </p:cNvPr>
            <p:cNvCxnSpPr/>
            <p:nvPr/>
          </p:nvCxnSpPr>
          <p:spPr>
            <a:xfrm>
              <a:off x="5843075" y="3467147"/>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5" name="Gerade Verbindung mit Pfeil 10">
              <a:extLst>
                <a:ext uri="{FF2B5EF4-FFF2-40B4-BE49-F238E27FC236}">
                  <a16:creationId xmlns:a16="http://schemas.microsoft.com/office/drawing/2014/main" id="{9B4055E1-3554-49E0-B9D8-768A1DE5A7E3}"/>
                </a:ext>
              </a:extLst>
            </p:cNvPr>
            <p:cNvCxnSpPr/>
            <p:nvPr/>
          </p:nvCxnSpPr>
          <p:spPr>
            <a:xfrm>
              <a:off x="5843074" y="3529903"/>
              <a:ext cx="233133" cy="2728"/>
            </a:xfrm>
            <a:prstGeom prst="straightConnector1">
              <a:avLst/>
            </a:prstGeom>
            <a:noFill/>
            <a:ln w="6350" cap="flat" cmpd="sng" algn="ctr">
              <a:solidFill>
                <a:sysClr val="windowText" lastClr="000000"/>
              </a:solidFill>
              <a:prstDash val="solid"/>
              <a:miter lim="800000"/>
              <a:tailEnd type="triangle" w="sm" len="med"/>
            </a:ln>
            <a:effectLst/>
          </p:spPr>
        </p:cxnSp>
        <p:sp>
          <p:nvSpPr>
            <p:cNvPr id="36" name="Rechteck 65">
              <a:extLst>
                <a:ext uri="{FF2B5EF4-FFF2-40B4-BE49-F238E27FC236}">
                  <a16:creationId xmlns:a16="http://schemas.microsoft.com/office/drawing/2014/main" id="{81F5A92C-2D34-495F-8948-8524F539A447}"/>
                </a:ext>
              </a:extLst>
            </p:cNvPr>
            <p:cNvSpPr/>
            <p:nvPr/>
          </p:nvSpPr>
          <p:spPr>
            <a:xfrm>
              <a:off x="6164286" y="4001216"/>
              <a:ext cx="1275852" cy="580623"/>
            </a:xfrm>
            <a:prstGeom prst="rect">
              <a:avLst/>
            </a:prstGeom>
            <a:solidFill>
              <a:schemeClr val="accent1"/>
            </a:solidFill>
            <a:ln w="12700" cap="flat" cmpd="sng" algn="ctr">
              <a:solidFill>
                <a:sysClr val="windowText" lastClr="000000">
                  <a:shade val="50000"/>
                </a:sysClr>
              </a:solidFill>
              <a:prstDash val="solid"/>
              <a:miter lim="800000"/>
            </a:ln>
            <a:effectLst/>
          </p:spPr>
          <p:txBody>
            <a:bodyPr rtlCol="0" anchor="ctr"/>
            <a:lstStyle/>
            <a:p>
              <a:pPr algn="ctr" defTabSz="1219170"/>
              <a:r>
                <a:rPr lang="de-AT" sz="1400" b="1" kern="0" dirty="0">
                  <a:solidFill>
                    <a:prstClr val="white"/>
                  </a:solidFill>
                  <a:latin typeface="Calibri" panose="020F0502020204030204" pitchFamily="34" charset="0"/>
                </a:rPr>
                <a:t>Parameter </a:t>
              </a:r>
              <a:r>
                <a:rPr lang="de-AT" sz="1400" b="1" kern="0" dirty="0" err="1">
                  <a:solidFill>
                    <a:prstClr val="white"/>
                  </a:solidFill>
                  <a:latin typeface="Calibri" panose="020F0502020204030204" pitchFamily="34" charset="0"/>
                </a:rPr>
                <a:t>Recommender</a:t>
              </a:r>
              <a:endParaRPr lang="de-AT" sz="1400" b="1" kern="0" dirty="0">
                <a:solidFill>
                  <a:prstClr val="white"/>
                </a:solidFill>
                <a:latin typeface="Calibri" panose="020F0502020204030204" pitchFamily="34" charset="0"/>
              </a:endParaRPr>
            </a:p>
          </p:txBody>
        </p:sp>
        <p:cxnSp>
          <p:nvCxnSpPr>
            <p:cNvPr id="37" name="Gerade Verbindung mit Pfeil 9">
              <a:extLst>
                <a:ext uri="{FF2B5EF4-FFF2-40B4-BE49-F238E27FC236}">
                  <a16:creationId xmlns:a16="http://schemas.microsoft.com/office/drawing/2014/main" id="{CA47AF1A-443D-4082-BA7C-461229905E3B}"/>
                </a:ext>
              </a:extLst>
            </p:cNvPr>
            <p:cNvCxnSpPr/>
            <p:nvPr/>
          </p:nvCxnSpPr>
          <p:spPr>
            <a:xfrm>
              <a:off x="5891138" y="4160907"/>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8" name="Gerade Verbindung mit Pfeil 10">
              <a:extLst>
                <a:ext uri="{FF2B5EF4-FFF2-40B4-BE49-F238E27FC236}">
                  <a16:creationId xmlns:a16="http://schemas.microsoft.com/office/drawing/2014/main" id="{89C52268-636F-4225-9451-FA9B5CB3B90B}"/>
                </a:ext>
              </a:extLst>
            </p:cNvPr>
            <p:cNvCxnSpPr/>
            <p:nvPr/>
          </p:nvCxnSpPr>
          <p:spPr>
            <a:xfrm>
              <a:off x="5891138" y="4223662"/>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9" name="Gerade Verbindung mit Pfeil 11">
              <a:extLst>
                <a:ext uri="{FF2B5EF4-FFF2-40B4-BE49-F238E27FC236}">
                  <a16:creationId xmlns:a16="http://schemas.microsoft.com/office/drawing/2014/main" id="{0D20B05B-247B-4259-9BB9-E07F263716C1}"/>
                </a:ext>
              </a:extLst>
            </p:cNvPr>
            <p:cNvCxnSpPr/>
            <p:nvPr/>
          </p:nvCxnSpPr>
          <p:spPr>
            <a:xfrm>
              <a:off x="5891138" y="4283688"/>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40" name="Gerade Verbindung mit Pfeil 12">
              <a:extLst>
                <a:ext uri="{FF2B5EF4-FFF2-40B4-BE49-F238E27FC236}">
                  <a16:creationId xmlns:a16="http://schemas.microsoft.com/office/drawing/2014/main" id="{B8508D52-989D-424B-9E1D-9AE685EF7D0A}"/>
                </a:ext>
              </a:extLst>
            </p:cNvPr>
            <p:cNvCxnSpPr/>
            <p:nvPr/>
          </p:nvCxnSpPr>
          <p:spPr>
            <a:xfrm>
              <a:off x="5891137" y="4346444"/>
              <a:ext cx="233133" cy="2728"/>
            </a:xfrm>
            <a:prstGeom prst="straightConnector1">
              <a:avLst/>
            </a:prstGeom>
            <a:noFill/>
            <a:ln w="6350" cap="flat" cmpd="sng" algn="ctr">
              <a:solidFill>
                <a:sysClr val="windowText" lastClr="000000"/>
              </a:solidFill>
              <a:prstDash val="solid"/>
              <a:miter lim="800000"/>
              <a:tailEnd type="triangle" w="sm" len="med"/>
            </a:ln>
            <a:effectLst/>
          </p:spPr>
        </p:cxnSp>
        <p:sp>
          <p:nvSpPr>
            <p:cNvPr id="41" name="Textfeld 102">
              <a:extLst>
                <a:ext uri="{FF2B5EF4-FFF2-40B4-BE49-F238E27FC236}">
                  <a16:creationId xmlns:a16="http://schemas.microsoft.com/office/drawing/2014/main" id="{6B09AACE-896A-42DC-A216-2A548037EDFB}"/>
                </a:ext>
              </a:extLst>
            </p:cNvPr>
            <p:cNvSpPr txBox="1"/>
            <p:nvPr/>
          </p:nvSpPr>
          <p:spPr>
            <a:xfrm>
              <a:off x="4155694" y="3846854"/>
              <a:ext cx="1584821" cy="873667"/>
            </a:xfrm>
            <a:prstGeom prst="rect">
              <a:avLst/>
            </a:prstGeom>
            <a:noFill/>
          </p:spPr>
          <p:txBody>
            <a:bodyPr vert="horz" wrap="none" rtlCol="0">
              <a:noAutofit/>
            </a:bodyPr>
            <a:lstStyle/>
            <a:p>
              <a:pPr algn="r" defTabSz="1219170">
                <a:lnSpc>
                  <a:spcPct val="90000"/>
                </a:lnSpc>
                <a:buClr>
                  <a:srgbClr val="EC6607"/>
                </a:buClr>
                <a:buSzPct val="120000"/>
                <a:defRPr/>
              </a:pPr>
              <a:r>
                <a:rPr lang="de-AT" sz="1400" kern="0" dirty="0">
                  <a:solidFill>
                    <a:srgbClr val="000000"/>
                  </a:solidFill>
                </a:rPr>
                <a:t>Sensor Values </a:t>
              </a:r>
              <a:br>
                <a:rPr lang="de-AT" sz="1400" kern="0" dirty="0">
                  <a:solidFill>
                    <a:srgbClr val="000000"/>
                  </a:solidFill>
                </a:rPr>
              </a:br>
              <a:r>
                <a:rPr lang="de-AT" sz="1400" kern="0" dirty="0">
                  <a:solidFill>
                    <a:srgbClr val="000000"/>
                  </a:solidFill>
                </a:rPr>
                <a:t>Set Points</a:t>
              </a:r>
              <a:br>
                <a:rPr lang="de-AT" sz="1400" kern="0" dirty="0">
                  <a:solidFill>
                    <a:srgbClr val="000000"/>
                  </a:solidFill>
                </a:rPr>
              </a:br>
              <a:r>
                <a:rPr lang="de-AT" sz="1400" kern="0" dirty="0" err="1">
                  <a:solidFill>
                    <a:srgbClr val="000000"/>
                  </a:solidFill>
                </a:rPr>
                <a:t>Process</a:t>
              </a:r>
              <a:r>
                <a:rPr lang="de-AT" sz="1400" kern="0" dirty="0">
                  <a:solidFill>
                    <a:srgbClr val="000000"/>
                  </a:solidFill>
                </a:rPr>
                <a:t> Parameters</a:t>
              </a:r>
            </a:p>
            <a:p>
              <a:pPr algn="r" defTabSz="1219170">
                <a:lnSpc>
                  <a:spcPct val="90000"/>
                </a:lnSpc>
                <a:buClr>
                  <a:srgbClr val="EC6607"/>
                </a:buClr>
                <a:buSzPct val="120000"/>
                <a:defRPr/>
              </a:pPr>
              <a:r>
                <a:rPr lang="de-AT" sz="1400" kern="0" dirty="0">
                  <a:solidFill>
                    <a:srgbClr val="000000"/>
                  </a:solidFill>
                </a:rPr>
                <a:t>  + Environment</a:t>
              </a:r>
            </a:p>
            <a:p>
              <a:pPr algn="r" defTabSz="1219170">
                <a:lnSpc>
                  <a:spcPct val="90000"/>
                </a:lnSpc>
                <a:buClr>
                  <a:srgbClr val="EC6607"/>
                </a:buClr>
                <a:buSzPct val="120000"/>
                <a:defRPr/>
              </a:pPr>
              <a:r>
                <a:rPr lang="de-AT" sz="1400" kern="0" dirty="0">
                  <a:solidFill>
                    <a:srgbClr val="000000"/>
                  </a:solidFill>
                </a:rPr>
                <a:t>+ </a:t>
              </a:r>
              <a:r>
                <a:rPr lang="de-AT" sz="1400" kern="0" dirty="0" err="1">
                  <a:solidFill>
                    <a:srgbClr val="000000"/>
                  </a:solidFill>
                </a:rPr>
                <a:t>Specification</a:t>
              </a:r>
              <a:r>
                <a:rPr lang="de-AT" sz="1400" kern="0" dirty="0">
                  <a:solidFill>
                    <a:srgbClr val="000000"/>
                  </a:solidFill>
                </a:rPr>
                <a:t> Limits</a:t>
              </a:r>
            </a:p>
          </p:txBody>
        </p:sp>
        <p:cxnSp>
          <p:nvCxnSpPr>
            <p:cNvPr id="42" name="Gerade Verbindung mit Pfeil 9">
              <a:extLst>
                <a:ext uri="{FF2B5EF4-FFF2-40B4-BE49-F238E27FC236}">
                  <a16:creationId xmlns:a16="http://schemas.microsoft.com/office/drawing/2014/main" id="{83D68F9F-327A-4E8C-9054-D5858B7F63F6}"/>
                </a:ext>
              </a:extLst>
            </p:cNvPr>
            <p:cNvCxnSpPr/>
            <p:nvPr/>
          </p:nvCxnSpPr>
          <p:spPr>
            <a:xfrm>
              <a:off x="5891139" y="4399862"/>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43" name="Gerade Verbindung mit Pfeil 10">
              <a:extLst>
                <a:ext uri="{FF2B5EF4-FFF2-40B4-BE49-F238E27FC236}">
                  <a16:creationId xmlns:a16="http://schemas.microsoft.com/office/drawing/2014/main" id="{D0887B54-C33A-4B01-BB1D-AF94B5CADD2E}"/>
                </a:ext>
              </a:extLst>
            </p:cNvPr>
            <p:cNvCxnSpPr/>
            <p:nvPr/>
          </p:nvCxnSpPr>
          <p:spPr>
            <a:xfrm>
              <a:off x="5891138" y="4462618"/>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44" name="Connector: Elbow 157">
              <a:extLst>
                <a:ext uri="{FF2B5EF4-FFF2-40B4-BE49-F238E27FC236}">
                  <a16:creationId xmlns:a16="http://schemas.microsoft.com/office/drawing/2014/main" id="{F74D1B97-E1A1-451F-A09F-1FECD6516CEB}"/>
                </a:ext>
              </a:extLst>
            </p:cNvPr>
            <p:cNvCxnSpPr>
              <a:cxnSpLocks/>
              <a:endCxn id="53" idx="2"/>
            </p:cNvCxnSpPr>
            <p:nvPr/>
          </p:nvCxnSpPr>
          <p:spPr>
            <a:xfrm flipV="1">
              <a:off x="8164903" y="3828362"/>
              <a:ext cx="2680729" cy="455326"/>
            </a:xfrm>
            <a:prstGeom prst="bentConnector2">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5" name="Straight Arrow Connector 90">
              <a:extLst>
                <a:ext uri="{FF2B5EF4-FFF2-40B4-BE49-F238E27FC236}">
                  <a16:creationId xmlns:a16="http://schemas.microsoft.com/office/drawing/2014/main" id="{C01C3A83-5A5D-40EA-9275-5467B9A74F8E}"/>
                </a:ext>
              </a:extLst>
            </p:cNvPr>
            <p:cNvCxnSpPr>
              <a:cxnSpLocks/>
            </p:cNvCxnSpPr>
            <p:nvPr/>
          </p:nvCxnSpPr>
          <p:spPr>
            <a:xfrm>
              <a:off x="7491387" y="4299067"/>
              <a:ext cx="564726" cy="1"/>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6" name="Straight Arrow Connector 97">
              <a:extLst>
                <a:ext uri="{FF2B5EF4-FFF2-40B4-BE49-F238E27FC236}">
                  <a16:creationId xmlns:a16="http://schemas.microsoft.com/office/drawing/2014/main" id="{5AF7D40C-5442-4D3E-A656-881E27B8385B}"/>
                </a:ext>
              </a:extLst>
            </p:cNvPr>
            <p:cNvCxnSpPr>
              <a:cxnSpLocks/>
            </p:cNvCxnSpPr>
            <p:nvPr/>
          </p:nvCxnSpPr>
          <p:spPr>
            <a:xfrm>
              <a:off x="7492161" y="4375033"/>
              <a:ext cx="564726" cy="1"/>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7" name="Straight Arrow Connector 123">
              <a:extLst>
                <a:ext uri="{FF2B5EF4-FFF2-40B4-BE49-F238E27FC236}">
                  <a16:creationId xmlns:a16="http://schemas.microsoft.com/office/drawing/2014/main" id="{C4A59416-E1F8-4C89-910B-7634312997BB}"/>
                </a:ext>
              </a:extLst>
            </p:cNvPr>
            <p:cNvCxnSpPr>
              <a:cxnSpLocks/>
            </p:cNvCxnSpPr>
            <p:nvPr/>
          </p:nvCxnSpPr>
          <p:spPr>
            <a:xfrm>
              <a:off x="7492936" y="4207281"/>
              <a:ext cx="564726" cy="1"/>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8" name="Straight Arrow Connector 80">
              <a:extLst>
                <a:ext uri="{FF2B5EF4-FFF2-40B4-BE49-F238E27FC236}">
                  <a16:creationId xmlns:a16="http://schemas.microsoft.com/office/drawing/2014/main" id="{DC07BA32-314E-4DF4-9E71-BEF0CF8BD46A}"/>
                </a:ext>
              </a:extLst>
            </p:cNvPr>
            <p:cNvCxnSpPr>
              <a:cxnSpLocks/>
            </p:cNvCxnSpPr>
            <p:nvPr/>
          </p:nvCxnSpPr>
          <p:spPr>
            <a:xfrm>
              <a:off x="7492936" y="2453294"/>
              <a:ext cx="511927" cy="0"/>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9" name="Straight Arrow Connector 82">
              <a:extLst>
                <a:ext uri="{FF2B5EF4-FFF2-40B4-BE49-F238E27FC236}">
                  <a16:creationId xmlns:a16="http://schemas.microsoft.com/office/drawing/2014/main" id="{B369B6E0-8B4C-4942-ABB2-C4A695C286B9}"/>
                </a:ext>
              </a:extLst>
            </p:cNvPr>
            <p:cNvCxnSpPr>
              <a:cxnSpLocks/>
            </p:cNvCxnSpPr>
            <p:nvPr/>
          </p:nvCxnSpPr>
          <p:spPr>
            <a:xfrm>
              <a:off x="8834794" y="3407804"/>
              <a:ext cx="3214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Grafik 19" descr="Kostenlose Vektorgrafik: Ampel, Beleuchtung, Hängeleuchte ...">
              <a:extLst>
                <a:ext uri="{FF2B5EF4-FFF2-40B4-BE49-F238E27FC236}">
                  <a16:creationId xmlns:a16="http://schemas.microsoft.com/office/drawing/2014/main" id="{9888B8E1-D056-42A7-94FF-EE40060A2F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36185" y="3263939"/>
              <a:ext cx="149790" cy="299580"/>
            </a:xfrm>
            <a:prstGeom prst="rect">
              <a:avLst/>
            </a:prstGeom>
          </p:spPr>
        </p:pic>
        <p:cxnSp>
          <p:nvCxnSpPr>
            <p:cNvPr id="51" name="Connector: Elbow 126">
              <a:extLst>
                <a:ext uri="{FF2B5EF4-FFF2-40B4-BE49-F238E27FC236}">
                  <a16:creationId xmlns:a16="http://schemas.microsoft.com/office/drawing/2014/main" id="{ADEC1549-78C4-40B9-9D79-2A5DA632B349}"/>
                </a:ext>
              </a:extLst>
            </p:cNvPr>
            <p:cNvCxnSpPr>
              <a:cxnSpLocks/>
              <a:endCxn id="53" idx="0"/>
            </p:cNvCxnSpPr>
            <p:nvPr/>
          </p:nvCxnSpPr>
          <p:spPr>
            <a:xfrm>
              <a:off x="8881524" y="2393268"/>
              <a:ext cx="1964108" cy="559635"/>
            </a:xfrm>
            <a:prstGeom prst="bentConnector2">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pic>
          <p:nvPicPr>
            <p:cNvPr id="53" name="Grafik 8">
              <a:extLst>
                <a:ext uri="{FF2B5EF4-FFF2-40B4-BE49-F238E27FC236}">
                  <a16:creationId xmlns:a16="http://schemas.microsoft.com/office/drawing/2014/main" id="{1715DAF9-4BF1-4F3A-B4C1-034ED352DB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21944" y="2952903"/>
              <a:ext cx="1847376" cy="875460"/>
            </a:xfrm>
            <a:prstGeom prst="rect">
              <a:avLst/>
            </a:prstGeom>
          </p:spPr>
        </p:pic>
        <p:cxnSp>
          <p:nvCxnSpPr>
            <p:cNvPr id="56" name="Straight Arrow Connector 82">
              <a:extLst>
                <a:ext uri="{FF2B5EF4-FFF2-40B4-BE49-F238E27FC236}">
                  <a16:creationId xmlns:a16="http://schemas.microsoft.com/office/drawing/2014/main" id="{D930B789-4990-4281-BC49-5E34A92A026D}"/>
                </a:ext>
              </a:extLst>
            </p:cNvPr>
            <p:cNvCxnSpPr>
              <a:cxnSpLocks/>
              <a:endCxn id="53" idx="1"/>
            </p:cNvCxnSpPr>
            <p:nvPr/>
          </p:nvCxnSpPr>
          <p:spPr>
            <a:xfrm>
              <a:off x="9500993" y="3390633"/>
              <a:ext cx="4209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uppieren 56">
            <a:extLst>
              <a:ext uri="{FF2B5EF4-FFF2-40B4-BE49-F238E27FC236}">
                <a16:creationId xmlns:a16="http://schemas.microsoft.com/office/drawing/2014/main" id="{CA81CAE0-A0DB-4055-984B-1D6FF4B6C8FF}"/>
              </a:ext>
            </a:extLst>
          </p:cNvPr>
          <p:cNvGrpSpPr/>
          <p:nvPr/>
        </p:nvGrpSpPr>
        <p:grpSpPr>
          <a:xfrm>
            <a:off x="623392" y="1912734"/>
            <a:ext cx="3432447" cy="2991100"/>
            <a:chOff x="744824" y="3791916"/>
            <a:chExt cx="3106365" cy="2706946"/>
          </a:xfrm>
        </p:grpSpPr>
        <p:sp>
          <p:nvSpPr>
            <p:cNvPr id="59" name="Rechteck 58">
              <a:extLst>
                <a:ext uri="{FF2B5EF4-FFF2-40B4-BE49-F238E27FC236}">
                  <a16:creationId xmlns:a16="http://schemas.microsoft.com/office/drawing/2014/main" id="{4A585EA0-21DD-46C4-AEF1-648D466F26EC}"/>
                </a:ext>
              </a:extLst>
            </p:cNvPr>
            <p:cNvSpPr/>
            <p:nvPr/>
          </p:nvSpPr>
          <p:spPr>
            <a:xfrm>
              <a:off x="744824" y="3791916"/>
              <a:ext cx="3106365" cy="2706946"/>
            </a:xfrm>
            <a:prstGeom prst="rect">
              <a:avLst/>
            </a:prstGeom>
            <a:solidFill>
              <a:srgbClr val="CED2D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0" name="Bildplatzhalter 11">
              <a:extLst>
                <a:ext uri="{FF2B5EF4-FFF2-40B4-BE49-F238E27FC236}">
                  <a16:creationId xmlns:a16="http://schemas.microsoft.com/office/drawing/2014/main" id="{2B4E13F0-2802-49DB-8380-BFE40726C27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30369" y="3877883"/>
              <a:ext cx="2921731" cy="2540688"/>
            </a:xfrm>
            <a:prstGeom prst="rect">
              <a:avLst/>
            </a:prstGeom>
          </p:spPr>
        </p:pic>
      </p:grpSp>
    </p:spTree>
    <p:extLst>
      <p:ext uri="{BB962C8B-B14F-4D97-AF65-F5344CB8AC3E}">
        <p14:creationId xmlns:p14="http://schemas.microsoft.com/office/powerpoint/2010/main" val="21641377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75819"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b="1" dirty="0"/>
              <a:t>Anwendungsgebiete</a:t>
            </a:r>
          </a:p>
          <a:p>
            <a:pPr lvl="1"/>
            <a:r>
              <a:rPr lang="de-DE" dirty="0"/>
              <a:t>Customer Analytics</a:t>
            </a:r>
          </a:p>
          <a:p>
            <a:pPr lvl="1"/>
            <a:r>
              <a:rPr lang="de-DE" dirty="0"/>
              <a:t>Industrial Analytics</a:t>
            </a:r>
          </a:p>
          <a:p>
            <a:pPr lvl="1"/>
            <a:r>
              <a:rPr lang="de-DE" b="1" dirty="0"/>
              <a:t>Finance Analytics</a:t>
            </a:r>
          </a:p>
          <a:p>
            <a:r>
              <a:rPr lang="de-DE"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153</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5545014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E7DB3-8F03-4BA0-98BD-9119FA96629C}"/>
              </a:ext>
            </a:extLst>
          </p:cNvPr>
          <p:cNvSpPr>
            <a:spLocks noGrp="1"/>
          </p:cNvSpPr>
          <p:nvPr>
            <p:ph type="title"/>
          </p:nvPr>
        </p:nvSpPr>
        <p:spPr/>
        <p:txBody>
          <a:bodyPr/>
          <a:lstStyle/>
          <a:p>
            <a:r>
              <a:rPr lang="de-DE" dirty="0"/>
              <a:t>Finance Analytics: Themenbeispiele</a:t>
            </a:r>
          </a:p>
        </p:txBody>
      </p:sp>
      <p:sp>
        <p:nvSpPr>
          <p:cNvPr id="5" name="Inhaltsplatzhalter 4">
            <a:extLst>
              <a:ext uri="{FF2B5EF4-FFF2-40B4-BE49-F238E27FC236}">
                <a16:creationId xmlns:a16="http://schemas.microsoft.com/office/drawing/2014/main" id="{13578176-B019-4A2D-B0E4-C15D6B2CE9A3}"/>
              </a:ext>
            </a:extLst>
          </p:cNvPr>
          <p:cNvSpPr>
            <a:spLocks noGrp="1"/>
          </p:cNvSpPr>
          <p:nvPr>
            <p:ph idx="1"/>
          </p:nvPr>
        </p:nvSpPr>
        <p:spPr/>
        <p:txBody>
          <a:bodyPr/>
          <a:lstStyle/>
          <a:p>
            <a:r>
              <a:rPr lang="de-DE" dirty="0"/>
              <a:t>Demand </a:t>
            </a:r>
            <a:r>
              <a:rPr lang="de-DE" dirty="0" err="1"/>
              <a:t>Forecasting</a:t>
            </a:r>
            <a:endParaRPr lang="de-DE" dirty="0"/>
          </a:p>
          <a:p>
            <a:r>
              <a:rPr lang="de-DE" dirty="0"/>
              <a:t>Sales </a:t>
            </a:r>
            <a:r>
              <a:rPr lang="de-DE" dirty="0" err="1"/>
              <a:t>Forecasting</a:t>
            </a:r>
            <a:endParaRPr lang="de-DE" dirty="0"/>
          </a:p>
          <a:p>
            <a:r>
              <a:rPr lang="de-DE" dirty="0"/>
              <a:t>Cash Flow &amp; </a:t>
            </a:r>
            <a:r>
              <a:rPr lang="de-DE" dirty="0" err="1"/>
              <a:t>Liquidity</a:t>
            </a:r>
            <a:r>
              <a:rPr lang="de-DE" dirty="0"/>
              <a:t> </a:t>
            </a:r>
            <a:r>
              <a:rPr lang="de-DE" dirty="0" err="1"/>
              <a:t>Prediction</a:t>
            </a:r>
            <a:endParaRPr lang="de-DE" dirty="0"/>
          </a:p>
          <a:p>
            <a:r>
              <a:rPr lang="de-DE" dirty="0" err="1"/>
              <a:t>Anomalieerkennung</a:t>
            </a:r>
            <a:endParaRPr lang="de-DE" dirty="0"/>
          </a:p>
          <a:p>
            <a:r>
              <a:rPr lang="de-DE" dirty="0"/>
              <a:t>Fraud </a:t>
            </a:r>
            <a:r>
              <a:rPr lang="de-DE" dirty="0" err="1"/>
              <a:t>Detection</a:t>
            </a:r>
            <a:endParaRPr lang="de-DE" dirty="0"/>
          </a:p>
          <a:p>
            <a:r>
              <a:rPr lang="de-DE" dirty="0"/>
              <a:t>News </a:t>
            </a:r>
            <a:r>
              <a:rPr lang="de-DE" dirty="0" err="1"/>
              <a:t>Recommender</a:t>
            </a:r>
            <a:endParaRPr lang="de-DE" dirty="0"/>
          </a:p>
        </p:txBody>
      </p:sp>
      <p:sp>
        <p:nvSpPr>
          <p:cNvPr id="3" name="Fußzeilenplatzhalter 2">
            <a:extLst>
              <a:ext uri="{FF2B5EF4-FFF2-40B4-BE49-F238E27FC236}">
                <a16:creationId xmlns:a16="http://schemas.microsoft.com/office/drawing/2014/main" id="{7091FFCE-3520-4A2B-8161-CAC82FF4F652}"/>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EB1BB65-FCB1-46C5-8BF2-FD91B494F0B1}"/>
              </a:ext>
            </a:extLst>
          </p:cNvPr>
          <p:cNvSpPr>
            <a:spLocks noGrp="1"/>
          </p:cNvSpPr>
          <p:nvPr>
            <p:ph type="sldNum" sz="quarter" idx="11"/>
          </p:nvPr>
        </p:nvSpPr>
        <p:spPr/>
        <p:txBody>
          <a:bodyPr/>
          <a:lstStyle/>
          <a:p>
            <a:fld id="{FFC269A0-BD27-4577-9DED-0AAE60100C51}" type="slidenum">
              <a:rPr lang="de-DE" smtClean="0"/>
              <a:pPr/>
              <a:t>154</a:t>
            </a:fld>
            <a:r>
              <a:rPr lang="de-DE"/>
              <a:t> | ©</a:t>
            </a:r>
            <a:endParaRPr lang="de-DE" dirty="0"/>
          </a:p>
        </p:txBody>
      </p:sp>
      <p:sp>
        <p:nvSpPr>
          <p:cNvPr id="6" name="Textplatzhalter 5">
            <a:extLst>
              <a:ext uri="{FF2B5EF4-FFF2-40B4-BE49-F238E27FC236}">
                <a16:creationId xmlns:a16="http://schemas.microsoft.com/office/drawing/2014/main" id="{0B274101-C640-4CB0-BEAB-47178B4F8983}"/>
              </a:ext>
            </a:extLst>
          </p:cNvPr>
          <p:cNvSpPr>
            <a:spLocks noGrp="1"/>
          </p:cNvSpPr>
          <p:nvPr>
            <p:ph type="body" sz="quarter" idx="13"/>
          </p:nvPr>
        </p:nvSpPr>
        <p:spPr/>
        <p:txBody>
          <a:bodyPr/>
          <a:lstStyle/>
          <a:p>
            <a:endParaRPr lang="de-DE"/>
          </a:p>
        </p:txBody>
      </p:sp>
      <p:pic>
        <p:nvPicPr>
          <p:cNvPr id="9" name="Grafik 8">
            <a:extLst>
              <a:ext uri="{FF2B5EF4-FFF2-40B4-BE49-F238E27FC236}">
                <a16:creationId xmlns:a16="http://schemas.microsoft.com/office/drawing/2014/main" id="{A8740F5A-A9BA-4861-A390-8D2B63476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328" y="908720"/>
            <a:ext cx="5519936" cy="2759968"/>
          </a:xfrm>
          <a:prstGeom prst="rect">
            <a:avLst/>
          </a:prstGeom>
        </p:spPr>
      </p:pic>
    </p:spTree>
    <p:extLst>
      <p:ext uri="{BB962C8B-B14F-4D97-AF65-F5344CB8AC3E}">
        <p14:creationId xmlns:p14="http://schemas.microsoft.com/office/powerpoint/2010/main" val="28685811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76843" name="think-cell Folie" r:id="rId6" imgW="196" imgH="196" progId="TCLayout.ActiveDocument.1">
                  <p:embed/>
                </p:oleObj>
              </mc:Choice>
              <mc:Fallback>
                <p:oleObj name="think-cell Folie" r:id="rId6" imgW="196" imgH="196" progId="TCLayout.ActiveDocument.1">
                  <p:embed/>
                  <p:pic>
                    <p:nvPicPr>
                      <p:cNvPr id="5" name="Objekt 4"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4" name="Rechteck 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err="1">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Einsatz von </a:t>
            </a:r>
            <a:r>
              <a:rPr lang="de-DE" dirty="0" err="1"/>
              <a:t>Predictive</a:t>
            </a:r>
            <a:r>
              <a:rPr lang="de-DE" dirty="0"/>
              <a:t> Analytics in der Planung</a:t>
            </a:r>
          </a:p>
        </p:txBody>
      </p:sp>
      <p:pic>
        <p:nvPicPr>
          <p:cNvPr id="6" name="Inhaltsplatzhalter 5"/>
          <p:cNvPicPr>
            <a:picLocks noGrp="1" noChangeAspect="1"/>
          </p:cNvPicPr>
          <p:nvPr>
            <p:ph sz="quarter" idx="4294967295"/>
          </p:nvPr>
        </p:nvPicPr>
        <p:blipFill>
          <a:blip r:embed="rId8"/>
          <a:stretch>
            <a:fillRect/>
          </a:stretch>
        </p:blipFill>
        <p:spPr>
          <a:xfrm>
            <a:off x="3576228" y="1303860"/>
            <a:ext cx="4949825" cy="4506912"/>
          </a:xfrm>
          <a:prstGeom prst="rect">
            <a:avLst/>
          </a:prstGeom>
        </p:spPr>
      </p:pic>
      <p:sp>
        <p:nvSpPr>
          <p:cNvPr id="7" name="Rechteck 6"/>
          <p:cNvSpPr/>
          <p:nvPr/>
        </p:nvSpPr>
        <p:spPr>
          <a:xfrm>
            <a:off x="1956707" y="5877275"/>
            <a:ext cx="8428206" cy="584775"/>
          </a:xfrm>
          <a:prstGeom prst="rect">
            <a:avLst/>
          </a:prstGeom>
        </p:spPr>
        <p:txBody>
          <a:bodyPr wrap="square">
            <a:spAutoFit/>
          </a:bodyPr>
          <a:lstStyle/>
          <a:p>
            <a:r>
              <a:rPr lang="de-DE" sz="1600" dirty="0">
                <a:solidFill>
                  <a:srgbClr val="003E7D"/>
                </a:solidFill>
                <a:latin typeface="+mj-lt"/>
              </a:rPr>
              <a:t>Was sind zukünftig die größten Herausforderungen in Ihrer Planung, denen Sie mit </a:t>
            </a:r>
          </a:p>
          <a:p>
            <a:r>
              <a:rPr lang="de-DE" sz="1600" dirty="0">
                <a:solidFill>
                  <a:srgbClr val="003E7D"/>
                </a:solidFill>
                <a:latin typeface="+mj-lt"/>
              </a:rPr>
              <a:t>Predictive-</a:t>
            </a:r>
            <a:r>
              <a:rPr lang="de-DE" sz="1600" dirty="0" err="1">
                <a:solidFill>
                  <a:srgbClr val="003E7D"/>
                </a:solidFill>
                <a:latin typeface="+mj-lt"/>
              </a:rPr>
              <a:t>Planning</a:t>
            </a:r>
            <a:r>
              <a:rPr lang="de-DE" sz="1600" dirty="0">
                <a:solidFill>
                  <a:srgbClr val="003E7D"/>
                </a:solidFill>
                <a:latin typeface="+mj-lt"/>
              </a:rPr>
              <a:t>-Methoden begegnen wollen? (n=308)</a:t>
            </a:r>
            <a:endParaRPr lang="de-DE" sz="1600" dirty="0">
              <a:latin typeface="+mj-lt"/>
            </a:endParaRPr>
          </a:p>
        </p:txBody>
      </p:sp>
      <p:sp>
        <p:nvSpPr>
          <p:cNvPr id="8" name="Textfeld 7"/>
          <p:cNvSpPr txBox="1"/>
          <p:nvPr/>
        </p:nvSpPr>
        <p:spPr bwMode="gray">
          <a:xfrm>
            <a:off x="5328506" y="6580543"/>
            <a:ext cx="722634" cy="184666"/>
          </a:xfrm>
          <a:prstGeom prst="rect">
            <a:avLst/>
          </a:prstGeom>
          <a:noFill/>
        </p:spPr>
        <p:txBody>
          <a:bodyPr wrap="none" lIns="0" tIns="0" rIns="0" bIns="0" rtlCol="0">
            <a:spAutoFit/>
          </a:bodyPr>
          <a:lstStyle/>
          <a:p>
            <a:pPr>
              <a:buSzPct val="90000"/>
            </a:pPr>
            <a:r>
              <a:rPr lang="de-DE" sz="1200" dirty="0">
                <a:solidFill>
                  <a:schemeClr val="tx1">
                    <a:lumMod val="40000"/>
                    <a:lumOff val="60000"/>
                  </a:schemeClr>
                </a:solidFill>
              </a:rPr>
              <a:t>BARC, 2018</a:t>
            </a:r>
          </a:p>
        </p:txBody>
      </p:sp>
      <p:sp>
        <p:nvSpPr>
          <p:cNvPr id="9" name="Assessment" hidden="1"/>
          <p:cNvSpPr/>
          <p:nvPr/>
        </p:nvSpPr>
        <p:spPr bwMode="gray">
          <a:xfrm>
            <a:off x="1524000" y="6477000"/>
            <a:ext cx="381000" cy="381000"/>
          </a:xfrm>
          <a:prstGeom prst="ellipse">
            <a:avLst/>
          </a:prstGeom>
          <a:solidFill>
            <a:srgbClr val="FFFF00"/>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tx1"/>
                </a:solidFill>
                <a:latin typeface="Calibri" panose="020F0502020204030204" pitchFamily="34" charset="0"/>
              </a:rPr>
              <a:t>1</a:t>
            </a:r>
          </a:p>
        </p:txBody>
      </p:sp>
      <p:sp>
        <p:nvSpPr>
          <p:cNvPr id="2" name="Foliennummernplatzhalter 1">
            <a:extLst>
              <a:ext uri="{FF2B5EF4-FFF2-40B4-BE49-F238E27FC236}">
                <a16:creationId xmlns:a16="http://schemas.microsoft.com/office/drawing/2014/main" id="{5743836B-7009-4F02-8FA3-3DE29AFBBB55}"/>
              </a:ext>
            </a:extLst>
          </p:cNvPr>
          <p:cNvSpPr>
            <a:spLocks noGrp="1"/>
          </p:cNvSpPr>
          <p:nvPr>
            <p:ph type="sldNum" sz="quarter" idx="11"/>
          </p:nvPr>
        </p:nvSpPr>
        <p:spPr/>
        <p:txBody>
          <a:bodyPr/>
          <a:lstStyle/>
          <a:p>
            <a:fld id="{FFC269A0-BD27-4577-9DED-0AAE60100C51}" type="slidenum">
              <a:rPr lang="de-DE" smtClean="0"/>
              <a:pPr/>
              <a:t>155</a:t>
            </a:fld>
            <a:r>
              <a:rPr lang="de-DE"/>
              <a:t> | ©</a:t>
            </a:r>
            <a:endParaRPr lang="de-DE" dirty="0"/>
          </a:p>
        </p:txBody>
      </p:sp>
      <p:sp>
        <p:nvSpPr>
          <p:cNvPr id="12" name="Fußzeilenplatzhalter 11">
            <a:extLst>
              <a:ext uri="{FF2B5EF4-FFF2-40B4-BE49-F238E27FC236}">
                <a16:creationId xmlns:a16="http://schemas.microsoft.com/office/drawing/2014/main" id="{0E0BD5EE-0058-4283-995B-0B2A523329F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189350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77867" name="think-cell Folie" r:id="rId6" imgW="196" imgH="196" progId="TCLayout.ActiveDocument.1">
                  <p:embed/>
                </p:oleObj>
              </mc:Choice>
              <mc:Fallback>
                <p:oleObj name="think-cell Folie" r:id="rId6" imgW="196" imgH="196" progId="TCLayout.ActiveDocument.1">
                  <p:embed/>
                  <p:pic>
                    <p:nvPicPr>
                      <p:cNvPr id="5" name="Objekt 4"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4" name="Rechteck 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err="1">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Predictive Analytics in der Planung</a:t>
            </a:r>
          </a:p>
        </p:txBody>
      </p:sp>
      <p:pic>
        <p:nvPicPr>
          <p:cNvPr id="6" name="Inhaltsplatzhalter 5"/>
          <p:cNvPicPr>
            <a:picLocks noGrp="1" noChangeAspect="1"/>
          </p:cNvPicPr>
          <p:nvPr>
            <p:ph sz="quarter" idx="4294967295"/>
          </p:nvPr>
        </p:nvPicPr>
        <p:blipFill>
          <a:blip r:embed="rId8"/>
          <a:stretch>
            <a:fillRect/>
          </a:stretch>
        </p:blipFill>
        <p:spPr>
          <a:xfrm>
            <a:off x="2345144" y="1269950"/>
            <a:ext cx="5903912" cy="4635500"/>
          </a:xfrm>
          <a:prstGeom prst="rect">
            <a:avLst/>
          </a:prstGeom>
        </p:spPr>
      </p:pic>
      <p:sp>
        <p:nvSpPr>
          <p:cNvPr id="7" name="Rechteck 6"/>
          <p:cNvSpPr/>
          <p:nvPr/>
        </p:nvSpPr>
        <p:spPr>
          <a:xfrm>
            <a:off x="2329369" y="5949280"/>
            <a:ext cx="6415152" cy="584775"/>
          </a:xfrm>
          <a:prstGeom prst="rect">
            <a:avLst/>
          </a:prstGeom>
        </p:spPr>
        <p:txBody>
          <a:bodyPr wrap="square">
            <a:spAutoFit/>
          </a:bodyPr>
          <a:lstStyle/>
          <a:p>
            <a:r>
              <a:rPr lang="de-DE" sz="1600" dirty="0">
                <a:solidFill>
                  <a:srgbClr val="003E7D"/>
                </a:solidFill>
                <a:latin typeface="+mj-lt"/>
              </a:rPr>
              <a:t>Mit welchen Ansätzen planen Sie Predictive Planning and Forecasting</a:t>
            </a:r>
          </a:p>
          <a:p>
            <a:r>
              <a:rPr lang="de-DE" sz="1600" dirty="0">
                <a:solidFill>
                  <a:srgbClr val="003E7D"/>
                </a:solidFill>
                <a:latin typeface="+mj-lt"/>
              </a:rPr>
              <a:t>in den zuvor abgefragten Bereichen einzusetzen? (n=308)</a:t>
            </a:r>
          </a:p>
        </p:txBody>
      </p:sp>
      <p:sp>
        <p:nvSpPr>
          <p:cNvPr id="8" name="Textfeld 7"/>
          <p:cNvSpPr txBox="1"/>
          <p:nvPr/>
        </p:nvSpPr>
        <p:spPr bwMode="gray">
          <a:xfrm>
            <a:off x="5219295" y="6572063"/>
            <a:ext cx="666849" cy="169277"/>
          </a:xfrm>
          <a:prstGeom prst="rect">
            <a:avLst/>
          </a:prstGeom>
          <a:noFill/>
        </p:spPr>
        <p:txBody>
          <a:bodyPr wrap="none" lIns="0" tIns="0" rIns="0" bIns="0" rtlCol="0">
            <a:spAutoFit/>
          </a:bodyPr>
          <a:lstStyle/>
          <a:p>
            <a:pPr>
              <a:buSzPct val="90000"/>
            </a:pPr>
            <a:r>
              <a:rPr lang="de-DE" sz="1100" dirty="0">
                <a:solidFill>
                  <a:schemeClr val="tx1">
                    <a:lumMod val="40000"/>
                    <a:lumOff val="60000"/>
                  </a:schemeClr>
                </a:solidFill>
              </a:rPr>
              <a:t>BARC, 2018</a:t>
            </a:r>
          </a:p>
        </p:txBody>
      </p:sp>
      <p:sp>
        <p:nvSpPr>
          <p:cNvPr id="9" name="Assessment" hidden="1"/>
          <p:cNvSpPr/>
          <p:nvPr/>
        </p:nvSpPr>
        <p:spPr bwMode="gray">
          <a:xfrm>
            <a:off x="1524000" y="6477000"/>
            <a:ext cx="381000" cy="381000"/>
          </a:xfrm>
          <a:prstGeom prst="ellipse">
            <a:avLst/>
          </a:prstGeom>
          <a:solidFill>
            <a:srgbClr val="FFFF00"/>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tx1"/>
                </a:solidFill>
                <a:latin typeface="Calibri" panose="020F0502020204030204" pitchFamily="34" charset="0"/>
              </a:rPr>
              <a:t>1</a:t>
            </a:r>
          </a:p>
        </p:txBody>
      </p:sp>
      <p:sp>
        <p:nvSpPr>
          <p:cNvPr id="2" name="Foliennummernplatzhalter 1">
            <a:extLst>
              <a:ext uri="{FF2B5EF4-FFF2-40B4-BE49-F238E27FC236}">
                <a16:creationId xmlns:a16="http://schemas.microsoft.com/office/drawing/2014/main" id="{B76FE0C0-41D9-463F-9C03-D3FC2C1306EB}"/>
              </a:ext>
            </a:extLst>
          </p:cNvPr>
          <p:cNvSpPr>
            <a:spLocks noGrp="1"/>
          </p:cNvSpPr>
          <p:nvPr>
            <p:ph type="sldNum" sz="quarter" idx="11"/>
          </p:nvPr>
        </p:nvSpPr>
        <p:spPr/>
        <p:txBody>
          <a:bodyPr/>
          <a:lstStyle/>
          <a:p>
            <a:fld id="{FFC269A0-BD27-4577-9DED-0AAE60100C51}" type="slidenum">
              <a:rPr lang="de-DE" smtClean="0"/>
              <a:pPr/>
              <a:t>156</a:t>
            </a:fld>
            <a:r>
              <a:rPr lang="de-DE"/>
              <a:t> | ©</a:t>
            </a:r>
            <a:endParaRPr lang="de-DE" dirty="0"/>
          </a:p>
        </p:txBody>
      </p:sp>
      <p:sp>
        <p:nvSpPr>
          <p:cNvPr id="12" name="Fußzeilenplatzhalter 11">
            <a:extLst>
              <a:ext uri="{FF2B5EF4-FFF2-40B4-BE49-F238E27FC236}">
                <a16:creationId xmlns:a16="http://schemas.microsoft.com/office/drawing/2014/main" id="{5F6C0FCD-5C3D-448B-84AD-12E8891E717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55032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kt 19" hidden="1"/>
          <p:cNvGraphicFramePr>
            <a:graphicFrameLocks noChangeAspect="1"/>
          </p:cNvGraphicFramePr>
          <p:nvPr>
            <p:custDataLst>
              <p:tags r:id="rId2"/>
            </p:custDataLst>
          </p:nvPr>
        </p:nvGraphicFramePr>
        <p:xfrm>
          <a:off x="1525194" y="858444"/>
          <a:ext cx="1191" cy="1191"/>
        </p:xfrm>
        <a:graphic>
          <a:graphicData uri="http://schemas.openxmlformats.org/presentationml/2006/ole">
            <mc:AlternateContent xmlns:mc="http://schemas.openxmlformats.org/markup-compatibility/2006">
              <mc:Choice xmlns:v="urn:schemas-microsoft-com:vml" Requires="v">
                <p:oleObj spid="_x0000_s78891" name="think-cell Folie" r:id="rId5" imgW="360" imgH="360" progId="TCLayout.ActiveDocument.1">
                  <p:embed/>
                </p:oleObj>
              </mc:Choice>
              <mc:Fallback>
                <p:oleObj name="think-cell Folie" r:id="rId5" imgW="360" imgH="360" progId="TCLayout.ActiveDocument.1">
                  <p:embed/>
                  <p:pic>
                    <p:nvPicPr>
                      <p:cNvPr id="20" name="Objekt 19" hidden="1"/>
                      <p:cNvPicPr/>
                      <p:nvPr/>
                    </p:nvPicPr>
                    <p:blipFill>
                      <a:blip r:embed="rId6"/>
                      <a:stretch>
                        <a:fillRect/>
                      </a:stretch>
                    </p:blipFill>
                    <p:spPr>
                      <a:xfrm>
                        <a:off x="1525194" y="858444"/>
                        <a:ext cx="1191" cy="1191"/>
                      </a:xfrm>
                      <a:prstGeom prst="rect">
                        <a:avLst/>
                      </a:prstGeom>
                    </p:spPr>
                  </p:pic>
                </p:oleObj>
              </mc:Fallback>
            </mc:AlternateContent>
          </a:graphicData>
        </a:graphic>
      </p:graphicFrame>
      <p:sp>
        <p:nvSpPr>
          <p:cNvPr id="74754" name="Titel 2"/>
          <p:cNvSpPr>
            <a:spLocks noGrp="1"/>
          </p:cNvSpPr>
          <p:nvPr>
            <p:ph type="title"/>
          </p:nvPr>
        </p:nvSpPr>
        <p:spPr/>
        <p:txBody>
          <a:bodyPr/>
          <a:lstStyle/>
          <a:p>
            <a:r>
              <a:rPr lang="de-DE" altLang="de-DE" dirty="0"/>
              <a:t>Treiberorientierung</a:t>
            </a:r>
          </a:p>
        </p:txBody>
      </p:sp>
      <p:grpSp>
        <p:nvGrpSpPr>
          <p:cNvPr id="95" name="Gruppieren 94"/>
          <p:cNvGrpSpPr/>
          <p:nvPr/>
        </p:nvGrpSpPr>
        <p:grpSpPr>
          <a:xfrm>
            <a:off x="1843856" y="1361066"/>
            <a:ext cx="8284592" cy="4917888"/>
            <a:chOff x="1195665" y="1676425"/>
            <a:chExt cx="8199817" cy="4511839"/>
          </a:xfrm>
        </p:grpSpPr>
        <p:sp>
          <p:nvSpPr>
            <p:cNvPr id="5" name="Rechteck 4"/>
            <p:cNvSpPr/>
            <p:nvPr/>
          </p:nvSpPr>
          <p:spPr>
            <a:xfrm>
              <a:off x="5593956" y="1676425"/>
              <a:ext cx="3801526" cy="4511839"/>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129" dirty="0">
                <a:solidFill>
                  <a:schemeClr val="tx1"/>
                </a:solidFill>
              </a:endParaRPr>
            </a:p>
          </p:txBody>
        </p:sp>
        <p:sp>
          <p:nvSpPr>
            <p:cNvPr id="2" name="Rechteck 1"/>
            <p:cNvSpPr/>
            <p:nvPr/>
          </p:nvSpPr>
          <p:spPr>
            <a:xfrm>
              <a:off x="1415008" y="3945685"/>
              <a:ext cx="746878" cy="4018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EVA</a:t>
              </a:r>
            </a:p>
          </p:txBody>
        </p:sp>
        <p:sp>
          <p:nvSpPr>
            <p:cNvPr id="6" name="Rechteck 5"/>
            <p:cNvSpPr/>
            <p:nvPr/>
          </p:nvSpPr>
          <p:spPr>
            <a:xfrm>
              <a:off x="2448933" y="2784144"/>
              <a:ext cx="746878" cy="4018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NOPAT</a:t>
              </a:r>
            </a:p>
          </p:txBody>
        </p:sp>
        <p:sp>
          <p:nvSpPr>
            <p:cNvPr id="9" name="Rechteck 8"/>
            <p:cNvSpPr/>
            <p:nvPr/>
          </p:nvSpPr>
          <p:spPr>
            <a:xfrm>
              <a:off x="2448932" y="5093137"/>
              <a:ext cx="746878" cy="4843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Gesamt-</a:t>
              </a:r>
              <a:br>
                <a:rPr lang="de-DE" sz="1200" dirty="0">
                  <a:solidFill>
                    <a:schemeClr val="bg1"/>
                  </a:solidFill>
                </a:rPr>
              </a:br>
              <a:r>
                <a:rPr lang="de-DE" sz="1200" dirty="0">
                  <a:solidFill>
                    <a:schemeClr val="bg1"/>
                  </a:solidFill>
                </a:rPr>
                <a:t>kapital-kosten</a:t>
              </a:r>
            </a:p>
          </p:txBody>
        </p:sp>
        <p:sp>
          <p:nvSpPr>
            <p:cNvPr id="10" name="Rechteck 9"/>
            <p:cNvSpPr/>
            <p:nvPr/>
          </p:nvSpPr>
          <p:spPr>
            <a:xfrm>
              <a:off x="3533795" y="5089076"/>
              <a:ext cx="746878" cy="474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Eigen-kapital- kosten </a:t>
              </a:r>
            </a:p>
          </p:txBody>
        </p:sp>
        <p:sp>
          <p:nvSpPr>
            <p:cNvPr id="11" name="Rechteck 10"/>
            <p:cNvSpPr/>
            <p:nvPr/>
          </p:nvSpPr>
          <p:spPr>
            <a:xfrm>
              <a:off x="3539713" y="5666675"/>
              <a:ext cx="746878" cy="5000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Fremd- kapital- kosten</a:t>
              </a:r>
            </a:p>
          </p:txBody>
        </p:sp>
        <p:sp>
          <p:nvSpPr>
            <p:cNvPr id="12" name="Rechteck 11"/>
            <p:cNvSpPr/>
            <p:nvPr/>
          </p:nvSpPr>
          <p:spPr>
            <a:xfrm>
              <a:off x="3539713" y="3976386"/>
              <a:ext cx="746878" cy="5262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Betrieb-</a:t>
              </a:r>
              <a:r>
                <a:rPr lang="de-DE" sz="1200" dirty="0" err="1">
                  <a:solidFill>
                    <a:schemeClr val="bg1"/>
                  </a:solidFill>
                </a:rPr>
                <a:t>liche</a:t>
              </a:r>
              <a:br>
                <a:rPr lang="de-DE" sz="1200" dirty="0">
                  <a:solidFill>
                    <a:schemeClr val="bg1"/>
                  </a:solidFill>
                </a:rPr>
              </a:br>
              <a:r>
                <a:rPr lang="de-DE" sz="1200" dirty="0">
                  <a:solidFill>
                    <a:schemeClr val="bg1"/>
                  </a:solidFill>
                </a:rPr>
                <a:t>Kosten</a:t>
              </a:r>
            </a:p>
          </p:txBody>
        </p:sp>
        <p:sp>
          <p:nvSpPr>
            <p:cNvPr id="13" name="Rechteck 12"/>
            <p:cNvSpPr/>
            <p:nvPr/>
          </p:nvSpPr>
          <p:spPr>
            <a:xfrm>
              <a:off x="3539713" y="3172654"/>
              <a:ext cx="746879" cy="535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Betrieb-</a:t>
              </a:r>
              <a:br>
                <a:rPr lang="de-DE" sz="1200" dirty="0">
                  <a:solidFill>
                    <a:schemeClr val="bg1"/>
                  </a:solidFill>
                </a:rPr>
              </a:br>
              <a:r>
                <a:rPr lang="de-DE" sz="1200" dirty="0" err="1">
                  <a:solidFill>
                    <a:schemeClr val="bg1"/>
                  </a:solidFill>
                </a:rPr>
                <a:t>liche</a:t>
              </a:r>
              <a:r>
                <a:rPr lang="de-DE" sz="1200" dirty="0">
                  <a:solidFill>
                    <a:schemeClr val="bg1"/>
                  </a:solidFill>
                </a:rPr>
                <a:t> Steuern</a:t>
              </a:r>
            </a:p>
          </p:txBody>
        </p:sp>
        <p:sp>
          <p:nvSpPr>
            <p:cNvPr id="14" name="Rechteck 13"/>
            <p:cNvSpPr/>
            <p:nvPr/>
          </p:nvSpPr>
          <p:spPr>
            <a:xfrm>
              <a:off x="3539713" y="2324130"/>
              <a:ext cx="746878" cy="4018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Umsatz</a:t>
              </a:r>
            </a:p>
          </p:txBody>
        </p:sp>
        <p:sp>
          <p:nvSpPr>
            <p:cNvPr id="15" name="Rechteck 14"/>
            <p:cNvSpPr/>
            <p:nvPr/>
          </p:nvSpPr>
          <p:spPr>
            <a:xfrm>
              <a:off x="4573085" y="3587064"/>
              <a:ext cx="746878" cy="4018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Variable Kosten</a:t>
              </a:r>
            </a:p>
          </p:txBody>
        </p:sp>
        <p:sp>
          <p:nvSpPr>
            <p:cNvPr id="16" name="Rechteck 15"/>
            <p:cNvSpPr/>
            <p:nvPr/>
          </p:nvSpPr>
          <p:spPr>
            <a:xfrm>
              <a:off x="4581304" y="4386128"/>
              <a:ext cx="746878" cy="4018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Fixe Kosten</a:t>
              </a:r>
            </a:p>
          </p:txBody>
        </p:sp>
        <p:sp>
          <p:nvSpPr>
            <p:cNvPr id="17" name="Rechteck 16"/>
            <p:cNvSpPr/>
            <p:nvPr/>
          </p:nvSpPr>
          <p:spPr>
            <a:xfrm>
              <a:off x="5679898" y="1805398"/>
              <a:ext cx="802464" cy="3167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Preis</a:t>
              </a:r>
            </a:p>
          </p:txBody>
        </p:sp>
        <p:sp>
          <p:nvSpPr>
            <p:cNvPr id="18" name="Rechteck 17"/>
            <p:cNvSpPr/>
            <p:nvPr/>
          </p:nvSpPr>
          <p:spPr>
            <a:xfrm>
              <a:off x="5679898" y="2628939"/>
              <a:ext cx="802464" cy="3167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Absatz-menge</a:t>
              </a:r>
            </a:p>
          </p:txBody>
        </p:sp>
        <p:sp>
          <p:nvSpPr>
            <p:cNvPr id="19" name="Rechteck 18"/>
            <p:cNvSpPr/>
            <p:nvPr/>
          </p:nvSpPr>
          <p:spPr>
            <a:xfrm>
              <a:off x="5676030" y="3153320"/>
              <a:ext cx="805179" cy="4785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Variable Stück-kosten</a:t>
              </a:r>
            </a:p>
          </p:txBody>
        </p:sp>
        <p:cxnSp>
          <p:nvCxnSpPr>
            <p:cNvPr id="4" name="Gewinkelte Verbindung 3"/>
            <p:cNvCxnSpPr>
              <a:stCxn id="6" idx="1"/>
              <a:endCxn id="2" idx="3"/>
            </p:cNvCxnSpPr>
            <p:nvPr/>
          </p:nvCxnSpPr>
          <p:spPr>
            <a:xfrm rot="10800000" flipV="1">
              <a:off x="2161884" y="2985078"/>
              <a:ext cx="287048" cy="1161541"/>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23" name="Gewinkelte Verbindung 22"/>
            <p:cNvCxnSpPr>
              <a:cxnSpLocks/>
              <a:stCxn id="9" idx="1"/>
              <a:endCxn id="2" idx="3"/>
            </p:cNvCxnSpPr>
            <p:nvPr/>
          </p:nvCxnSpPr>
          <p:spPr>
            <a:xfrm rot="10800000">
              <a:off x="2161888" y="4146619"/>
              <a:ext cx="287045" cy="118870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26" name="Gewinkelte Verbindung 25"/>
            <p:cNvCxnSpPr>
              <a:cxnSpLocks/>
              <a:stCxn id="11" idx="1"/>
              <a:endCxn id="9" idx="3"/>
            </p:cNvCxnSpPr>
            <p:nvPr/>
          </p:nvCxnSpPr>
          <p:spPr>
            <a:xfrm rot="10800000">
              <a:off x="3195810" y="5335324"/>
              <a:ext cx="343903" cy="581352"/>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29" name="Gewinkelte Verbindung 28"/>
            <p:cNvCxnSpPr>
              <a:cxnSpLocks/>
              <a:stCxn id="13" idx="1"/>
              <a:endCxn id="6" idx="3"/>
            </p:cNvCxnSpPr>
            <p:nvPr/>
          </p:nvCxnSpPr>
          <p:spPr>
            <a:xfrm rot="10800000">
              <a:off x="3195812" y="2985079"/>
              <a:ext cx="343902" cy="45548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32" name="Gewinkelte Verbindung 31"/>
            <p:cNvCxnSpPr>
              <a:cxnSpLocks/>
              <a:stCxn id="12" idx="1"/>
              <a:endCxn id="6" idx="3"/>
            </p:cNvCxnSpPr>
            <p:nvPr/>
          </p:nvCxnSpPr>
          <p:spPr>
            <a:xfrm rot="10800000">
              <a:off x="3195812" y="2985079"/>
              <a:ext cx="343902" cy="1254453"/>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35" name="Gewinkelte Verbindung 34"/>
            <p:cNvCxnSpPr>
              <a:cxnSpLocks/>
              <a:stCxn id="10" idx="1"/>
              <a:endCxn id="9" idx="3"/>
            </p:cNvCxnSpPr>
            <p:nvPr/>
          </p:nvCxnSpPr>
          <p:spPr>
            <a:xfrm rot="10800000" flipV="1">
              <a:off x="3195811" y="5326395"/>
              <a:ext cx="337985" cy="8928"/>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38" name="Gewinkelte Verbindung 37"/>
            <p:cNvCxnSpPr>
              <a:cxnSpLocks/>
              <a:stCxn id="15" idx="1"/>
              <a:endCxn id="12" idx="3"/>
            </p:cNvCxnSpPr>
            <p:nvPr/>
          </p:nvCxnSpPr>
          <p:spPr>
            <a:xfrm rot="10800000" flipV="1">
              <a:off x="4286591" y="3787997"/>
              <a:ext cx="286494" cy="451533"/>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42" name="Gewinkelte Verbindung 41"/>
            <p:cNvCxnSpPr>
              <a:cxnSpLocks/>
              <a:stCxn id="16" idx="1"/>
              <a:endCxn id="12" idx="3"/>
            </p:cNvCxnSpPr>
            <p:nvPr/>
          </p:nvCxnSpPr>
          <p:spPr>
            <a:xfrm rot="10800000">
              <a:off x="4286591" y="4239532"/>
              <a:ext cx="294713" cy="347531"/>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46" name="Gewinkelte Verbindung 45"/>
            <p:cNvCxnSpPr>
              <a:stCxn id="18" idx="1"/>
              <a:endCxn id="14" idx="3"/>
            </p:cNvCxnSpPr>
            <p:nvPr/>
          </p:nvCxnSpPr>
          <p:spPr>
            <a:xfrm rot="10800000">
              <a:off x="4286592" y="2525064"/>
              <a:ext cx="1393307" cy="262230"/>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49" name="Gewinkelte Verbindung 48"/>
            <p:cNvCxnSpPr>
              <a:stCxn id="17" idx="1"/>
              <a:endCxn id="14" idx="3"/>
            </p:cNvCxnSpPr>
            <p:nvPr/>
          </p:nvCxnSpPr>
          <p:spPr>
            <a:xfrm rot="10800000" flipV="1">
              <a:off x="4286592" y="1963752"/>
              <a:ext cx="1393307" cy="561311"/>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a:stCxn id="17" idx="2"/>
              <a:endCxn id="18" idx="0"/>
            </p:cNvCxnSpPr>
            <p:nvPr/>
          </p:nvCxnSpPr>
          <p:spPr>
            <a:xfrm>
              <a:off x="6081130" y="2122108"/>
              <a:ext cx="0" cy="506831"/>
            </a:xfrm>
            <a:prstGeom prst="straightConnector1">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p:cNvCxnSpPr>
              <a:cxnSpLocks/>
              <a:stCxn id="18" idx="2"/>
              <a:endCxn id="19" idx="0"/>
            </p:cNvCxnSpPr>
            <p:nvPr/>
          </p:nvCxnSpPr>
          <p:spPr>
            <a:xfrm flipH="1">
              <a:off x="6078620" y="2945649"/>
              <a:ext cx="2510" cy="20767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Gewinkelte Verbindung 56"/>
            <p:cNvCxnSpPr>
              <a:cxnSpLocks/>
              <a:stCxn id="19" idx="1"/>
              <a:endCxn id="15" idx="3"/>
            </p:cNvCxnSpPr>
            <p:nvPr/>
          </p:nvCxnSpPr>
          <p:spPr>
            <a:xfrm rot="10800000" flipV="1">
              <a:off x="5319963" y="3392615"/>
              <a:ext cx="356067" cy="395383"/>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60" name="Gewinkelte Verbindung 59"/>
            <p:cNvCxnSpPr>
              <a:stCxn id="7" idx="1"/>
              <a:endCxn id="15" idx="3"/>
            </p:cNvCxnSpPr>
            <p:nvPr/>
          </p:nvCxnSpPr>
          <p:spPr>
            <a:xfrm rot="10800000" flipV="1">
              <a:off x="5319964" y="2873540"/>
              <a:ext cx="355297" cy="914458"/>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sp>
          <p:nvSpPr>
            <p:cNvPr id="68" name="Rechteck 67"/>
            <p:cNvSpPr/>
            <p:nvPr/>
          </p:nvSpPr>
          <p:spPr>
            <a:xfrm>
              <a:off x="7033504" y="2122108"/>
              <a:ext cx="850302" cy="3167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Marketing</a:t>
              </a:r>
            </a:p>
          </p:txBody>
        </p:sp>
        <p:sp>
          <p:nvSpPr>
            <p:cNvPr id="69" name="Rechteck 68"/>
            <p:cNvSpPr/>
            <p:nvPr/>
          </p:nvSpPr>
          <p:spPr>
            <a:xfrm>
              <a:off x="7050449" y="2609542"/>
              <a:ext cx="850302" cy="3167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Rabatt</a:t>
              </a:r>
            </a:p>
          </p:txBody>
        </p:sp>
        <p:sp>
          <p:nvSpPr>
            <p:cNvPr id="71" name="Rechteck 70"/>
            <p:cNvSpPr/>
            <p:nvPr/>
          </p:nvSpPr>
          <p:spPr>
            <a:xfrm>
              <a:off x="7060503" y="3073508"/>
              <a:ext cx="850302" cy="3167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Qualität</a:t>
              </a:r>
            </a:p>
          </p:txBody>
        </p:sp>
        <p:cxnSp>
          <p:nvCxnSpPr>
            <p:cNvPr id="74" name="Gerader Verbinder 73"/>
            <p:cNvCxnSpPr>
              <a:cxnSpLocks/>
            </p:cNvCxnSpPr>
            <p:nvPr/>
          </p:nvCxnSpPr>
          <p:spPr>
            <a:xfrm>
              <a:off x="4271752" y="5370660"/>
              <a:ext cx="738389"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7" name="Gerader Verbinder 76"/>
            <p:cNvCxnSpPr>
              <a:cxnSpLocks/>
              <a:stCxn id="11" idx="3"/>
            </p:cNvCxnSpPr>
            <p:nvPr/>
          </p:nvCxnSpPr>
          <p:spPr>
            <a:xfrm flipV="1">
              <a:off x="4286591" y="5904257"/>
              <a:ext cx="738389" cy="1241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9" name="Gerader Verbinder 78"/>
            <p:cNvCxnSpPr/>
            <p:nvPr/>
          </p:nvCxnSpPr>
          <p:spPr>
            <a:xfrm>
              <a:off x="4281866" y="3373587"/>
              <a:ext cx="483916"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4761" name="Textfeld 74760"/>
            <p:cNvSpPr txBox="1"/>
            <p:nvPr/>
          </p:nvSpPr>
          <p:spPr>
            <a:xfrm>
              <a:off x="2360349" y="3945687"/>
              <a:ext cx="94426" cy="345873"/>
            </a:xfrm>
            <a:prstGeom prst="rect">
              <a:avLst/>
            </a:prstGeom>
            <a:noFill/>
          </p:spPr>
          <p:txBody>
            <a:bodyPr wrap="none" lIns="0" tIns="0" rIns="0" bIns="0" rtlCol="0">
              <a:spAutoFit/>
            </a:bodyPr>
            <a:lstStyle/>
            <a:p>
              <a:r>
                <a:rPr lang="de-DE" sz="1976" b="1" dirty="0"/>
                <a:t>-</a:t>
              </a:r>
            </a:p>
          </p:txBody>
        </p:sp>
        <p:sp>
          <p:nvSpPr>
            <p:cNvPr id="84" name="Textfeld 83"/>
            <p:cNvSpPr txBox="1"/>
            <p:nvPr/>
          </p:nvSpPr>
          <p:spPr>
            <a:xfrm>
              <a:off x="3392434" y="3047868"/>
              <a:ext cx="94426" cy="345873"/>
            </a:xfrm>
            <a:prstGeom prst="rect">
              <a:avLst/>
            </a:prstGeom>
            <a:noFill/>
          </p:spPr>
          <p:txBody>
            <a:bodyPr wrap="none" lIns="0" tIns="0" rIns="0" bIns="0" rtlCol="0">
              <a:spAutoFit/>
            </a:bodyPr>
            <a:lstStyle/>
            <a:p>
              <a:r>
                <a:rPr lang="de-DE" sz="1976" b="1" dirty="0"/>
                <a:t>-</a:t>
              </a:r>
            </a:p>
          </p:txBody>
        </p:sp>
        <p:sp>
          <p:nvSpPr>
            <p:cNvPr id="85" name="Textfeld 84"/>
            <p:cNvSpPr txBox="1"/>
            <p:nvPr/>
          </p:nvSpPr>
          <p:spPr>
            <a:xfrm>
              <a:off x="3398817" y="3846210"/>
              <a:ext cx="94426" cy="345873"/>
            </a:xfrm>
            <a:prstGeom prst="rect">
              <a:avLst/>
            </a:prstGeom>
            <a:noFill/>
          </p:spPr>
          <p:txBody>
            <a:bodyPr wrap="none" lIns="0" tIns="0" rIns="0" bIns="0" rtlCol="0">
              <a:spAutoFit/>
            </a:bodyPr>
            <a:lstStyle/>
            <a:p>
              <a:r>
                <a:rPr lang="de-DE" sz="1976" b="1" dirty="0"/>
                <a:t>-</a:t>
              </a:r>
            </a:p>
          </p:txBody>
        </p:sp>
        <p:sp>
          <p:nvSpPr>
            <p:cNvPr id="87" name="Textfeld 86"/>
            <p:cNvSpPr txBox="1"/>
            <p:nvPr/>
          </p:nvSpPr>
          <p:spPr>
            <a:xfrm>
              <a:off x="4412594" y="4150274"/>
              <a:ext cx="155411" cy="345873"/>
            </a:xfrm>
            <a:prstGeom prst="rect">
              <a:avLst/>
            </a:prstGeom>
            <a:noFill/>
          </p:spPr>
          <p:txBody>
            <a:bodyPr wrap="none" lIns="0" tIns="0" rIns="0" bIns="0" rtlCol="0">
              <a:spAutoFit/>
            </a:bodyPr>
            <a:lstStyle/>
            <a:p>
              <a:r>
                <a:rPr lang="de-DE" sz="1976" b="1" dirty="0"/>
                <a:t>+</a:t>
              </a:r>
            </a:p>
          </p:txBody>
        </p:sp>
        <p:sp>
          <p:nvSpPr>
            <p:cNvPr id="88" name="Textfeld 87"/>
            <p:cNvSpPr txBox="1"/>
            <p:nvPr/>
          </p:nvSpPr>
          <p:spPr>
            <a:xfrm>
              <a:off x="3349621" y="5373348"/>
              <a:ext cx="155411" cy="345873"/>
            </a:xfrm>
            <a:prstGeom prst="rect">
              <a:avLst/>
            </a:prstGeom>
            <a:noFill/>
          </p:spPr>
          <p:txBody>
            <a:bodyPr wrap="none" lIns="0" tIns="0" rIns="0" bIns="0" rtlCol="0">
              <a:spAutoFit/>
            </a:bodyPr>
            <a:lstStyle/>
            <a:p>
              <a:r>
                <a:rPr lang="de-DE" sz="1976" b="1" dirty="0"/>
                <a:t>+</a:t>
              </a:r>
            </a:p>
          </p:txBody>
        </p:sp>
        <p:sp>
          <p:nvSpPr>
            <p:cNvPr id="91" name="Textfeld 90"/>
            <p:cNvSpPr txBox="1"/>
            <p:nvPr/>
          </p:nvSpPr>
          <p:spPr>
            <a:xfrm>
              <a:off x="5024980" y="2535759"/>
              <a:ext cx="155411" cy="345873"/>
            </a:xfrm>
            <a:prstGeom prst="rect">
              <a:avLst/>
            </a:prstGeom>
            <a:noFill/>
          </p:spPr>
          <p:txBody>
            <a:bodyPr wrap="none" lIns="0" tIns="0" rIns="0" bIns="0" rtlCol="0">
              <a:spAutoFit/>
            </a:bodyPr>
            <a:lstStyle/>
            <a:p>
              <a:r>
                <a:rPr lang="de-DE" sz="1976" b="1" dirty="0"/>
                <a:t>*</a:t>
              </a:r>
            </a:p>
          </p:txBody>
        </p:sp>
        <p:sp>
          <p:nvSpPr>
            <p:cNvPr id="92" name="Textfeld 91"/>
            <p:cNvSpPr txBox="1"/>
            <p:nvPr/>
          </p:nvSpPr>
          <p:spPr>
            <a:xfrm>
              <a:off x="5519699" y="3000264"/>
              <a:ext cx="155411" cy="345873"/>
            </a:xfrm>
            <a:prstGeom prst="rect">
              <a:avLst/>
            </a:prstGeom>
            <a:noFill/>
          </p:spPr>
          <p:txBody>
            <a:bodyPr wrap="none" lIns="0" tIns="0" rIns="0" bIns="0" rtlCol="0">
              <a:spAutoFit/>
            </a:bodyPr>
            <a:lstStyle/>
            <a:p>
              <a:r>
                <a:rPr lang="de-DE" sz="1976" b="1" dirty="0"/>
                <a:t>*</a:t>
              </a:r>
            </a:p>
          </p:txBody>
        </p:sp>
        <p:cxnSp>
          <p:nvCxnSpPr>
            <p:cNvPr id="98" name="Gerade Verbindung mit Pfeil 97"/>
            <p:cNvCxnSpPr>
              <a:cxnSpLocks/>
              <a:stCxn id="68" idx="1"/>
              <a:endCxn id="86" idx="3"/>
            </p:cNvCxnSpPr>
            <p:nvPr/>
          </p:nvCxnSpPr>
          <p:spPr>
            <a:xfrm flipH="1">
              <a:off x="6480089" y="2280464"/>
              <a:ext cx="553414" cy="402333"/>
            </a:xfrm>
            <a:prstGeom prst="straightConnector1">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 name="Gerade Verbindung mit Pfeil 105"/>
            <p:cNvCxnSpPr>
              <a:cxnSpLocks/>
              <a:stCxn id="69" idx="1"/>
              <a:endCxn id="93" idx="3"/>
            </p:cNvCxnSpPr>
            <p:nvPr/>
          </p:nvCxnSpPr>
          <p:spPr>
            <a:xfrm flipH="1" flipV="1">
              <a:off x="6477297" y="2744575"/>
              <a:ext cx="573152" cy="23322"/>
            </a:xfrm>
            <a:prstGeom prst="straightConnector1">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p:cNvCxnSpPr>
              <a:cxnSpLocks/>
              <a:stCxn id="71" idx="1"/>
              <a:endCxn id="94" idx="3"/>
            </p:cNvCxnSpPr>
            <p:nvPr/>
          </p:nvCxnSpPr>
          <p:spPr>
            <a:xfrm flipH="1" flipV="1">
              <a:off x="6474608" y="2793371"/>
              <a:ext cx="585895" cy="438492"/>
            </a:xfrm>
            <a:prstGeom prst="straightConnector1">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Gerade Verbindung mit Pfeil 115"/>
            <p:cNvCxnSpPr>
              <a:cxnSpLocks/>
              <a:stCxn id="71" idx="1"/>
              <a:endCxn id="80" idx="3"/>
            </p:cNvCxnSpPr>
            <p:nvPr/>
          </p:nvCxnSpPr>
          <p:spPr>
            <a:xfrm flipH="1">
              <a:off x="6470913" y="3231863"/>
              <a:ext cx="589589" cy="102024"/>
            </a:xfrm>
            <a:prstGeom prst="straightConnector1">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Textfeld 64"/>
            <p:cNvSpPr txBox="1"/>
            <p:nvPr/>
          </p:nvSpPr>
          <p:spPr>
            <a:xfrm>
              <a:off x="1195665" y="1786516"/>
              <a:ext cx="1940585" cy="490144"/>
            </a:xfrm>
            <a:prstGeom prst="rect">
              <a:avLst/>
            </a:prstGeom>
            <a:noFill/>
          </p:spPr>
          <p:txBody>
            <a:bodyPr wrap="square" lIns="0" tIns="0" rIns="0" bIns="0" rtlCol="0">
              <a:spAutoFit/>
            </a:bodyPr>
            <a:lstStyle/>
            <a:p>
              <a:r>
                <a:rPr lang="de-DE" sz="1400" dirty="0"/>
                <a:t>Klassischer Bereich </a:t>
              </a:r>
              <a:br>
                <a:rPr lang="de-DE" sz="1400" dirty="0"/>
              </a:br>
              <a:r>
                <a:rPr lang="de-DE" sz="1400" dirty="0"/>
                <a:t>(geringe Varianz)</a:t>
              </a:r>
            </a:p>
          </p:txBody>
        </p:sp>
        <p:sp>
          <p:nvSpPr>
            <p:cNvPr id="125" name="Textfeld 124"/>
            <p:cNvSpPr txBox="1"/>
            <p:nvPr/>
          </p:nvSpPr>
          <p:spPr>
            <a:xfrm>
              <a:off x="5629161" y="4978158"/>
              <a:ext cx="3627238" cy="280082"/>
            </a:xfrm>
            <a:prstGeom prst="rect">
              <a:avLst/>
            </a:prstGeom>
            <a:noFill/>
          </p:spPr>
          <p:txBody>
            <a:bodyPr wrap="none" lIns="0" tIns="0" rIns="0" bIns="0" rtlCol="0">
              <a:spAutoFit/>
            </a:bodyPr>
            <a:lstStyle/>
            <a:p>
              <a:r>
                <a:rPr lang="de-DE" sz="1600" dirty="0"/>
                <a:t>Analytischer Bereich (hohe Varianz)</a:t>
              </a:r>
            </a:p>
          </p:txBody>
        </p:sp>
        <p:sp>
          <p:nvSpPr>
            <p:cNvPr id="3" name="Textfeld 2"/>
            <p:cNvSpPr txBox="1"/>
            <p:nvPr/>
          </p:nvSpPr>
          <p:spPr>
            <a:xfrm>
              <a:off x="5663721" y="5313007"/>
              <a:ext cx="3731761" cy="847095"/>
            </a:xfrm>
            <a:prstGeom prst="rect">
              <a:avLst/>
            </a:prstGeom>
            <a:noFill/>
          </p:spPr>
          <p:txBody>
            <a:bodyPr wrap="square" lIns="0" tIns="0" rIns="0" bIns="0" rtlCol="0">
              <a:spAutoFit/>
            </a:bodyPr>
            <a:lstStyle/>
            <a:p>
              <a:pPr marL="160739" indent="-160739">
                <a:buFont typeface="Arial" panose="020B0604020202020204" pitchFamily="34" charset="0"/>
                <a:buChar char="•"/>
              </a:pPr>
              <a:r>
                <a:rPr lang="de-DE" sz="1200" dirty="0"/>
                <a:t>z. T. außerhalb der Controlling-Welt</a:t>
              </a:r>
            </a:p>
            <a:p>
              <a:pPr marL="160739" indent="-160739">
                <a:buFont typeface="Arial" panose="020B0604020202020204" pitchFamily="34" charset="0"/>
                <a:buChar char="•"/>
              </a:pPr>
              <a:r>
                <a:rPr lang="de-DE" sz="1200" dirty="0"/>
                <a:t>Abhängigkeitsvermutungen</a:t>
              </a:r>
            </a:p>
            <a:p>
              <a:pPr marL="160739" indent="-160739">
                <a:buFont typeface="Arial" panose="020B0604020202020204" pitchFamily="34" charset="0"/>
                <a:buChar char="•"/>
              </a:pPr>
              <a:r>
                <a:rPr lang="de-DE" sz="1200" dirty="0"/>
                <a:t>Hohe Dimensionalität/Granularität</a:t>
              </a:r>
            </a:p>
            <a:p>
              <a:pPr marL="160739" indent="-160739">
                <a:buFont typeface="Arial" panose="020B0604020202020204" pitchFamily="34" charset="0"/>
                <a:buChar char="•"/>
              </a:pPr>
              <a:r>
                <a:rPr lang="de-DE" sz="1200" dirty="0"/>
                <a:t>u. U. hohe Variabilität </a:t>
              </a:r>
            </a:p>
            <a:p>
              <a:pPr marL="160739" indent="-160739">
                <a:buFont typeface="Arial" panose="020B0604020202020204" pitchFamily="34" charset="0"/>
                <a:buChar char="•"/>
              </a:pPr>
              <a:r>
                <a:rPr lang="de-DE" sz="1200" dirty="0"/>
                <a:t>Methodische Komplexität</a:t>
              </a:r>
            </a:p>
          </p:txBody>
        </p:sp>
        <p:sp>
          <p:nvSpPr>
            <p:cNvPr id="41" name="Rechteck 40"/>
            <p:cNvSpPr/>
            <p:nvPr/>
          </p:nvSpPr>
          <p:spPr>
            <a:xfrm>
              <a:off x="7059402" y="3624791"/>
              <a:ext cx="764810" cy="34353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Einkaufs- preise</a:t>
              </a:r>
            </a:p>
          </p:txBody>
        </p:sp>
        <p:sp>
          <p:nvSpPr>
            <p:cNvPr id="101" name="Rechteck 100"/>
            <p:cNvSpPr/>
            <p:nvPr/>
          </p:nvSpPr>
          <p:spPr>
            <a:xfrm>
              <a:off x="8366855" y="3920224"/>
              <a:ext cx="1017939" cy="34353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Preisindizes</a:t>
              </a:r>
            </a:p>
          </p:txBody>
        </p:sp>
        <p:sp>
          <p:nvSpPr>
            <p:cNvPr id="103" name="Rechteck 102"/>
            <p:cNvSpPr/>
            <p:nvPr/>
          </p:nvSpPr>
          <p:spPr>
            <a:xfrm>
              <a:off x="8351034" y="3308502"/>
              <a:ext cx="1044448" cy="34353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Wechselkurs</a:t>
              </a:r>
            </a:p>
          </p:txBody>
        </p:sp>
        <p:cxnSp>
          <p:nvCxnSpPr>
            <p:cNvPr id="104" name="Gerade Verbindung mit Pfeil 103"/>
            <p:cNvCxnSpPr>
              <a:cxnSpLocks/>
              <a:stCxn id="101" idx="1"/>
              <a:endCxn id="119" idx="3"/>
            </p:cNvCxnSpPr>
            <p:nvPr/>
          </p:nvCxnSpPr>
          <p:spPr>
            <a:xfrm flipH="1" flipV="1">
              <a:off x="7825694" y="3859368"/>
              <a:ext cx="541160" cy="232622"/>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0" name="Gerade Verbindung mit Pfeil 109"/>
            <p:cNvCxnSpPr>
              <a:cxnSpLocks/>
              <a:stCxn id="41" idx="1"/>
              <a:endCxn id="34" idx="3"/>
            </p:cNvCxnSpPr>
            <p:nvPr/>
          </p:nvCxnSpPr>
          <p:spPr>
            <a:xfrm flipH="1" flipV="1">
              <a:off x="6477298" y="3442295"/>
              <a:ext cx="582104" cy="354262"/>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p:cNvCxnSpPr>
              <a:cxnSpLocks/>
              <a:stCxn id="103" idx="1"/>
              <a:endCxn id="120" idx="3"/>
            </p:cNvCxnSpPr>
            <p:nvPr/>
          </p:nvCxnSpPr>
          <p:spPr>
            <a:xfrm flipH="1">
              <a:off x="7820257" y="3480268"/>
              <a:ext cx="530777" cy="267967"/>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Gewinkelte Verbindung 71"/>
            <p:cNvCxnSpPr>
              <a:stCxn id="14" idx="1"/>
              <a:endCxn id="6" idx="3"/>
            </p:cNvCxnSpPr>
            <p:nvPr/>
          </p:nvCxnSpPr>
          <p:spPr>
            <a:xfrm rot="10800000" flipV="1">
              <a:off x="3195810" y="2525064"/>
              <a:ext cx="343902" cy="460014"/>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sp>
          <p:nvSpPr>
            <p:cNvPr id="100" name="Rechteck 99"/>
            <p:cNvSpPr/>
            <p:nvPr/>
          </p:nvSpPr>
          <p:spPr>
            <a:xfrm>
              <a:off x="5696220" y="4421425"/>
              <a:ext cx="854542" cy="3435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L&amp;G-</a:t>
              </a:r>
            </a:p>
            <a:p>
              <a:pPr algn="ctr"/>
              <a:r>
                <a:rPr lang="de-DE" sz="1200" dirty="0" err="1">
                  <a:solidFill>
                    <a:schemeClr val="tx1"/>
                  </a:solidFill>
                </a:rPr>
                <a:t>empfänger</a:t>
              </a:r>
              <a:endParaRPr lang="de-DE" sz="1200" dirty="0">
                <a:solidFill>
                  <a:schemeClr val="tx1"/>
                </a:solidFill>
              </a:endParaRPr>
            </a:p>
          </p:txBody>
        </p:sp>
        <p:cxnSp>
          <p:nvCxnSpPr>
            <p:cNvPr id="105" name="Gerade Verbindung mit Pfeil 104"/>
            <p:cNvCxnSpPr>
              <a:cxnSpLocks/>
              <a:stCxn id="100" idx="1"/>
              <a:endCxn id="16" idx="3"/>
            </p:cNvCxnSpPr>
            <p:nvPr/>
          </p:nvCxnSpPr>
          <p:spPr>
            <a:xfrm flipH="1" flipV="1">
              <a:off x="5328182" y="4587061"/>
              <a:ext cx="368038" cy="612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p:cNvCxnSpPr>
              <a:cxnSpLocks/>
              <a:stCxn id="100" idx="0"/>
              <a:endCxn id="19" idx="2"/>
            </p:cNvCxnSpPr>
            <p:nvPr/>
          </p:nvCxnSpPr>
          <p:spPr>
            <a:xfrm flipH="1" flipV="1">
              <a:off x="6078620" y="3631910"/>
              <a:ext cx="44872" cy="78951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11" name="Rechteck 110"/>
            <p:cNvSpPr/>
            <p:nvPr/>
          </p:nvSpPr>
          <p:spPr>
            <a:xfrm>
              <a:off x="6743973" y="4428707"/>
              <a:ext cx="733559" cy="3435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Arbeits-</a:t>
              </a:r>
            </a:p>
            <a:p>
              <a:pPr algn="ctr"/>
              <a:r>
                <a:rPr lang="de-DE" sz="1200" dirty="0">
                  <a:solidFill>
                    <a:schemeClr val="tx1"/>
                  </a:solidFill>
                </a:rPr>
                <a:t>stunden</a:t>
              </a:r>
            </a:p>
          </p:txBody>
        </p:sp>
        <p:cxnSp>
          <p:nvCxnSpPr>
            <p:cNvPr id="118" name="Gerade Verbindung mit Pfeil 117"/>
            <p:cNvCxnSpPr>
              <a:cxnSpLocks/>
              <a:stCxn id="111" idx="1"/>
              <a:endCxn id="100" idx="3"/>
            </p:cNvCxnSpPr>
            <p:nvPr/>
          </p:nvCxnSpPr>
          <p:spPr>
            <a:xfrm flipH="1" flipV="1">
              <a:off x="6550763" y="4593191"/>
              <a:ext cx="193210" cy="7282"/>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5675260" y="2838638"/>
              <a:ext cx="72008" cy="69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34" name="Rechteck 33"/>
            <p:cNvSpPr/>
            <p:nvPr/>
          </p:nvSpPr>
          <p:spPr>
            <a:xfrm>
              <a:off x="6404191" y="3402533"/>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80" name="Rechteck 79"/>
            <p:cNvSpPr/>
            <p:nvPr/>
          </p:nvSpPr>
          <p:spPr>
            <a:xfrm>
              <a:off x="6397806" y="3294125"/>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86" name="Rechteck 85"/>
            <p:cNvSpPr/>
            <p:nvPr/>
          </p:nvSpPr>
          <p:spPr>
            <a:xfrm>
              <a:off x="6406982" y="2643034"/>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93" name="Rechteck 92"/>
            <p:cNvSpPr/>
            <p:nvPr/>
          </p:nvSpPr>
          <p:spPr>
            <a:xfrm>
              <a:off x="6404190" y="2704813"/>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94" name="Rechteck 93"/>
            <p:cNvSpPr/>
            <p:nvPr/>
          </p:nvSpPr>
          <p:spPr>
            <a:xfrm>
              <a:off x="6401501" y="2753608"/>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99" name="Rechteck 98"/>
            <p:cNvSpPr/>
            <p:nvPr/>
          </p:nvSpPr>
          <p:spPr>
            <a:xfrm>
              <a:off x="6404190" y="2866626"/>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109" name="Rechteck 108"/>
            <p:cNvSpPr/>
            <p:nvPr/>
          </p:nvSpPr>
          <p:spPr>
            <a:xfrm>
              <a:off x="7670741" y="4426367"/>
              <a:ext cx="802464" cy="33170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Absatz-menge</a:t>
              </a:r>
            </a:p>
          </p:txBody>
        </p:sp>
        <p:cxnSp>
          <p:nvCxnSpPr>
            <p:cNvPr id="114" name="Gerade Verbindung mit Pfeil 113"/>
            <p:cNvCxnSpPr>
              <a:cxnSpLocks/>
              <a:stCxn id="109" idx="1"/>
              <a:endCxn id="111" idx="3"/>
            </p:cNvCxnSpPr>
            <p:nvPr/>
          </p:nvCxnSpPr>
          <p:spPr>
            <a:xfrm flipH="1">
              <a:off x="7477532" y="4592219"/>
              <a:ext cx="193209" cy="8253"/>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19" name="Rechteck 118"/>
            <p:cNvSpPr/>
            <p:nvPr/>
          </p:nvSpPr>
          <p:spPr>
            <a:xfrm>
              <a:off x="7752587" y="3819606"/>
              <a:ext cx="73107" cy="79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120" name="Rechteck 119"/>
            <p:cNvSpPr/>
            <p:nvPr/>
          </p:nvSpPr>
          <p:spPr>
            <a:xfrm>
              <a:off x="7747150" y="3708472"/>
              <a:ext cx="73107" cy="79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grpSp>
      <p:sp>
        <p:nvSpPr>
          <p:cNvPr id="8" name="Foliennummernplatzhalter 7">
            <a:extLst>
              <a:ext uri="{FF2B5EF4-FFF2-40B4-BE49-F238E27FC236}">
                <a16:creationId xmlns:a16="http://schemas.microsoft.com/office/drawing/2014/main" id="{E7D92EF5-355E-4C73-8953-81A200216CCA}"/>
              </a:ext>
            </a:extLst>
          </p:cNvPr>
          <p:cNvSpPr>
            <a:spLocks noGrp="1"/>
          </p:cNvSpPr>
          <p:nvPr>
            <p:ph type="sldNum" sz="quarter" idx="11"/>
          </p:nvPr>
        </p:nvSpPr>
        <p:spPr/>
        <p:txBody>
          <a:bodyPr/>
          <a:lstStyle/>
          <a:p>
            <a:fld id="{FFC269A0-BD27-4577-9DED-0AAE60100C51}" type="slidenum">
              <a:rPr lang="de-DE" smtClean="0"/>
              <a:pPr/>
              <a:t>157</a:t>
            </a:fld>
            <a:r>
              <a:rPr lang="de-DE"/>
              <a:t> | ©</a:t>
            </a:r>
            <a:endParaRPr lang="de-DE" dirty="0"/>
          </a:p>
        </p:txBody>
      </p:sp>
      <p:sp>
        <p:nvSpPr>
          <p:cNvPr id="24" name="Fußzeilenplatzhalter 23">
            <a:extLst>
              <a:ext uri="{FF2B5EF4-FFF2-40B4-BE49-F238E27FC236}">
                <a16:creationId xmlns:a16="http://schemas.microsoft.com/office/drawing/2014/main" id="{C30320C9-1FA4-47E6-AC70-540BB350A90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4400440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063552" y="908720"/>
            <a:ext cx="8280920" cy="648072"/>
          </a:xfrm>
        </p:spPr>
        <p:txBody>
          <a:bodyPr/>
          <a:lstStyle/>
          <a:p>
            <a:r>
              <a:rPr lang="de-DE" dirty="0"/>
              <a:t>Ausblick: Predictive Analytics hilft besonders, Ursache-Wirkungs-Zusammenhänge zu verstehen und Chancen/Risiken zu erkennen</a:t>
            </a:r>
          </a:p>
        </p:txBody>
      </p:sp>
      <p:grpSp>
        <p:nvGrpSpPr>
          <p:cNvPr id="20" name="Gruppieren 19"/>
          <p:cNvGrpSpPr/>
          <p:nvPr/>
        </p:nvGrpSpPr>
        <p:grpSpPr>
          <a:xfrm>
            <a:off x="1843088" y="1701521"/>
            <a:ext cx="2768798" cy="3814330"/>
            <a:chOff x="319088" y="2061963"/>
            <a:chExt cx="2897187" cy="4246563"/>
          </a:xfrm>
        </p:grpSpPr>
        <p:sp>
          <p:nvSpPr>
            <p:cNvPr id="4" name="AutoShape 6"/>
            <p:cNvSpPr>
              <a:spLocks noChangeArrowheads="1"/>
            </p:cNvSpPr>
            <p:nvPr/>
          </p:nvSpPr>
          <p:spPr bwMode="gray">
            <a:xfrm>
              <a:off x="319088" y="2061963"/>
              <a:ext cx="2892425" cy="954088"/>
            </a:xfrm>
            <a:prstGeom prst="homePlate">
              <a:avLst>
                <a:gd name="adj" fmla="val 30779"/>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de-DE" b="1" noProof="1">
                  <a:solidFill>
                    <a:srgbClr val="FFFFFF"/>
                  </a:solidFill>
                  <a:cs typeface="Calibri" panose="020F0502020204030204" pitchFamily="34" charset="0"/>
                </a:rPr>
                <a:t>Ursache-Wirkungs-</a:t>
              </a:r>
              <a:br>
                <a:rPr lang="de-DE" b="1" noProof="1">
                  <a:solidFill>
                    <a:srgbClr val="FFFFFF"/>
                  </a:solidFill>
                  <a:cs typeface="Calibri" panose="020F0502020204030204" pitchFamily="34" charset="0"/>
                </a:rPr>
              </a:br>
              <a:r>
                <a:rPr lang="de-DE" b="1" noProof="1">
                  <a:solidFill>
                    <a:srgbClr val="FFFFFF"/>
                  </a:solidFill>
                  <a:cs typeface="Calibri" panose="020F0502020204030204" pitchFamily="34" charset="0"/>
                </a:rPr>
                <a:t>Zusammenhänge</a:t>
              </a:r>
            </a:p>
          </p:txBody>
        </p:sp>
        <p:sp>
          <p:nvSpPr>
            <p:cNvPr id="8" name="AutoShape 8"/>
            <p:cNvSpPr>
              <a:spLocks noChangeArrowheads="1"/>
            </p:cNvSpPr>
            <p:nvPr/>
          </p:nvSpPr>
          <p:spPr bwMode="gray">
            <a:xfrm>
              <a:off x="323850" y="5357613"/>
              <a:ext cx="2892425" cy="950913"/>
            </a:xfrm>
            <a:prstGeom prst="homePlate">
              <a:avLst>
                <a:gd name="adj" fmla="val 30882"/>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de-DE" b="1" noProof="1">
                  <a:solidFill>
                    <a:srgbClr val="FFFFFF"/>
                  </a:solidFill>
                  <a:cs typeface="Calibri" panose="020F0502020204030204" pitchFamily="34" charset="0"/>
                </a:rPr>
                <a:t>Risiko-</a:t>
              </a:r>
              <a:br>
                <a:rPr lang="de-DE" b="1" noProof="1">
                  <a:solidFill>
                    <a:srgbClr val="FFFFFF"/>
                  </a:solidFill>
                  <a:cs typeface="Calibri" panose="020F0502020204030204" pitchFamily="34" charset="0"/>
                </a:rPr>
              </a:br>
              <a:r>
                <a:rPr lang="de-DE" b="1" noProof="1">
                  <a:solidFill>
                    <a:srgbClr val="FFFFFF"/>
                  </a:solidFill>
                  <a:cs typeface="Calibri" panose="020F0502020204030204" pitchFamily="34" charset="0"/>
                </a:rPr>
                <a:t>management</a:t>
              </a:r>
            </a:p>
          </p:txBody>
        </p:sp>
        <p:sp>
          <p:nvSpPr>
            <p:cNvPr id="12" name="AutoShape 10"/>
            <p:cNvSpPr>
              <a:spLocks noChangeArrowheads="1"/>
            </p:cNvSpPr>
            <p:nvPr/>
          </p:nvSpPr>
          <p:spPr bwMode="gray">
            <a:xfrm>
              <a:off x="319088" y="3162101"/>
              <a:ext cx="2892425" cy="950913"/>
            </a:xfrm>
            <a:prstGeom prst="homePlate">
              <a:avLst>
                <a:gd name="adj" fmla="val 30882"/>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de-DE" b="1" noProof="1">
                  <a:solidFill>
                    <a:srgbClr val="FFFFFF"/>
                  </a:solidFill>
                  <a:cs typeface="Calibri" panose="020F0502020204030204" pitchFamily="34" charset="0"/>
                </a:rPr>
                <a:t>Steuerungs-</a:t>
              </a:r>
              <a:br>
                <a:rPr lang="de-DE" b="1" noProof="1">
                  <a:solidFill>
                    <a:srgbClr val="FFFFFF"/>
                  </a:solidFill>
                  <a:cs typeface="Calibri" panose="020F0502020204030204" pitchFamily="34" charset="0"/>
                </a:rPr>
              </a:br>
              <a:r>
                <a:rPr lang="de-DE" b="1" noProof="1">
                  <a:solidFill>
                    <a:srgbClr val="FFFFFF"/>
                  </a:solidFill>
                  <a:cs typeface="Calibri" panose="020F0502020204030204" pitchFamily="34" charset="0"/>
                </a:rPr>
                <a:t>qualität</a:t>
              </a:r>
            </a:p>
          </p:txBody>
        </p:sp>
        <p:sp>
          <p:nvSpPr>
            <p:cNvPr id="16" name="AutoShape 12"/>
            <p:cNvSpPr>
              <a:spLocks noChangeArrowheads="1"/>
            </p:cNvSpPr>
            <p:nvPr/>
          </p:nvSpPr>
          <p:spPr bwMode="gray">
            <a:xfrm>
              <a:off x="319088" y="4259063"/>
              <a:ext cx="2892425" cy="950913"/>
            </a:xfrm>
            <a:prstGeom prst="homePlate">
              <a:avLst>
                <a:gd name="adj" fmla="val 30882"/>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de-DE" b="1" noProof="1">
                  <a:solidFill>
                    <a:srgbClr val="FFFFFF"/>
                  </a:solidFill>
                  <a:cs typeface="Calibri" panose="020F0502020204030204" pitchFamily="34" charset="0"/>
                </a:rPr>
                <a:t>Prognose-</a:t>
              </a:r>
              <a:br>
                <a:rPr lang="de-DE" b="1" noProof="1">
                  <a:solidFill>
                    <a:srgbClr val="FFFFFF"/>
                  </a:solidFill>
                  <a:cs typeface="Calibri" panose="020F0502020204030204" pitchFamily="34" charset="0"/>
                </a:rPr>
              </a:br>
              <a:r>
                <a:rPr lang="de-DE" b="1" noProof="1">
                  <a:solidFill>
                    <a:srgbClr val="FFFFFF"/>
                  </a:solidFill>
                  <a:cs typeface="Calibri" panose="020F0502020204030204" pitchFamily="34" charset="0"/>
                </a:rPr>
                <a:t>automatisierung</a:t>
              </a:r>
            </a:p>
          </p:txBody>
        </p:sp>
      </p:grpSp>
      <p:grpSp>
        <p:nvGrpSpPr>
          <p:cNvPr id="23" name="Gruppieren 22"/>
          <p:cNvGrpSpPr/>
          <p:nvPr/>
        </p:nvGrpSpPr>
        <p:grpSpPr>
          <a:xfrm>
            <a:off x="4655840" y="1700808"/>
            <a:ext cx="5832648" cy="3815756"/>
            <a:chOff x="3203848" y="1700808"/>
            <a:chExt cx="5568550" cy="3815756"/>
          </a:xfrm>
        </p:grpSpPr>
        <p:grpSp>
          <p:nvGrpSpPr>
            <p:cNvPr id="5" name="Gruppierung 1"/>
            <p:cNvGrpSpPr/>
            <p:nvPr/>
          </p:nvGrpSpPr>
          <p:grpSpPr>
            <a:xfrm>
              <a:off x="3203848" y="1700808"/>
              <a:ext cx="5563609" cy="859115"/>
              <a:chOff x="3585369" y="1554956"/>
              <a:chExt cx="5362545" cy="956469"/>
            </a:xfrm>
          </p:grpSpPr>
          <p:sp>
            <p:nvSpPr>
              <p:cNvPr id="6" name="Rectangle 2"/>
              <p:cNvSpPr>
                <a:spLocks noChangeArrowheads="1"/>
              </p:cNvSpPr>
              <p:nvPr/>
            </p:nvSpPr>
            <p:spPr bwMode="gray">
              <a:xfrm rot="16200000">
                <a:off x="3295650" y="1844675"/>
                <a:ext cx="955675" cy="376237"/>
              </a:xfrm>
              <a:prstGeom prst="rect">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de-DE" sz="2200" b="1" noProof="1">
                  <a:solidFill>
                    <a:srgbClr val="FFFFFF"/>
                  </a:solidFill>
                  <a:cs typeface="Calibri" panose="020F0502020204030204" pitchFamily="34" charset="0"/>
                </a:endParaRPr>
              </a:p>
            </p:txBody>
          </p:sp>
          <p:sp>
            <p:nvSpPr>
              <p:cNvPr id="7" name="Rectangle 7"/>
              <p:cNvSpPr>
                <a:spLocks noChangeArrowheads="1"/>
              </p:cNvSpPr>
              <p:nvPr/>
            </p:nvSpPr>
            <p:spPr bwMode="gray">
              <a:xfrm>
                <a:off x="3960813" y="1555750"/>
                <a:ext cx="4987101" cy="955675"/>
              </a:xfrm>
              <a:prstGeom prst="rect">
                <a:avLst/>
              </a:prstGeom>
              <a:gradFill rotWithShape="1">
                <a:gsLst>
                  <a:gs pos="0">
                    <a:srgbClr val="DDDDDD">
                      <a:gamma/>
                      <a:tint val="28235"/>
                      <a:invGamma/>
                    </a:srgbClr>
                  </a:gs>
                  <a:gs pos="100000">
                    <a:srgbClr val="DDDDDD"/>
                  </a:gs>
                </a:gsLst>
                <a:lin ang="5400000" scaled="1"/>
              </a:gradFill>
              <a:ln w="12700">
                <a:solidFill>
                  <a:schemeClr val="bg1">
                    <a:lumMod val="50000"/>
                  </a:schemeClr>
                </a:solidFill>
                <a:miter lim="800000"/>
                <a:headEnd/>
                <a:tailEnd/>
              </a:ln>
              <a:effectLst>
                <a:outerShdw blurRad="50800" dist="38100" dir="2700000" algn="tl" rotWithShape="0">
                  <a:prstClr val="black">
                    <a:alpha val="40000"/>
                  </a:prstClr>
                </a:outerShdw>
              </a:effectLst>
            </p:spPr>
            <p:txBody>
              <a:bodyPr anchor="ctr"/>
              <a:lstStyle/>
              <a:p>
                <a:pPr marL="342900" indent="-342900" eaLnBrk="0" hangingPunct="0">
                  <a:buFont typeface="Arial" panose="020B0604020202020204" pitchFamily="34" charset="0"/>
                  <a:buChar char="•"/>
                </a:pPr>
                <a:r>
                  <a:rPr lang="de-DE" sz="1600" noProof="1"/>
                  <a:t>Erkennen möglicher </a:t>
                </a:r>
                <a:r>
                  <a:rPr lang="de-DE" sz="1600" b="1" noProof="1"/>
                  <a:t>Ursache-Wirkungs-Zusammenhänge</a:t>
                </a:r>
              </a:p>
              <a:p>
                <a:pPr marL="342900" indent="-342900" eaLnBrk="0" hangingPunct="0">
                  <a:buFont typeface="Arial" panose="020B0604020202020204" pitchFamily="34" charset="0"/>
                  <a:buChar char="•"/>
                </a:pPr>
                <a:r>
                  <a:rPr lang="de-DE" sz="1600" noProof="1"/>
                  <a:t>Operative Einflussgrößen finanzieller </a:t>
                </a:r>
                <a:r>
                  <a:rPr lang="de-DE" sz="1600" b="1" noProof="1"/>
                  <a:t>KPI</a:t>
                </a:r>
                <a:r>
                  <a:rPr lang="de-DE" sz="1600" noProof="1"/>
                  <a:t> werden klarer</a:t>
                </a:r>
              </a:p>
            </p:txBody>
          </p:sp>
        </p:grpSp>
        <p:grpSp>
          <p:nvGrpSpPr>
            <p:cNvPr id="9" name="Gruppierung 4"/>
            <p:cNvGrpSpPr/>
            <p:nvPr/>
          </p:nvGrpSpPr>
          <p:grpSpPr>
            <a:xfrm>
              <a:off x="3208789" y="4660300"/>
              <a:ext cx="5563609" cy="856264"/>
              <a:chOff x="3590131" y="4849813"/>
              <a:chExt cx="5362545" cy="953294"/>
            </a:xfrm>
          </p:grpSpPr>
          <p:sp>
            <p:nvSpPr>
              <p:cNvPr id="10" name="Rectangle 3"/>
              <p:cNvSpPr>
                <a:spLocks noChangeArrowheads="1"/>
              </p:cNvSpPr>
              <p:nvPr/>
            </p:nvSpPr>
            <p:spPr bwMode="gray">
              <a:xfrm rot="16200000">
                <a:off x="3302000" y="5138738"/>
                <a:ext cx="952500" cy="376237"/>
              </a:xfrm>
              <a:prstGeom prst="rect">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de-DE" sz="2200" b="1" noProof="1">
                  <a:solidFill>
                    <a:srgbClr val="FFFFFF"/>
                  </a:solidFill>
                  <a:cs typeface="Calibri" panose="020F0502020204030204" pitchFamily="34" charset="0"/>
                </a:endParaRPr>
              </a:p>
            </p:txBody>
          </p:sp>
          <p:sp>
            <p:nvSpPr>
              <p:cNvPr id="11" name="Rectangle 9"/>
              <p:cNvSpPr>
                <a:spLocks noChangeArrowheads="1"/>
              </p:cNvSpPr>
              <p:nvPr/>
            </p:nvSpPr>
            <p:spPr bwMode="gray">
              <a:xfrm>
                <a:off x="3965575" y="4849813"/>
                <a:ext cx="4987101" cy="952500"/>
              </a:xfrm>
              <a:prstGeom prst="rect">
                <a:avLst/>
              </a:prstGeom>
              <a:gradFill rotWithShape="1">
                <a:gsLst>
                  <a:gs pos="0">
                    <a:srgbClr val="DDDDDD">
                      <a:gamma/>
                      <a:tint val="28235"/>
                      <a:invGamma/>
                    </a:srgbClr>
                  </a:gs>
                  <a:gs pos="100000">
                    <a:srgbClr val="DDDDDD"/>
                  </a:gs>
                </a:gsLst>
                <a:lin ang="5400000" scaled="1"/>
              </a:gradFill>
              <a:ln w="12700">
                <a:solidFill>
                  <a:schemeClr val="bg1">
                    <a:lumMod val="50000"/>
                  </a:schemeClr>
                </a:solidFill>
                <a:miter lim="800000"/>
                <a:headEnd/>
                <a:tailEnd/>
              </a:ln>
              <a:effectLst>
                <a:outerShdw blurRad="50800" dist="38100" dir="2700000" algn="tl" rotWithShape="0">
                  <a:prstClr val="black">
                    <a:alpha val="40000"/>
                  </a:prstClr>
                </a:outerShdw>
              </a:effectLst>
            </p:spPr>
            <p:txBody>
              <a:bodyPr anchor="ctr"/>
              <a:lstStyle/>
              <a:p>
                <a:pPr marL="342900" indent="-342900" eaLnBrk="0" hangingPunct="0">
                  <a:buFont typeface="Arial" panose="020B0604020202020204" pitchFamily="34" charset="0"/>
                  <a:buChar char="•"/>
                </a:pPr>
                <a:r>
                  <a:rPr lang="de-DE" sz="1600" dirty="0"/>
                  <a:t>Durch Identifizierung von Wertpotenzialen und -treibern, werden gleichzeitig auch die </a:t>
                </a:r>
                <a:r>
                  <a:rPr lang="de-DE" sz="1600" b="1" dirty="0"/>
                  <a:t>Risiken</a:t>
                </a:r>
                <a:r>
                  <a:rPr lang="de-DE" sz="1600" dirty="0"/>
                  <a:t> klarer</a:t>
                </a:r>
              </a:p>
              <a:p>
                <a:pPr marL="342900" indent="-342900" eaLnBrk="0" hangingPunct="0">
                  <a:buFont typeface="Arial" panose="020B0604020202020204" pitchFamily="34" charset="0"/>
                  <a:buChar char="•"/>
                </a:pPr>
                <a:r>
                  <a:rPr lang="de-DE" sz="1600" noProof="1"/>
                  <a:t>Kann helfen, in </a:t>
                </a:r>
                <a:r>
                  <a:rPr lang="de-DE" sz="1600" b="1" noProof="1"/>
                  <a:t>Wahrscheinlichkeiten</a:t>
                </a:r>
                <a:r>
                  <a:rPr lang="de-DE" sz="1600" noProof="1"/>
                  <a:t> zu denken</a:t>
                </a:r>
              </a:p>
            </p:txBody>
          </p:sp>
        </p:grpSp>
        <p:grpSp>
          <p:nvGrpSpPr>
            <p:cNvPr id="13" name="Gruppierung 2"/>
            <p:cNvGrpSpPr/>
            <p:nvPr/>
          </p:nvGrpSpPr>
          <p:grpSpPr>
            <a:xfrm>
              <a:off x="3203848" y="2688968"/>
              <a:ext cx="5568550" cy="856265"/>
              <a:chOff x="3585369" y="2655094"/>
              <a:chExt cx="5367307" cy="953295"/>
            </a:xfrm>
          </p:grpSpPr>
          <p:sp>
            <p:nvSpPr>
              <p:cNvPr id="14" name="Rectangle 4"/>
              <p:cNvSpPr>
                <a:spLocks noChangeArrowheads="1"/>
              </p:cNvSpPr>
              <p:nvPr/>
            </p:nvSpPr>
            <p:spPr bwMode="gray">
              <a:xfrm rot="16200000">
                <a:off x="3297238" y="2943225"/>
                <a:ext cx="952500" cy="376237"/>
              </a:xfrm>
              <a:prstGeom prst="rect">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de-DE" sz="2200" b="1" noProof="1">
                  <a:solidFill>
                    <a:srgbClr val="FFFFFF"/>
                  </a:solidFill>
                  <a:cs typeface="Calibri" panose="020F0502020204030204" pitchFamily="34" charset="0"/>
                </a:endParaRPr>
              </a:p>
            </p:txBody>
          </p:sp>
          <p:sp>
            <p:nvSpPr>
              <p:cNvPr id="15" name="Rectangle 11"/>
              <p:cNvSpPr>
                <a:spLocks noChangeArrowheads="1"/>
              </p:cNvSpPr>
              <p:nvPr/>
            </p:nvSpPr>
            <p:spPr bwMode="gray">
              <a:xfrm>
                <a:off x="3960813" y="2655889"/>
                <a:ext cx="4991863" cy="952500"/>
              </a:xfrm>
              <a:prstGeom prst="rect">
                <a:avLst/>
              </a:prstGeom>
              <a:gradFill rotWithShape="1">
                <a:gsLst>
                  <a:gs pos="0">
                    <a:srgbClr val="DDDDDD">
                      <a:gamma/>
                      <a:tint val="28235"/>
                      <a:invGamma/>
                    </a:srgbClr>
                  </a:gs>
                  <a:gs pos="100000">
                    <a:srgbClr val="DDDDDD"/>
                  </a:gs>
                </a:gsLst>
                <a:lin ang="5400000" scaled="1"/>
              </a:gradFill>
              <a:ln w="12700">
                <a:solidFill>
                  <a:schemeClr val="bg1">
                    <a:lumMod val="50000"/>
                  </a:schemeClr>
                </a:solidFill>
                <a:miter lim="800000"/>
                <a:headEnd/>
                <a:tailEnd/>
              </a:ln>
              <a:effectLst>
                <a:outerShdw blurRad="50800" dist="38100" dir="2700000" algn="tl" rotWithShape="0">
                  <a:prstClr val="black">
                    <a:alpha val="40000"/>
                  </a:prstClr>
                </a:outerShdw>
              </a:effectLst>
            </p:spPr>
            <p:txBody>
              <a:bodyPr anchor="t" anchorCtr="0"/>
              <a:lstStyle/>
              <a:p>
                <a:pPr marL="342900" indent="-342900" eaLnBrk="0" hangingPunct="0">
                  <a:buFont typeface="Arial" panose="020B0604020202020204" pitchFamily="34" charset="0"/>
                  <a:buChar char="•"/>
                </a:pPr>
                <a:r>
                  <a:rPr lang="de-DE" sz="1600" noProof="1"/>
                  <a:t>Ableitung klarer </a:t>
                </a:r>
                <a:r>
                  <a:rPr lang="de-DE" sz="1600" b="1" noProof="1"/>
                  <a:t>Handlungsempfehlungen</a:t>
                </a:r>
              </a:p>
              <a:p>
                <a:pPr marL="342900" indent="-342900" eaLnBrk="0" hangingPunct="0">
                  <a:buFont typeface="Arial" panose="020B0604020202020204" pitchFamily="34" charset="0"/>
                  <a:buChar char="•"/>
                </a:pPr>
                <a:r>
                  <a:rPr lang="de-DE" sz="1600" noProof="1"/>
                  <a:t>Controller kann als Business-Partner dem Management und den Operating Units helfen, Wertpotenziale zu heben</a:t>
                </a:r>
              </a:p>
              <a:p>
                <a:pPr marL="342900" indent="-342900" eaLnBrk="0" hangingPunct="0">
                  <a:buFont typeface="Arial" panose="020B0604020202020204" pitchFamily="34" charset="0"/>
                  <a:buChar char="•"/>
                </a:pPr>
                <a:endParaRPr lang="de-DE" sz="1600" noProof="1"/>
              </a:p>
            </p:txBody>
          </p:sp>
        </p:grpSp>
        <p:grpSp>
          <p:nvGrpSpPr>
            <p:cNvPr id="17" name="Gruppierung 3"/>
            <p:cNvGrpSpPr/>
            <p:nvPr/>
          </p:nvGrpSpPr>
          <p:grpSpPr>
            <a:xfrm>
              <a:off x="3203848" y="3674279"/>
              <a:ext cx="5563609" cy="856263"/>
              <a:chOff x="3585369" y="3752057"/>
              <a:chExt cx="5362545" cy="953293"/>
            </a:xfrm>
          </p:grpSpPr>
          <p:sp>
            <p:nvSpPr>
              <p:cNvPr id="18" name="Rectangle 5"/>
              <p:cNvSpPr>
                <a:spLocks noChangeArrowheads="1"/>
              </p:cNvSpPr>
              <p:nvPr/>
            </p:nvSpPr>
            <p:spPr bwMode="gray">
              <a:xfrm rot="16200000">
                <a:off x="3297238" y="4040188"/>
                <a:ext cx="952500" cy="376237"/>
              </a:xfrm>
              <a:prstGeom prst="rect">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de-DE" sz="2200" b="1" noProof="1">
                  <a:solidFill>
                    <a:srgbClr val="FFFFFF"/>
                  </a:solidFill>
                  <a:cs typeface="Calibri" panose="020F0502020204030204" pitchFamily="34" charset="0"/>
                </a:endParaRPr>
              </a:p>
            </p:txBody>
          </p:sp>
          <p:sp>
            <p:nvSpPr>
              <p:cNvPr id="19" name="Rectangle 13"/>
              <p:cNvSpPr>
                <a:spLocks noChangeArrowheads="1"/>
              </p:cNvSpPr>
              <p:nvPr/>
            </p:nvSpPr>
            <p:spPr bwMode="gray">
              <a:xfrm>
                <a:off x="3960813" y="3752850"/>
                <a:ext cx="4987101" cy="952500"/>
              </a:xfrm>
              <a:prstGeom prst="rect">
                <a:avLst/>
              </a:prstGeom>
              <a:gradFill rotWithShape="1">
                <a:gsLst>
                  <a:gs pos="0">
                    <a:srgbClr val="DDDDDD">
                      <a:gamma/>
                      <a:tint val="28235"/>
                      <a:invGamma/>
                    </a:srgbClr>
                  </a:gs>
                  <a:gs pos="100000">
                    <a:srgbClr val="DDDDDD"/>
                  </a:gs>
                </a:gsLst>
                <a:lin ang="5400000" scaled="1"/>
              </a:gradFill>
              <a:ln w="12700">
                <a:solidFill>
                  <a:schemeClr val="bg1">
                    <a:lumMod val="50000"/>
                  </a:schemeClr>
                </a:solidFill>
                <a:miter lim="800000"/>
                <a:headEnd/>
                <a:tailEnd/>
              </a:ln>
              <a:effectLst>
                <a:outerShdw blurRad="50800" dist="38100" dir="2700000" algn="tl" rotWithShape="0">
                  <a:prstClr val="black">
                    <a:alpha val="40000"/>
                  </a:prstClr>
                </a:outerShdw>
              </a:effectLst>
            </p:spPr>
            <p:txBody>
              <a:bodyPr anchor="t" anchorCtr="0"/>
              <a:lstStyle/>
              <a:p>
                <a:pPr marL="342900" indent="-342900" eaLnBrk="0" hangingPunct="0">
                  <a:buFont typeface="Arial" panose="020B0604020202020204" pitchFamily="34" charset="0"/>
                  <a:buChar char="•"/>
                </a:pPr>
                <a:r>
                  <a:rPr lang="de-DE" sz="1600" dirty="0"/>
                  <a:t>Umsatz-/ Gewinn-/Cash-Flow-</a:t>
                </a:r>
                <a:r>
                  <a:rPr lang="de-DE" sz="1600" b="1" dirty="0"/>
                  <a:t>Prognosen</a:t>
                </a:r>
              </a:p>
              <a:p>
                <a:pPr marL="342900" indent="-342900" eaLnBrk="0" hangingPunct="0">
                  <a:buFont typeface="Arial" panose="020B0604020202020204" pitchFamily="34" charset="0"/>
                  <a:buChar char="•"/>
                </a:pPr>
                <a:r>
                  <a:rPr lang="de-DE" sz="1600" dirty="0"/>
                  <a:t>Objektivierung der Planwerte</a:t>
                </a:r>
              </a:p>
              <a:p>
                <a:pPr marL="342900" indent="-342900" eaLnBrk="0" hangingPunct="0">
                  <a:buFont typeface="Arial" panose="020B0604020202020204" pitchFamily="34" charset="0"/>
                  <a:buChar char="•"/>
                </a:pPr>
                <a:r>
                  <a:rPr lang="de-DE" sz="1600" b="1" dirty="0"/>
                  <a:t>Automatisierung</a:t>
                </a:r>
                <a:r>
                  <a:rPr lang="de-DE" sz="1600" dirty="0"/>
                  <a:t> von Prognosen bzw. Planungsschritten</a:t>
                </a:r>
              </a:p>
              <a:p>
                <a:pPr marL="342900" indent="-342900" eaLnBrk="0" hangingPunct="0">
                  <a:buFont typeface="Arial" panose="020B0604020202020204" pitchFamily="34" charset="0"/>
                  <a:buChar char="•"/>
                </a:pPr>
                <a:endParaRPr lang="de-DE" sz="1600" noProof="1"/>
              </a:p>
            </p:txBody>
          </p:sp>
        </p:grpSp>
      </p:grpSp>
      <p:sp>
        <p:nvSpPr>
          <p:cNvPr id="22" name="Rechteck 21"/>
          <p:cNvSpPr/>
          <p:nvPr/>
        </p:nvSpPr>
        <p:spPr>
          <a:xfrm>
            <a:off x="2063555" y="5735000"/>
            <a:ext cx="8136903" cy="646331"/>
          </a:xfrm>
          <a:prstGeom prst="rect">
            <a:avLst/>
          </a:prstGeom>
        </p:spPr>
        <p:txBody>
          <a:bodyPr wrap="square">
            <a:spAutoFit/>
          </a:bodyPr>
          <a:lstStyle/>
          <a:p>
            <a:pPr>
              <a:buSzPct val="90000"/>
            </a:pPr>
            <a:r>
              <a:rPr lang="de-DE" b="1" dirty="0"/>
              <a:t>Aber Gefahr: </a:t>
            </a:r>
            <a:r>
              <a:rPr lang="de-DE" dirty="0"/>
              <a:t>Daten-„Blindheit“, falsche Schlüsse (Modellrisiko), </a:t>
            </a:r>
            <a:br>
              <a:rPr lang="de-DE" dirty="0"/>
            </a:br>
            <a:r>
              <a:rPr lang="de-DE" dirty="0"/>
              <a:t>Kein Nutzen (Use Case) von Methoden </a:t>
            </a:r>
          </a:p>
        </p:txBody>
      </p:sp>
      <p:sp>
        <p:nvSpPr>
          <p:cNvPr id="24" name="Foliennummernplatzhalter 23">
            <a:extLst>
              <a:ext uri="{FF2B5EF4-FFF2-40B4-BE49-F238E27FC236}">
                <a16:creationId xmlns:a16="http://schemas.microsoft.com/office/drawing/2014/main" id="{B878F665-11F3-49C1-BD5B-02EE4F55D006}"/>
              </a:ext>
            </a:extLst>
          </p:cNvPr>
          <p:cNvSpPr>
            <a:spLocks noGrp="1"/>
          </p:cNvSpPr>
          <p:nvPr>
            <p:ph type="sldNum" sz="quarter" idx="11"/>
          </p:nvPr>
        </p:nvSpPr>
        <p:spPr/>
        <p:txBody>
          <a:bodyPr/>
          <a:lstStyle/>
          <a:p>
            <a:fld id="{FFC269A0-BD27-4577-9DED-0AAE60100C51}" type="slidenum">
              <a:rPr lang="de-DE" smtClean="0"/>
              <a:pPr/>
              <a:t>158</a:t>
            </a:fld>
            <a:r>
              <a:rPr lang="de-DE"/>
              <a:t> | ©</a:t>
            </a:r>
            <a:endParaRPr lang="de-DE" dirty="0"/>
          </a:p>
        </p:txBody>
      </p:sp>
      <p:sp>
        <p:nvSpPr>
          <p:cNvPr id="25" name="Fußzeilenplatzhalter 24">
            <a:extLst>
              <a:ext uri="{FF2B5EF4-FFF2-40B4-BE49-F238E27FC236}">
                <a16:creationId xmlns:a16="http://schemas.microsoft.com/office/drawing/2014/main" id="{4C01500E-503B-4D58-83D0-9F46BBD8BBA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843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285461880"/>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4379" name="think-cell Folie" r:id="rId6" imgW="196" imgH="196" progId="TCLayout.ActiveDocument.1">
                  <p:embed/>
                </p:oleObj>
              </mc:Choice>
              <mc:Fallback>
                <p:oleObj name="think-cell Folie" r:id="rId6" imgW="196" imgH="196" progId="TCLayout.ActiveDocument.1">
                  <p:embed/>
                  <p:pic>
                    <p:nvPicPr>
                      <p:cNvPr id="6" name="Objekt 5"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5" name="Rechteck 4"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In den sozialen Medien</a:t>
            </a:r>
          </a:p>
        </p:txBody>
      </p:sp>
      <p:sp>
        <p:nvSpPr>
          <p:cNvPr id="4" name="Inhaltsplatzhalter 3"/>
          <p:cNvSpPr>
            <a:spLocks noGrp="1"/>
          </p:cNvSpPr>
          <p:nvPr>
            <p:ph idx="1"/>
          </p:nvPr>
        </p:nvSpPr>
        <p:spPr/>
        <p:txBody>
          <a:bodyPr/>
          <a:lstStyle/>
          <a:p>
            <a:pPr marL="0" indent="0">
              <a:buNone/>
            </a:pPr>
            <a:r>
              <a:rPr lang="de-DE" b="1" dirty="0"/>
              <a:t>„Es wird so weiter gehen, in dem Unternehmen meines Schwiegervaters</a:t>
            </a:r>
            <a:r>
              <a:rPr lang="de-DE" dirty="0"/>
              <a:t> werden bis Ende 2017 sämtliche </a:t>
            </a:r>
            <a:r>
              <a:rPr lang="de-DE" b="1" dirty="0"/>
              <a:t>Controller rausgeschmissen</a:t>
            </a:r>
            <a:r>
              <a:rPr lang="de-DE" dirty="0"/>
              <a:t>. Sie werden ebenfalls durch eine </a:t>
            </a:r>
            <a:r>
              <a:rPr lang="de-DE" b="1" dirty="0"/>
              <a:t>Software ersetzt</a:t>
            </a:r>
            <a:r>
              <a:rPr lang="de-DE" dirty="0"/>
              <a:t>, das ist kein Witz. Über Freunde die noch an der Uni sind habe ich erfahren das [sic.] BWLer und Wiwis bis heute einen Schwerpunkt auf Controlling setzen können... wieso? Wieso werden </a:t>
            </a:r>
            <a:r>
              <a:rPr lang="de-DE" b="1" dirty="0"/>
              <a:t>Leute am zukünftigen Bedarf </a:t>
            </a:r>
            <a:r>
              <a:rPr lang="de-DE" dirty="0"/>
              <a:t>vorbei ausgebildet?“ </a:t>
            </a:r>
          </a:p>
          <a:p>
            <a:pPr marL="0" indent="0">
              <a:buNone/>
            </a:pPr>
            <a:r>
              <a:rPr lang="de-DE" dirty="0"/>
              <a:t>Spiegel Online am 5.1.2017</a:t>
            </a:r>
          </a:p>
          <a:p>
            <a:endParaRPr lang="de-DE" dirty="0"/>
          </a:p>
        </p:txBody>
      </p:sp>
      <p:sp>
        <p:nvSpPr>
          <p:cNvPr id="10" name="Fußzeilenplatzhalter 9">
            <a:extLst>
              <a:ext uri="{FF2B5EF4-FFF2-40B4-BE49-F238E27FC236}">
                <a16:creationId xmlns:a16="http://schemas.microsoft.com/office/drawing/2014/main" id="{811C30FC-9795-4C96-B8D3-6BFB4B0A7FA9}"/>
              </a:ext>
            </a:extLst>
          </p:cNvPr>
          <p:cNvSpPr>
            <a:spLocks noGrp="1"/>
          </p:cNvSpPr>
          <p:nvPr>
            <p:ph type="ftr" sz="quarter" idx="10"/>
          </p:nvPr>
        </p:nvSpPr>
        <p:spPr/>
        <p:txBody>
          <a:bodyPr/>
          <a:lstStyle/>
          <a:p>
            <a:r>
              <a:rPr lang="de-DE" dirty="0"/>
              <a:t>Fockel</a:t>
            </a:r>
          </a:p>
        </p:txBody>
      </p:sp>
      <p:sp>
        <p:nvSpPr>
          <p:cNvPr id="9" name="Foliennummernplatzhalter 8">
            <a:extLst>
              <a:ext uri="{FF2B5EF4-FFF2-40B4-BE49-F238E27FC236}">
                <a16:creationId xmlns:a16="http://schemas.microsoft.com/office/drawing/2014/main" id="{6AF6957C-526F-48EE-AE0C-ECF5DC893C82}"/>
              </a:ext>
            </a:extLst>
          </p:cNvPr>
          <p:cNvSpPr>
            <a:spLocks noGrp="1"/>
          </p:cNvSpPr>
          <p:nvPr>
            <p:ph type="sldNum" sz="quarter" idx="11"/>
          </p:nvPr>
        </p:nvSpPr>
        <p:spPr/>
        <p:txBody>
          <a:bodyPr/>
          <a:lstStyle/>
          <a:p>
            <a:fld id="{FFC269A0-BD27-4577-9DED-0AAE60100C51}" type="slidenum">
              <a:rPr lang="de-DE" smtClean="0"/>
              <a:pPr/>
              <a:t>15</a:t>
            </a:fld>
            <a:r>
              <a:rPr lang="de-DE" dirty="0"/>
              <a:t> | ©</a:t>
            </a:r>
          </a:p>
        </p:txBody>
      </p:sp>
      <p:sp>
        <p:nvSpPr>
          <p:cNvPr id="11" name="Textplatzhalter 10">
            <a:extLst>
              <a:ext uri="{FF2B5EF4-FFF2-40B4-BE49-F238E27FC236}">
                <a16:creationId xmlns:a16="http://schemas.microsoft.com/office/drawing/2014/main" id="{BE084F28-668C-4110-A072-4AF46E40B066}"/>
              </a:ext>
            </a:extLst>
          </p:cNvPr>
          <p:cNvSpPr>
            <a:spLocks noGrp="1"/>
          </p:cNvSpPr>
          <p:nvPr>
            <p:ph type="body" sz="quarter" idx="13"/>
          </p:nvPr>
        </p:nvSpPr>
        <p:spPr/>
        <p:txBody>
          <a:bodyPr/>
          <a:lstStyle/>
          <a:p>
            <a:endParaRPr lang="de-DE" dirty="0"/>
          </a:p>
        </p:txBody>
      </p:sp>
    </p:spTree>
    <p:extLst>
      <p:ext uri="{BB962C8B-B14F-4D97-AF65-F5344CB8AC3E}">
        <p14:creationId xmlns:p14="http://schemas.microsoft.com/office/powerpoint/2010/main" val="39247438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16792-ACCE-459F-AA54-D731B8491D64}"/>
              </a:ext>
            </a:extLst>
          </p:cNvPr>
          <p:cNvSpPr>
            <a:spLocks noGrp="1"/>
          </p:cNvSpPr>
          <p:nvPr>
            <p:ph type="title"/>
          </p:nvPr>
        </p:nvSpPr>
        <p:spPr/>
        <p:txBody>
          <a:bodyPr/>
          <a:lstStyle/>
          <a:p>
            <a:r>
              <a:rPr lang="de-DE" dirty="0"/>
              <a:t>Beispiel: Demand Forecast Lebensmittelindustrie</a:t>
            </a:r>
          </a:p>
        </p:txBody>
      </p:sp>
      <p:sp>
        <p:nvSpPr>
          <p:cNvPr id="4" name="Fußzeilenplatzhalter 3">
            <a:extLst>
              <a:ext uri="{FF2B5EF4-FFF2-40B4-BE49-F238E27FC236}">
                <a16:creationId xmlns:a16="http://schemas.microsoft.com/office/drawing/2014/main" id="{33033E57-E601-414B-9F49-53EFAD900DD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A647854-583A-490E-BEC4-9F5A10524272}"/>
              </a:ext>
            </a:extLst>
          </p:cNvPr>
          <p:cNvSpPr>
            <a:spLocks noGrp="1"/>
          </p:cNvSpPr>
          <p:nvPr>
            <p:ph type="sldNum" sz="quarter" idx="11"/>
          </p:nvPr>
        </p:nvSpPr>
        <p:spPr/>
        <p:txBody>
          <a:bodyPr/>
          <a:lstStyle/>
          <a:p>
            <a:fld id="{FFC269A0-BD27-4577-9DED-0AAE60100C51}" type="slidenum">
              <a:rPr lang="de-DE" smtClean="0"/>
              <a:pPr/>
              <a:t>159</a:t>
            </a:fld>
            <a:r>
              <a:rPr lang="de-DE"/>
              <a:t> | ©</a:t>
            </a:r>
            <a:endParaRPr lang="de-DE" dirty="0"/>
          </a:p>
        </p:txBody>
      </p:sp>
      <p:sp>
        <p:nvSpPr>
          <p:cNvPr id="6" name="Textplatzhalter 5">
            <a:extLst>
              <a:ext uri="{FF2B5EF4-FFF2-40B4-BE49-F238E27FC236}">
                <a16:creationId xmlns:a16="http://schemas.microsoft.com/office/drawing/2014/main" id="{69F6792F-4389-4ECF-A253-D11DB585D4F9}"/>
              </a:ext>
            </a:extLst>
          </p:cNvPr>
          <p:cNvSpPr>
            <a:spLocks noGrp="1"/>
          </p:cNvSpPr>
          <p:nvPr>
            <p:ph type="body" sz="quarter" idx="13"/>
          </p:nvPr>
        </p:nvSpPr>
        <p:spPr/>
        <p:txBody>
          <a:bodyPr/>
          <a:lstStyle/>
          <a:p>
            <a:endParaRPr lang="de-DE"/>
          </a:p>
        </p:txBody>
      </p:sp>
      <p:sp>
        <p:nvSpPr>
          <p:cNvPr id="7" name="Textplatzhalter 7">
            <a:extLst>
              <a:ext uri="{FF2B5EF4-FFF2-40B4-BE49-F238E27FC236}">
                <a16:creationId xmlns:a16="http://schemas.microsoft.com/office/drawing/2014/main" id="{86FE6359-CC4A-4A7F-9131-B1372F5924A9}"/>
              </a:ext>
            </a:extLst>
          </p:cNvPr>
          <p:cNvSpPr txBox="1">
            <a:spLocks/>
          </p:cNvSpPr>
          <p:nvPr/>
        </p:nvSpPr>
        <p:spPr>
          <a:xfrm>
            <a:off x="330460" y="4667902"/>
            <a:ext cx="2773013" cy="819171"/>
          </a:xfrm>
          <a:prstGeom prst="rect">
            <a:avLst/>
          </a:prstGeom>
        </p:spPr>
        <p:txBody>
          <a:bodyPr anchor="ct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r>
              <a:rPr lang="de-DE" b="1"/>
              <a:t>Komplexes Netz </a:t>
            </a:r>
            <a:r>
              <a:rPr lang="de-DE"/>
              <a:t>aus</a:t>
            </a:r>
            <a:br>
              <a:rPr lang="de-DE"/>
            </a:br>
            <a:r>
              <a:rPr lang="de-DE"/>
              <a:t>Produktions-, Umschlags- </a:t>
            </a:r>
            <a:br>
              <a:rPr lang="de-DE"/>
            </a:br>
            <a:r>
              <a:rPr lang="de-DE"/>
              <a:t>und Filialstandorten</a:t>
            </a:r>
          </a:p>
        </p:txBody>
      </p:sp>
      <p:sp>
        <p:nvSpPr>
          <p:cNvPr id="8" name="Textplatzhalter 8">
            <a:extLst>
              <a:ext uri="{FF2B5EF4-FFF2-40B4-BE49-F238E27FC236}">
                <a16:creationId xmlns:a16="http://schemas.microsoft.com/office/drawing/2014/main" id="{F3FD23A2-A7F3-4C29-99E7-761C5DC9C963}"/>
              </a:ext>
            </a:extLst>
          </p:cNvPr>
          <p:cNvSpPr txBox="1">
            <a:spLocks/>
          </p:cNvSpPr>
          <p:nvPr/>
        </p:nvSpPr>
        <p:spPr>
          <a:xfrm>
            <a:off x="3263697" y="4667902"/>
            <a:ext cx="2773013" cy="819171"/>
          </a:xfrm>
          <a:prstGeom prst="rect">
            <a:avLst/>
          </a:prstGeom>
        </p:spPr>
        <p:txBody>
          <a:bodyPr anchor="ct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r>
              <a:rPr lang="de-DE" b="1"/>
              <a:t>Breites Sortiment</a:t>
            </a:r>
            <a:r>
              <a:rPr lang="de-DE"/>
              <a:t>,</a:t>
            </a:r>
            <a:br>
              <a:rPr lang="de-DE"/>
            </a:br>
            <a:r>
              <a:rPr lang="de-DE"/>
              <a:t>möglicherweise</a:t>
            </a:r>
            <a:br>
              <a:rPr lang="de-DE"/>
            </a:br>
            <a:r>
              <a:rPr lang="de-DE"/>
              <a:t>verderbliche Waren</a:t>
            </a:r>
          </a:p>
        </p:txBody>
      </p:sp>
      <p:sp>
        <p:nvSpPr>
          <p:cNvPr id="9" name="Textplatzhalter 9">
            <a:extLst>
              <a:ext uri="{FF2B5EF4-FFF2-40B4-BE49-F238E27FC236}">
                <a16:creationId xmlns:a16="http://schemas.microsoft.com/office/drawing/2014/main" id="{AE4099D6-5929-4BA9-9CFD-E66C9A13DA1B}"/>
              </a:ext>
            </a:extLst>
          </p:cNvPr>
          <p:cNvSpPr txBox="1">
            <a:spLocks/>
          </p:cNvSpPr>
          <p:nvPr/>
        </p:nvSpPr>
        <p:spPr>
          <a:xfrm>
            <a:off x="5980087" y="4667902"/>
            <a:ext cx="3147847" cy="819172"/>
          </a:xfrm>
          <a:prstGeom prst="rect">
            <a:avLst/>
          </a:prstGeom>
        </p:spPr>
        <p:txBody>
          <a:bodyPr anchor="ct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r>
              <a:rPr lang="de-DE" b="1"/>
              <a:t>Schwankungen</a:t>
            </a:r>
            <a:r>
              <a:rPr lang="de-DE"/>
              <a:t> in </a:t>
            </a:r>
            <a:br>
              <a:rPr lang="de-DE"/>
            </a:br>
            <a:r>
              <a:rPr lang="de-DE"/>
              <a:t>der Nachfrage</a:t>
            </a:r>
            <a:endParaRPr lang="de-DE" baseline="30000"/>
          </a:p>
        </p:txBody>
      </p:sp>
      <p:sp>
        <p:nvSpPr>
          <p:cNvPr id="10" name="Ellipse 9">
            <a:extLst>
              <a:ext uri="{FF2B5EF4-FFF2-40B4-BE49-F238E27FC236}">
                <a16:creationId xmlns:a16="http://schemas.microsoft.com/office/drawing/2014/main" id="{C11E6D90-3AED-4D03-B6E1-DBA0F08F8EE3}"/>
              </a:ext>
            </a:extLst>
          </p:cNvPr>
          <p:cNvSpPr/>
          <p:nvPr/>
        </p:nvSpPr>
        <p:spPr>
          <a:xfrm>
            <a:off x="6294010" y="1891941"/>
            <a:ext cx="2520000" cy="2520000"/>
          </a:xfrm>
          <a:prstGeom prst="ellipse">
            <a:avLst/>
          </a:prstGeom>
          <a:blipFill>
            <a:blip r:embed="rId2" cstate="print">
              <a:extLst>
                <a:ext uri="{28A0092B-C50C-407E-A947-70E740481C1C}">
                  <a14:useLocalDpi xmlns:a14="http://schemas.microsoft.com/office/drawing/2010/main"/>
                </a:ext>
              </a:extLst>
            </a:blip>
            <a:stretch>
              <a:fillRect/>
            </a:stretch>
          </a:blip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178FAEDF-5B78-4212-ADE5-5D388FD2EF60}"/>
              </a:ext>
            </a:extLst>
          </p:cNvPr>
          <p:cNvSpPr/>
          <p:nvPr/>
        </p:nvSpPr>
        <p:spPr>
          <a:xfrm>
            <a:off x="3390203" y="1891941"/>
            <a:ext cx="2520000" cy="2520000"/>
          </a:xfrm>
          <a:prstGeom prst="ellipse">
            <a:avLst/>
          </a:prstGeom>
          <a:blipFill>
            <a:blip r:embed="rId3"/>
            <a:stretch>
              <a:fillRect/>
            </a:stretch>
          </a:blip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1E57495F-7FF4-425D-913C-219D38DCD363}"/>
              </a:ext>
            </a:extLst>
          </p:cNvPr>
          <p:cNvSpPr/>
          <p:nvPr/>
        </p:nvSpPr>
        <p:spPr>
          <a:xfrm>
            <a:off x="495823" y="1891941"/>
            <a:ext cx="2520000" cy="2520000"/>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2" descr="Filialen Roller - WebSpotting">
            <a:extLst>
              <a:ext uri="{FF2B5EF4-FFF2-40B4-BE49-F238E27FC236}">
                <a16:creationId xmlns:a16="http://schemas.microsoft.com/office/drawing/2014/main" id="{DED2CE6E-4454-46B2-916A-0C7F94F0B3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1207" y="1976784"/>
            <a:ext cx="2031518" cy="23878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platzhalter 9">
            <a:extLst>
              <a:ext uri="{FF2B5EF4-FFF2-40B4-BE49-F238E27FC236}">
                <a16:creationId xmlns:a16="http://schemas.microsoft.com/office/drawing/2014/main" id="{0E0887BC-00FF-4481-85E8-7BE0B61E3666}"/>
              </a:ext>
            </a:extLst>
          </p:cNvPr>
          <p:cNvSpPr txBox="1">
            <a:spLocks/>
          </p:cNvSpPr>
          <p:nvPr/>
        </p:nvSpPr>
        <p:spPr>
          <a:xfrm>
            <a:off x="8846186" y="4667902"/>
            <a:ext cx="3147847" cy="819172"/>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AT" sz="1600" b="0" i="0" u="none" strike="noStrike" kern="1200" baseline="0">
                <a:solidFill>
                  <a:schemeClr val="tx1"/>
                </a:solidFill>
                <a:effectLst/>
                <a:latin typeface="Arial" panose="020B0604020202020204" pitchFamily="34" charset="0"/>
                <a:ea typeface="+mn-ea"/>
                <a:cs typeface="Agency FB"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baseline="0">
                <a:solidFill>
                  <a:schemeClr val="tx1">
                    <a:tint val="75000"/>
                  </a:schemeClr>
                </a:solidFill>
                <a:latin typeface="Arial" panose="020B06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de-DE" dirty="0">
                <a:latin typeface="Calibri" panose="020F0502020204030204" pitchFamily="34" charset="0"/>
              </a:rPr>
              <a:t>Sehr </a:t>
            </a:r>
            <a:r>
              <a:rPr lang="de-DE" b="1" dirty="0">
                <a:latin typeface="Calibri" panose="020F0502020204030204" pitchFamily="34" charset="0"/>
              </a:rPr>
              <a:t>kompetitives </a:t>
            </a:r>
            <a:br>
              <a:rPr lang="de-DE" b="1" dirty="0">
                <a:latin typeface="Calibri" panose="020F0502020204030204" pitchFamily="34" charset="0"/>
              </a:rPr>
            </a:br>
            <a:r>
              <a:rPr lang="de-DE" b="1" dirty="0">
                <a:latin typeface="Calibri" panose="020F0502020204030204" pitchFamily="34" charset="0"/>
              </a:rPr>
              <a:t>Umfeld</a:t>
            </a:r>
            <a:endParaRPr lang="de-DE" b="1" baseline="30000" dirty="0">
              <a:latin typeface="Calibri" panose="020F0502020204030204" pitchFamily="34" charset="0"/>
            </a:endParaRPr>
          </a:p>
        </p:txBody>
      </p:sp>
      <p:sp>
        <p:nvSpPr>
          <p:cNvPr id="15" name="Ellipse 14">
            <a:extLst>
              <a:ext uri="{FF2B5EF4-FFF2-40B4-BE49-F238E27FC236}">
                <a16:creationId xmlns:a16="http://schemas.microsoft.com/office/drawing/2014/main" id="{94780840-95B6-4A87-A512-B0A5F8F62EA8}"/>
              </a:ext>
            </a:extLst>
          </p:cNvPr>
          <p:cNvSpPr/>
          <p:nvPr/>
        </p:nvSpPr>
        <p:spPr>
          <a:xfrm>
            <a:off x="9160109" y="1891941"/>
            <a:ext cx="2520000" cy="2520000"/>
          </a:xfrm>
          <a:prstGeom prst="ellipse">
            <a:avLst/>
          </a:prstGeom>
          <a:blipFill>
            <a:blip r:embed="rId5"/>
            <a:stretch>
              <a:fillRect/>
            </a:stretch>
          </a:blip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710858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16792-ACCE-459F-AA54-D731B8491D64}"/>
              </a:ext>
            </a:extLst>
          </p:cNvPr>
          <p:cNvSpPr>
            <a:spLocks noGrp="1"/>
          </p:cNvSpPr>
          <p:nvPr>
            <p:ph type="title"/>
          </p:nvPr>
        </p:nvSpPr>
        <p:spPr/>
        <p:txBody>
          <a:bodyPr/>
          <a:lstStyle/>
          <a:p>
            <a:r>
              <a:rPr lang="de-DE" dirty="0"/>
              <a:t>Beispiel: Demand Forecast Lebensmittelindustrie</a:t>
            </a:r>
          </a:p>
        </p:txBody>
      </p:sp>
      <p:sp>
        <p:nvSpPr>
          <p:cNvPr id="4" name="Fußzeilenplatzhalter 3">
            <a:extLst>
              <a:ext uri="{FF2B5EF4-FFF2-40B4-BE49-F238E27FC236}">
                <a16:creationId xmlns:a16="http://schemas.microsoft.com/office/drawing/2014/main" id="{33033E57-E601-414B-9F49-53EFAD900DD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A647854-583A-490E-BEC4-9F5A10524272}"/>
              </a:ext>
            </a:extLst>
          </p:cNvPr>
          <p:cNvSpPr>
            <a:spLocks noGrp="1"/>
          </p:cNvSpPr>
          <p:nvPr>
            <p:ph type="sldNum" sz="quarter" idx="11"/>
          </p:nvPr>
        </p:nvSpPr>
        <p:spPr/>
        <p:txBody>
          <a:bodyPr/>
          <a:lstStyle/>
          <a:p>
            <a:fld id="{FFC269A0-BD27-4577-9DED-0AAE60100C51}" type="slidenum">
              <a:rPr lang="de-DE" smtClean="0"/>
              <a:pPr/>
              <a:t>160</a:t>
            </a:fld>
            <a:r>
              <a:rPr lang="de-DE"/>
              <a:t> | ©</a:t>
            </a:r>
            <a:endParaRPr lang="de-DE" dirty="0"/>
          </a:p>
        </p:txBody>
      </p:sp>
      <p:sp>
        <p:nvSpPr>
          <p:cNvPr id="6" name="Textplatzhalter 5">
            <a:extLst>
              <a:ext uri="{FF2B5EF4-FFF2-40B4-BE49-F238E27FC236}">
                <a16:creationId xmlns:a16="http://schemas.microsoft.com/office/drawing/2014/main" id="{69F6792F-4389-4ECF-A253-D11DB585D4F9}"/>
              </a:ext>
            </a:extLst>
          </p:cNvPr>
          <p:cNvSpPr>
            <a:spLocks noGrp="1"/>
          </p:cNvSpPr>
          <p:nvPr>
            <p:ph type="body" sz="quarter" idx="13"/>
          </p:nvPr>
        </p:nvSpPr>
        <p:spPr/>
        <p:txBody>
          <a:bodyPr/>
          <a:lstStyle/>
          <a:p>
            <a:endParaRPr lang="de-DE"/>
          </a:p>
        </p:txBody>
      </p:sp>
      <p:sp>
        <p:nvSpPr>
          <p:cNvPr id="16" name="Rechteck: abgerundete Ecken 15">
            <a:extLst>
              <a:ext uri="{FF2B5EF4-FFF2-40B4-BE49-F238E27FC236}">
                <a16:creationId xmlns:a16="http://schemas.microsoft.com/office/drawing/2014/main" id="{E0376800-5B04-45ED-91AA-AE4BA7757C28}"/>
              </a:ext>
            </a:extLst>
          </p:cNvPr>
          <p:cNvSpPr/>
          <p:nvPr/>
        </p:nvSpPr>
        <p:spPr>
          <a:xfrm>
            <a:off x="789842" y="1780231"/>
            <a:ext cx="10612315" cy="4169049"/>
          </a:xfrm>
          <a:prstGeom prst="roundRect">
            <a:avLst/>
          </a:prstGeom>
          <a:solidFill>
            <a:srgbClr val="FFFFFF"/>
          </a:solidFill>
          <a:ln w="28575">
            <a:solidFill>
              <a:srgbClr val="5B657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7" name="Picture 4" descr="A Deep Dive into Amazon Forecast – Cloudwick: The Cloud, Data Lake ...">
            <a:extLst>
              <a:ext uri="{FF2B5EF4-FFF2-40B4-BE49-F238E27FC236}">
                <a16:creationId xmlns:a16="http://schemas.microsoft.com/office/drawing/2014/main" id="{6953F877-11F3-4A34-B761-88299304E0B5}"/>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535424" y="2058505"/>
            <a:ext cx="7551551" cy="10592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A Deep Dive into Amazon Forecast – Cloudwick: The Cloud, Data Lake ...">
            <a:extLst>
              <a:ext uri="{FF2B5EF4-FFF2-40B4-BE49-F238E27FC236}">
                <a16:creationId xmlns:a16="http://schemas.microsoft.com/office/drawing/2014/main" id="{BD1CD117-505E-4205-BE2C-C113792C25E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535424" y="3461950"/>
            <a:ext cx="7551551" cy="8287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Deep Dive into Amazon Forecast – Cloudwick: The Cloud, Data Lake ...">
            <a:extLst>
              <a:ext uri="{FF2B5EF4-FFF2-40B4-BE49-F238E27FC236}">
                <a16:creationId xmlns:a16="http://schemas.microsoft.com/office/drawing/2014/main" id="{5A0FE7AE-6660-45ED-8BD5-1CFD126EE4E8}"/>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2535424" y="4634928"/>
            <a:ext cx="7551551" cy="105544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a:extLst>
              <a:ext uri="{FF2B5EF4-FFF2-40B4-BE49-F238E27FC236}">
                <a16:creationId xmlns:a16="http://schemas.microsoft.com/office/drawing/2014/main" id="{9D7D9900-8FE9-4C81-BD7A-D73AA220F0F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65624" y="2058505"/>
            <a:ext cx="1059252" cy="1059252"/>
          </a:xfrm>
          <a:prstGeom prst="rect">
            <a:avLst/>
          </a:prstGeom>
        </p:spPr>
      </p:pic>
      <p:pic>
        <p:nvPicPr>
          <p:cNvPr id="21" name="Grafik 20">
            <a:extLst>
              <a:ext uri="{FF2B5EF4-FFF2-40B4-BE49-F238E27FC236}">
                <a16:creationId xmlns:a16="http://schemas.microsoft.com/office/drawing/2014/main" id="{3977C636-647F-4936-933F-E204477808D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01250" y="3514243"/>
            <a:ext cx="788000" cy="788000"/>
          </a:xfrm>
          <a:prstGeom prst="rect">
            <a:avLst/>
          </a:prstGeom>
        </p:spPr>
      </p:pic>
      <p:pic>
        <p:nvPicPr>
          <p:cNvPr id="22" name="Grafik 21">
            <a:extLst>
              <a:ext uri="{FF2B5EF4-FFF2-40B4-BE49-F238E27FC236}">
                <a16:creationId xmlns:a16="http://schemas.microsoft.com/office/drawing/2014/main" id="{90414649-00AC-4657-A1BF-71438008CE9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1329" y="4698729"/>
            <a:ext cx="927843" cy="927843"/>
          </a:xfrm>
          <a:prstGeom prst="rect">
            <a:avLst/>
          </a:prstGeom>
        </p:spPr>
      </p:pic>
      <p:cxnSp>
        <p:nvCxnSpPr>
          <p:cNvPr id="23" name="Gerader Verbinder 22">
            <a:extLst>
              <a:ext uri="{FF2B5EF4-FFF2-40B4-BE49-F238E27FC236}">
                <a16:creationId xmlns:a16="http://schemas.microsoft.com/office/drawing/2014/main" id="{B4F11A9A-034E-4341-AF9F-F48E2EB0C148}"/>
              </a:ext>
            </a:extLst>
          </p:cNvPr>
          <p:cNvCxnSpPr/>
          <p:nvPr/>
        </p:nvCxnSpPr>
        <p:spPr>
          <a:xfrm>
            <a:off x="2604000" y="2739355"/>
            <a:ext cx="7560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2D38867-8CEF-4C55-A2A3-FB2807990EB4}"/>
              </a:ext>
            </a:extLst>
          </p:cNvPr>
          <p:cNvCxnSpPr/>
          <p:nvPr/>
        </p:nvCxnSpPr>
        <p:spPr>
          <a:xfrm>
            <a:off x="2604000" y="3872830"/>
            <a:ext cx="7596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3F6A7AC2-0118-4755-99FE-D6BAA2E9A535}"/>
              </a:ext>
            </a:extLst>
          </p:cNvPr>
          <p:cNvCxnSpPr/>
          <p:nvPr/>
        </p:nvCxnSpPr>
        <p:spPr>
          <a:xfrm>
            <a:off x="2604000" y="5111080"/>
            <a:ext cx="7596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6" name="Geschweifte Klammer rechts 25">
            <a:extLst>
              <a:ext uri="{FF2B5EF4-FFF2-40B4-BE49-F238E27FC236}">
                <a16:creationId xmlns:a16="http://schemas.microsoft.com/office/drawing/2014/main" id="{2E29CC32-4FCE-4E59-A8EE-FE2E432D8F5F}"/>
              </a:ext>
            </a:extLst>
          </p:cNvPr>
          <p:cNvSpPr/>
          <p:nvPr/>
        </p:nvSpPr>
        <p:spPr>
          <a:xfrm>
            <a:off x="10277502" y="2310734"/>
            <a:ext cx="333174" cy="31593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7" name="Rechteck 26">
            <a:extLst>
              <a:ext uri="{FF2B5EF4-FFF2-40B4-BE49-F238E27FC236}">
                <a16:creationId xmlns:a16="http://schemas.microsoft.com/office/drawing/2014/main" id="{23EE754B-1636-4609-BFB9-B7A2189C1027}"/>
              </a:ext>
            </a:extLst>
          </p:cNvPr>
          <p:cNvSpPr/>
          <p:nvPr/>
        </p:nvSpPr>
        <p:spPr>
          <a:xfrm rot="16200000">
            <a:off x="9256688" y="3705766"/>
            <a:ext cx="3339376" cy="369332"/>
          </a:xfrm>
          <a:prstGeom prst="rect">
            <a:avLst/>
          </a:prstGeom>
        </p:spPr>
        <p:txBody>
          <a:bodyPr wrap="none">
            <a:spAutoFit/>
          </a:bodyPr>
          <a:lstStyle/>
          <a:p>
            <a:r>
              <a:rPr lang="de-DE">
                <a:solidFill>
                  <a:srgbClr val="0478B7"/>
                </a:solidFill>
              </a:rPr>
              <a:t>Komplexe Planung erforderlich</a:t>
            </a:r>
            <a:endParaRPr lang="de-DE"/>
          </a:p>
        </p:txBody>
      </p:sp>
      <p:sp>
        <p:nvSpPr>
          <p:cNvPr id="28" name="Freihandform: Form 27">
            <a:extLst>
              <a:ext uri="{FF2B5EF4-FFF2-40B4-BE49-F238E27FC236}">
                <a16:creationId xmlns:a16="http://schemas.microsoft.com/office/drawing/2014/main" id="{BC738918-449C-4AA9-A626-9FDB4DE2230B}"/>
              </a:ext>
            </a:extLst>
          </p:cNvPr>
          <p:cNvSpPr/>
          <p:nvPr/>
        </p:nvSpPr>
        <p:spPr>
          <a:xfrm>
            <a:off x="2894029" y="2514497"/>
            <a:ext cx="7211505" cy="424883"/>
          </a:xfrm>
          <a:custGeom>
            <a:avLst/>
            <a:gdLst>
              <a:gd name="connsiteX0" fmla="*/ 0 w 7211505"/>
              <a:gd name="connsiteY0" fmla="*/ 424883 h 424883"/>
              <a:gd name="connsiteX1" fmla="*/ 772998 w 7211505"/>
              <a:gd name="connsiteY1" fmla="*/ 677 h 424883"/>
              <a:gd name="connsiteX2" fmla="*/ 1272618 w 7211505"/>
              <a:gd name="connsiteY2" fmla="*/ 321188 h 424883"/>
              <a:gd name="connsiteX3" fmla="*/ 1743959 w 7211505"/>
              <a:gd name="connsiteY3" fmla="*/ 113798 h 424883"/>
              <a:gd name="connsiteX4" fmla="*/ 2394408 w 7211505"/>
              <a:gd name="connsiteY4" fmla="*/ 330615 h 424883"/>
              <a:gd name="connsiteX5" fmla="*/ 2818614 w 7211505"/>
              <a:gd name="connsiteY5" fmla="*/ 113798 h 424883"/>
              <a:gd name="connsiteX6" fmla="*/ 3327662 w 7211505"/>
              <a:gd name="connsiteY6" fmla="*/ 330615 h 424883"/>
              <a:gd name="connsiteX7" fmla="*/ 3836709 w 7211505"/>
              <a:gd name="connsiteY7" fmla="*/ 113798 h 424883"/>
              <a:gd name="connsiteX8" fmla="*/ 4326903 w 7211505"/>
              <a:gd name="connsiteY8" fmla="*/ 340042 h 424883"/>
              <a:gd name="connsiteX9" fmla="*/ 4779390 w 7211505"/>
              <a:gd name="connsiteY9" fmla="*/ 142079 h 424883"/>
              <a:gd name="connsiteX10" fmla="*/ 5326144 w 7211505"/>
              <a:gd name="connsiteY10" fmla="*/ 349469 h 424883"/>
              <a:gd name="connsiteX11" fmla="*/ 5806911 w 7211505"/>
              <a:gd name="connsiteY11" fmla="*/ 113798 h 424883"/>
              <a:gd name="connsiteX12" fmla="*/ 6353666 w 7211505"/>
              <a:gd name="connsiteY12" fmla="*/ 396603 h 424883"/>
              <a:gd name="connsiteX13" fmla="*/ 6853286 w 7211505"/>
              <a:gd name="connsiteY13" fmla="*/ 85518 h 424883"/>
              <a:gd name="connsiteX14" fmla="*/ 7211505 w 7211505"/>
              <a:gd name="connsiteY14" fmla="*/ 358895 h 424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11505" h="424883">
                <a:moveTo>
                  <a:pt x="0" y="424883"/>
                </a:moveTo>
                <a:cubicBezTo>
                  <a:pt x="280447" y="221421"/>
                  <a:pt x="560895" y="17959"/>
                  <a:pt x="772998" y="677"/>
                </a:cubicBezTo>
                <a:cubicBezTo>
                  <a:pt x="985101" y="-16606"/>
                  <a:pt x="1110791" y="302335"/>
                  <a:pt x="1272618" y="321188"/>
                </a:cubicBezTo>
                <a:cubicBezTo>
                  <a:pt x="1434445" y="340041"/>
                  <a:pt x="1556994" y="112227"/>
                  <a:pt x="1743959" y="113798"/>
                </a:cubicBezTo>
                <a:cubicBezTo>
                  <a:pt x="1930924" y="115369"/>
                  <a:pt x="2215299" y="330615"/>
                  <a:pt x="2394408" y="330615"/>
                </a:cubicBezTo>
                <a:cubicBezTo>
                  <a:pt x="2573517" y="330615"/>
                  <a:pt x="2663072" y="113798"/>
                  <a:pt x="2818614" y="113798"/>
                </a:cubicBezTo>
                <a:cubicBezTo>
                  <a:pt x="2974156" y="113798"/>
                  <a:pt x="3157980" y="330615"/>
                  <a:pt x="3327662" y="330615"/>
                </a:cubicBezTo>
                <a:cubicBezTo>
                  <a:pt x="3497344" y="330615"/>
                  <a:pt x="3670169" y="112227"/>
                  <a:pt x="3836709" y="113798"/>
                </a:cubicBezTo>
                <a:cubicBezTo>
                  <a:pt x="4003249" y="115369"/>
                  <a:pt x="4169790" y="335329"/>
                  <a:pt x="4326903" y="340042"/>
                </a:cubicBezTo>
                <a:cubicBezTo>
                  <a:pt x="4484016" y="344755"/>
                  <a:pt x="4612850" y="140508"/>
                  <a:pt x="4779390" y="142079"/>
                </a:cubicBezTo>
                <a:cubicBezTo>
                  <a:pt x="4945930" y="143650"/>
                  <a:pt x="5154891" y="354182"/>
                  <a:pt x="5326144" y="349469"/>
                </a:cubicBezTo>
                <a:cubicBezTo>
                  <a:pt x="5497397" y="344756"/>
                  <a:pt x="5635657" y="105942"/>
                  <a:pt x="5806911" y="113798"/>
                </a:cubicBezTo>
                <a:cubicBezTo>
                  <a:pt x="5978165" y="121654"/>
                  <a:pt x="6179270" y="401316"/>
                  <a:pt x="6353666" y="396603"/>
                </a:cubicBezTo>
                <a:cubicBezTo>
                  <a:pt x="6528062" y="391890"/>
                  <a:pt x="6710313" y="91803"/>
                  <a:pt x="6853286" y="85518"/>
                </a:cubicBezTo>
                <a:cubicBezTo>
                  <a:pt x="6996259" y="79233"/>
                  <a:pt x="7103882" y="219064"/>
                  <a:pt x="7211505" y="358895"/>
                </a:cubicBezTo>
              </a:path>
            </a:pathLst>
          </a:cu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 name="Freihandform: Form 28">
            <a:extLst>
              <a:ext uri="{FF2B5EF4-FFF2-40B4-BE49-F238E27FC236}">
                <a16:creationId xmlns:a16="http://schemas.microsoft.com/office/drawing/2014/main" id="{89A705DD-8A0D-4A3C-A3B6-F13F05A7FA21}"/>
              </a:ext>
            </a:extLst>
          </p:cNvPr>
          <p:cNvSpPr/>
          <p:nvPr/>
        </p:nvSpPr>
        <p:spPr>
          <a:xfrm>
            <a:off x="2630078" y="3693505"/>
            <a:ext cx="7475456" cy="449345"/>
          </a:xfrm>
          <a:custGeom>
            <a:avLst/>
            <a:gdLst>
              <a:gd name="connsiteX0" fmla="*/ 0 w 7475456"/>
              <a:gd name="connsiteY0" fmla="*/ 395945 h 449345"/>
              <a:gd name="connsiteX1" fmla="*/ 141402 w 7475456"/>
              <a:gd name="connsiteY1" fmla="*/ 348811 h 449345"/>
              <a:gd name="connsiteX2" fmla="*/ 933254 w 7475456"/>
              <a:gd name="connsiteY2" fmla="*/ 94287 h 449345"/>
              <a:gd name="connsiteX3" fmla="*/ 1046376 w 7475456"/>
              <a:gd name="connsiteY3" fmla="*/ 395945 h 449345"/>
              <a:gd name="connsiteX4" fmla="*/ 1904215 w 7475456"/>
              <a:gd name="connsiteY4" fmla="*/ 37727 h 449345"/>
              <a:gd name="connsiteX5" fmla="*/ 2045617 w 7475456"/>
              <a:gd name="connsiteY5" fmla="*/ 433652 h 449345"/>
              <a:gd name="connsiteX6" fmla="*/ 2884602 w 7475456"/>
              <a:gd name="connsiteY6" fmla="*/ 18873 h 449345"/>
              <a:gd name="connsiteX7" fmla="*/ 3082565 w 7475456"/>
              <a:gd name="connsiteY7" fmla="*/ 386518 h 449345"/>
              <a:gd name="connsiteX8" fmla="*/ 3959258 w 7475456"/>
              <a:gd name="connsiteY8" fmla="*/ 56580 h 449345"/>
              <a:gd name="connsiteX9" fmla="*/ 4062953 w 7475456"/>
              <a:gd name="connsiteY9" fmla="*/ 395945 h 449345"/>
              <a:gd name="connsiteX10" fmla="*/ 5015060 w 7475456"/>
              <a:gd name="connsiteY10" fmla="*/ 19 h 449345"/>
              <a:gd name="connsiteX11" fmla="*/ 5071621 w 7475456"/>
              <a:gd name="connsiteY11" fmla="*/ 377091 h 449345"/>
              <a:gd name="connsiteX12" fmla="*/ 5920033 w 7475456"/>
              <a:gd name="connsiteY12" fmla="*/ 28300 h 449345"/>
              <a:gd name="connsiteX13" fmla="*/ 6080289 w 7475456"/>
              <a:gd name="connsiteY13" fmla="*/ 358238 h 449345"/>
              <a:gd name="connsiteX14" fmla="*/ 7032396 w 7475456"/>
              <a:gd name="connsiteY14" fmla="*/ 9446 h 449345"/>
              <a:gd name="connsiteX15" fmla="*/ 7041823 w 7475456"/>
              <a:gd name="connsiteY15" fmla="*/ 443079 h 449345"/>
              <a:gd name="connsiteX16" fmla="*/ 7475456 w 7475456"/>
              <a:gd name="connsiteY16" fmla="*/ 226263 h 4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75456" h="449345">
                <a:moveTo>
                  <a:pt x="0" y="395945"/>
                </a:moveTo>
                <a:lnTo>
                  <a:pt x="141402" y="348811"/>
                </a:lnTo>
                <a:cubicBezTo>
                  <a:pt x="296944" y="298535"/>
                  <a:pt x="782425" y="86431"/>
                  <a:pt x="933254" y="94287"/>
                </a:cubicBezTo>
                <a:cubicBezTo>
                  <a:pt x="1084083" y="102143"/>
                  <a:pt x="884549" y="405372"/>
                  <a:pt x="1046376" y="395945"/>
                </a:cubicBezTo>
                <a:cubicBezTo>
                  <a:pt x="1208203" y="386518"/>
                  <a:pt x="1737675" y="31442"/>
                  <a:pt x="1904215" y="37727"/>
                </a:cubicBezTo>
                <a:cubicBezTo>
                  <a:pt x="2070755" y="44011"/>
                  <a:pt x="1882219" y="436794"/>
                  <a:pt x="2045617" y="433652"/>
                </a:cubicBezTo>
                <a:cubicBezTo>
                  <a:pt x="2209015" y="430510"/>
                  <a:pt x="2711777" y="26729"/>
                  <a:pt x="2884602" y="18873"/>
                </a:cubicBezTo>
                <a:cubicBezTo>
                  <a:pt x="3057427" y="11017"/>
                  <a:pt x="2903456" y="380234"/>
                  <a:pt x="3082565" y="386518"/>
                </a:cubicBezTo>
                <a:cubicBezTo>
                  <a:pt x="3261674" y="392802"/>
                  <a:pt x="3795860" y="55009"/>
                  <a:pt x="3959258" y="56580"/>
                </a:cubicBezTo>
                <a:cubicBezTo>
                  <a:pt x="4122656" y="58151"/>
                  <a:pt x="3886986" y="405372"/>
                  <a:pt x="4062953" y="395945"/>
                </a:cubicBezTo>
                <a:cubicBezTo>
                  <a:pt x="4238920" y="386518"/>
                  <a:pt x="4846949" y="3161"/>
                  <a:pt x="5015060" y="19"/>
                </a:cubicBezTo>
                <a:cubicBezTo>
                  <a:pt x="5183171" y="-3123"/>
                  <a:pt x="4920792" y="372378"/>
                  <a:pt x="5071621" y="377091"/>
                </a:cubicBezTo>
                <a:cubicBezTo>
                  <a:pt x="5222450" y="381804"/>
                  <a:pt x="5751922" y="31442"/>
                  <a:pt x="5920033" y="28300"/>
                </a:cubicBezTo>
                <a:cubicBezTo>
                  <a:pt x="6088144" y="25158"/>
                  <a:pt x="5894895" y="361380"/>
                  <a:pt x="6080289" y="358238"/>
                </a:cubicBezTo>
                <a:cubicBezTo>
                  <a:pt x="6265683" y="355096"/>
                  <a:pt x="6872140" y="-4694"/>
                  <a:pt x="7032396" y="9446"/>
                </a:cubicBezTo>
                <a:cubicBezTo>
                  <a:pt x="7192652" y="23586"/>
                  <a:pt x="6967980" y="406943"/>
                  <a:pt x="7041823" y="443079"/>
                </a:cubicBezTo>
                <a:cubicBezTo>
                  <a:pt x="7115666" y="479215"/>
                  <a:pt x="7295561" y="352739"/>
                  <a:pt x="7475456" y="226263"/>
                </a:cubicBezTo>
              </a:path>
            </a:pathLst>
          </a:cu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30" name="Freihandform: Form 29">
            <a:extLst>
              <a:ext uri="{FF2B5EF4-FFF2-40B4-BE49-F238E27FC236}">
                <a16:creationId xmlns:a16="http://schemas.microsoft.com/office/drawing/2014/main" id="{E0A6CA5A-6FB0-41EC-9C92-D4C2300D158A}"/>
              </a:ext>
            </a:extLst>
          </p:cNvPr>
          <p:cNvSpPr/>
          <p:nvPr/>
        </p:nvSpPr>
        <p:spPr>
          <a:xfrm>
            <a:off x="2677212" y="4918259"/>
            <a:ext cx="7286920" cy="474174"/>
          </a:xfrm>
          <a:custGeom>
            <a:avLst/>
            <a:gdLst>
              <a:gd name="connsiteX0" fmla="*/ 0 w 7286920"/>
              <a:gd name="connsiteY0" fmla="*/ 340115 h 474174"/>
              <a:gd name="connsiteX1" fmla="*/ 235670 w 7286920"/>
              <a:gd name="connsiteY1" fmla="*/ 462663 h 474174"/>
              <a:gd name="connsiteX2" fmla="*/ 612743 w 7286920"/>
              <a:gd name="connsiteY2" fmla="*/ 85591 h 474174"/>
              <a:gd name="connsiteX3" fmla="*/ 1187778 w 7286920"/>
              <a:gd name="connsiteY3" fmla="*/ 368395 h 474174"/>
              <a:gd name="connsiteX4" fmla="*/ 1461155 w 7286920"/>
              <a:gd name="connsiteY4" fmla="*/ 85591 h 474174"/>
              <a:gd name="connsiteX5" fmla="*/ 1989056 w 7286920"/>
              <a:gd name="connsiteY5" fmla="*/ 151579 h 474174"/>
              <a:gd name="connsiteX6" fmla="*/ 2215299 w 7286920"/>
              <a:gd name="connsiteY6" fmla="*/ 358968 h 474174"/>
              <a:gd name="connsiteX7" fmla="*/ 2564091 w 7286920"/>
              <a:gd name="connsiteY7" fmla="*/ 113872 h 474174"/>
              <a:gd name="connsiteX8" fmla="*/ 2997724 w 7286920"/>
              <a:gd name="connsiteY8" fmla="*/ 151579 h 474174"/>
              <a:gd name="connsiteX9" fmla="*/ 3252248 w 7286920"/>
              <a:gd name="connsiteY9" fmla="*/ 349542 h 474174"/>
              <a:gd name="connsiteX10" fmla="*/ 3506772 w 7286920"/>
              <a:gd name="connsiteY10" fmla="*/ 123298 h 474174"/>
              <a:gd name="connsiteX11" fmla="*/ 3789576 w 7286920"/>
              <a:gd name="connsiteY11" fmla="*/ 85591 h 474174"/>
              <a:gd name="connsiteX12" fmla="*/ 4223209 w 7286920"/>
              <a:gd name="connsiteY12" fmla="*/ 396676 h 474174"/>
              <a:gd name="connsiteX13" fmla="*/ 4666268 w 7286920"/>
              <a:gd name="connsiteY13" fmla="*/ 104445 h 474174"/>
              <a:gd name="connsiteX14" fmla="*/ 4883085 w 7286920"/>
              <a:gd name="connsiteY14" fmla="*/ 95018 h 474174"/>
              <a:gd name="connsiteX15" fmla="*/ 5279011 w 7286920"/>
              <a:gd name="connsiteY15" fmla="*/ 377822 h 474174"/>
              <a:gd name="connsiteX16" fmla="*/ 5476974 w 7286920"/>
              <a:gd name="connsiteY16" fmla="*/ 29030 h 474174"/>
              <a:gd name="connsiteX17" fmla="*/ 5891753 w 7286920"/>
              <a:gd name="connsiteY17" fmla="*/ 57311 h 474174"/>
              <a:gd name="connsiteX18" fmla="*/ 6268825 w 7286920"/>
              <a:gd name="connsiteY18" fmla="*/ 358968 h 474174"/>
              <a:gd name="connsiteX19" fmla="*/ 6579910 w 7286920"/>
              <a:gd name="connsiteY19" fmla="*/ 95018 h 474174"/>
              <a:gd name="connsiteX20" fmla="*/ 6985262 w 7286920"/>
              <a:gd name="connsiteY20" fmla="*/ 123298 h 474174"/>
              <a:gd name="connsiteX21" fmla="*/ 7286920 w 7286920"/>
              <a:gd name="connsiteY21" fmla="*/ 415529 h 47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86920" h="474174">
                <a:moveTo>
                  <a:pt x="0" y="340115"/>
                </a:moveTo>
                <a:cubicBezTo>
                  <a:pt x="66773" y="422599"/>
                  <a:pt x="133546" y="505084"/>
                  <a:pt x="235670" y="462663"/>
                </a:cubicBezTo>
                <a:cubicBezTo>
                  <a:pt x="337794" y="420242"/>
                  <a:pt x="454058" y="101302"/>
                  <a:pt x="612743" y="85591"/>
                </a:cubicBezTo>
                <a:cubicBezTo>
                  <a:pt x="771428" y="69880"/>
                  <a:pt x="1046376" y="368395"/>
                  <a:pt x="1187778" y="368395"/>
                </a:cubicBezTo>
                <a:cubicBezTo>
                  <a:pt x="1329180" y="368395"/>
                  <a:pt x="1327609" y="121727"/>
                  <a:pt x="1461155" y="85591"/>
                </a:cubicBezTo>
                <a:cubicBezTo>
                  <a:pt x="1594701" y="49455"/>
                  <a:pt x="1863365" y="106016"/>
                  <a:pt x="1989056" y="151579"/>
                </a:cubicBezTo>
                <a:cubicBezTo>
                  <a:pt x="2114747" y="197142"/>
                  <a:pt x="2119460" y="365252"/>
                  <a:pt x="2215299" y="358968"/>
                </a:cubicBezTo>
                <a:cubicBezTo>
                  <a:pt x="2311138" y="352684"/>
                  <a:pt x="2433687" y="148437"/>
                  <a:pt x="2564091" y="113872"/>
                </a:cubicBezTo>
                <a:cubicBezTo>
                  <a:pt x="2694495" y="79307"/>
                  <a:pt x="2883031" y="112301"/>
                  <a:pt x="2997724" y="151579"/>
                </a:cubicBezTo>
                <a:cubicBezTo>
                  <a:pt x="3112417" y="190857"/>
                  <a:pt x="3167407" y="354255"/>
                  <a:pt x="3252248" y="349542"/>
                </a:cubicBezTo>
                <a:cubicBezTo>
                  <a:pt x="3337089" y="344829"/>
                  <a:pt x="3417217" y="167290"/>
                  <a:pt x="3506772" y="123298"/>
                </a:cubicBezTo>
                <a:cubicBezTo>
                  <a:pt x="3596327" y="79306"/>
                  <a:pt x="3670170" y="40028"/>
                  <a:pt x="3789576" y="85591"/>
                </a:cubicBezTo>
                <a:cubicBezTo>
                  <a:pt x="3908982" y="131154"/>
                  <a:pt x="4077094" y="393534"/>
                  <a:pt x="4223209" y="396676"/>
                </a:cubicBezTo>
                <a:cubicBezTo>
                  <a:pt x="4369324" y="399818"/>
                  <a:pt x="4556289" y="154721"/>
                  <a:pt x="4666268" y="104445"/>
                </a:cubicBezTo>
                <a:cubicBezTo>
                  <a:pt x="4776247" y="54169"/>
                  <a:pt x="4780961" y="49455"/>
                  <a:pt x="4883085" y="95018"/>
                </a:cubicBezTo>
                <a:cubicBezTo>
                  <a:pt x="4985209" y="140581"/>
                  <a:pt x="5180030" y="388820"/>
                  <a:pt x="5279011" y="377822"/>
                </a:cubicBezTo>
                <a:cubicBezTo>
                  <a:pt x="5377992" y="366824"/>
                  <a:pt x="5374850" y="82449"/>
                  <a:pt x="5476974" y="29030"/>
                </a:cubicBezTo>
                <a:cubicBezTo>
                  <a:pt x="5579098" y="-24389"/>
                  <a:pt x="5759778" y="2321"/>
                  <a:pt x="5891753" y="57311"/>
                </a:cubicBezTo>
                <a:cubicBezTo>
                  <a:pt x="6023728" y="112301"/>
                  <a:pt x="6154132" y="352684"/>
                  <a:pt x="6268825" y="358968"/>
                </a:cubicBezTo>
                <a:cubicBezTo>
                  <a:pt x="6383518" y="365252"/>
                  <a:pt x="6460504" y="134296"/>
                  <a:pt x="6579910" y="95018"/>
                </a:cubicBezTo>
                <a:cubicBezTo>
                  <a:pt x="6699316" y="55740"/>
                  <a:pt x="6867427" y="69880"/>
                  <a:pt x="6985262" y="123298"/>
                </a:cubicBezTo>
                <a:cubicBezTo>
                  <a:pt x="7103097" y="176716"/>
                  <a:pt x="7213077" y="349541"/>
                  <a:pt x="7286920" y="415529"/>
                </a:cubicBezTo>
              </a:path>
            </a:pathLst>
          </a:cu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1" name="Textfeld 30">
            <a:extLst>
              <a:ext uri="{FF2B5EF4-FFF2-40B4-BE49-F238E27FC236}">
                <a16:creationId xmlns:a16="http://schemas.microsoft.com/office/drawing/2014/main" id="{3C3A6A4C-A33A-4A87-9204-9EC92535E51F}"/>
              </a:ext>
            </a:extLst>
          </p:cNvPr>
          <p:cNvSpPr txBox="1"/>
          <p:nvPr/>
        </p:nvSpPr>
        <p:spPr bwMode="gray">
          <a:xfrm>
            <a:off x="1055440" y="1276649"/>
            <a:ext cx="9433048" cy="369332"/>
          </a:xfrm>
          <a:prstGeom prst="rect">
            <a:avLst/>
          </a:prstGeom>
          <a:noFill/>
        </p:spPr>
        <p:txBody>
          <a:bodyPr wrap="square">
            <a:spAutoFit/>
          </a:bodyPr>
          <a:lstStyle/>
          <a:p>
            <a:r>
              <a:rPr lang="de-DE" dirty="0"/>
              <a:t>Die Frage nach der optimalen Produktionsmenge stellt sich für jedes Produkt</a:t>
            </a:r>
          </a:p>
        </p:txBody>
      </p:sp>
    </p:spTree>
    <p:extLst>
      <p:ext uri="{BB962C8B-B14F-4D97-AF65-F5344CB8AC3E}">
        <p14:creationId xmlns:p14="http://schemas.microsoft.com/office/powerpoint/2010/main" val="109354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16792-ACCE-459F-AA54-D731B8491D64}"/>
              </a:ext>
            </a:extLst>
          </p:cNvPr>
          <p:cNvSpPr>
            <a:spLocks noGrp="1"/>
          </p:cNvSpPr>
          <p:nvPr>
            <p:ph type="title"/>
          </p:nvPr>
        </p:nvSpPr>
        <p:spPr/>
        <p:txBody>
          <a:bodyPr/>
          <a:lstStyle/>
          <a:p>
            <a:r>
              <a:rPr lang="de-DE" dirty="0"/>
              <a:t>Beispiel: Demand Forecast Lebensmittelindustrie</a:t>
            </a:r>
          </a:p>
        </p:txBody>
      </p:sp>
      <p:sp>
        <p:nvSpPr>
          <p:cNvPr id="4" name="Fußzeilenplatzhalter 3">
            <a:extLst>
              <a:ext uri="{FF2B5EF4-FFF2-40B4-BE49-F238E27FC236}">
                <a16:creationId xmlns:a16="http://schemas.microsoft.com/office/drawing/2014/main" id="{33033E57-E601-414B-9F49-53EFAD900DD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A647854-583A-490E-BEC4-9F5A10524272}"/>
              </a:ext>
            </a:extLst>
          </p:cNvPr>
          <p:cNvSpPr>
            <a:spLocks noGrp="1"/>
          </p:cNvSpPr>
          <p:nvPr>
            <p:ph type="sldNum" sz="quarter" idx="11"/>
          </p:nvPr>
        </p:nvSpPr>
        <p:spPr/>
        <p:txBody>
          <a:bodyPr/>
          <a:lstStyle/>
          <a:p>
            <a:fld id="{FFC269A0-BD27-4577-9DED-0AAE60100C51}" type="slidenum">
              <a:rPr lang="de-DE" smtClean="0"/>
              <a:pPr/>
              <a:t>161</a:t>
            </a:fld>
            <a:r>
              <a:rPr lang="de-DE"/>
              <a:t> | ©</a:t>
            </a:r>
            <a:endParaRPr lang="de-DE" dirty="0"/>
          </a:p>
        </p:txBody>
      </p:sp>
      <p:sp>
        <p:nvSpPr>
          <p:cNvPr id="6" name="Textplatzhalter 5">
            <a:extLst>
              <a:ext uri="{FF2B5EF4-FFF2-40B4-BE49-F238E27FC236}">
                <a16:creationId xmlns:a16="http://schemas.microsoft.com/office/drawing/2014/main" id="{69F6792F-4389-4ECF-A253-D11DB585D4F9}"/>
              </a:ext>
            </a:extLst>
          </p:cNvPr>
          <p:cNvSpPr>
            <a:spLocks noGrp="1"/>
          </p:cNvSpPr>
          <p:nvPr>
            <p:ph type="body" sz="quarter" idx="13"/>
          </p:nvPr>
        </p:nvSpPr>
        <p:spPr/>
        <p:txBody>
          <a:bodyPr/>
          <a:lstStyle/>
          <a:p>
            <a:endParaRPr lang="de-DE"/>
          </a:p>
        </p:txBody>
      </p:sp>
      <p:sp>
        <p:nvSpPr>
          <p:cNvPr id="32" name="Rechteck: abgerundete Ecken 31">
            <a:extLst>
              <a:ext uri="{FF2B5EF4-FFF2-40B4-BE49-F238E27FC236}">
                <a16:creationId xmlns:a16="http://schemas.microsoft.com/office/drawing/2014/main" id="{84E1D712-7428-4B37-897C-9D8E353E34B3}"/>
              </a:ext>
            </a:extLst>
          </p:cNvPr>
          <p:cNvSpPr/>
          <p:nvPr/>
        </p:nvSpPr>
        <p:spPr>
          <a:xfrm>
            <a:off x="1111871" y="1589172"/>
            <a:ext cx="3108517" cy="58919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rIns="576000" rtlCol="0" anchor="ctr"/>
          <a:lstStyle/>
          <a:p>
            <a:pPr algn="ctr">
              <a:spcBef>
                <a:spcPts val="600"/>
              </a:spcBef>
            </a:pPr>
            <a:r>
              <a:rPr lang="de-DE" sz="1600">
                <a:solidFill>
                  <a:srgbClr val="C9DA2A"/>
                </a:solidFill>
              </a:rPr>
              <a:t>Datengrundlage</a:t>
            </a:r>
          </a:p>
        </p:txBody>
      </p:sp>
      <p:sp>
        <p:nvSpPr>
          <p:cNvPr id="33" name="Rechteck 32">
            <a:extLst>
              <a:ext uri="{FF2B5EF4-FFF2-40B4-BE49-F238E27FC236}">
                <a16:creationId xmlns:a16="http://schemas.microsoft.com/office/drawing/2014/main" id="{1E3011DA-D910-47FE-8484-D0C9F6CB5099}"/>
              </a:ext>
            </a:extLst>
          </p:cNvPr>
          <p:cNvSpPr/>
          <p:nvPr/>
        </p:nvSpPr>
        <p:spPr>
          <a:xfrm>
            <a:off x="1111871" y="2326201"/>
            <a:ext cx="3108517" cy="3135327"/>
          </a:xfrm>
          <a:prstGeom prst="rect">
            <a:avLst/>
          </a:prstGeom>
          <a:solidFill>
            <a:schemeClr val="bg2">
              <a:lumMod val="9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spcAft>
                <a:spcPts val="600"/>
              </a:spcAft>
              <a:buClr>
                <a:schemeClr val="accent1"/>
              </a:buClr>
              <a:buFont typeface="Arial" panose="020B0604020202020204" pitchFamily="34" charset="0"/>
              <a:buChar char="•"/>
            </a:pPr>
            <a:r>
              <a:rPr lang="de-DE" sz="1600" dirty="0">
                <a:solidFill>
                  <a:schemeClr val="tx1"/>
                </a:solidFill>
              </a:rPr>
              <a:t>Historische Verkaufsdaten</a:t>
            </a:r>
          </a:p>
          <a:p>
            <a:pPr marL="285750" lvl="1" indent="-285750">
              <a:spcAft>
                <a:spcPts val="600"/>
              </a:spcAft>
              <a:buClr>
                <a:schemeClr val="accent1"/>
              </a:buClr>
              <a:buFont typeface="Arial" panose="020B0604020202020204" pitchFamily="34" charset="0"/>
              <a:buChar char="•"/>
            </a:pPr>
            <a:r>
              <a:rPr lang="de-DE" sz="1600" dirty="0">
                <a:solidFill>
                  <a:schemeClr val="tx1"/>
                </a:solidFill>
              </a:rPr>
              <a:t>Feiertage und Ferien</a:t>
            </a:r>
          </a:p>
          <a:p>
            <a:pPr marL="285750" lvl="1" indent="-285750">
              <a:spcAft>
                <a:spcPts val="600"/>
              </a:spcAft>
              <a:buClr>
                <a:schemeClr val="accent1"/>
              </a:buClr>
              <a:buFont typeface="Arial" panose="020B0604020202020204" pitchFamily="34" charset="0"/>
              <a:buChar char="•"/>
            </a:pPr>
            <a:r>
              <a:rPr lang="de-DE" sz="1600" dirty="0">
                <a:solidFill>
                  <a:schemeClr val="tx1"/>
                </a:solidFill>
              </a:rPr>
              <a:t>Historisches Wetter und Wetterprognosen</a:t>
            </a:r>
          </a:p>
          <a:p>
            <a:pPr marL="285750" lvl="1" indent="-285750">
              <a:spcAft>
                <a:spcPts val="600"/>
              </a:spcAft>
              <a:buClr>
                <a:schemeClr val="accent1"/>
              </a:buClr>
              <a:buFont typeface="Arial" panose="020B0604020202020204" pitchFamily="34" charset="0"/>
              <a:buChar char="•"/>
            </a:pPr>
            <a:r>
              <a:rPr lang="de-DE" sz="1600" dirty="0">
                <a:solidFill>
                  <a:schemeClr val="tx1"/>
                </a:solidFill>
              </a:rPr>
              <a:t>Aktionen</a:t>
            </a:r>
          </a:p>
          <a:p>
            <a:pPr marL="285750" lvl="1" indent="-285750">
              <a:spcAft>
                <a:spcPts val="600"/>
              </a:spcAft>
              <a:buClr>
                <a:schemeClr val="accent1"/>
              </a:buClr>
              <a:buFont typeface="Arial" panose="020B0604020202020204" pitchFamily="34" charset="0"/>
              <a:buChar char="•"/>
            </a:pPr>
            <a:r>
              <a:rPr lang="de-DE" sz="1600" dirty="0">
                <a:solidFill>
                  <a:schemeClr val="tx1"/>
                </a:solidFill>
              </a:rPr>
              <a:t>Bevölkerungsdichte</a:t>
            </a:r>
          </a:p>
          <a:p>
            <a:pPr marL="285750" lvl="1" indent="-285750">
              <a:spcAft>
                <a:spcPts val="600"/>
              </a:spcAft>
              <a:buClr>
                <a:schemeClr val="accent1"/>
              </a:buClr>
              <a:buFont typeface="Arial" panose="020B0604020202020204" pitchFamily="34" charset="0"/>
              <a:buChar char="•"/>
            </a:pPr>
            <a:r>
              <a:rPr lang="de-DE" sz="1600" dirty="0">
                <a:solidFill>
                  <a:schemeClr val="tx1"/>
                </a:solidFill>
              </a:rPr>
              <a:t>…</a:t>
            </a:r>
          </a:p>
        </p:txBody>
      </p:sp>
      <p:sp>
        <p:nvSpPr>
          <p:cNvPr id="34" name="Rechteck: abgerundete Ecken 33">
            <a:extLst>
              <a:ext uri="{FF2B5EF4-FFF2-40B4-BE49-F238E27FC236}">
                <a16:creationId xmlns:a16="http://schemas.microsoft.com/office/drawing/2014/main" id="{00481188-23C9-4F95-AAFC-57293808ADF6}"/>
              </a:ext>
            </a:extLst>
          </p:cNvPr>
          <p:cNvSpPr/>
          <p:nvPr/>
        </p:nvSpPr>
        <p:spPr>
          <a:xfrm>
            <a:off x="7811603" y="1589172"/>
            <a:ext cx="2928495" cy="58919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rIns="612000" rtlCol="0" anchor="ctr"/>
          <a:lstStyle/>
          <a:p>
            <a:pPr algn="ctr">
              <a:spcBef>
                <a:spcPts val="600"/>
              </a:spcBef>
            </a:pPr>
            <a:r>
              <a:rPr lang="de-DE" sz="1600">
                <a:solidFill>
                  <a:srgbClr val="C9DA2A"/>
                </a:solidFill>
              </a:rPr>
              <a:t>Forecast</a:t>
            </a:r>
          </a:p>
        </p:txBody>
      </p:sp>
      <p:sp>
        <p:nvSpPr>
          <p:cNvPr id="35" name="Rechteck 34">
            <a:extLst>
              <a:ext uri="{FF2B5EF4-FFF2-40B4-BE49-F238E27FC236}">
                <a16:creationId xmlns:a16="http://schemas.microsoft.com/office/drawing/2014/main" id="{E0D7588E-AA35-4B4B-9ED9-344A93F99E91}"/>
              </a:ext>
            </a:extLst>
          </p:cNvPr>
          <p:cNvSpPr/>
          <p:nvPr/>
        </p:nvSpPr>
        <p:spPr>
          <a:xfrm>
            <a:off x="7811603" y="2326202"/>
            <a:ext cx="2928495" cy="3135326"/>
          </a:xfrm>
          <a:prstGeom prst="rect">
            <a:avLst/>
          </a:prstGeom>
          <a:solidFill>
            <a:schemeClr val="bg2">
              <a:lumMod val="9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Clr>
                <a:schemeClr val="accent1"/>
              </a:buClr>
              <a:buFont typeface="Arial" panose="020B0604020202020204" pitchFamily="34" charset="0"/>
              <a:buChar char="•"/>
            </a:pPr>
            <a:r>
              <a:rPr lang="de-DE" sz="1600" dirty="0">
                <a:solidFill>
                  <a:schemeClr val="tx1"/>
                </a:solidFill>
              </a:rPr>
              <a:t>Basierend auf KI-Verfahren</a:t>
            </a:r>
          </a:p>
          <a:p>
            <a:pPr marL="285750" indent="-285750">
              <a:spcAft>
                <a:spcPts val="600"/>
              </a:spcAft>
              <a:buClr>
                <a:schemeClr val="accent1"/>
              </a:buClr>
              <a:buFont typeface="Arial" panose="020B0604020202020204" pitchFamily="34" charset="0"/>
              <a:buChar char="•"/>
            </a:pPr>
            <a:r>
              <a:rPr lang="de-DE" sz="1600" dirty="0">
                <a:solidFill>
                  <a:schemeClr val="tx1"/>
                </a:solidFill>
              </a:rPr>
              <a:t>Tagesgenau</a:t>
            </a:r>
          </a:p>
          <a:p>
            <a:pPr marL="285750" indent="-285750">
              <a:spcAft>
                <a:spcPts val="600"/>
              </a:spcAft>
              <a:buClr>
                <a:schemeClr val="accent1"/>
              </a:buClr>
              <a:buFont typeface="Arial" panose="020B0604020202020204" pitchFamily="34" charset="0"/>
              <a:buChar char="•"/>
            </a:pPr>
            <a:r>
              <a:rPr lang="de-DE" sz="1600" dirty="0">
                <a:solidFill>
                  <a:schemeClr val="tx1"/>
                </a:solidFill>
              </a:rPr>
              <a:t>Regional</a:t>
            </a:r>
          </a:p>
          <a:p>
            <a:pPr marL="285750" indent="-285750">
              <a:spcAft>
                <a:spcPts val="600"/>
              </a:spcAft>
              <a:buClr>
                <a:schemeClr val="accent1"/>
              </a:buClr>
              <a:buFont typeface="Arial" panose="020B0604020202020204" pitchFamily="34" charset="0"/>
              <a:buChar char="•"/>
            </a:pPr>
            <a:r>
              <a:rPr lang="de-DE" sz="1600" dirty="0">
                <a:solidFill>
                  <a:schemeClr val="tx1"/>
                </a:solidFill>
              </a:rPr>
              <a:t>Bis zu 10 Tage im Voraus</a:t>
            </a:r>
          </a:p>
          <a:p>
            <a:pPr marL="285750" indent="-285750">
              <a:spcAft>
                <a:spcPts val="600"/>
              </a:spcAft>
              <a:buClr>
                <a:schemeClr val="accent1"/>
              </a:buClr>
              <a:buFont typeface="Arial" panose="020B0604020202020204" pitchFamily="34" charset="0"/>
              <a:buChar char="•"/>
            </a:pPr>
            <a:endParaRPr lang="de-DE" sz="1600" dirty="0">
              <a:solidFill>
                <a:srgbClr val="595959"/>
              </a:solidFill>
            </a:endParaRPr>
          </a:p>
        </p:txBody>
      </p:sp>
      <p:pic>
        <p:nvPicPr>
          <p:cNvPr id="36" name="Grafik 35" descr="Aufwärtstrend">
            <a:extLst>
              <a:ext uri="{FF2B5EF4-FFF2-40B4-BE49-F238E27FC236}">
                <a16:creationId xmlns:a16="http://schemas.microsoft.com/office/drawing/2014/main" id="{F197198E-4195-4235-81F7-8884E4514B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3750" y="1602224"/>
            <a:ext cx="540000" cy="540000"/>
          </a:xfrm>
          <a:prstGeom prst="rect">
            <a:avLst/>
          </a:prstGeom>
        </p:spPr>
      </p:pic>
      <p:pic>
        <p:nvPicPr>
          <p:cNvPr id="37" name="Grafik 36" descr="Datenbank">
            <a:extLst>
              <a:ext uri="{FF2B5EF4-FFF2-40B4-BE49-F238E27FC236}">
                <a16:creationId xmlns:a16="http://schemas.microsoft.com/office/drawing/2014/main" id="{3408301E-F508-4D2B-83CB-DCE8D075C1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2129" y="1613768"/>
            <a:ext cx="540000" cy="540000"/>
          </a:xfrm>
          <a:prstGeom prst="rect">
            <a:avLst/>
          </a:prstGeom>
        </p:spPr>
      </p:pic>
      <p:pic>
        <p:nvPicPr>
          <p:cNvPr id="38" name="Grafik 37">
            <a:extLst>
              <a:ext uri="{FF2B5EF4-FFF2-40B4-BE49-F238E27FC236}">
                <a16:creationId xmlns:a16="http://schemas.microsoft.com/office/drawing/2014/main" id="{F4840E4B-3B14-4218-ABD4-E1DF112AFF4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rot="16200000">
            <a:off x="4755995" y="1915591"/>
            <a:ext cx="2519999" cy="3591215"/>
          </a:xfrm>
          <a:prstGeom prst="rect">
            <a:avLst/>
          </a:prstGeom>
        </p:spPr>
      </p:pic>
    </p:spTree>
    <p:extLst>
      <p:ext uri="{BB962C8B-B14F-4D97-AF65-F5344CB8AC3E}">
        <p14:creationId xmlns:p14="http://schemas.microsoft.com/office/powerpoint/2010/main" val="27158643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16792-ACCE-459F-AA54-D731B8491D64}"/>
              </a:ext>
            </a:extLst>
          </p:cNvPr>
          <p:cNvSpPr>
            <a:spLocks noGrp="1"/>
          </p:cNvSpPr>
          <p:nvPr>
            <p:ph type="title"/>
          </p:nvPr>
        </p:nvSpPr>
        <p:spPr/>
        <p:txBody>
          <a:bodyPr/>
          <a:lstStyle/>
          <a:p>
            <a:r>
              <a:rPr lang="de-DE" dirty="0"/>
              <a:t>Beispiel: Demand Forecast Lebensmittelindustrie</a:t>
            </a:r>
          </a:p>
        </p:txBody>
      </p:sp>
      <p:sp>
        <p:nvSpPr>
          <p:cNvPr id="4" name="Fußzeilenplatzhalter 3">
            <a:extLst>
              <a:ext uri="{FF2B5EF4-FFF2-40B4-BE49-F238E27FC236}">
                <a16:creationId xmlns:a16="http://schemas.microsoft.com/office/drawing/2014/main" id="{33033E57-E601-414B-9F49-53EFAD900DD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A647854-583A-490E-BEC4-9F5A10524272}"/>
              </a:ext>
            </a:extLst>
          </p:cNvPr>
          <p:cNvSpPr>
            <a:spLocks noGrp="1"/>
          </p:cNvSpPr>
          <p:nvPr>
            <p:ph type="sldNum" sz="quarter" idx="11"/>
          </p:nvPr>
        </p:nvSpPr>
        <p:spPr/>
        <p:txBody>
          <a:bodyPr/>
          <a:lstStyle/>
          <a:p>
            <a:fld id="{FFC269A0-BD27-4577-9DED-0AAE60100C51}" type="slidenum">
              <a:rPr lang="de-DE" smtClean="0"/>
              <a:pPr/>
              <a:t>162</a:t>
            </a:fld>
            <a:r>
              <a:rPr lang="de-DE"/>
              <a:t> | ©</a:t>
            </a:r>
            <a:endParaRPr lang="de-DE" dirty="0"/>
          </a:p>
        </p:txBody>
      </p:sp>
      <p:sp>
        <p:nvSpPr>
          <p:cNvPr id="6" name="Textplatzhalter 5">
            <a:extLst>
              <a:ext uri="{FF2B5EF4-FFF2-40B4-BE49-F238E27FC236}">
                <a16:creationId xmlns:a16="http://schemas.microsoft.com/office/drawing/2014/main" id="{69F6792F-4389-4ECF-A253-D11DB585D4F9}"/>
              </a:ext>
            </a:extLst>
          </p:cNvPr>
          <p:cNvSpPr>
            <a:spLocks noGrp="1"/>
          </p:cNvSpPr>
          <p:nvPr>
            <p:ph type="body" sz="quarter" idx="13"/>
          </p:nvPr>
        </p:nvSpPr>
        <p:spPr>
          <a:xfrm>
            <a:off x="719668" y="6042083"/>
            <a:ext cx="10752931" cy="143992"/>
          </a:xfrm>
        </p:spPr>
        <p:txBody>
          <a:bodyPr/>
          <a:lstStyle/>
          <a:p>
            <a:endParaRPr lang="de-DE"/>
          </a:p>
        </p:txBody>
      </p:sp>
      <p:sp>
        <p:nvSpPr>
          <p:cNvPr id="13" name="Rechteck 12">
            <a:extLst>
              <a:ext uri="{FF2B5EF4-FFF2-40B4-BE49-F238E27FC236}">
                <a16:creationId xmlns:a16="http://schemas.microsoft.com/office/drawing/2014/main" id="{7B59E126-A7E1-4463-8B6F-CBAEDBB84890}"/>
              </a:ext>
            </a:extLst>
          </p:cNvPr>
          <p:cNvSpPr/>
          <p:nvPr/>
        </p:nvSpPr>
        <p:spPr>
          <a:xfrm>
            <a:off x="663354" y="2415787"/>
            <a:ext cx="1952300" cy="738664"/>
          </a:xfrm>
          <a:prstGeom prst="rect">
            <a:avLst/>
          </a:prstGeom>
        </p:spPr>
        <p:txBody>
          <a:bodyPr wrap="square">
            <a:spAutoFit/>
          </a:bodyPr>
          <a:lstStyle/>
          <a:p>
            <a:r>
              <a:rPr lang="de-DE" sz="1400" dirty="0">
                <a:solidFill>
                  <a:srgbClr val="0478B7"/>
                </a:solidFill>
              </a:rPr>
              <a:t>Vergleich der prognostizierten und der bestellten Mengen</a:t>
            </a:r>
          </a:p>
        </p:txBody>
      </p:sp>
      <p:grpSp>
        <p:nvGrpSpPr>
          <p:cNvPr id="14" name="Gruppieren 13">
            <a:extLst>
              <a:ext uri="{FF2B5EF4-FFF2-40B4-BE49-F238E27FC236}">
                <a16:creationId xmlns:a16="http://schemas.microsoft.com/office/drawing/2014/main" id="{28F1597C-2BA1-47B7-9463-5F44C10C2CDF}"/>
              </a:ext>
            </a:extLst>
          </p:cNvPr>
          <p:cNvGrpSpPr/>
          <p:nvPr/>
        </p:nvGrpSpPr>
        <p:grpSpPr>
          <a:xfrm>
            <a:off x="770813" y="2763066"/>
            <a:ext cx="2210912" cy="479738"/>
            <a:chOff x="354063" y="2478488"/>
            <a:chExt cx="2210912" cy="479738"/>
          </a:xfrm>
        </p:grpSpPr>
        <p:cxnSp>
          <p:nvCxnSpPr>
            <p:cNvPr id="15" name="Gerader Verbinder 14">
              <a:extLst>
                <a:ext uri="{FF2B5EF4-FFF2-40B4-BE49-F238E27FC236}">
                  <a16:creationId xmlns:a16="http://schemas.microsoft.com/office/drawing/2014/main" id="{89C11B19-2907-4F23-85AE-8EC24C3CF9F8}"/>
                </a:ext>
              </a:extLst>
            </p:cNvPr>
            <p:cNvCxnSpPr>
              <a:cxnSpLocks/>
            </p:cNvCxnSpPr>
            <p:nvPr/>
          </p:nvCxnSpPr>
          <p:spPr>
            <a:xfrm flipV="1">
              <a:off x="2021983" y="2478488"/>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AE5D6125-774D-446F-988D-6D9E10F6CDCC}"/>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uppieren 16">
            <a:extLst>
              <a:ext uri="{FF2B5EF4-FFF2-40B4-BE49-F238E27FC236}">
                <a16:creationId xmlns:a16="http://schemas.microsoft.com/office/drawing/2014/main" id="{375DD611-761D-42CA-B29B-636AFAB6F1B3}"/>
              </a:ext>
            </a:extLst>
          </p:cNvPr>
          <p:cNvGrpSpPr/>
          <p:nvPr/>
        </p:nvGrpSpPr>
        <p:grpSpPr>
          <a:xfrm flipH="1">
            <a:off x="7719060" y="3600998"/>
            <a:ext cx="4135753" cy="1513297"/>
            <a:chOff x="354063" y="2217742"/>
            <a:chExt cx="4135753" cy="1513297"/>
          </a:xfrm>
        </p:grpSpPr>
        <p:cxnSp>
          <p:nvCxnSpPr>
            <p:cNvPr id="18" name="Gerader Verbinder 17">
              <a:extLst>
                <a:ext uri="{FF2B5EF4-FFF2-40B4-BE49-F238E27FC236}">
                  <a16:creationId xmlns:a16="http://schemas.microsoft.com/office/drawing/2014/main" id="{991E5312-5243-437A-8F56-EE29A1E3EAEE}"/>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88FE4D04-3D34-4C9D-8CB7-8409D084E5DE}"/>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0" name="Grafik 19">
            <a:extLst>
              <a:ext uri="{FF2B5EF4-FFF2-40B4-BE49-F238E27FC236}">
                <a16:creationId xmlns:a16="http://schemas.microsoft.com/office/drawing/2014/main" id="{3360E02D-8E3A-4746-A21B-6F089F37D22A}"/>
              </a:ext>
            </a:extLst>
          </p:cNvPr>
          <p:cNvPicPr>
            <a:picLocks noChangeAspect="1"/>
          </p:cNvPicPr>
          <p:nvPr/>
        </p:nvPicPr>
        <p:blipFill>
          <a:blip r:embed="rId2"/>
          <a:stretch>
            <a:fillRect/>
          </a:stretch>
        </p:blipFill>
        <p:spPr>
          <a:xfrm>
            <a:off x="2854295" y="1845108"/>
            <a:ext cx="6494804" cy="4043006"/>
          </a:xfrm>
          <a:prstGeom prst="rect">
            <a:avLst/>
          </a:prstGeom>
        </p:spPr>
      </p:pic>
      <p:sp>
        <p:nvSpPr>
          <p:cNvPr id="21" name="Rechteck 20">
            <a:extLst>
              <a:ext uri="{FF2B5EF4-FFF2-40B4-BE49-F238E27FC236}">
                <a16:creationId xmlns:a16="http://schemas.microsoft.com/office/drawing/2014/main" id="{108CB748-EAD3-4DB4-8AAD-699E09236578}"/>
              </a:ext>
            </a:extLst>
          </p:cNvPr>
          <p:cNvSpPr/>
          <p:nvPr/>
        </p:nvSpPr>
        <p:spPr>
          <a:xfrm>
            <a:off x="10186893" y="3026169"/>
            <a:ext cx="1952300" cy="523220"/>
          </a:xfrm>
          <a:prstGeom prst="rect">
            <a:avLst/>
          </a:prstGeom>
        </p:spPr>
        <p:txBody>
          <a:bodyPr wrap="square">
            <a:spAutoFit/>
          </a:bodyPr>
          <a:lstStyle/>
          <a:p>
            <a:r>
              <a:rPr lang="de-DE" sz="1400" dirty="0">
                <a:solidFill>
                  <a:srgbClr val="0478B7"/>
                </a:solidFill>
              </a:rPr>
              <a:t>Filtern nach Produkten und Standorten</a:t>
            </a:r>
          </a:p>
        </p:txBody>
      </p:sp>
      <p:pic>
        <p:nvPicPr>
          <p:cNvPr id="22" name="Picture 7">
            <a:extLst>
              <a:ext uri="{FF2B5EF4-FFF2-40B4-BE49-F238E27FC236}">
                <a16:creationId xmlns:a16="http://schemas.microsoft.com/office/drawing/2014/main" id="{4F6D1517-D206-4701-9E28-0A5AADB3E3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9516" y="1421613"/>
            <a:ext cx="8512969" cy="5103731"/>
          </a:xfrm>
          <a:prstGeom prst="rect">
            <a:avLst/>
          </a:prstGeom>
          <a:effectLst/>
        </p:spPr>
      </p:pic>
    </p:spTree>
    <p:extLst>
      <p:ext uri="{BB962C8B-B14F-4D97-AF65-F5344CB8AC3E}">
        <p14:creationId xmlns:p14="http://schemas.microsoft.com/office/powerpoint/2010/main" val="143004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16792-ACCE-459F-AA54-D731B8491D64}"/>
              </a:ext>
            </a:extLst>
          </p:cNvPr>
          <p:cNvSpPr>
            <a:spLocks noGrp="1"/>
          </p:cNvSpPr>
          <p:nvPr>
            <p:ph type="title"/>
          </p:nvPr>
        </p:nvSpPr>
        <p:spPr/>
        <p:txBody>
          <a:bodyPr/>
          <a:lstStyle/>
          <a:p>
            <a:r>
              <a:rPr lang="de-DE" dirty="0"/>
              <a:t>Beispiel: Demand Forecast Lebensmittelindustrie</a:t>
            </a:r>
          </a:p>
        </p:txBody>
      </p:sp>
      <p:sp>
        <p:nvSpPr>
          <p:cNvPr id="4" name="Fußzeilenplatzhalter 3">
            <a:extLst>
              <a:ext uri="{FF2B5EF4-FFF2-40B4-BE49-F238E27FC236}">
                <a16:creationId xmlns:a16="http://schemas.microsoft.com/office/drawing/2014/main" id="{33033E57-E601-414B-9F49-53EFAD900DD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A647854-583A-490E-BEC4-9F5A10524272}"/>
              </a:ext>
            </a:extLst>
          </p:cNvPr>
          <p:cNvSpPr>
            <a:spLocks noGrp="1"/>
          </p:cNvSpPr>
          <p:nvPr>
            <p:ph type="sldNum" sz="quarter" idx="11"/>
          </p:nvPr>
        </p:nvSpPr>
        <p:spPr/>
        <p:txBody>
          <a:bodyPr/>
          <a:lstStyle/>
          <a:p>
            <a:fld id="{FFC269A0-BD27-4577-9DED-0AAE60100C51}" type="slidenum">
              <a:rPr lang="de-DE" smtClean="0"/>
              <a:pPr/>
              <a:t>163</a:t>
            </a:fld>
            <a:r>
              <a:rPr lang="de-DE"/>
              <a:t> | ©</a:t>
            </a:r>
            <a:endParaRPr lang="de-DE" dirty="0"/>
          </a:p>
        </p:txBody>
      </p:sp>
      <p:sp>
        <p:nvSpPr>
          <p:cNvPr id="6" name="Textplatzhalter 5">
            <a:extLst>
              <a:ext uri="{FF2B5EF4-FFF2-40B4-BE49-F238E27FC236}">
                <a16:creationId xmlns:a16="http://schemas.microsoft.com/office/drawing/2014/main" id="{69F6792F-4389-4ECF-A253-D11DB585D4F9}"/>
              </a:ext>
            </a:extLst>
          </p:cNvPr>
          <p:cNvSpPr>
            <a:spLocks noGrp="1"/>
          </p:cNvSpPr>
          <p:nvPr>
            <p:ph type="body" sz="quarter" idx="13"/>
          </p:nvPr>
        </p:nvSpPr>
        <p:spPr>
          <a:xfrm>
            <a:off x="719668" y="6033246"/>
            <a:ext cx="10752931" cy="143992"/>
          </a:xfrm>
        </p:spPr>
        <p:txBody>
          <a:bodyPr/>
          <a:lstStyle/>
          <a:p>
            <a:endParaRPr lang="de-DE"/>
          </a:p>
        </p:txBody>
      </p:sp>
      <p:grpSp>
        <p:nvGrpSpPr>
          <p:cNvPr id="22" name="Gruppieren 21">
            <a:extLst>
              <a:ext uri="{FF2B5EF4-FFF2-40B4-BE49-F238E27FC236}">
                <a16:creationId xmlns:a16="http://schemas.microsoft.com/office/drawing/2014/main" id="{0FC87741-85D0-4D0E-A587-0BBF35DB9EA4}"/>
              </a:ext>
            </a:extLst>
          </p:cNvPr>
          <p:cNvGrpSpPr/>
          <p:nvPr/>
        </p:nvGrpSpPr>
        <p:grpSpPr>
          <a:xfrm flipH="1">
            <a:off x="7719060" y="3592161"/>
            <a:ext cx="4135753" cy="1513297"/>
            <a:chOff x="354063" y="2217742"/>
            <a:chExt cx="4135753" cy="1513297"/>
          </a:xfrm>
        </p:grpSpPr>
        <p:cxnSp>
          <p:nvCxnSpPr>
            <p:cNvPr id="23" name="Gerader Verbinder 22">
              <a:extLst>
                <a:ext uri="{FF2B5EF4-FFF2-40B4-BE49-F238E27FC236}">
                  <a16:creationId xmlns:a16="http://schemas.microsoft.com/office/drawing/2014/main" id="{86B9D892-D153-40D0-881A-6BBEF83458D6}"/>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84672CA-B699-4EC6-A088-83D4E3819837}"/>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Rechteck 24">
            <a:extLst>
              <a:ext uri="{FF2B5EF4-FFF2-40B4-BE49-F238E27FC236}">
                <a16:creationId xmlns:a16="http://schemas.microsoft.com/office/drawing/2014/main" id="{F25C5E3D-C4E2-4844-801B-2C3516398406}"/>
              </a:ext>
            </a:extLst>
          </p:cNvPr>
          <p:cNvSpPr/>
          <p:nvPr/>
        </p:nvSpPr>
        <p:spPr>
          <a:xfrm>
            <a:off x="10186893" y="3069299"/>
            <a:ext cx="1952300" cy="523220"/>
          </a:xfrm>
          <a:prstGeom prst="rect">
            <a:avLst/>
          </a:prstGeom>
        </p:spPr>
        <p:txBody>
          <a:bodyPr wrap="square">
            <a:spAutoFit/>
          </a:bodyPr>
          <a:lstStyle/>
          <a:p>
            <a:r>
              <a:rPr lang="de-DE" sz="1400" dirty="0">
                <a:solidFill>
                  <a:srgbClr val="0478B7"/>
                </a:solidFill>
              </a:rPr>
              <a:t>Differenz Vorhersage und Realität</a:t>
            </a:r>
          </a:p>
        </p:txBody>
      </p:sp>
      <p:pic>
        <p:nvPicPr>
          <p:cNvPr id="26" name="Grafik 25">
            <a:extLst>
              <a:ext uri="{FF2B5EF4-FFF2-40B4-BE49-F238E27FC236}">
                <a16:creationId xmlns:a16="http://schemas.microsoft.com/office/drawing/2014/main" id="{BF7C0DC4-366B-441E-A50B-FE6537BCBBF2}"/>
              </a:ext>
            </a:extLst>
          </p:cNvPr>
          <p:cNvPicPr>
            <a:picLocks noChangeAspect="1"/>
          </p:cNvPicPr>
          <p:nvPr/>
        </p:nvPicPr>
        <p:blipFill>
          <a:blip r:embed="rId2"/>
          <a:stretch>
            <a:fillRect/>
          </a:stretch>
        </p:blipFill>
        <p:spPr>
          <a:xfrm>
            <a:off x="2856977" y="1830706"/>
            <a:ext cx="6457939" cy="4013886"/>
          </a:xfrm>
          <a:prstGeom prst="rect">
            <a:avLst/>
          </a:prstGeom>
        </p:spPr>
      </p:pic>
      <p:pic>
        <p:nvPicPr>
          <p:cNvPr id="27" name="Picture 7">
            <a:extLst>
              <a:ext uri="{FF2B5EF4-FFF2-40B4-BE49-F238E27FC236}">
                <a16:creationId xmlns:a16="http://schemas.microsoft.com/office/drawing/2014/main" id="{C15D8D92-25C6-4FC5-8AD2-95DAFBB08C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9516" y="1412776"/>
            <a:ext cx="8512969" cy="5103731"/>
          </a:xfrm>
          <a:prstGeom prst="rect">
            <a:avLst/>
          </a:prstGeom>
          <a:effectLst/>
        </p:spPr>
      </p:pic>
    </p:spTree>
    <p:extLst>
      <p:ext uri="{BB962C8B-B14F-4D97-AF65-F5344CB8AC3E}">
        <p14:creationId xmlns:p14="http://schemas.microsoft.com/office/powerpoint/2010/main" val="165293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79915"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dirty="0"/>
              <a:t>Anwendungsgebiete</a:t>
            </a:r>
          </a:p>
          <a:p>
            <a:pPr lvl="1"/>
            <a:r>
              <a:rPr lang="de-DE" dirty="0"/>
              <a:t>Customer Analytics</a:t>
            </a:r>
          </a:p>
          <a:p>
            <a:pPr lvl="1"/>
            <a:r>
              <a:rPr lang="de-DE" dirty="0"/>
              <a:t>Industrial Analytics</a:t>
            </a:r>
          </a:p>
          <a:p>
            <a:pPr lvl="1"/>
            <a:r>
              <a:rPr lang="de-DE" dirty="0"/>
              <a:t>Finance Analytics</a:t>
            </a:r>
          </a:p>
          <a:p>
            <a:r>
              <a:rPr lang="de-DE" b="1"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164</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314974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90C17-3CC2-481D-8155-9EB6DD7926CA}"/>
              </a:ext>
            </a:extLst>
          </p:cNvPr>
          <p:cNvSpPr>
            <a:spLocks noGrp="1"/>
          </p:cNvSpPr>
          <p:nvPr>
            <p:ph type="title"/>
          </p:nvPr>
        </p:nvSpPr>
        <p:spPr/>
        <p:txBody>
          <a:bodyPr/>
          <a:lstStyle/>
          <a:p>
            <a:r>
              <a:rPr lang="de-DE" dirty="0"/>
              <a:t>Beispiel Business Value: Mit KI zuverlässig Bedarf vorhersagen</a:t>
            </a:r>
          </a:p>
        </p:txBody>
      </p:sp>
      <p:sp>
        <p:nvSpPr>
          <p:cNvPr id="3" name="Fußzeilenplatzhalter 2">
            <a:extLst>
              <a:ext uri="{FF2B5EF4-FFF2-40B4-BE49-F238E27FC236}">
                <a16:creationId xmlns:a16="http://schemas.microsoft.com/office/drawing/2014/main" id="{D2729E07-087F-4884-BBA5-4282BC52DEEF}"/>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DD2DF317-46B0-40CE-8170-DE1C1BEEEC44}"/>
              </a:ext>
            </a:extLst>
          </p:cNvPr>
          <p:cNvSpPr>
            <a:spLocks noGrp="1"/>
          </p:cNvSpPr>
          <p:nvPr>
            <p:ph type="sldNum" sz="quarter" idx="11"/>
          </p:nvPr>
        </p:nvSpPr>
        <p:spPr/>
        <p:txBody>
          <a:bodyPr/>
          <a:lstStyle/>
          <a:p>
            <a:fld id="{FFC269A0-BD27-4577-9DED-0AAE60100C51}" type="slidenum">
              <a:rPr lang="de-DE" smtClean="0"/>
              <a:pPr/>
              <a:t>165</a:t>
            </a:fld>
            <a:r>
              <a:rPr lang="de-DE"/>
              <a:t> | ©</a:t>
            </a:r>
            <a:endParaRPr lang="de-DE" dirty="0"/>
          </a:p>
        </p:txBody>
      </p:sp>
      <p:sp>
        <p:nvSpPr>
          <p:cNvPr id="5" name="Textplatzhalter 20">
            <a:extLst>
              <a:ext uri="{FF2B5EF4-FFF2-40B4-BE49-F238E27FC236}">
                <a16:creationId xmlns:a16="http://schemas.microsoft.com/office/drawing/2014/main" id="{FFE5A501-1891-4DCA-B3B9-B80672FC47ED}"/>
              </a:ext>
            </a:extLst>
          </p:cNvPr>
          <p:cNvSpPr txBox="1">
            <a:spLocks/>
          </p:cNvSpPr>
          <p:nvPr/>
        </p:nvSpPr>
        <p:spPr>
          <a:xfrm>
            <a:off x="719401" y="1341639"/>
            <a:ext cx="3492784"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Herausforderung</a:t>
            </a:r>
          </a:p>
        </p:txBody>
      </p:sp>
      <p:sp>
        <p:nvSpPr>
          <p:cNvPr id="6" name="Textplatzhalter 21">
            <a:extLst>
              <a:ext uri="{FF2B5EF4-FFF2-40B4-BE49-F238E27FC236}">
                <a16:creationId xmlns:a16="http://schemas.microsoft.com/office/drawing/2014/main" id="{D3165DF6-AE8F-4ABC-AAD4-86E1862610F3}"/>
              </a:ext>
            </a:extLst>
          </p:cNvPr>
          <p:cNvSpPr txBox="1">
            <a:spLocks/>
          </p:cNvSpPr>
          <p:nvPr/>
        </p:nvSpPr>
        <p:spPr>
          <a:xfrm>
            <a:off x="719401" y="1614504"/>
            <a:ext cx="10685420"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Clr>
                <a:srgbClr val="0478B7"/>
              </a:buClr>
              <a:buNone/>
            </a:pPr>
            <a:r>
              <a:rPr lang="de-DE" sz="1400" dirty="0"/>
              <a:t>Ein Hersteller von Backwaren benötigt präzise Vorhersagen, wie viele Brötchen er jeden Tag aller Wahrscheinlichkeit nach verkaufen wird. Ziel ist es, Überproduktion und Unterproduktion zu vermeiden, um einerseits Kosten zu sparen, andererseits entgangene Erlöse aufgrund einer unerwartet hohen Nachfrage zu vermeiden. Der Hersteller benutzt bereits ein gängiges Planungs- und Analysetool zur Vorhersage. Das Tool liefert aber teilweise noch zu große Abweichungen zwischen Vorhersage und tatsächlichem Bedarf.</a:t>
            </a:r>
          </a:p>
        </p:txBody>
      </p:sp>
      <p:sp>
        <p:nvSpPr>
          <p:cNvPr id="7" name="Textplatzhalter 22">
            <a:extLst>
              <a:ext uri="{FF2B5EF4-FFF2-40B4-BE49-F238E27FC236}">
                <a16:creationId xmlns:a16="http://schemas.microsoft.com/office/drawing/2014/main" id="{1211B8FE-0349-4786-A62F-D8F973A9D4A8}"/>
              </a:ext>
            </a:extLst>
          </p:cNvPr>
          <p:cNvSpPr txBox="1">
            <a:spLocks/>
          </p:cNvSpPr>
          <p:nvPr/>
        </p:nvSpPr>
        <p:spPr>
          <a:xfrm>
            <a:off x="700645" y="2470708"/>
            <a:ext cx="2757166"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Lösung</a:t>
            </a:r>
          </a:p>
        </p:txBody>
      </p:sp>
      <p:sp>
        <p:nvSpPr>
          <p:cNvPr id="8" name="Textplatzhalter 23">
            <a:extLst>
              <a:ext uri="{FF2B5EF4-FFF2-40B4-BE49-F238E27FC236}">
                <a16:creationId xmlns:a16="http://schemas.microsoft.com/office/drawing/2014/main" id="{2171D5E7-DD03-495A-823E-2500D9F3B435}"/>
              </a:ext>
            </a:extLst>
          </p:cNvPr>
          <p:cNvSpPr txBox="1">
            <a:spLocks/>
          </p:cNvSpPr>
          <p:nvPr/>
        </p:nvSpPr>
        <p:spPr>
          <a:xfrm>
            <a:off x="719404" y="2788318"/>
            <a:ext cx="10685420"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Clr>
                <a:srgbClr val="0478B7"/>
              </a:buClr>
              <a:buNone/>
            </a:pPr>
            <a:r>
              <a:rPr lang="de-DE" sz="1400" dirty="0"/>
              <a:t>Mithilfe von State-of-the-art-Verfahren aus dem Bereich der Künstlichen Intelligenz wird mit Demand Forecast ein individuelles Modell entwickelt, das für eine genaue Vorhersage des zukünftigen Bedarfs sorgt. Hierbei wird eine Vielzahl an Daten berücksichtigt (z .B. regionale Besonderheiten, Wetterverhältnisse, Angebote, saisonale Schwankungen etc.) </a:t>
            </a:r>
          </a:p>
        </p:txBody>
      </p:sp>
      <p:sp>
        <p:nvSpPr>
          <p:cNvPr id="9" name="Textplatzhalter 24">
            <a:extLst>
              <a:ext uri="{FF2B5EF4-FFF2-40B4-BE49-F238E27FC236}">
                <a16:creationId xmlns:a16="http://schemas.microsoft.com/office/drawing/2014/main" id="{7C26EAD2-3A33-40DF-9E80-954EF76D87E6}"/>
              </a:ext>
            </a:extLst>
          </p:cNvPr>
          <p:cNvSpPr txBox="1">
            <a:spLocks/>
          </p:cNvSpPr>
          <p:nvPr/>
        </p:nvSpPr>
        <p:spPr>
          <a:xfrm>
            <a:off x="700645" y="3390259"/>
            <a:ext cx="2757166"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Ergebnis</a:t>
            </a:r>
          </a:p>
        </p:txBody>
      </p:sp>
      <p:sp>
        <p:nvSpPr>
          <p:cNvPr id="10" name="Textplatzhalter 23">
            <a:extLst>
              <a:ext uri="{FF2B5EF4-FFF2-40B4-BE49-F238E27FC236}">
                <a16:creationId xmlns:a16="http://schemas.microsoft.com/office/drawing/2014/main" id="{2380F77D-2B20-4A0A-BAED-B1063F23CEB8}"/>
              </a:ext>
            </a:extLst>
          </p:cNvPr>
          <p:cNvSpPr txBox="1">
            <a:spLocks/>
          </p:cNvSpPr>
          <p:nvPr/>
        </p:nvSpPr>
        <p:spPr>
          <a:xfrm>
            <a:off x="719401" y="3724530"/>
            <a:ext cx="10685420" cy="596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AT" sz="1600" b="0" i="0" u="none" strike="noStrike" kern="1200" baseline="0">
                <a:solidFill>
                  <a:schemeClr val="tx1"/>
                </a:solidFill>
                <a:effectLst/>
                <a:latin typeface="Arial" panose="020B0604020202020204" pitchFamily="34" charset="0"/>
                <a:ea typeface="+mn-ea"/>
                <a:cs typeface="Agency FB"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baseline="0">
                <a:solidFill>
                  <a:schemeClr val="tx1">
                    <a:tint val="75000"/>
                  </a:schemeClr>
                </a:solidFill>
                <a:latin typeface="Arial" panose="020B06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buNone/>
            </a:pPr>
            <a:r>
              <a:rPr lang="de-DE" sz="1400" dirty="0">
                <a:solidFill>
                  <a:srgbClr val="2D4E7C"/>
                </a:solidFill>
                <a:latin typeface="Calibri" panose="020F0502020204030204" pitchFamily="34" charset="0"/>
              </a:rPr>
              <a:t>Die Produktionskosten eines Brötchens liegen bei 5 ct. Für jedes verkaufte Brötchen entsteht ein Erlös von 10 ct.</a:t>
            </a: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400" dirty="0">
              <a:latin typeface="Calibri" panose="020F0502020204030204" pitchFamily="34" charset="0"/>
            </a:endParaRPr>
          </a:p>
          <a:p>
            <a:pPr marL="0" indent="0">
              <a:buNone/>
            </a:pPr>
            <a:endParaRPr lang="de-DE" sz="100" dirty="0">
              <a:latin typeface="Calibri" panose="020F0502020204030204" pitchFamily="34" charset="0"/>
            </a:endParaRPr>
          </a:p>
          <a:p>
            <a:pPr marL="0" indent="0">
              <a:buNone/>
            </a:pPr>
            <a:endParaRPr lang="de-DE" sz="400" dirty="0">
              <a:latin typeface="Calibri" panose="020F0502020204030204" pitchFamily="34" charset="0"/>
            </a:endParaRPr>
          </a:p>
          <a:p>
            <a:pPr marL="0" indent="0">
              <a:buNone/>
            </a:pPr>
            <a:r>
              <a:rPr lang="de-DE" sz="1400" dirty="0">
                <a:solidFill>
                  <a:srgbClr val="2D4E7C"/>
                </a:solidFill>
                <a:latin typeface="Calibri" panose="020F0502020204030204" pitchFamily="34" charset="0"/>
              </a:rPr>
              <a:t>Durch den Einsatz von KI ergeben sich im Beispiel Ersparnisse von 3.100 € pro Woche. Das sind pro Jahr 161.200 €  und damit eine Ersparnis von 30 % – und das bei nur einem Artikel. Schon kleine Verbesserungen in der Vorhersage sorgen dafür, dass die Gesamtkosten deutlich gesenkt werden.</a:t>
            </a: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r>
              <a:rPr lang="de-DE" sz="1000" dirty="0">
                <a:latin typeface="Calibri" panose="020F0502020204030204" pitchFamily="34" charset="0"/>
              </a:rPr>
              <a:t> . </a:t>
            </a: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a:buClr>
                <a:srgbClr val="0478B7"/>
              </a:buClr>
            </a:pPr>
            <a:endParaRPr lang="de-DE" dirty="0">
              <a:latin typeface="Calibri" panose="020F0502020204030204" pitchFamily="34" charset="0"/>
            </a:endParaRPr>
          </a:p>
          <a:p>
            <a:pPr>
              <a:buClr>
                <a:srgbClr val="0478B7"/>
              </a:buClr>
            </a:pPr>
            <a:endParaRPr lang="de-DE" dirty="0">
              <a:latin typeface="Calibri" panose="020F0502020204030204" pitchFamily="34" charset="0"/>
            </a:endParaRPr>
          </a:p>
        </p:txBody>
      </p:sp>
      <p:graphicFrame>
        <p:nvGraphicFramePr>
          <p:cNvPr id="11" name="Tabelle 10">
            <a:extLst>
              <a:ext uri="{FF2B5EF4-FFF2-40B4-BE49-F238E27FC236}">
                <a16:creationId xmlns:a16="http://schemas.microsoft.com/office/drawing/2014/main" id="{2C311D91-5D41-43CB-BFC8-FB5664C72EEE}"/>
              </a:ext>
            </a:extLst>
          </p:cNvPr>
          <p:cNvGraphicFramePr>
            <a:graphicFrameLocks noGrp="1"/>
          </p:cNvGraphicFramePr>
          <p:nvPr>
            <p:extLst>
              <p:ext uri="{D42A27DB-BD31-4B8C-83A1-F6EECF244321}">
                <p14:modId xmlns:p14="http://schemas.microsoft.com/office/powerpoint/2010/main" val="224568505"/>
              </p:ext>
            </p:extLst>
          </p:nvPr>
        </p:nvGraphicFramePr>
        <p:xfrm>
          <a:off x="753291" y="3964695"/>
          <a:ext cx="8295038" cy="1912620"/>
        </p:xfrm>
        <a:graphic>
          <a:graphicData uri="http://schemas.openxmlformats.org/drawingml/2006/table">
            <a:tbl>
              <a:tblPr>
                <a:tableStyleId>{5C22544A-7EE6-4342-B048-85BDC9FD1C3A}</a:tableStyleId>
              </a:tblPr>
              <a:tblGrid>
                <a:gridCol w="354962">
                  <a:extLst>
                    <a:ext uri="{9D8B030D-6E8A-4147-A177-3AD203B41FA5}">
                      <a16:colId xmlns:a16="http://schemas.microsoft.com/office/drawing/2014/main" val="2929974540"/>
                    </a:ext>
                  </a:extLst>
                </a:gridCol>
                <a:gridCol w="274480">
                  <a:extLst>
                    <a:ext uri="{9D8B030D-6E8A-4147-A177-3AD203B41FA5}">
                      <a16:colId xmlns:a16="http://schemas.microsoft.com/office/drawing/2014/main" val="1409575394"/>
                    </a:ext>
                  </a:extLst>
                </a:gridCol>
                <a:gridCol w="407175">
                  <a:extLst>
                    <a:ext uri="{9D8B030D-6E8A-4147-A177-3AD203B41FA5}">
                      <a16:colId xmlns:a16="http://schemas.microsoft.com/office/drawing/2014/main" val="446921023"/>
                    </a:ext>
                  </a:extLst>
                </a:gridCol>
                <a:gridCol w="840965">
                  <a:extLst>
                    <a:ext uri="{9D8B030D-6E8A-4147-A177-3AD203B41FA5}">
                      <a16:colId xmlns:a16="http://schemas.microsoft.com/office/drawing/2014/main" val="1750667668"/>
                    </a:ext>
                  </a:extLst>
                </a:gridCol>
                <a:gridCol w="664228">
                  <a:extLst>
                    <a:ext uri="{9D8B030D-6E8A-4147-A177-3AD203B41FA5}">
                      <a16:colId xmlns:a16="http://schemas.microsoft.com/office/drawing/2014/main" val="3109220095"/>
                    </a:ext>
                  </a:extLst>
                </a:gridCol>
                <a:gridCol w="852921">
                  <a:extLst>
                    <a:ext uri="{9D8B030D-6E8A-4147-A177-3AD203B41FA5}">
                      <a16:colId xmlns:a16="http://schemas.microsoft.com/office/drawing/2014/main" val="1298226057"/>
                    </a:ext>
                  </a:extLst>
                </a:gridCol>
                <a:gridCol w="973333">
                  <a:extLst>
                    <a:ext uri="{9D8B030D-6E8A-4147-A177-3AD203B41FA5}">
                      <a16:colId xmlns:a16="http://schemas.microsoft.com/office/drawing/2014/main" val="4241583272"/>
                    </a:ext>
                  </a:extLst>
                </a:gridCol>
                <a:gridCol w="1585429">
                  <a:extLst>
                    <a:ext uri="{9D8B030D-6E8A-4147-A177-3AD203B41FA5}">
                      <a16:colId xmlns:a16="http://schemas.microsoft.com/office/drawing/2014/main" val="1063641753"/>
                    </a:ext>
                  </a:extLst>
                </a:gridCol>
                <a:gridCol w="732508">
                  <a:extLst>
                    <a:ext uri="{9D8B030D-6E8A-4147-A177-3AD203B41FA5}">
                      <a16:colId xmlns:a16="http://schemas.microsoft.com/office/drawing/2014/main" val="1162380947"/>
                    </a:ext>
                  </a:extLst>
                </a:gridCol>
                <a:gridCol w="692371">
                  <a:extLst>
                    <a:ext uri="{9D8B030D-6E8A-4147-A177-3AD203B41FA5}">
                      <a16:colId xmlns:a16="http://schemas.microsoft.com/office/drawing/2014/main" val="361616914"/>
                    </a:ext>
                  </a:extLst>
                </a:gridCol>
                <a:gridCol w="916666">
                  <a:extLst>
                    <a:ext uri="{9D8B030D-6E8A-4147-A177-3AD203B41FA5}">
                      <a16:colId xmlns:a16="http://schemas.microsoft.com/office/drawing/2014/main" val="3376475783"/>
                    </a:ext>
                  </a:extLst>
                </a:gridCol>
              </a:tblGrid>
              <a:tr h="148563">
                <a:tc>
                  <a:txBody>
                    <a:bodyPr/>
                    <a:lstStyle/>
                    <a:p>
                      <a:pPr algn="ctr" fontAlgn="b"/>
                      <a:endParaRPr lang="de-DE" sz="1000" b="1" i="0" u="none" strike="noStrike" dirty="0">
                        <a:solidFill>
                          <a:srgbClr val="000000"/>
                        </a:solidFill>
                        <a:effectLst/>
                        <a:latin typeface="+mn-lt"/>
                      </a:endParaRPr>
                    </a:p>
                  </a:txBody>
                  <a:tcPr marL="7620" marR="7620" marT="7620" marB="0" anchor="ctr">
                    <a:noFill/>
                  </a:tcPr>
                </a:tc>
                <a:tc gridSpan="2">
                  <a:txBody>
                    <a:bodyPr/>
                    <a:lstStyle/>
                    <a:p>
                      <a:pPr algn="ctr" fontAlgn="b"/>
                      <a:endParaRPr lang="de-DE" sz="1000" b="1" i="0" u="none" strike="noStrike" dirty="0">
                        <a:solidFill>
                          <a:srgbClr val="000000"/>
                        </a:solidFill>
                        <a:effectLst/>
                        <a:latin typeface="+mn-lt"/>
                      </a:endParaRPr>
                    </a:p>
                  </a:txBody>
                  <a:tcPr marL="7620" marR="7620" marT="7620" marB="0" anchor="ctr">
                    <a:lnR w="12700" cap="flat" cmpd="sng" algn="ctr">
                      <a:solidFill>
                        <a:schemeClr val="tx1"/>
                      </a:solidFill>
                      <a:prstDash val="solid"/>
                      <a:round/>
                      <a:headEnd type="none" w="med" len="med"/>
                      <a:tailEnd type="none" w="med" len="med"/>
                    </a:lnR>
                    <a:noFill/>
                  </a:tcPr>
                </a:tc>
                <a:tc hMerge="1">
                  <a:txBody>
                    <a:bodyPr/>
                    <a:lstStyle/>
                    <a:p>
                      <a:endParaRPr lang="de-DE"/>
                    </a:p>
                  </a:txBody>
                  <a:tcPr/>
                </a:tc>
                <a:tc gridSpan="4">
                  <a:txBody>
                    <a:bodyPr/>
                    <a:lstStyle/>
                    <a:p>
                      <a:pPr algn="ctr" fontAlgn="b"/>
                      <a:r>
                        <a:rPr lang="de-DE" sz="1000" b="1" i="0" u="none" strike="noStrike" dirty="0">
                          <a:solidFill>
                            <a:schemeClr val="bg1"/>
                          </a:solidFill>
                          <a:effectLst/>
                          <a:latin typeface="+mn-lt"/>
                        </a:rPr>
                        <a:t>Ohne Einsatz von KI</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478B7"/>
                    </a:solidFill>
                  </a:tcPr>
                </a:tc>
                <a:tc hMerge="1">
                  <a:txBody>
                    <a:bodyPr/>
                    <a:lstStyle/>
                    <a:p>
                      <a:pPr algn="ctr" fontAlgn="b"/>
                      <a:r>
                        <a:rPr lang="de-DE" sz="1000" b="1" i="0" u="none" strike="noStrike" dirty="0">
                          <a:solidFill>
                            <a:srgbClr val="000000"/>
                          </a:solidFill>
                          <a:effectLst/>
                          <a:latin typeface="+mn-lt"/>
                        </a:rPr>
                        <a:t>Ohne Einsatz von KI</a:t>
                      </a:r>
                    </a:p>
                  </a:txBody>
                  <a:tcPr marL="7620" marR="7620" marT="7620" marB="0" anchor="ctr">
                    <a:lnL w="12700" cap="flat" cmpd="sng" algn="ctr">
                      <a:solidFill>
                        <a:schemeClr val="tx1"/>
                      </a:solidFill>
                      <a:prstDash val="solid"/>
                      <a:round/>
                      <a:headEnd type="none" w="med" len="med"/>
                      <a:tailEnd type="none" w="med" len="med"/>
                    </a:lnL>
                  </a:tcPr>
                </a:tc>
                <a:tc hMerge="1">
                  <a:txBody>
                    <a:bodyPr/>
                    <a:lstStyle/>
                    <a:p>
                      <a:pPr algn="ctr" fontAlgn="b"/>
                      <a:endParaRPr lang="de-DE" sz="1000" b="1" i="0" u="none" strike="noStrike" dirty="0">
                        <a:solidFill>
                          <a:srgbClr val="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hMerge="1">
                  <a:txBody>
                    <a:bodyPr/>
                    <a:lstStyle/>
                    <a:p>
                      <a:pPr algn="ctr" fontAlgn="b"/>
                      <a:endParaRPr lang="de-DE" sz="1000" b="1" i="0" u="none" strike="noStrike" dirty="0">
                        <a:solidFill>
                          <a:srgbClr val="000000"/>
                        </a:solidFill>
                        <a:effectLst/>
                        <a:latin typeface="+mn-lt"/>
                      </a:endParaRPr>
                    </a:p>
                  </a:txBody>
                  <a:tcPr marL="7620" marR="7620" marT="7620" marB="0" anchor="ctr"/>
                </a:tc>
                <a:tc gridSpan="4">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000" b="1" i="0" u="none" strike="noStrike" dirty="0">
                          <a:solidFill>
                            <a:schemeClr val="bg1"/>
                          </a:solidFill>
                          <a:effectLst/>
                          <a:latin typeface="+mn-lt"/>
                        </a:rPr>
                        <a:t>Mit KI Modell</a:t>
                      </a:r>
                    </a:p>
                  </a:txBody>
                  <a:tcPr marL="7620" marR="7620" marT="7620" marB="0" anchor="ctr">
                    <a:lnL w="12700" cap="flat" cmpd="sng" algn="ctr">
                      <a:solidFill>
                        <a:schemeClr val="tx1"/>
                      </a:solidFill>
                      <a:prstDash val="solid"/>
                      <a:round/>
                      <a:headEnd type="none" w="med" len="med"/>
                      <a:tailEnd type="none" w="med" len="med"/>
                    </a:lnL>
                    <a:solidFill>
                      <a:srgbClr val="0478B7"/>
                    </a:solidFill>
                  </a:tcPr>
                </a:tc>
                <a:tc hMerge="1">
                  <a:txBody>
                    <a:bodyPr/>
                    <a:lstStyle/>
                    <a:p>
                      <a:pPr algn="ctr" fontAlgn="b"/>
                      <a:endParaRPr lang="de-DE" sz="1000" b="1" i="0" u="none" strike="noStrike" dirty="0">
                        <a:solidFill>
                          <a:srgbClr val="000000"/>
                        </a:solidFill>
                        <a:effectLst/>
                        <a:latin typeface="+mn-lt"/>
                      </a:endParaRPr>
                    </a:p>
                  </a:txBody>
                  <a:tcPr marL="7620" marR="7620" marT="7620" marB="0" anchor="ctr"/>
                </a:tc>
                <a:tc hMerge="1">
                  <a:txBody>
                    <a:bodyPr/>
                    <a:lstStyle/>
                    <a:p>
                      <a:pPr algn="ctr" fontAlgn="b"/>
                      <a:endParaRPr lang="de-DE" sz="1000" b="1" i="0" u="none" strike="noStrike" dirty="0">
                        <a:solidFill>
                          <a:srgbClr val="000000"/>
                        </a:solidFill>
                        <a:effectLst/>
                        <a:latin typeface="+mn-lt"/>
                      </a:endParaRPr>
                    </a:p>
                  </a:txBody>
                  <a:tcPr marL="7620" marR="7620" marT="7620" marB="0" anchor="ctr"/>
                </a:tc>
                <a:tc hMerge="1">
                  <a:txBody>
                    <a:bodyPr/>
                    <a:lstStyle/>
                    <a:p>
                      <a:pPr algn="ctr" fontAlgn="b"/>
                      <a:endParaRPr lang="de-DE" sz="1000" b="1"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3570582442"/>
                  </a:ext>
                </a:extLst>
              </a:tr>
              <a:tr h="290051">
                <a:tc>
                  <a:txBody>
                    <a:bodyPr/>
                    <a:lstStyle/>
                    <a:p>
                      <a:pPr algn="ctr" fontAlgn="b"/>
                      <a:r>
                        <a:rPr lang="de-DE" sz="1000" b="1" u="none" strike="noStrike" dirty="0">
                          <a:effectLst/>
                          <a:latin typeface="+mn-lt"/>
                        </a:rPr>
                        <a:t>Tag</a:t>
                      </a:r>
                      <a:endParaRPr lang="de-DE" sz="1000" b="1" i="0" u="none" strike="noStrike" dirty="0">
                        <a:solidFill>
                          <a:srgbClr val="000000"/>
                        </a:solidFill>
                        <a:effectLst/>
                        <a:latin typeface="+mn-lt"/>
                      </a:endParaRPr>
                    </a:p>
                  </a:txBody>
                  <a:tcPr marL="7620" marR="7620" marT="7620" marB="0" anchor="ctr"/>
                </a:tc>
                <a:tc gridSpan="2">
                  <a:txBody>
                    <a:bodyPr/>
                    <a:lstStyle/>
                    <a:p>
                      <a:pPr algn="ctr" fontAlgn="b"/>
                      <a:r>
                        <a:rPr lang="de-DE" sz="1000" b="1" u="none" strike="noStrike" dirty="0">
                          <a:effectLst/>
                          <a:latin typeface="+mn-lt"/>
                        </a:rPr>
                        <a:t>Realer Bedarf</a:t>
                      </a:r>
                      <a:endParaRPr lang="de-DE" sz="1000" b="1" i="0" u="none" strike="noStrike" dirty="0">
                        <a:solidFill>
                          <a:srgbClr val="000000"/>
                        </a:solidFill>
                        <a:effectLst/>
                        <a:latin typeface="+mn-lt"/>
                      </a:endParaRPr>
                    </a:p>
                  </a:txBody>
                  <a:tcPr marL="7620" marR="7620" marT="7620" marB="0" anchor="ctr">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ctr" fontAlgn="b"/>
                      <a:r>
                        <a:rPr lang="de-DE" sz="1000" b="1" u="none" strike="noStrike" dirty="0">
                          <a:effectLst/>
                          <a:latin typeface="+mn-lt"/>
                        </a:rPr>
                        <a:t>Produktion</a:t>
                      </a:r>
                      <a:endParaRPr lang="de-DE" sz="1000" b="1" i="0" u="none" strike="noStrike" dirty="0">
                        <a:solidFill>
                          <a:srgbClr val="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b"/>
                      <a:r>
                        <a:rPr lang="de-DE" sz="1000" b="1" i="0" u="none" strike="noStrike" dirty="0">
                          <a:solidFill>
                            <a:srgbClr val="000000"/>
                          </a:solidFill>
                          <a:effectLst/>
                          <a:latin typeface="+mn-lt"/>
                        </a:rPr>
                        <a:t>Diff.</a:t>
                      </a:r>
                    </a:p>
                  </a:txBody>
                  <a:tcPr marL="7620" marR="7620" marT="7620" marB="0" anchor="ctr"/>
                </a:tc>
                <a:tc>
                  <a:txBody>
                    <a:bodyPr/>
                    <a:lstStyle/>
                    <a:p>
                      <a:pPr algn="ctr" fontAlgn="b"/>
                      <a:r>
                        <a:rPr lang="de-DE" sz="1000" b="1" u="none" strike="noStrike" dirty="0">
                          <a:effectLst/>
                          <a:latin typeface="+mn-lt"/>
                        </a:rPr>
                        <a:t>Kosten</a:t>
                      </a:r>
                      <a:endParaRPr lang="de-DE" sz="1000" b="1" i="0" u="none" strike="noStrike" dirty="0">
                        <a:solidFill>
                          <a:srgbClr val="000000"/>
                        </a:solidFill>
                        <a:effectLst/>
                        <a:latin typeface="+mn-lt"/>
                      </a:endParaRPr>
                    </a:p>
                  </a:txBody>
                  <a:tcPr marL="7620" marR="7620" marT="7620" marB="0" anchor="ctr"/>
                </a:tc>
                <a:tc>
                  <a:txBody>
                    <a:bodyPr/>
                    <a:lstStyle/>
                    <a:p>
                      <a:pPr algn="ctr" fontAlgn="b"/>
                      <a:r>
                        <a:rPr lang="de-DE" sz="1000" b="1" u="none" strike="noStrike" dirty="0">
                          <a:effectLst/>
                          <a:latin typeface="+mn-lt"/>
                        </a:rPr>
                        <a:t>Entgangener Erlös </a:t>
                      </a:r>
                      <a:endParaRPr lang="de-DE" sz="1000" b="1" i="0" u="none" strike="noStrike" dirty="0">
                        <a:solidFill>
                          <a:srgbClr val="000000"/>
                        </a:solidFill>
                        <a:effectLst/>
                        <a:latin typeface="+mn-lt"/>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b"/>
                      <a:r>
                        <a:rPr lang="de-DE" sz="1000" b="1" i="0" u="none" strike="noStrike" dirty="0">
                          <a:solidFill>
                            <a:srgbClr val="000000"/>
                          </a:solidFill>
                          <a:effectLst/>
                          <a:latin typeface="+mn-lt"/>
                        </a:rPr>
                        <a:t>KI Vorhersage Bedarf </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b"/>
                      <a:r>
                        <a:rPr lang="de-DE" sz="1000" b="1" i="0" u="none" strike="noStrike" dirty="0">
                          <a:solidFill>
                            <a:srgbClr val="000000"/>
                          </a:solidFill>
                          <a:effectLst/>
                          <a:latin typeface="+mn-lt"/>
                        </a:rPr>
                        <a:t>Diff.</a:t>
                      </a:r>
                    </a:p>
                  </a:txBody>
                  <a:tcPr marL="7620" marR="7620" marT="7620" marB="0" anchor="ctr"/>
                </a:tc>
                <a:tc>
                  <a:txBody>
                    <a:bodyPr/>
                    <a:lstStyle/>
                    <a:p>
                      <a:pPr algn="ctr" fontAlgn="b"/>
                      <a:r>
                        <a:rPr lang="de-DE" sz="1000" b="1" i="0" u="none" strike="noStrike" dirty="0">
                          <a:solidFill>
                            <a:srgbClr val="000000"/>
                          </a:solidFill>
                          <a:effectLst/>
                          <a:latin typeface="+mn-lt"/>
                        </a:rPr>
                        <a:t>Kosten </a:t>
                      </a:r>
                    </a:p>
                  </a:txBody>
                  <a:tcPr marL="7620" marR="7620" marT="7620" marB="0" anchor="ctr"/>
                </a:tc>
                <a:tc>
                  <a:txBody>
                    <a:bodyPr/>
                    <a:lstStyle/>
                    <a:p>
                      <a:pPr algn="ctr" fontAlgn="b"/>
                      <a:r>
                        <a:rPr lang="de-DE" sz="1000" b="1" u="none" strike="noStrike" dirty="0">
                          <a:effectLst/>
                          <a:latin typeface="+mn-lt"/>
                        </a:rPr>
                        <a:t>Entgangener Erlös </a:t>
                      </a:r>
                      <a:endParaRPr lang="de-DE" sz="1000" b="1"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622243175"/>
                  </a:ext>
                </a:extLst>
              </a:tr>
              <a:tr h="148563">
                <a:tc>
                  <a:txBody>
                    <a:bodyPr/>
                    <a:lstStyle/>
                    <a:p>
                      <a:pPr algn="l" fontAlgn="b"/>
                      <a:r>
                        <a:rPr lang="de-DE" sz="1000" u="none" strike="noStrike" dirty="0">
                          <a:effectLst/>
                          <a:latin typeface="+mn-lt"/>
                        </a:rPr>
                        <a:t>Mo</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90.000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110.000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20.000</a:t>
                      </a:r>
                    </a:p>
                  </a:txBody>
                  <a:tcPr marL="7620" marR="7620" marT="7620" marB="0" anchor="b">
                    <a:solidFill>
                      <a:schemeClr val="accent3">
                        <a:lumMod val="60000"/>
                        <a:lumOff val="40000"/>
                      </a:schemeClr>
                    </a:solidFill>
                  </a:tcPr>
                </a:tc>
                <a:tc>
                  <a:txBody>
                    <a:bodyPr/>
                    <a:lstStyle/>
                    <a:p>
                      <a:pPr algn="r" fontAlgn="b"/>
                      <a:r>
                        <a:rPr lang="de-DE" sz="1000" u="none" strike="noStrike" dirty="0">
                          <a:effectLst/>
                          <a:latin typeface="+mn-lt"/>
                        </a:rPr>
                        <a:t>1.000,00 €</a:t>
                      </a:r>
                      <a:endParaRPr lang="de-DE" sz="1000" b="0" i="0" u="none" strike="noStrike" dirty="0">
                        <a:solidFill>
                          <a:srgbClr val="000000"/>
                        </a:solidFill>
                        <a:effectLst/>
                        <a:latin typeface="+mn-lt"/>
                      </a:endParaRP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96.000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6.000</a:t>
                      </a:r>
                    </a:p>
                  </a:txBody>
                  <a:tcPr marL="7620" marR="7620" marT="7620" marB="0" anchor="b">
                    <a:solidFill>
                      <a:srgbClr val="DFE97F"/>
                    </a:solidFill>
                  </a:tcPr>
                </a:tc>
                <a:tc>
                  <a:txBody>
                    <a:bodyPr/>
                    <a:lstStyle/>
                    <a:p>
                      <a:pPr algn="r" fontAlgn="b"/>
                      <a:r>
                        <a:rPr lang="de-DE" sz="1000" b="0" i="0" u="none" strike="noStrike" dirty="0">
                          <a:solidFill>
                            <a:srgbClr val="000000"/>
                          </a:solidFill>
                          <a:effectLst/>
                          <a:latin typeface="+mn-lt"/>
                        </a:rPr>
                        <a:t>300,00 €</a:t>
                      </a: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tc>
                <a:extLst>
                  <a:ext uri="{0D108BD9-81ED-4DB2-BD59-A6C34878D82A}">
                    <a16:rowId xmlns:a16="http://schemas.microsoft.com/office/drawing/2014/main" val="3693882598"/>
                  </a:ext>
                </a:extLst>
              </a:tr>
              <a:tr h="148563">
                <a:tc>
                  <a:txBody>
                    <a:bodyPr/>
                    <a:lstStyle/>
                    <a:p>
                      <a:pPr algn="l" fontAlgn="b"/>
                      <a:r>
                        <a:rPr lang="de-DE" sz="1000" u="none" strike="noStrike" dirty="0">
                          <a:effectLst/>
                          <a:latin typeface="+mn-lt"/>
                        </a:rPr>
                        <a:t>Di</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115.000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105.000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-10.000</a:t>
                      </a:r>
                    </a:p>
                  </a:txBody>
                  <a:tcPr marL="7620" marR="7620" marT="7620" marB="0" anchor="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tc>
                <a:tc>
                  <a:txBody>
                    <a:bodyPr/>
                    <a:lstStyle/>
                    <a:p>
                      <a:pPr algn="r" fontAlgn="b"/>
                      <a:r>
                        <a:rPr lang="de-DE" sz="1000" u="none" strike="noStrike" dirty="0">
                          <a:effectLst/>
                          <a:latin typeface="+mn-lt"/>
                        </a:rPr>
                        <a:t>1.000,00 €</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112.000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-3.000</a:t>
                      </a:r>
                    </a:p>
                  </a:txBody>
                  <a:tcPr marL="7620" marR="7620" marT="7620" marB="0" anchor="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tc>
                <a:tc>
                  <a:txBody>
                    <a:bodyPr/>
                    <a:lstStyle/>
                    <a:p>
                      <a:pPr algn="r" fontAlgn="b"/>
                      <a:r>
                        <a:rPr lang="de-DE" sz="1000" b="0" i="0" u="none" strike="noStrike" dirty="0">
                          <a:solidFill>
                            <a:srgbClr val="000000"/>
                          </a:solidFill>
                          <a:effectLst/>
                          <a:latin typeface="+mn-lt"/>
                        </a:rPr>
                        <a:t>300,00 €</a:t>
                      </a:r>
                    </a:p>
                  </a:txBody>
                  <a:tcPr marL="7620" marR="7620" marT="7620" marB="0" anchor="b"/>
                </a:tc>
                <a:extLst>
                  <a:ext uri="{0D108BD9-81ED-4DB2-BD59-A6C34878D82A}">
                    <a16:rowId xmlns:a16="http://schemas.microsoft.com/office/drawing/2014/main" val="2116486094"/>
                  </a:ext>
                </a:extLst>
              </a:tr>
              <a:tr h="148563">
                <a:tc>
                  <a:txBody>
                    <a:bodyPr/>
                    <a:lstStyle/>
                    <a:p>
                      <a:pPr algn="l" fontAlgn="b"/>
                      <a:r>
                        <a:rPr lang="de-DE" sz="1000" u="none" strike="noStrike" dirty="0">
                          <a:effectLst/>
                          <a:latin typeface="+mn-lt"/>
                        </a:rPr>
                        <a:t>Mi</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100.000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105.000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5.000</a:t>
                      </a:r>
                    </a:p>
                  </a:txBody>
                  <a:tcPr marL="7620" marR="7620" marT="7620" marB="0" anchor="b">
                    <a:solidFill>
                      <a:schemeClr val="accent3">
                        <a:lumMod val="60000"/>
                        <a:lumOff val="40000"/>
                      </a:schemeClr>
                    </a:solidFill>
                  </a:tcPr>
                </a:tc>
                <a:tc>
                  <a:txBody>
                    <a:bodyPr/>
                    <a:lstStyle/>
                    <a:p>
                      <a:pPr algn="r" fontAlgn="b"/>
                      <a:r>
                        <a:rPr lang="de-DE" sz="1000" u="none" strike="noStrike" dirty="0">
                          <a:effectLst/>
                          <a:latin typeface="+mn-lt"/>
                        </a:rPr>
                        <a:t>250,00 €</a:t>
                      </a:r>
                      <a:endParaRPr lang="de-DE" sz="1000" b="0" i="0" u="none" strike="noStrike" dirty="0">
                        <a:solidFill>
                          <a:srgbClr val="000000"/>
                        </a:solidFill>
                        <a:effectLst/>
                        <a:latin typeface="+mn-lt"/>
                      </a:endParaRP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104.000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4.000</a:t>
                      </a:r>
                    </a:p>
                  </a:txBody>
                  <a:tcPr marL="7620" marR="7620" marT="7620" marB="0" anchor="b">
                    <a:solidFill>
                      <a:srgbClr val="DFE97F"/>
                    </a:solidFill>
                  </a:tcPr>
                </a:tc>
                <a:tc>
                  <a:txBody>
                    <a:bodyPr/>
                    <a:lstStyle/>
                    <a:p>
                      <a:pPr algn="r" fontAlgn="b"/>
                      <a:r>
                        <a:rPr lang="de-DE" sz="1000" b="0" i="0" u="none" strike="noStrike" dirty="0">
                          <a:solidFill>
                            <a:srgbClr val="000000"/>
                          </a:solidFill>
                          <a:effectLst/>
                          <a:latin typeface="+mn-lt"/>
                        </a:rPr>
                        <a:t>200,00 €</a:t>
                      </a: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tc>
                <a:extLst>
                  <a:ext uri="{0D108BD9-81ED-4DB2-BD59-A6C34878D82A}">
                    <a16:rowId xmlns:a16="http://schemas.microsoft.com/office/drawing/2014/main" val="923575588"/>
                  </a:ext>
                </a:extLst>
              </a:tr>
              <a:tr h="148563">
                <a:tc>
                  <a:txBody>
                    <a:bodyPr/>
                    <a:lstStyle/>
                    <a:p>
                      <a:pPr algn="l" fontAlgn="b"/>
                      <a:r>
                        <a:rPr lang="de-DE" sz="1000" u="none" strike="noStrike" dirty="0">
                          <a:effectLst/>
                          <a:latin typeface="+mn-lt"/>
                        </a:rPr>
                        <a:t>Do</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80.000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85.000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5.000</a:t>
                      </a:r>
                    </a:p>
                  </a:txBody>
                  <a:tcPr marL="7620" marR="7620" marT="7620" marB="0" anchor="b">
                    <a:solidFill>
                      <a:schemeClr val="accent3">
                        <a:lumMod val="60000"/>
                        <a:lumOff val="40000"/>
                      </a:schemeClr>
                    </a:solidFill>
                  </a:tcPr>
                </a:tc>
                <a:tc>
                  <a:txBody>
                    <a:bodyPr/>
                    <a:lstStyle/>
                    <a:p>
                      <a:pPr algn="r" fontAlgn="b"/>
                      <a:r>
                        <a:rPr lang="de-DE" sz="1000" u="none" strike="noStrike" dirty="0">
                          <a:effectLst/>
                          <a:latin typeface="+mn-lt"/>
                        </a:rPr>
                        <a:t>250,00 €</a:t>
                      </a:r>
                      <a:endParaRPr lang="de-DE" sz="1000" b="0" i="0" u="none" strike="noStrike" dirty="0">
                        <a:solidFill>
                          <a:srgbClr val="000000"/>
                        </a:solidFill>
                        <a:effectLst/>
                        <a:latin typeface="+mn-lt"/>
                      </a:endParaRP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79.000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-1.000</a:t>
                      </a:r>
                    </a:p>
                  </a:txBody>
                  <a:tcPr marL="7620" marR="7620" marT="7620" marB="0" anchor="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tc>
                <a:tc>
                  <a:txBody>
                    <a:bodyPr/>
                    <a:lstStyle/>
                    <a:p>
                      <a:pPr algn="r" fontAlgn="b"/>
                      <a:r>
                        <a:rPr lang="de-DE" sz="1000" b="0" i="0" u="none" strike="noStrike" dirty="0">
                          <a:solidFill>
                            <a:srgbClr val="000000"/>
                          </a:solidFill>
                          <a:effectLst/>
                          <a:latin typeface="+mn-lt"/>
                        </a:rPr>
                        <a:t>100,00 €</a:t>
                      </a:r>
                    </a:p>
                  </a:txBody>
                  <a:tcPr marL="7620" marR="7620" marT="7620" marB="0" anchor="b"/>
                </a:tc>
                <a:extLst>
                  <a:ext uri="{0D108BD9-81ED-4DB2-BD59-A6C34878D82A}">
                    <a16:rowId xmlns:a16="http://schemas.microsoft.com/office/drawing/2014/main" val="3154936348"/>
                  </a:ext>
                </a:extLst>
              </a:tr>
              <a:tr h="148563">
                <a:tc>
                  <a:txBody>
                    <a:bodyPr/>
                    <a:lstStyle/>
                    <a:p>
                      <a:pPr algn="l" fontAlgn="b"/>
                      <a:r>
                        <a:rPr lang="de-DE" sz="1000" u="none" strike="noStrike" dirty="0">
                          <a:effectLst/>
                          <a:latin typeface="+mn-lt"/>
                        </a:rPr>
                        <a:t>Fr</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90.000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85.000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-5.000</a:t>
                      </a:r>
                    </a:p>
                  </a:txBody>
                  <a:tcPr marL="7620" marR="7620" marT="7620" marB="0" anchor="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tc>
                <a:tc>
                  <a:txBody>
                    <a:bodyPr/>
                    <a:lstStyle/>
                    <a:p>
                      <a:pPr algn="r" fontAlgn="b"/>
                      <a:r>
                        <a:rPr lang="de-DE" sz="1000" u="none" strike="noStrike" dirty="0">
                          <a:effectLst/>
                          <a:latin typeface="+mn-lt"/>
                        </a:rPr>
                        <a:t>500,00 €</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92.000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2.000</a:t>
                      </a:r>
                    </a:p>
                  </a:txBody>
                  <a:tcPr marL="7620" marR="7620" marT="7620" marB="0" anchor="b">
                    <a:solidFill>
                      <a:srgbClr val="DFE97F"/>
                    </a:solidFill>
                  </a:tcPr>
                </a:tc>
                <a:tc>
                  <a:txBody>
                    <a:bodyPr/>
                    <a:lstStyle/>
                    <a:p>
                      <a:pPr algn="r" fontAlgn="b"/>
                      <a:r>
                        <a:rPr lang="de-DE" sz="1000" b="0" i="0" u="none" strike="noStrike" dirty="0">
                          <a:solidFill>
                            <a:srgbClr val="000000"/>
                          </a:solidFill>
                          <a:effectLst/>
                          <a:latin typeface="+mn-lt"/>
                        </a:rPr>
                        <a:t>100,00 €</a:t>
                      </a: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tc>
                <a:extLst>
                  <a:ext uri="{0D108BD9-81ED-4DB2-BD59-A6C34878D82A}">
                    <a16:rowId xmlns:a16="http://schemas.microsoft.com/office/drawing/2014/main" val="1493680220"/>
                  </a:ext>
                </a:extLst>
              </a:tr>
              <a:tr h="148563">
                <a:tc>
                  <a:txBody>
                    <a:bodyPr/>
                    <a:lstStyle/>
                    <a:p>
                      <a:pPr algn="l" fontAlgn="b"/>
                      <a:r>
                        <a:rPr lang="de-DE" sz="1000" u="none" strike="noStrike" dirty="0">
                          <a:effectLst/>
                          <a:latin typeface="+mn-lt"/>
                        </a:rPr>
                        <a:t>Sa</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40.000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50.000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10.000</a:t>
                      </a:r>
                    </a:p>
                  </a:txBody>
                  <a:tcPr marL="7620" marR="7620" marT="7620" marB="0" anchor="b">
                    <a:solidFill>
                      <a:schemeClr val="accent3">
                        <a:lumMod val="60000"/>
                        <a:lumOff val="40000"/>
                      </a:schemeClr>
                    </a:solidFill>
                  </a:tcPr>
                </a:tc>
                <a:tc>
                  <a:txBody>
                    <a:bodyPr/>
                    <a:lstStyle/>
                    <a:p>
                      <a:pPr algn="r" fontAlgn="b"/>
                      <a:r>
                        <a:rPr lang="de-DE" sz="1000" u="none" strike="noStrike" dirty="0">
                          <a:effectLst/>
                          <a:latin typeface="+mn-lt"/>
                        </a:rPr>
                        <a:t>500,00 €</a:t>
                      </a:r>
                      <a:endParaRPr lang="de-DE" sz="1000" b="0" i="0" u="none" strike="noStrike" dirty="0">
                        <a:solidFill>
                          <a:srgbClr val="000000"/>
                        </a:solidFill>
                        <a:effectLst/>
                        <a:latin typeface="+mn-lt"/>
                      </a:endParaRP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38.000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-2.000</a:t>
                      </a:r>
                    </a:p>
                  </a:txBody>
                  <a:tcPr marL="7620" marR="7620" marT="7620" marB="0" anchor="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tc>
                <a:tc>
                  <a:txBody>
                    <a:bodyPr/>
                    <a:lstStyle/>
                    <a:p>
                      <a:pPr algn="r" fontAlgn="b"/>
                      <a:r>
                        <a:rPr lang="de-DE" sz="1000" b="0" i="0" u="none" strike="noStrike" dirty="0">
                          <a:solidFill>
                            <a:srgbClr val="000000"/>
                          </a:solidFill>
                          <a:effectLst/>
                          <a:latin typeface="+mn-lt"/>
                        </a:rPr>
                        <a:t>200,00 €</a:t>
                      </a:r>
                    </a:p>
                  </a:txBody>
                  <a:tcPr marL="7620" marR="7620" marT="7620" marB="0" anchor="b"/>
                </a:tc>
                <a:extLst>
                  <a:ext uri="{0D108BD9-81ED-4DB2-BD59-A6C34878D82A}">
                    <a16:rowId xmlns:a16="http://schemas.microsoft.com/office/drawing/2014/main" val="4001933900"/>
                  </a:ext>
                </a:extLst>
              </a:tr>
              <a:tr h="148563">
                <a:tc>
                  <a:txBody>
                    <a:bodyPr/>
                    <a:lstStyle/>
                    <a:p>
                      <a:pPr algn="l" fontAlgn="b"/>
                      <a:r>
                        <a:rPr lang="de-DE" sz="1000" u="none" strike="noStrike" dirty="0">
                          <a:effectLst/>
                          <a:latin typeface="+mn-lt"/>
                        </a:rPr>
                        <a:t>So</a:t>
                      </a:r>
                      <a:endParaRPr lang="de-DE" sz="1000" b="0" i="0" u="none" strike="noStrike" dirty="0">
                        <a:solidFill>
                          <a:srgbClr val="000000"/>
                        </a:solidFill>
                        <a:effectLst/>
                        <a:latin typeface="+mn-lt"/>
                      </a:endParaRPr>
                    </a:p>
                  </a:txBody>
                  <a:tcPr marL="7620" marR="7620" marT="7620" marB="0" anchor="b">
                    <a:lnB w="12700" cap="flat" cmpd="sng" algn="ctr">
                      <a:solidFill>
                        <a:schemeClr val="tx1"/>
                      </a:solidFill>
                      <a:prstDash val="solid"/>
                      <a:round/>
                      <a:headEnd type="none" w="med" len="med"/>
                      <a:tailEnd type="none" w="med" len="med"/>
                    </a:lnB>
                  </a:tcPr>
                </a:tc>
                <a:tc gridSpan="2">
                  <a:txBody>
                    <a:bodyPr/>
                    <a:lstStyle/>
                    <a:p>
                      <a:pPr algn="r" fontAlgn="b"/>
                      <a:r>
                        <a:rPr lang="de-DE" sz="1000" u="none" strike="noStrike" dirty="0">
                          <a:effectLst/>
                          <a:latin typeface="+mn-lt"/>
                        </a:rPr>
                        <a:t>70.000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a:txBody>
                    <a:bodyPr/>
                    <a:lstStyle/>
                    <a:p>
                      <a:pPr algn="r" fontAlgn="b"/>
                      <a:r>
                        <a:rPr lang="de-DE" sz="1000" u="none" strike="noStrike" dirty="0">
                          <a:effectLst/>
                          <a:latin typeface="+mn-lt"/>
                        </a:rPr>
                        <a:t>60.000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de-DE" sz="1000" b="0" i="0" u="none" strike="noStrike" dirty="0">
                          <a:solidFill>
                            <a:srgbClr val="000000"/>
                          </a:solidFill>
                          <a:effectLst/>
                          <a:latin typeface="+mn-lt"/>
                        </a:rPr>
                        <a:t>-10.000</a:t>
                      </a:r>
                    </a:p>
                  </a:txBody>
                  <a:tcPr marL="7620" marR="7620" marT="7620" marB="0" anchor="b">
                    <a:lnB w="12700" cap="flat" cmpd="sng" algn="ctr">
                      <a:solidFill>
                        <a:schemeClr val="tx1"/>
                      </a:solidFill>
                      <a:prstDash val="solid"/>
                      <a:round/>
                      <a:headEnd type="none" w="med" len="med"/>
                      <a:tailEnd type="none" w="med" len="med"/>
                    </a:ln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r" fontAlgn="b"/>
                      <a:r>
                        <a:rPr lang="de-DE" sz="1000" u="none" strike="noStrike" dirty="0">
                          <a:effectLst/>
                          <a:latin typeface="+mn-lt"/>
                        </a:rPr>
                        <a:t>1.000,00 €</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de-DE" sz="1000" b="0" i="0" u="none" strike="noStrike" dirty="0">
                          <a:solidFill>
                            <a:srgbClr val="000000"/>
                          </a:solidFill>
                          <a:effectLst/>
                          <a:latin typeface="+mn-lt"/>
                        </a:rPr>
                        <a:t>74.000</a:t>
                      </a: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de-DE" sz="1000" b="0" i="0" u="none" strike="noStrike" dirty="0">
                          <a:solidFill>
                            <a:srgbClr val="000000"/>
                          </a:solidFill>
                          <a:effectLst/>
                          <a:latin typeface="+mn-lt"/>
                        </a:rPr>
                        <a:t>4.000</a:t>
                      </a:r>
                    </a:p>
                  </a:txBody>
                  <a:tcPr marL="7620" marR="7620" marT="7620" marB="0" anchor="b">
                    <a:lnB w="12700" cap="flat" cmpd="sng" algn="ctr">
                      <a:solidFill>
                        <a:schemeClr val="tx1"/>
                      </a:solidFill>
                      <a:prstDash val="solid"/>
                      <a:round/>
                      <a:headEnd type="none" w="med" len="med"/>
                      <a:tailEnd type="none" w="med" len="med"/>
                    </a:lnB>
                    <a:solidFill>
                      <a:srgbClr val="DFE97F"/>
                    </a:solidFill>
                  </a:tcPr>
                </a:tc>
                <a:tc>
                  <a:txBody>
                    <a:bodyPr/>
                    <a:lstStyle/>
                    <a:p>
                      <a:pPr algn="r" fontAlgn="b"/>
                      <a:r>
                        <a:rPr lang="de-DE" sz="1000" b="0" i="0" u="none" strike="noStrike" dirty="0">
                          <a:solidFill>
                            <a:srgbClr val="000000"/>
                          </a:solidFill>
                          <a:effectLst/>
                          <a:latin typeface="+mn-lt"/>
                        </a:rPr>
                        <a:t>200,00 €</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r" fontAlgn="b"/>
                      <a:r>
                        <a:rPr lang="de-DE" sz="1000" b="0" i="0" u="none" strike="noStrike" dirty="0">
                          <a:solidFill>
                            <a:srgbClr val="000000"/>
                          </a:solidFill>
                          <a:effectLst/>
                          <a:latin typeface="+mn-lt"/>
                        </a:rPr>
                        <a:t>-</a:t>
                      </a:r>
                    </a:p>
                  </a:txBody>
                  <a:tcPr marL="7620" marR="7620" marT="762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6280238"/>
                  </a:ext>
                </a:extLst>
              </a:tr>
              <a:tr h="148563">
                <a:tc>
                  <a:txBody>
                    <a:bodyPr/>
                    <a:lstStyle/>
                    <a:p>
                      <a:pPr algn="l" fontAlgn="b"/>
                      <a:endParaRPr lang="de-DE" sz="1000" b="0" i="0" u="none" strike="noStrike" dirty="0">
                        <a:solidFill>
                          <a:srgbClr val="000000"/>
                        </a:solidFill>
                        <a:effectLst/>
                        <a:latin typeface="+mn-lt"/>
                      </a:endParaRPr>
                    </a:p>
                  </a:txBody>
                  <a:tcPr marL="7620" marR="7620" marT="7620" marB="0" anchor="b">
                    <a:lnT w="12700" cap="flat" cmpd="sng" algn="ctr">
                      <a:solidFill>
                        <a:schemeClr val="tx1"/>
                      </a:solidFill>
                      <a:prstDash val="solid"/>
                      <a:round/>
                      <a:headEnd type="none" w="med" len="med"/>
                      <a:tailEnd type="none" w="med" len="med"/>
                    </a:lnT>
                    <a:noFill/>
                  </a:tcPr>
                </a:tc>
                <a:tc gridSpan="2">
                  <a:txBody>
                    <a:bodyPr/>
                    <a:lstStyle/>
                    <a:p>
                      <a:pPr algn="l" fontAlgn="b"/>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hMerge="1">
                  <a:txBody>
                    <a:bodyPr/>
                    <a:lstStyle/>
                    <a:p>
                      <a:endParaRPr lang="de-DE"/>
                    </a:p>
                  </a:txBody>
                  <a:tcPr/>
                </a:tc>
                <a:tc gridSpan="2">
                  <a:txBody>
                    <a:bodyPr/>
                    <a:lstStyle/>
                    <a:p>
                      <a:pPr algn="r" fontAlgn="b"/>
                      <a:r>
                        <a:rPr lang="de-DE" sz="1000" b="1" i="0" u="none" strike="noStrike" dirty="0">
                          <a:solidFill>
                            <a:srgbClr val="000000"/>
                          </a:solidFill>
                          <a:effectLst/>
                          <a:latin typeface="+mn-lt"/>
                        </a:rPr>
                        <a:t>Summe:</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E7ECF3"/>
                    </a:solidFill>
                  </a:tcPr>
                </a:tc>
                <a:tc hMerge="1">
                  <a:txBody>
                    <a:bodyPr/>
                    <a:lstStyle/>
                    <a:p>
                      <a:pPr algn="l" fontAlgn="b"/>
                      <a:r>
                        <a:rPr lang="de-DE" sz="1000" b="1" i="0" u="none" strike="noStrike" dirty="0">
                          <a:solidFill>
                            <a:srgbClr val="000000"/>
                          </a:solidFill>
                          <a:effectLst/>
                          <a:latin typeface="+mn-lt"/>
                        </a:rPr>
                        <a:t>Summe:</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r" fontAlgn="b"/>
                      <a:r>
                        <a:rPr lang="de-DE" sz="1000" u="none" strike="noStrike" dirty="0">
                          <a:effectLst/>
                          <a:latin typeface="+mn-lt"/>
                        </a:rPr>
                        <a:t>2.000,00 €</a:t>
                      </a:r>
                      <a:endParaRPr lang="de-DE" sz="1000" b="0" i="0" u="none" strike="noStrike" dirty="0">
                        <a:solidFill>
                          <a:srgbClr val="000000"/>
                        </a:solidFill>
                        <a:effectLst/>
                        <a:latin typeface="+mn-lt"/>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r" fontAlgn="b"/>
                      <a:r>
                        <a:rPr lang="de-DE" sz="1000" u="none" strike="noStrike" dirty="0">
                          <a:effectLst/>
                          <a:latin typeface="+mn-lt"/>
                        </a:rPr>
                        <a:t>2.500,00 €</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b"/>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de-DE" sz="1000" b="1" i="0" u="none" strike="noStrike" dirty="0">
                          <a:solidFill>
                            <a:srgbClr val="000000"/>
                          </a:solidFill>
                          <a:effectLst/>
                          <a:latin typeface="+mn-lt"/>
                        </a:rPr>
                        <a:t>Summe:</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r" fontAlgn="b"/>
                      <a:r>
                        <a:rPr lang="de-DE" sz="1000" b="0" i="0" u="none" strike="noStrike" dirty="0">
                          <a:solidFill>
                            <a:srgbClr val="000000"/>
                          </a:solidFill>
                          <a:effectLst/>
                          <a:latin typeface="+mn-lt"/>
                        </a:rPr>
                        <a:t>800,00 €</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r" fontAlgn="b"/>
                      <a:r>
                        <a:rPr lang="de-DE" sz="1000" b="0" i="0" u="none" strike="noStrike" dirty="0">
                          <a:solidFill>
                            <a:srgbClr val="000000"/>
                          </a:solidFill>
                          <a:effectLst/>
                          <a:latin typeface="+mn-lt"/>
                        </a:rPr>
                        <a:t>600,00 €</a:t>
                      </a: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8512445"/>
                  </a:ext>
                </a:extLst>
              </a:tr>
              <a:tr h="148563">
                <a:tc gridSpan="2">
                  <a:txBody>
                    <a:bodyPr/>
                    <a:lstStyle/>
                    <a:p>
                      <a:pPr algn="r" fontAlgn="b"/>
                      <a:endParaRPr lang="de-DE" sz="500" b="1" i="0" u="none" strike="noStrike" dirty="0">
                        <a:solidFill>
                          <a:srgbClr val="000000"/>
                        </a:solidFill>
                        <a:effectLst/>
                        <a:latin typeface="+mn-lt"/>
                      </a:endParaRPr>
                    </a:p>
                  </a:txBody>
                  <a:tcPr marL="7620" marR="7620" marT="7620" marB="0" anchor="b">
                    <a:noFill/>
                  </a:tcPr>
                </a:tc>
                <a:tc hMerge="1">
                  <a:txBody>
                    <a:bodyPr/>
                    <a:lstStyle/>
                    <a:p>
                      <a:pPr algn="l" fontAlgn="b"/>
                      <a:endParaRPr lang="de-DE" sz="1000" b="0" i="0" u="none" strike="noStrike" dirty="0">
                        <a:solidFill>
                          <a:srgbClr val="000000"/>
                        </a:solidFill>
                        <a:effectLst/>
                        <a:latin typeface="+mn-lt"/>
                      </a:endParaRPr>
                    </a:p>
                  </a:txBody>
                  <a:tcPr marL="7620" marR="7620" marT="7620" marB="0" anchor="b"/>
                </a:tc>
                <a:tc>
                  <a:txBody>
                    <a:bodyPr/>
                    <a:lstStyle/>
                    <a:p>
                      <a:pPr algn="r" fontAlgn="b"/>
                      <a:endParaRPr lang="de-DE" sz="1000" b="1"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noFill/>
                  </a:tcPr>
                </a:tc>
                <a:tc gridSpan="2">
                  <a:txBody>
                    <a:bodyPr/>
                    <a:lstStyle/>
                    <a:p>
                      <a:pPr algn="r" fontAlgn="b"/>
                      <a:r>
                        <a:rPr lang="de-DE" sz="1000" b="1" i="0" u="none" strike="noStrike" dirty="0">
                          <a:solidFill>
                            <a:srgbClr val="000000"/>
                          </a:solidFill>
                          <a:effectLst/>
                          <a:latin typeface="+mn-lt"/>
                        </a:rPr>
                        <a:t>Gesamtkosten:</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solidFill>
                      <a:srgbClr val="E7ECF3"/>
                    </a:solidFill>
                  </a:tcPr>
                </a:tc>
                <a:tc hMerge="1">
                  <a:txBody>
                    <a:bodyPr/>
                    <a:lstStyle/>
                    <a:p>
                      <a:pPr algn="l" fontAlgn="b"/>
                      <a:r>
                        <a:rPr lang="de-DE" sz="1000" b="1" i="0" u="none" strike="noStrike" dirty="0">
                          <a:solidFill>
                            <a:srgbClr val="000000"/>
                          </a:solidFill>
                          <a:effectLst/>
                          <a:latin typeface="+mn-lt"/>
                        </a:rPr>
                        <a:t>Gesamtkosten:</a:t>
                      </a:r>
                      <a:endParaRPr lang="de-DE" sz="1000" b="0" i="0" u="none" strike="noStrike" dirty="0">
                        <a:solidFill>
                          <a:srgbClr val="000000"/>
                        </a:solidFill>
                        <a:effectLst/>
                        <a:latin typeface="+mn-lt"/>
                      </a:endParaRPr>
                    </a:p>
                  </a:txBody>
                  <a:tcPr marL="7620" marR="7620" marT="7620" marB="0" anchor="b"/>
                </a:tc>
                <a:tc gridSpan="2">
                  <a:txBody>
                    <a:bodyPr/>
                    <a:lstStyle/>
                    <a:p>
                      <a:pPr algn="ctr" fontAlgn="b"/>
                      <a:r>
                        <a:rPr lang="de-DE" sz="1000" u="none" strike="noStrike" dirty="0">
                          <a:effectLst/>
                          <a:latin typeface="+mn-lt"/>
                        </a:rPr>
                        <a:t>4.500,00 €</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pPr algn="l" fontAlgn="b"/>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gridSpan="2">
                  <a:txBody>
                    <a:bodyPr/>
                    <a:lstStyle/>
                    <a:p>
                      <a:pPr algn="r" fontAlgn="b"/>
                      <a:r>
                        <a:rPr lang="de-DE" sz="1000" b="1" i="0" u="none" strike="noStrike" dirty="0">
                          <a:solidFill>
                            <a:srgbClr val="000000"/>
                          </a:solidFill>
                          <a:effectLst/>
                          <a:latin typeface="+mn-lt"/>
                        </a:rPr>
                        <a:t>Gesamtkosten:</a:t>
                      </a:r>
                    </a:p>
                  </a:txBody>
                  <a:tcPr marL="7620" marR="7620" marT="7620" marB="0" anchor="b">
                    <a:lnL w="12700" cap="flat" cmpd="sng" algn="ctr">
                      <a:solidFill>
                        <a:schemeClr val="tx1"/>
                      </a:solidFill>
                      <a:prstDash val="solid"/>
                      <a:round/>
                      <a:headEnd type="none" w="med" len="med"/>
                      <a:tailEnd type="none" w="med" len="med"/>
                    </a:lnL>
                  </a:tcPr>
                </a:tc>
                <a:tc hMerge="1">
                  <a:txBody>
                    <a:bodyPr/>
                    <a:lstStyle/>
                    <a:p>
                      <a:pPr algn="l" fontAlgn="b"/>
                      <a:r>
                        <a:rPr lang="de-DE" sz="1000" b="1" i="0" u="none" strike="noStrike" dirty="0">
                          <a:solidFill>
                            <a:srgbClr val="000000"/>
                          </a:solidFill>
                          <a:effectLst/>
                          <a:latin typeface="+mn-lt"/>
                        </a:rPr>
                        <a:t>Gesamtkosten</a:t>
                      </a:r>
                    </a:p>
                  </a:txBody>
                  <a:tcPr marL="7620" marR="7620" marT="7620" marB="0" anchor="b"/>
                </a:tc>
                <a:tc gridSpan="2">
                  <a:txBody>
                    <a:bodyPr/>
                    <a:lstStyle/>
                    <a:p>
                      <a:pPr algn="ctr" fontAlgn="b"/>
                      <a:r>
                        <a:rPr lang="de-DE" sz="1000" b="0" i="0" u="none" strike="noStrike" dirty="0">
                          <a:solidFill>
                            <a:srgbClr val="000000"/>
                          </a:solidFill>
                          <a:effectLst/>
                          <a:latin typeface="+mn-lt"/>
                        </a:rPr>
                        <a:t>1.400,00 €</a:t>
                      </a:r>
                    </a:p>
                  </a:txBody>
                  <a:tcPr marL="7620" marR="7620" marT="7620" marB="0" anchor="b"/>
                </a:tc>
                <a:tc hMerge="1">
                  <a:txBody>
                    <a:bodyPr/>
                    <a:lstStyle/>
                    <a:p>
                      <a:pPr algn="l" fontAlgn="b"/>
                      <a:endParaRPr lang="de-DE" sz="1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690350510"/>
                  </a:ext>
                </a:extLst>
              </a:tr>
            </a:tbl>
          </a:graphicData>
        </a:graphic>
      </p:graphicFrame>
    </p:spTree>
    <p:extLst>
      <p:ext uri="{BB962C8B-B14F-4D97-AF65-F5344CB8AC3E}">
        <p14:creationId xmlns:p14="http://schemas.microsoft.com/office/powerpoint/2010/main" val="6716656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90C17-3CC2-481D-8155-9EB6DD7926CA}"/>
              </a:ext>
            </a:extLst>
          </p:cNvPr>
          <p:cNvSpPr>
            <a:spLocks noGrp="1"/>
          </p:cNvSpPr>
          <p:nvPr>
            <p:ph type="title"/>
          </p:nvPr>
        </p:nvSpPr>
        <p:spPr/>
        <p:txBody>
          <a:bodyPr/>
          <a:lstStyle/>
          <a:p>
            <a:r>
              <a:rPr lang="de-DE" dirty="0"/>
              <a:t>Beispiel Business Value: Mit KI </a:t>
            </a:r>
            <a:r>
              <a:rPr lang="de-DE" dirty="0" err="1"/>
              <a:t>Conversion</a:t>
            </a:r>
            <a:r>
              <a:rPr lang="de-DE" dirty="0"/>
              <a:t>-Rate erhöhen</a:t>
            </a:r>
          </a:p>
        </p:txBody>
      </p:sp>
      <p:sp>
        <p:nvSpPr>
          <p:cNvPr id="3" name="Fußzeilenplatzhalter 2">
            <a:extLst>
              <a:ext uri="{FF2B5EF4-FFF2-40B4-BE49-F238E27FC236}">
                <a16:creationId xmlns:a16="http://schemas.microsoft.com/office/drawing/2014/main" id="{D2729E07-087F-4884-BBA5-4282BC52DEEF}"/>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DD2DF317-46B0-40CE-8170-DE1C1BEEEC44}"/>
              </a:ext>
            </a:extLst>
          </p:cNvPr>
          <p:cNvSpPr>
            <a:spLocks noGrp="1"/>
          </p:cNvSpPr>
          <p:nvPr>
            <p:ph type="sldNum" sz="quarter" idx="11"/>
          </p:nvPr>
        </p:nvSpPr>
        <p:spPr/>
        <p:txBody>
          <a:bodyPr/>
          <a:lstStyle/>
          <a:p>
            <a:fld id="{FFC269A0-BD27-4577-9DED-0AAE60100C51}" type="slidenum">
              <a:rPr lang="de-DE" smtClean="0"/>
              <a:pPr/>
              <a:t>166</a:t>
            </a:fld>
            <a:r>
              <a:rPr lang="de-DE"/>
              <a:t> | ©</a:t>
            </a:r>
            <a:endParaRPr lang="de-DE" dirty="0"/>
          </a:p>
        </p:txBody>
      </p:sp>
      <p:sp>
        <p:nvSpPr>
          <p:cNvPr id="12" name="Textplatzhalter 20">
            <a:extLst>
              <a:ext uri="{FF2B5EF4-FFF2-40B4-BE49-F238E27FC236}">
                <a16:creationId xmlns:a16="http://schemas.microsoft.com/office/drawing/2014/main" id="{99849FCD-A67C-426D-B06A-002569A7F8CF}"/>
              </a:ext>
            </a:extLst>
          </p:cNvPr>
          <p:cNvSpPr txBox="1">
            <a:spLocks/>
          </p:cNvSpPr>
          <p:nvPr/>
        </p:nvSpPr>
        <p:spPr>
          <a:xfrm>
            <a:off x="738479" y="1305927"/>
            <a:ext cx="3492784"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Herausforderung</a:t>
            </a:r>
          </a:p>
        </p:txBody>
      </p:sp>
      <p:sp>
        <p:nvSpPr>
          <p:cNvPr id="13" name="Textplatzhalter 21">
            <a:extLst>
              <a:ext uri="{FF2B5EF4-FFF2-40B4-BE49-F238E27FC236}">
                <a16:creationId xmlns:a16="http://schemas.microsoft.com/office/drawing/2014/main" id="{DE23EC5F-1785-490B-917C-2C3494F1B04C}"/>
              </a:ext>
            </a:extLst>
          </p:cNvPr>
          <p:cNvSpPr txBox="1">
            <a:spLocks/>
          </p:cNvSpPr>
          <p:nvPr/>
        </p:nvSpPr>
        <p:spPr>
          <a:xfrm>
            <a:off x="742076" y="1632043"/>
            <a:ext cx="10455278"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Clr>
                <a:srgbClr val="0478B7"/>
              </a:buClr>
              <a:buNone/>
            </a:pPr>
            <a:r>
              <a:rPr lang="de-DE" sz="1400" dirty="0"/>
              <a:t>Ein bekanntes deutsches Reiseunternehmen war mit der Situation konfrontiert, dass die </a:t>
            </a:r>
            <a:r>
              <a:rPr lang="de-DE" sz="1400" dirty="0" err="1"/>
              <a:t>Conversion</a:t>
            </a:r>
            <a:r>
              <a:rPr lang="de-DE" sz="1400" dirty="0"/>
              <a:t>-Rate und die Abmelderaten beim Newsletter-Versand nicht den Erwartungen entsprach. Zudem fehlte dem Unternehmen ein umfangreiches Verständnis zu den Kunden und deren Vorlieben. Personas wurden häufig aufgrund von subjektiven Eindrücken gebildet. </a:t>
            </a:r>
          </a:p>
        </p:txBody>
      </p:sp>
      <p:sp>
        <p:nvSpPr>
          <p:cNvPr id="14" name="Textplatzhalter 22">
            <a:extLst>
              <a:ext uri="{FF2B5EF4-FFF2-40B4-BE49-F238E27FC236}">
                <a16:creationId xmlns:a16="http://schemas.microsoft.com/office/drawing/2014/main" id="{030756BF-6275-40E3-8F58-5D5941F1A508}"/>
              </a:ext>
            </a:extLst>
          </p:cNvPr>
          <p:cNvSpPr txBox="1">
            <a:spLocks/>
          </p:cNvSpPr>
          <p:nvPr/>
        </p:nvSpPr>
        <p:spPr>
          <a:xfrm>
            <a:off x="753290" y="2278185"/>
            <a:ext cx="2757166"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Lösung</a:t>
            </a:r>
          </a:p>
        </p:txBody>
      </p:sp>
      <p:sp>
        <p:nvSpPr>
          <p:cNvPr id="15" name="Textplatzhalter 23">
            <a:extLst>
              <a:ext uri="{FF2B5EF4-FFF2-40B4-BE49-F238E27FC236}">
                <a16:creationId xmlns:a16="http://schemas.microsoft.com/office/drawing/2014/main" id="{DD189ED5-12C8-43FF-A14F-FF2ACF384E59}"/>
              </a:ext>
            </a:extLst>
          </p:cNvPr>
          <p:cNvSpPr txBox="1">
            <a:spLocks/>
          </p:cNvSpPr>
          <p:nvPr/>
        </p:nvSpPr>
        <p:spPr>
          <a:xfrm>
            <a:off x="738479" y="2662037"/>
            <a:ext cx="10455278"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Clr>
                <a:srgbClr val="0478B7"/>
              </a:buClr>
              <a:buNone/>
            </a:pPr>
            <a:r>
              <a:rPr lang="de-DE" sz="1400" dirty="0"/>
              <a:t>Alle relevanten Daten werden in einer zentralen Kundendatenbank gebündelt. Auf dieser Basis werden datengetriebene Kundensegmente gebildet, die ein objektives Bild typischer Kundengruppen und von deren Vorlieben aufzeigen. Diese Segmente bilden die Basis für kundenindividuelle Newsletter (</a:t>
            </a:r>
            <a:r>
              <a:rPr lang="de-DE" sz="1400" dirty="0" err="1"/>
              <a:t>Recommender</a:t>
            </a:r>
            <a:r>
              <a:rPr lang="de-DE" sz="1400" dirty="0"/>
              <a:t>).  </a:t>
            </a:r>
          </a:p>
        </p:txBody>
      </p:sp>
      <p:sp>
        <p:nvSpPr>
          <p:cNvPr id="16" name="Textplatzhalter 24">
            <a:extLst>
              <a:ext uri="{FF2B5EF4-FFF2-40B4-BE49-F238E27FC236}">
                <a16:creationId xmlns:a16="http://schemas.microsoft.com/office/drawing/2014/main" id="{CF4CB96C-BF9D-4564-A1F6-57F88E5DDCD5}"/>
              </a:ext>
            </a:extLst>
          </p:cNvPr>
          <p:cNvSpPr txBox="1">
            <a:spLocks/>
          </p:cNvSpPr>
          <p:nvPr/>
        </p:nvSpPr>
        <p:spPr>
          <a:xfrm>
            <a:off x="753290" y="3322411"/>
            <a:ext cx="2757166"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Ergebnis</a:t>
            </a:r>
          </a:p>
        </p:txBody>
      </p:sp>
      <p:sp>
        <p:nvSpPr>
          <p:cNvPr id="17" name="Textplatzhalter 23">
            <a:extLst>
              <a:ext uri="{FF2B5EF4-FFF2-40B4-BE49-F238E27FC236}">
                <a16:creationId xmlns:a16="http://schemas.microsoft.com/office/drawing/2014/main" id="{B3DD914D-A803-4C20-9283-4FC1CD51A761}"/>
              </a:ext>
            </a:extLst>
          </p:cNvPr>
          <p:cNvSpPr txBox="1">
            <a:spLocks/>
          </p:cNvSpPr>
          <p:nvPr/>
        </p:nvSpPr>
        <p:spPr>
          <a:xfrm>
            <a:off x="753290" y="3727373"/>
            <a:ext cx="10455278" cy="596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AT" sz="1600" b="0" i="0" u="none" strike="noStrike" kern="1200" baseline="0">
                <a:solidFill>
                  <a:schemeClr val="tx1"/>
                </a:solidFill>
                <a:effectLst/>
                <a:latin typeface="Arial" panose="020B0604020202020204" pitchFamily="34" charset="0"/>
                <a:ea typeface="+mn-ea"/>
                <a:cs typeface="Agency FB"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baseline="0">
                <a:solidFill>
                  <a:schemeClr val="tx1">
                    <a:tint val="75000"/>
                  </a:schemeClr>
                </a:solidFill>
                <a:latin typeface="Arial" panose="020B06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buNone/>
            </a:pPr>
            <a:r>
              <a:rPr lang="de-DE" sz="1400" dirty="0">
                <a:solidFill>
                  <a:schemeClr val="accent1"/>
                </a:solidFill>
                <a:latin typeface="+mn-lt"/>
                <a:cs typeface="+mn-cs"/>
              </a:rPr>
              <a:t>Durch den Einsatz eines AB-Tests zeigt sich, dass durch den Einsatz von Kundensegmenten und </a:t>
            </a:r>
            <a:r>
              <a:rPr lang="de-DE" sz="1400" dirty="0" err="1">
                <a:solidFill>
                  <a:schemeClr val="accent1"/>
                </a:solidFill>
                <a:latin typeface="+mn-lt"/>
                <a:cs typeface="+mn-cs"/>
              </a:rPr>
              <a:t>Recommendern</a:t>
            </a:r>
            <a:r>
              <a:rPr lang="de-DE" sz="1400" dirty="0">
                <a:solidFill>
                  <a:schemeClr val="accent1"/>
                </a:solidFill>
                <a:latin typeface="+mn-lt"/>
                <a:cs typeface="+mn-cs"/>
              </a:rPr>
              <a:t> bessere Marketing-KPIs erreicht werden im Vergleich zu gängigen Newsletter- und Mailing-Systemen. So buchen die Nutzer mehr und kaufen häufiger Zusatzleistungen. Klare Umsatzsteigerungen sind die Folge.</a:t>
            </a:r>
          </a:p>
          <a:p>
            <a:pPr>
              <a:buClr>
                <a:srgbClr val="0478B7"/>
              </a:buClr>
            </a:pPr>
            <a:endParaRPr lang="de-DE" sz="1400" dirty="0">
              <a:latin typeface="Calibri" panose="020F0502020204030204" pitchFamily="34" charset="0"/>
            </a:endParaRPr>
          </a:p>
          <a:p>
            <a:pPr>
              <a:buClr>
                <a:srgbClr val="0478B7"/>
              </a:buClr>
            </a:pPr>
            <a:endParaRPr lang="de-DE" sz="1400" dirty="0">
              <a:latin typeface="Calibri" panose="020F0502020204030204" pitchFamily="34" charset="0"/>
            </a:endParaRPr>
          </a:p>
        </p:txBody>
      </p:sp>
      <p:sp>
        <p:nvSpPr>
          <p:cNvPr id="18" name="Inhaltsplatzhalter 3">
            <a:extLst>
              <a:ext uri="{FF2B5EF4-FFF2-40B4-BE49-F238E27FC236}">
                <a16:creationId xmlns:a16="http://schemas.microsoft.com/office/drawing/2014/main" id="{0D853A6F-2558-4127-8715-C5FDE00FFC66}"/>
              </a:ext>
            </a:extLst>
          </p:cNvPr>
          <p:cNvSpPr txBox="1">
            <a:spLocks/>
          </p:cNvSpPr>
          <p:nvPr/>
        </p:nvSpPr>
        <p:spPr>
          <a:xfrm>
            <a:off x="134728" y="4537298"/>
            <a:ext cx="4521439" cy="494866"/>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lang="de-AT" sz="1800" b="0" i="0" u="none" strike="noStrike" kern="1200" baseline="0" smtClean="0">
                <a:solidFill>
                  <a:schemeClr val="tx1"/>
                </a:solidFill>
                <a:effectLst/>
                <a:latin typeface="Arial" panose="020B0604020202020204" pitchFamily="34" charset="0"/>
                <a:ea typeface="+mn-ea"/>
                <a:cs typeface="Agency FB"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828800">
              <a:defRPr sz="1800" b="0">
                <a:solidFill>
                  <a:srgbClr val="000000"/>
                </a:solidFill>
              </a:defRPr>
            </a:pPr>
            <a:r>
              <a:rPr lang="de-DE" sz="1400" b="1" u="sng" dirty="0">
                <a:solidFill>
                  <a:srgbClr val="000000"/>
                </a:solidFill>
                <a:latin typeface="Calibri" panose="020F0502020204030204" pitchFamily="34" charset="0"/>
              </a:rPr>
              <a:t>Ohne</a:t>
            </a:r>
            <a:r>
              <a:rPr lang="de-DE" sz="1400" b="1" dirty="0">
                <a:solidFill>
                  <a:srgbClr val="000000"/>
                </a:solidFill>
                <a:latin typeface="Calibri" panose="020F0502020204030204" pitchFamily="34" charset="0"/>
              </a:rPr>
              <a:t> Kundensegmenten &amp; </a:t>
            </a:r>
            <a:r>
              <a:rPr lang="de-DE" sz="1400" b="1" dirty="0" err="1">
                <a:solidFill>
                  <a:srgbClr val="000000"/>
                </a:solidFill>
                <a:latin typeface="Calibri" panose="020F0502020204030204" pitchFamily="34" charset="0"/>
              </a:rPr>
              <a:t>Recommender</a:t>
            </a:r>
            <a:endParaRPr lang="de-DE" sz="1400" b="1" dirty="0">
              <a:solidFill>
                <a:srgbClr val="000000"/>
              </a:solidFill>
              <a:latin typeface="Calibri" panose="020F0502020204030204" pitchFamily="34" charset="0"/>
            </a:endParaRPr>
          </a:p>
        </p:txBody>
      </p:sp>
      <p:sp>
        <p:nvSpPr>
          <p:cNvPr id="19" name="Content Placeholder 3">
            <a:extLst>
              <a:ext uri="{FF2B5EF4-FFF2-40B4-BE49-F238E27FC236}">
                <a16:creationId xmlns:a16="http://schemas.microsoft.com/office/drawing/2014/main" id="{B4BA7650-7EF2-47D9-AA02-75BFE02E7483}"/>
              </a:ext>
            </a:extLst>
          </p:cNvPr>
          <p:cNvSpPr txBox="1">
            <a:spLocks/>
          </p:cNvSpPr>
          <p:nvPr/>
        </p:nvSpPr>
        <p:spPr>
          <a:xfrm>
            <a:off x="802170" y="4859449"/>
            <a:ext cx="4591476" cy="1917678"/>
          </a:xfrm>
          <a:prstGeom prst="rect">
            <a:avLst/>
          </a:prstGeom>
        </p:spPr>
        <p:txBody>
          <a:bodyPr/>
          <a:lstStyle>
            <a:lvl1pPr algn="ctr" defTabSz="584200">
              <a:defRPr sz="4400">
                <a:latin typeface="+mn-lt"/>
                <a:ea typeface="+mn-ea"/>
                <a:cs typeface="+mn-cs"/>
                <a:sym typeface="Helvetica Light"/>
              </a:defRPr>
            </a:lvl1pPr>
            <a:lvl2pPr indent="228600" algn="ctr" defTabSz="584200">
              <a:defRPr sz="4400">
                <a:latin typeface="+mn-lt"/>
                <a:ea typeface="+mn-ea"/>
                <a:cs typeface="+mn-cs"/>
                <a:sym typeface="Helvetica Light"/>
              </a:defRPr>
            </a:lvl2pPr>
            <a:lvl3pPr indent="457200" algn="ctr" defTabSz="584200">
              <a:defRPr sz="4400">
                <a:latin typeface="+mn-lt"/>
                <a:ea typeface="+mn-ea"/>
                <a:cs typeface="+mn-cs"/>
                <a:sym typeface="Helvetica Light"/>
              </a:defRPr>
            </a:lvl3pPr>
            <a:lvl4pPr indent="685800" algn="ctr" defTabSz="584200">
              <a:defRPr sz="4400">
                <a:latin typeface="+mn-lt"/>
                <a:ea typeface="+mn-ea"/>
                <a:cs typeface="+mn-cs"/>
                <a:sym typeface="Helvetica Light"/>
              </a:defRPr>
            </a:lvl4pPr>
            <a:lvl5pPr indent="914400" algn="ctr" defTabSz="584200">
              <a:defRPr sz="4400">
                <a:latin typeface="+mn-lt"/>
                <a:ea typeface="+mn-ea"/>
                <a:cs typeface="+mn-cs"/>
                <a:sym typeface="Helvetica Light"/>
              </a:defRPr>
            </a:lvl5pPr>
            <a:lvl6pPr indent="1143000" algn="ctr" defTabSz="584200">
              <a:defRPr sz="4400">
                <a:latin typeface="+mn-lt"/>
                <a:ea typeface="+mn-ea"/>
                <a:cs typeface="+mn-cs"/>
                <a:sym typeface="Helvetica Light"/>
              </a:defRPr>
            </a:lvl6pPr>
            <a:lvl7pPr indent="1371600" algn="ctr" defTabSz="584200">
              <a:defRPr sz="4400">
                <a:latin typeface="+mn-lt"/>
                <a:ea typeface="+mn-ea"/>
                <a:cs typeface="+mn-cs"/>
                <a:sym typeface="Helvetica Light"/>
              </a:defRPr>
            </a:lvl7pPr>
            <a:lvl8pPr indent="1600200" algn="ctr" defTabSz="584200">
              <a:defRPr sz="4400">
                <a:latin typeface="+mn-lt"/>
                <a:ea typeface="+mn-ea"/>
                <a:cs typeface="+mn-cs"/>
                <a:sym typeface="Helvetica Light"/>
              </a:defRPr>
            </a:lvl8pPr>
            <a:lvl9pPr indent="1828800" algn="ctr" defTabSz="584200">
              <a:defRPr sz="4400">
                <a:latin typeface="+mn-lt"/>
                <a:ea typeface="+mn-ea"/>
                <a:cs typeface="+mn-cs"/>
                <a:sym typeface="Helvetica Light"/>
              </a:defRPr>
            </a:lvl9pPr>
          </a:lstStyle>
          <a:p>
            <a:pPr algn="l" defTabSz="1168400">
              <a:lnSpc>
                <a:spcPct val="150000"/>
              </a:lnSpc>
            </a:pPr>
            <a:r>
              <a:rPr lang="de-DE" sz="1400" dirty="0"/>
              <a:t>Kampagnen pro Jahr: 141</a:t>
            </a:r>
          </a:p>
          <a:p>
            <a:pPr algn="l" defTabSz="1168400" rtl="0">
              <a:lnSpc>
                <a:spcPct val="150000"/>
              </a:lnSpc>
            </a:pPr>
            <a:r>
              <a:rPr lang="de-DE" sz="1400" kern="1200" dirty="0"/>
              <a:t>Aussendungen pro Jahr: 54 Millionen</a:t>
            </a:r>
          </a:p>
          <a:p>
            <a:pPr algn="l" defTabSz="1168400" rtl="0">
              <a:lnSpc>
                <a:spcPct val="150000"/>
              </a:lnSpc>
            </a:pPr>
            <a:r>
              <a:rPr lang="de-DE" sz="1400" kern="1200" dirty="0" err="1"/>
              <a:t>Conversion</a:t>
            </a:r>
            <a:r>
              <a:rPr lang="de-DE" sz="1400" kern="1200" dirty="0"/>
              <a:t>-Rate: 0,1 %</a:t>
            </a:r>
          </a:p>
          <a:p>
            <a:pPr algn="l" defTabSz="1168400" rtl="0">
              <a:lnSpc>
                <a:spcPct val="150000"/>
              </a:lnSpc>
            </a:pPr>
            <a:r>
              <a:rPr lang="de-DE" sz="1400" kern="1200" dirty="0"/>
              <a:t>Abmelderate: 0,2 %</a:t>
            </a:r>
          </a:p>
        </p:txBody>
      </p:sp>
      <p:sp>
        <p:nvSpPr>
          <p:cNvPr id="20" name="Inhaltsplatzhalter 3">
            <a:extLst>
              <a:ext uri="{FF2B5EF4-FFF2-40B4-BE49-F238E27FC236}">
                <a16:creationId xmlns:a16="http://schemas.microsoft.com/office/drawing/2014/main" id="{359B5DC2-D6FA-42F0-B2E2-72774314669A}"/>
              </a:ext>
            </a:extLst>
          </p:cNvPr>
          <p:cNvSpPr txBox="1">
            <a:spLocks/>
          </p:cNvSpPr>
          <p:nvPr/>
        </p:nvSpPr>
        <p:spPr>
          <a:xfrm>
            <a:off x="5284963" y="4537298"/>
            <a:ext cx="4521439" cy="494866"/>
          </a:xfrm>
          <a:prstGeom prst="rect">
            <a:avLst/>
          </a:prstGeom>
        </p:spPr>
        <p:txBody>
          <a:bodyPr vert="horz" lIns="91440" tIns="45720" rIns="91440" bIns="45720" rtlCol="0">
            <a:noAutofit/>
          </a:bodyPr>
          <a:lstStyle>
            <a:lvl1pPr marL="342900" marR="0" indent="-3429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lang="de-AT" sz="2400" b="0" i="0" u="none" strike="noStrike" kern="1200" baseline="0">
                <a:solidFill>
                  <a:schemeClr val="tx1"/>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buNone/>
              <a:defRPr sz="1800" b="0">
                <a:solidFill>
                  <a:srgbClr val="000000"/>
                </a:solidFill>
              </a:defRPr>
            </a:pPr>
            <a:r>
              <a:rPr lang="de-DE" sz="1400" b="1" u="sng" dirty="0">
                <a:solidFill>
                  <a:srgbClr val="000000"/>
                </a:solidFill>
              </a:rPr>
              <a:t>Mit</a:t>
            </a:r>
            <a:r>
              <a:rPr lang="de-DE" sz="1400" b="1" dirty="0">
                <a:solidFill>
                  <a:srgbClr val="000000"/>
                </a:solidFill>
              </a:rPr>
              <a:t> Kundensegmenten &amp; </a:t>
            </a:r>
            <a:r>
              <a:rPr lang="de-DE" sz="1400" b="1" dirty="0" err="1">
                <a:solidFill>
                  <a:srgbClr val="000000"/>
                </a:solidFill>
              </a:rPr>
              <a:t>Recommender</a:t>
            </a:r>
            <a:endParaRPr lang="de-DE" sz="1400" b="1" dirty="0">
              <a:solidFill>
                <a:srgbClr val="000000"/>
              </a:solidFill>
            </a:endParaRPr>
          </a:p>
        </p:txBody>
      </p:sp>
      <p:sp>
        <p:nvSpPr>
          <p:cNvPr id="21" name="Content Placeholder 3">
            <a:extLst>
              <a:ext uri="{FF2B5EF4-FFF2-40B4-BE49-F238E27FC236}">
                <a16:creationId xmlns:a16="http://schemas.microsoft.com/office/drawing/2014/main" id="{757AC779-8FD5-411C-A6A2-56978092055A}"/>
              </a:ext>
            </a:extLst>
          </p:cNvPr>
          <p:cNvSpPr txBox="1">
            <a:spLocks/>
          </p:cNvSpPr>
          <p:nvPr/>
        </p:nvSpPr>
        <p:spPr>
          <a:xfrm>
            <a:off x="5285534" y="4879463"/>
            <a:ext cx="5276985" cy="1917678"/>
          </a:xfrm>
          <a:prstGeom prst="rect">
            <a:avLst/>
          </a:prstGeom>
        </p:spPr>
        <p:txBody>
          <a:bodyPr/>
          <a:lstStyle>
            <a:lvl1pPr algn="ctr" defTabSz="584200">
              <a:defRPr sz="4400">
                <a:latin typeface="+mn-lt"/>
                <a:ea typeface="+mn-ea"/>
                <a:cs typeface="+mn-cs"/>
                <a:sym typeface="Helvetica Light"/>
              </a:defRPr>
            </a:lvl1pPr>
            <a:lvl2pPr indent="228600" algn="ctr" defTabSz="584200">
              <a:defRPr sz="4400">
                <a:latin typeface="+mn-lt"/>
                <a:ea typeface="+mn-ea"/>
                <a:cs typeface="+mn-cs"/>
                <a:sym typeface="Helvetica Light"/>
              </a:defRPr>
            </a:lvl2pPr>
            <a:lvl3pPr indent="457200" algn="ctr" defTabSz="584200">
              <a:defRPr sz="4400">
                <a:latin typeface="+mn-lt"/>
                <a:ea typeface="+mn-ea"/>
                <a:cs typeface="+mn-cs"/>
                <a:sym typeface="Helvetica Light"/>
              </a:defRPr>
            </a:lvl3pPr>
            <a:lvl4pPr indent="685800" algn="ctr" defTabSz="584200">
              <a:defRPr sz="4400">
                <a:latin typeface="+mn-lt"/>
                <a:ea typeface="+mn-ea"/>
                <a:cs typeface="+mn-cs"/>
                <a:sym typeface="Helvetica Light"/>
              </a:defRPr>
            </a:lvl4pPr>
            <a:lvl5pPr indent="914400" algn="ctr" defTabSz="584200">
              <a:defRPr sz="4400">
                <a:latin typeface="+mn-lt"/>
                <a:ea typeface="+mn-ea"/>
                <a:cs typeface="+mn-cs"/>
                <a:sym typeface="Helvetica Light"/>
              </a:defRPr>
            </a:lvl5pPr>
            <a:lvl6pPr indent="1143000" algn="ctr" defTabSz="584200">
              <a:defRPr sz="4400">
                <a:latin typeface="+mn-lt"/>
                <a:ea typeface="+mn-ea"/>
                <a:cs typeface="+mn-cs"/>
                <a:sym typeface="Helvetica Light"/>
              </a:defRPr>
            </a:lvl6pPr>
            <a:lvl7pPr indent="1371600" algn="ctr" defTabSz="584200">
              <a:defRPr sz="4400">
                <a:latin typeface="+mn-lt"/>
                <a:ea typeface="+mn-ea"/>
                <a:cs typeface="+mn-cs"/>
                <a:sym typeface="Helvetica Light"/>
              </a:defRPr>
            </a:lvl7pPr>
            <a:lvl8pPr indent="1600200" algn="ctr" defTabSz="584200">
              <a:defRPr sz="4400">
                <a:latin typeface="+mn-lt"/>
                <a:ea typeface="+mn-ea"/>
                <a:cs typeface="+mn-cs"/>
                <a:sym typeface="Helvetica Light"/>
              </a:defRPr>
            </a:lvl8pPr>
            <a:lvl9pPr indent="1828800" algn="ctr" defTabSz="584200">
              <a:defRPr sz="4400">
                <a:latin typeface="+mn-lt"/>
                <a:ea typeface="+mn-ea"/>
                <a:cs typeface="+mn-cs"/>
                <a:sym typeface="Helvetica Light"/>
              </a:defRPr>
            </a:lvl9pPr>
          </a:lstStyle>
          <a:p>
            <a:pPr algn="l" defTabSz="1168400">
              <a:lnSpc>
                <a:spcPct val="150000"/>
              </a:lnSpc>
            </a:pPr>
            <a:r>
              <a:rPr lang="de-DE" sz="1400" dirty="0"/>
              <a:t>Kampagnen pro Jahr: 154</a:t>
            </a:r>
          </a:p>
          <a:p>
            <a:pPr algn="l" defTabSz="1168400">
              <a:lnSpc>
                <a:spcPct val="150000"/>
              </a:lnSpc>
            </a:pPr>
            <a:r>
              <a:rPr lang="de-DE" sz="1400" kern="1200" dirty="0"/>
              <a:t>Aussendungen pro Jahr: </a:t>
            </a:r>
            <a:r>
              <a:rPr lang="de-DE" sz="1400" dirty="0"/>
              <a:t>25 Million (54 % weniger)</a:t>
            </a:r>
            <a:endParaRPr lang="de-DE" sz="1400" kern="1200" dirty="0"/>
          </a:p>
          <a:p>
            <a:pPr algn="l" defTabSz="1168400">
              <a:lnSpc>
                <a:spcPct val="150000"/>
              </a:lnSpc>
            </a:pPr>
            <a:r>
              <a:rPr lang="de-DE" sz="1400" kern="1200" dirty="0" err="1"/>
              <a:t>Conversion</a:t>
            </a:r>
            <a:r>
              <a:rPr lang="de-DE" sz="1400" kern="1200" dirty="0"/>
              <a:t>-Rate: </a:t>
            </a:r>
            <a:r>
              <a:rPr lang="de-DE" sz="1400" dirty="0"/>
              <a:t>0,3 % (+ 300 %)</a:t>
            </a:r>
          </a:p>
          <a:p>
            <a:pPr algn="l" defTabSz="1168400">
              <a:lnSpc>
                <a:spcPct val="150000"/>
              </a:lnSpc>
            </a:pPr>
            <a:r>
              <a:rPr lang="de-DE" sz="1400" kern="1200" dirty="0"/>
              <a:t>Abmelderate: </a:t>
            </a:r>
            <a:r>
              <a:rPr lang="de-DE" sz="1400" dirty="0"/>
              <a:t>0,09 % (- 55 %)</a:t>
            </a:r>
          </a:p>
          <a:p>
            <a:pPr algn="l" defTabSz="1168400" rtl="0">
              <a:lnSpc>
                <a:spcPct val="150000"/>
              </a:lnSpc>
            </a:pPr>
            <a:endParaRPr lang="de-DE" sz="1400" kern="1200" dirty="0"/>
          </a:p>
        </p:txBody>
      </p:sp>
      <p:cxnSp>
        <p:nvCxnSpPr>
          <p:cNvPr id="22" name="Gerader Verbinder 21">
            <a:extLst>
              <a:ext uri="{FF2B5EF4-FFF2-40B4-BE49-F238E27FC236}">
                <a16:creationId xmlns:a16="http://schemas.microsoft.com/office/drawing/2014/main" id="{29C8C472-B9C2-423B-8AA9-78451567617E}"/>
              </a:ext>
            </a:extLst>
          </p:cNvPr>
          <p:cNvCxnSpPr>
            <a:cxnSpLocks/>
          </p:cNvCxnSpPr>
          <p:nvPr/>
        </p:nvCxnSpPr>
        <p:spPr>
          <a:xfrm>
            <a:off x="4474867" y="4537298"/>
            <a:ext cx="0" cy="19252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7374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80939"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dirty="0"/>
              <a:t>Anwendungsgebiete</a:t>
            </a:r>
          </a:p>
          <a:p>
            <a:pPr lvl="1"/>
            <a:r>
              <a:rPr lang="de-DE" dirty="0"/>
              <a:t>Customer Analytics</a:t>
            </a:r>
          </a:p>
          <a:p>
            <a:pPr lvl="1"/>
            <a:r>
              <a:rPr lang="de-DE" dirty="0"/>
              <a:t>Industrial Analytics</a:t>
            </a:r>
          </a:p>
          <a:p>
            <a:pPr lvl="1"/>
            <a:r>
              <a:rPr lang="de-DE" dirty="0"/>
              <a:t>Finance Analytics</a:t>
            </a:r>
          </a:p>
          <a:p>
            <a:r>
              <a:rPr lang="de-DE" dirty="0"/>
              <a:t>Business Value</a:t>
            </a:r>
          </a:p>
          <a:p>
            <a:r>
              <a:rPr lang="de-DE" b="1"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167</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6591254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352721233"/>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81963" name="think-cell Folie" r:id="rId5" imgW="360" imgH="360" progId="TCLayout.ActiveDocument.1">
                  <p:embed/>
                </p:oleObj>
              </mc:Choice>
              <mc:Fallback>
                <p:oleObj name="think-cell Folie" r:id="rId5" imgW="360" imgH="360" progId="TCLayout.ActiveDocument.1">
                  <p:embed/>
                  <p:pic>
                    <p:nvPicPr>
                      <p:cNvPr id="7" name="Objekt 6"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 in der Praxis kommt es zum mangelnden Einsatz von Statistik-Methoden und Machine Learning:</a:t>
            </a:r>
          </a:p>
        </p:txBody>
      </p:sp>
      <p:pic>
        <p:nvPicPr>
          <p:cNvPr id="5" name="Inhaltsplatzhalter 4"/>
          <p:cNvPicPr>
            <a:picLocks noGrp="1" noChangeAspect="1"/>
          </p:cNvPicPr>
          <p:nvPr>
            <p:ph sz="quarter" idx="4294967295"/>
          </p:nvPr>
        </p:nvPicPr>
        <p:blipFill rotWithShape="1">
          <a:blip r:embed="rId7">
            <a:extLst>
              <a:ext uri="{28A0092B-C50C-407E-A947-70E740481C1C}">
                <a14:useLocalDpi xmlns:a14="http://schemas.microsoft.com/office/drawing/2010/main" val="0"/>
              </a:ext>
            </a:extLst>
          </a:blip>
          <a:srcRect l="14448" r="13315"/>
          <a:stretch/>
        </p:blipFill>
        <p:spPr>
          <a:xfrm>
            <a:off x="1524003" y="2066925"/>
            <a:ext cx="4321175" cy="3371850"/>
          </a:xfrm>
        </p:spPr>
      </p:pic>
      <p:grpSp>
        <p:nvGrpSpPr>
          <p:cNvPr id="20" name="Gruppieren 19"/>
          <p:cNvGrpSpPr/>
          <p:nvPr/>
        </p:nvGrpSpPr>
        <p:grpSpPr>
          <a:xfrm>
            <a:off x="3017658" y="2066920"/>
            <a:ext cx="7686600" cy="619555"/>
            <a:chOff x="1991544" y="1612889"/>
            <a:chExt cx="10248800" cy="826074"/>
          </a:xfrm>
        </p:grpSpPr>
        <p:sp>
          <p:nvSpPr>
            <p:cNvPr id="9" name="Rechteck 8"/>
            <p:cNvSpPr/>
            <p:nvPr/>
          </p:nvSpPr>
          <p:spPr>
            <a:xfrm>
              <a:off x="6144344" y="1692092"/>
              <a:ext cx="6096000" cy="746871"/>
            </a:xfrm>
            <a:prstGeom prst="rect">
              <a:avLst/>
            </a:prstGeom>
          </p:spPr>
          <p:txBody>
            <a:bodyPr>
              <a:spAutoFit/>
            </a:bodyPr>
            <a:lstStyle/>
            <a:p>
              <a:pPr marL="285750" indent="-285750">
                <a:lnSpc>
                  <a:spcPct val="95000"/>
                </a:lnSpc>
                <a:spcAft>
                  <a:spcPct val="40000"/>
                </a:spcAft>
                <a:buClr>
                  <a:srgbClr val="292929"/>
                </a:buClr>
                <a:buFont typeface="Arial" panose="020B0604020202020204" pitchFamily="34" charset="0"/>
                <a:buChar char="•"/>
              </a:pPr>
              <a:r>
                <a:rPr lang="de-DE" sz="1600" b="1" noProof="1">
                  <a:cs typeface="Calibri" panose="020F0502020204030204" pitchFamily="34" charset="0"/>
                </a:rPr>
                <a:t>Information Overload</a:t>
              </a:r>
              <a:br>
                <a:rPr lang="de-DE" sz="1600" b="1" noProof="1">
                  <a:cs typeface="Calibri" panose="020F0502020204030204" pitchFamily="34" charset="0"/>
                </a:rPr>
              </a:br>
              <a:r>
                <a:rPr lang="de-DE" sz="1600" noProof="1">
                  <a:cs typeface="Calibri" panose="020F0502020204030204" pitchFamily="34" charset="0"/>
                </a:rPr>
                <a:t>(Business Units, Key Accounts, Produkte)</a:t>
              </a:r>
            </a:p>
          </p:txBody>
        </p:sp>
        <p:sp>
          <p:nvSpPr>
            <p:cNvPr id="10" name="Line 16"/>
            <p:cNvSpPr>
              <a:spLocks noChangeShapeType="1"/>
            </p:cNvSpPr>
            <p:nvPr/>
          </p:nvSpPr>
          <p:spPr bwMode="gray">
            <a:xfrm>
              <a:off x="1991544" y="1612889"/>
              <a:ext cx="9001000" cy="0"/>
            </a:xfrm>
            <a:prstGeom prst="line">
              <a:avLst/>
            </a:prstGeom>
            <a:noFill/>
            <a:ln w="38100">
              <a:solidFill>
                <a:srgbClr val="5F5F5F"/>
              </a:solidFill>
              <a:prstDash val="sysDot"/>
              <a:round/>
              <a:headEnd/>
              <a:tailEnd/>
            </a:ln>
            <a:effectLst/>
          </p:spPr>
          <p:txBody>
            <a:bodyPr/>
            <a:lstStyle/>
            <a:p>
              <a:endParaRPr lang="de-DE" sz="1600" dirty="0"/>
            </a:p>
          </p:txBody>
        </p:sp>
      </p:grpSp>
      <p:sp>
        <p:nvSpPr>
          <p:cNvPr id="12" name="Rechteck 11"/>
          <p:cNvSpPr/>
          <p:nvPr/>
        </p:nvSpPr>
        <p:spPr>
          <a:xfrm>
            <a:off x="6148815" y="2784976"/>
            <a:ext cx="4572000" cy="892552"/>
          </a:xfrm>
          <a:prstGeom prst="rect">
            <a:avLst/>
          </a:prstGeom>
        </p:spPr>
        <p:txBody>
          <a:bodyPr>
            <a:spAutoFit/>
          </a:bodyPr>
          <a:lstStyle/>
          <a:p>
            <a:pPr marL="285750" indent="-285750">
              <a:lnSpc>
                <a:spcPct val="95000"/>
              </a:lnSpc>
              <a:spcAft>
                <a:spcPct val="40000"/>
              </a:spcAft>
              <a:buClr>
                <a:srgbClr val="292929"/>
              </a:buClr>
              <a:buFont typeface="Arial" panose="020B0604020202020204" pitchFamily="34" charset="0"/>
              <a:buChar char="•"/>
            </a:pPr>
            <a:r>
              <a:rPr lang="de-DE" sz="1600" b="1" noProof="1">
                <a:cs typeface="Calibri" panose="020F0502020204030204" pitchFamily="34" charset="0"/>
              </a:rPr>
              <a:t>Manuelle </a:t>
            </a:r>
            <a:r>
              <a:rPr lang="de-DE" sz="1600" noProof="1">
                <a:cs typeface="Calibri" panose="020F0502020204030204" pitchFamily="34" charset="0"/>
              </a:rPr>
              <a:t>Auswertung </a:t>
            </a:r>
            <a:br>
              <a:rPr lang="de-DE" sz="1600" noProof="1">
                <a:cs typeface="Calibri" panose="020F0502020204030204" pitchFamily="34" charset="0"/>
              </a:rPr>
            </a:br>
            <a:r>
              <a:rPr lang="de-DE" sz="1600" noProof="1">
                <a:cs typeface="Calibri" panose="020F0502020204030204" pitchFamily="34" charset="0"/>
              </a:rPr>
              <a:t>und Schätzungen</a:t>
            </a:r>
          </a:p>
          <a:p>
            <a:pPr>
              <a:lnSpc>
                <a:spcPct val="95000"/>
              </a:lnSpc>
              <a:spcAft>
                <a:spcPct val="40000"/>
              </a:spcAft>
              <a:buClr>
                <a:srgbClr val="292929"/>
              </a:buClr>
            </a:pPr>
            <a:endParaRPr lang="de-DE" sz="1600" noProof="1">
              <a:cs typeface="Calibri" panose="020F0502020204030204" pitchFamily="34" charset="0"/>
            </a:endParaRPr>
          </a:p>
        </p:txBody>
      </p:sp>
      <p:sp>
        <p:nvSpPr>
          <p:cNvPr id="13" name="Line 16"/>
          <p:cNvSpPr>
            <a:spLocks noChangeShapeType="1"/>
          </p:cNvSpPr>
          <p:nvPr/>
        </p:nvSpPr>
        <p:spPr bwMode="gray">
          <a:xfrm>
            <a:off x="3034215" y="2725574"/>
            <a:ext cx="6750750" cy="0"/>
          </a:xfrm>
          <a:prstGeom prst="line">
            <a:avLst/>
          </a:prstGeom>
          <a:noFill/>
          <a:ln w="38100">
            <a:solidFill>
              <a:srgbClr val="5F5F5F"/>
            </a:solidFill>
            <a:prstDash val="sysDot"/>
            <a:round/>
            <a:headEnd/>
            <a:tailEnd/>
          </a:ln>
          <a:effectLst/>
        </p:spPr>
        <p:txBody>
          <a:bodyPr/>
          <a:lstStyle/>
          <a:p>
            <a:endParaRPr lang="de-DE" sz="1650" dirty="0"/>
          </a:p>
        </p:txBody>
      </p:sp>
      <p:grpSp>
        <p:nvGrpSpPr>
          <p:cNvPr id="22" name="Gruppieren 21"/>
          <p:cNvGrpSpPr/>
          <p:nvPr/>
        </p:nvGrpSpPr>
        <p:grpSpPr>
          <a:xfrm>
            <a:off x="3034215" y="3439631"/>
            <a:ext cx="7686600" cy="853466"/>
            <a:chOff x="2013620" y="3289228"/>
            <a:chExt cx="10248800" cy="1137956"/>
          </a:xfrm>
        </p:grpSpPr>
        <p:sp>
          <p:nvSpPr>
            <p:cNvPr id="14" name="Rechteck 13"/>
            <p:cNvSpPr/>
            <p:nvPr/>
          </p:nvSpPr>
          <p:spPr>
            <a:xfrm>
              <a:off x="6166420" y="3368431"/>
              <a:ext cx="6096000" cy="1058753"/>
            </a:xfrm>
            <a:prstGeom prst="rect">
              <a:avLst/>
            </a:prstGeom>
          </p:spPr>
          <p:txBody>
            <a:bodyPr>
              <a:spAutoFit/>
            </a:bodyPr>
            <a:lstStyle/>
            <a:p>
              <a:pPr marL="285750" indent="-285750">
                <a:lnSpc>
                  <a:spcPct val="95000"/>
                </a:lnSpc>
                <a:spcAft>
                  <a:spcPct val="40000"/>
                </a:spcAft>
                <a:buClr>
                  <a:srgbClr val="292929"/>
                </a:buClr>
                <a:buFont typeface="Arial" panose="020B0604020202020204" pitchFamily="34" charset="0"/>
                <a:buChar char="•"/>
              </a:pPr>
              <a:r>
                <a:rPr lang="de-DE" sz="1600" noProof="1">
                  <a:cs typeface="Calibri" panose="020F0502020204030204" pitchFamily="34" charset="0"/>
                </a:rPr>
                <a:t>Muster-Erkennung erfordert </a:t>
              </a:r>
              <a:br>
                <a:rPr lang="de-DE" sz="1600" noProof="1">
                  <a:cs typeface="Calibri" panose="020F0502020204030204" pitchFamily="34" charset="0"/>
                </a:rPr>
              </a:br>
              <a:r>
                <a:rPr lang="de-DE" sz="1600" b="1" noProof="1">
                  <a:cs typeface="Calibri" panose="020F0502020204030204" pitchFamily="34" charset="0"/>
                </a:rPr>
                <a:t>Statistik-Kenntnisse</a:t>
              </a:r>
              <a:br>
                <a:rPr lang="de-DE" sz="1600" noProof="1">
                  <a:cs typeface="Calibri" panose="020F0502020204030204" pitchFamily="34" charset="0"/>
                </a:rPr>
              </a:br>
              <a:endParaRPr lang="de-DE" sz="1600" noProof="1">
                <a:cs typeface="Calibri" panose="020F0502020204030204" pitchFamily="34" charset="0"/>
              </a:endParaRPr>
            </a:p>
          </p:txBody>
        </p:sp>
        <p:sp>
          <p:nvSpPr>
            <p:cNvPr id="15" name="Line 16"/>
            <p:cNvSpPr>
              <a:spLocks noChangeShapeType="1"/>
            </p:cNvSpPr>
            <p:nvPr/>
          </p:nvSpPr>
          <p:spPr bwMode="gray">
            <a:xfrm>
              <a:off x="2013620" y="3289228"/>
              <a:ext cx="9001000" cy="0"/>
            </a:xfrm>
            <a:prstGeom prst="line">
              <a:avLst/>
            </a:prstGeom>
            <a:noFill/>
            <a:ln w="38100">
              <a:solidFill>
                <a:srgbClr val="5F5F5F"/>
              </a:solidFill>
              <a:prstDash val="sysDot"/>
              <a:round/>
              <a:headEnd/>
              <a:tailEnd/>
            </a:ln>
            <a:effectLst/>
          </p:spPr>
          <p:txBody>
            <a:bodyPr/>
            <a:lstStyle/>
            <a:p>
              <a:endParaRPr lang="de-DE" sz="1600" dirty="0"/>
            </a:p>
          </p:txBody>
        </p:sp>
      </p:grpSp>
      <p:grpSp>
        <p:nvGrpSpPr>
          <p:cNvPr id="23" name="Gruppieren 22"/>
          <p:cNvGrpSpPr/>
          <p:nvPr/>
        </p:nvGrpSpPr>
        <p:grpSpPr>
          <a:xfrm>
            <a:off x="3055628" y="4147763"/>
            <a:ext cx="7686600" cy="619556"/>
            <a:chOff x="2042170" y="4261992"/>
            <a:chExt cx="10248800" cy="826073"/>
          </a:xfrm>
        </p:grpSpPr>
        <p:sp>
          <p:nvSpPr>
            <p:cNvPr id="16" name="Rechteck 15"/>
            <p:cNvSpPr/>
            <p:nvPr/>
          </p:nvSpPr>
          <p:spPr>
            <a:xfrm>
              <a:off x="6194970" y="4341195"/>
              <a:ext cx="6096000" cy="746870"/>
            </a:xfrm>
            <a:prstGeom prst="rect">
              <a:avLst/>
            </a:prstGeom>
          </p:spPr>
          <p:txBody>
            <a:bodyPr>
              <a:spAutoFit/>
            </a:bodyPr>
            <a:lstStyle/>
            <a:p>
              <a:pPr marL="285750" indent="-285750">
                <a:lnSpc>
                  <a:spcPct val="95000"/>
                </a:lnSpc>
                <a:spcAft>
                  <a:spcPct val="40000"/>
                </a:spcAft>
                <a:buClr>
                  <a:srgbClr val="292929"/>
                </a:buClr>
                <a:buFont typeface="Arial" panose="020B0604020202020204" pitchFamily="34" charset="0"/>
                <a:buChar char="•"/>
              </a:pPr>
              <a:r>
                <a:rPr lang="de-DE" sz="1600" noProof="1">
                  <a:cs typeface="Calibri" panose="020F0502020204030204" pitchFamily="34" charset="0"/>
                </a:rPr>
                <a:t>Daten-Auswertung (ML) erfordert </a:t>
              </a:r>
              <a:br>
                <a:rPr lang="de-DE" sz="1600" noProof="1">
                  <a:cs typeface="Calibri" panose="020F0502020204030204" pitchFamily="34" charset="0"/>
                </a:rPr>
              </a:br>
              <a:r>
                <a:rPr lang="de-DE" sz="1600" b="1" noProof="1">
                  <a:cs typeface="Calibri" panose="020F0502020204030204" pitchFamily="34" charset="0"/>
                </a:rPr>
                <a:t>Programmier-Kenntnisse</a:t>
              </a:r>
              <a:endParaRPr lang="de-DE" sz="1600" noProof="1">
                <a:cs typeface="Calibri" panose="020F0502020204030204" pitchFamily="34" charset="0"/>
              </a:endParaRPr>
            </a:p>
          </p:txBody>
        </p:sp>
        <p:sp>
          <p:nvSpPr>
            <p:cNvPr id="17" name="Line 16"/>
            <p:cNvSpPr>
              <a:spLocks noChangeShapeType="1"/>
            </p:cNvSpPr>
            <p:nvPr/>
          </p:nvSpPr>
          <p:spPr bwMode="gray">
            <a:xfrm>
              <a:off x="2042170" y="4261992"/>
              <a:ext cx="9001000" cy="0"/>
            </a:xfrm>
            <a:prstGeom prst="line">
              <a:avLst/>
            </a:prstGeom>
            <a:noFill/>
            <a:ln w="38100">
              <a:solidFill>
                <a:srgbClr val="5F5F5F"/>
              </a:solidFill>
              <a:prstDash val="sysDot"/>
              <a:round/>
              <a:headEnd/>
              <a:tailEnd/>
            </a:ln>
            <a:effectLst/>
          </p:spPr>
          <p:txBody>
            <a:bodyPr/>
            <a:lstStyle/>
            <a:p>
              <a:endParaRPr lang="de-DE" sz="1600" dirty="0"/>
            </a:p>
          </p:txBody>
        </p:sp>
      </p:grpSp>
      <p:grpSp>
        <p:nvGrpSpPr>
          <p:cNvPr id="24" name="Gruppieren 23"/>
          <p:cNvGrpSpPr/>
          <p:nvPr/>
        </p:nvGrpSpPr>
        <p:grpSpPr>
          <a:xfrm>
            <a:off x="3071664" y="4833160"/>
            <a:ext cx="7686600" cy="619555"/>
            <a:chOff x="2063552" y="5301208"/>
            <a:chExt cx="10248800" cy="826074"/>
          </a:xfrm>
        </p:grpSpPr>
        <p:sp>
          <p:nvSpPr>
            <p:cNvPr id="18" name="Rechteck 17"/>
            <p:cNvSpPr/>
            <p:nvPr/>
          </p:nvSpPr>
          <p:spPr>
            <a:xfrm>
              <a:off x="6216352" y="5380411"/>
              <a:ext cx="6096000" cy="746871"/>
            </a:xfrm>
            <a:prstGeom prst="rect">
              <a:avLst/>
            </a:prstGeom>
          </p:spPr>
          <p:txBody>
            <a:bodyPr>
              <a:spAutoFit/>
            </a:bodyPr>
            <a:lstStyle/>
            <a:p>
              <a:pPr marL="285750" indent="-285750">
                <a:lnSpc>
                  <a:spcPct val="95000"/>
                </a:lnSpc>
                <a:spcAft>
                  <a:spcPct val="40000"/>
                </a:spcAft>
                <a:buClr>
                  <a:srgbClr val="292929"/>
                </a:buClr>
                <a:buFont typeface="Arial" panose="020B0604020202020204" pitchFamily="34" charset="0"/>
                <a:buChar char="•"/>
              </a:pPr>
              <a:r>
                <a:rPr lang="de-DE" sz="1600" noProof="1">
                  <a:cs typeface="Calibri" panose="020F0502020204030204" pitchFamily="34" charset="0"/>
                </a:rPr>
                <a:t>Kein strukturiertes </a:t>
              </a:r>
              <a:r>
                <a:rPr lang="de-DE" sz="1600" b="1" noProof="1">
                  <a:cs typeface="Calibri" panose="020F0502020204030204" pitchFamily="34" charset="0"/>
                </a:rPr>
                <a:t>Domain-Knowledge </a:t>
              </a:r>
              <a:br>
                <a:rPr lang="de-DE" sz="1600" b="1" noProof="1">
                  <a:cs typeface="Calibri" panose="020F0502020204030204" pitchFamily="34" charset="0"/>
                </a:rPr>
              </a:br>
              <a:endParaRPr lang="de-DE" sz="1600" noProof="1">
                <a:cs typeface="Calibri" panose="020F0502020204030204" pitchFamily="34" charset="0"/>
              </a:endParaRPr>
            </a:p>
          </p:txBody>
        </p:sp>
        <p:sp>
          <p:nvSpPr>
            <p:cNvPr id="19" name="Line 16"/>
            <p:cNvSpPr>
              <a:spLocks noChangeShapeType="1"/>
            </p:cNvSpPr>
            <p:nvPr/>
          </p:nvSpPr>
          <p:spPr bwMode="gray">
            <a:xfrm>
              <a:off x="2063552" y="5301208"/>
              <a:ext cx="9001000" cy="0"/>
            </a:xfrm>
            <a:prstGeom prst="line">
              <a:avLst/>
            </a:prstGeom>
            <a:noFill/>
            <a:ln w="38100">
              <a:solidFill>
                <a:srgbClr val="5F5F5F"/>
              </a:solidFill>
              <a:prstDash val="sysDot"/>
              <a:round/>
              <a:headEnd/>
              <a:tailEnd/>
            </a:ln>
            <a:effectLst/>
          </p:spPr>
          <p:txBody>
            <a:bodyPr/>
            <a:lstStyle/>
            <a:p>
              <a:endParaRPr lang="de-DE" sz="1600" dirty="0"/>
            </a:p>
          </p:txBody>
        </p:sp>
      </p:grpSp>
      <p:sp>
        <p:nvSpPr>
          <p:cNvPr id="2" name="Foliennummernplatzhalter 1">
            <a:extLst>
              <a:ext uri="{FF2B5EF4-FFF2-40B4-BE49-F238E27FC236}">
                <a16:creationId xmlns:a16="http://schemas.microsoft.com/office/drawing/2014/main" id="{5AB6BA18-8FB9-4A20-94F3-61B2396D505A}"/>
              </a:ext>
            </a:extLst>
          </p:cNvPr>
          <p:cNvSpPr>
            <a:spLocks noGrp="1"/>
          </p:cNvSpPr>
          <p:nvPr>
            <p:ph type="sldNum" sz="quarter" idx="11"/>
          </p:nvPr>
        </p:nvSpPr>
        <p:spPr/>
        <p:txBody>
          <a:bodyPr/>
          <a:lstStyle/>
          <a:p>
            <a:fld id="{FFC269A0-BD27-4577-9DED-0AAE60100C51}" type="slidenum">
              <a:rPr lang="de-DE" smtClean="0"/>
              <a:pPr/>
              <a:t>168</a:t>
            </a:fld>
            <a:r>
              <a:rPr lang="de-DE"/>
              <a:t> | ©</a:t>
            </a:r>
            <a:endParaRPr lang="de-DE" dirty="0"/>
          </a:p>
        </p:txBody>
      </p:sp>
      <p:sp>
        <p:nvSpPr>
          <p:cNvPr id="4" name="Fußzeilenplatzhalter 3">
            <a:extLst>
              <a:ext uri="{FF2B5EF4-FFF2-40B4-BE49-F238E27FC236}">
                <a16:creationId xmlns:a16="http://schemas.microsoft.com/office/drawing/2014/main" id="{5A799AE1-CCC3-41D5-9F36-ECCFAC326CA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2365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Aufbruchsstimmung im Controlling?</a:t>
            </a:r>
          </a:p>
        </p:txBody>
      </p:sp>
      <p:pic>
        <p:nvPicPr>
          <p:cNvPr id="4" name="Inhaltsplatzhalt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2063555" y="1363509"/>
            <a:ext cx="3597275" cy="4805362"/>
          </a:xfrm>
          <a:prstGeom prst="rect">
            <a:avLst/>
          </a:prstGeom>
        </p:spPr>
      </p:pic>
      <p:sp>
        <p:nvSpPr>
          <p:cNvPr id="2" name="Rechteck 1"/>
          <p:cNvSpPr/>
          <p:nvPr/>
        </p:nvSpPr>
        <p:spPr>
          <a:xfrm>
            <a:off x="6594022" y="1871005"/>
            <a:ext cx="3411850" cy="2263505"/>
          </a:xfrm>
          <a:prstGeom prst="rect">
            <a:avLst/>
          </a:prstGeom>
        </p:spPr>
        <p:txBody>
          <a:bodyPr wrap="square">
            <a:spAutoFit/>
          </a:bodyPr>
          <a:lstStyle/>
          <a:p>
            <a:r>
              <a:rPr lang="de-DE" sz="1693" dirty="0"/>
              <a:t>„Nehmen Sie beispielsweise das Controlling, etwa das Nachrechnen von Spesenabrechnungen. </a:t>
            </a:r>
            <a:r>
              <a:rPr lang="de-DE" sz="1693" b="1" dirty="0"/>
              <a:t>Dafür braucht es keine Menschen</a:t>
            </a:r>
            <a:r>
              <a:rPr lang="de-DE" sz="1693" dirty="0"/>
              <a:t>. Es kann sein, dass kein Controller mehr übrigbleibt.“</a:t>
            </a:r>
          </a:p>
          <a:p>
            <a:r>
              <a:rPr lang="de-DE" sz="1129" dirty="0"/>
              <a:t>Gabor Steingart, Herausgeber Handelsblatt, </a:t>
            </a:r>
          </a:p>
          <a:p>
            <a:r>
              <a:rPr lang="de-DE" sz="1129" dirty="0"/>
              <a:t>Focus Online Interview 8.11.2017</a:t>
            </a:r>
          </a:p>
          <a:p>
            <a:endParaRPr lang="de-DE" sz="1693" dirty="0"/>
          </a:p>
        </p:txBody>
      </p:sp>
      <p:sp>
        <p:nvSpPr>
          <p:cNvPr id="5" name="Rechteck 4"/>
          <p:cNvSpPr/>
          <p:nvPr/>
        </p:nvSpPr>
        <p:spPr>
          <a:xfrm>
            <a:off x="6599536" y="3974789"/>
            <a:ext cx="3456384" cy="1427891"/>
          </a:xfrm>
          <a:prstGeom prst="rect">
            <a:avLst/>
          </a:prstGeom>
        </p:spPr>
        <p:txBody>
          <a:bodyPr wrap="square">
            <a:spAutoFit/>
          </a:bodyPr>
          <a:lstStyle/>
          <a:p>
            <a:r>
              <a:rPr lang="de-DE" sz="1693" dirty="0"/>
              <a:t>„In zehn Jahren wird es in großen Unternehmen keine Controller mehr geben.“</a:t>
            </a:r>
          </a:p>
          <a:p>
            <a:r>
              <a:rPr lang="de-DE" sz="1200" dirty="0"/>
              <a:t>Martin Hofmann, CIO und Vorstandsmitglied VW, </a:t>
            </a:r>
          </a:p>
          <a:p>
            <a:r>
              <a:rPr lang="de-DE" sz="1200" dirty="0"/>
              <a:t>Süddeutsche </a:t>
            </a:r>
            <a:br>
              <a:rPr lang="de-DE" sz="1200" dirty="0"/>
            </a:br>
            <a:r>
              <a:rPr lang="de-DE" sz="1200" dirty="0"/>
              <a:t>10. November 2016</a:t>
            </a:r>
          </a:p>
        </p:txBody>
      </p:sp>
      <p:sp>
        <p:nvSpPr>
          <p:cNvPr id="8" name="Foliennummernplatzhalter 7">
            <a:extLst>
              <a:ext uri="{FF2B5EF4-FFF2-40B4-BE49-F238E27FC236}">
                <a16:creationId xmlns:a16="http://schemas.microsoft.com/office/drawing/2014/main" id="{7DA05DFC-EA53-4890-A721-19E91F1103CD}"/>
              </a:ext>
            </a:extLst>
          </p:cNvPr>
          <p:cNvSpPr>
            <a:spLocks noGrp="1"/>
          </p:cNvSpPr>
          <p:nvPr>
            <p:ph type="sldNum" sz="quarter" idx="11"/>
          </p:nvPr>
        </p:nvSpPr>
        <p:spPr/>
        <p:txBody>
          <a:bodyPr/>
          <a:lstStyle/>
          <a:p>
            <a:fld id="{FFC269A0-BD27-4577-9DED-0AAE60100C51}" type="slidenum">
              <a:rPr lang="de-DE" smtClean="0"/>
              <a:pPr/>
              <a:t>16</a:t>
            </a:fld>
            <a:r>
              <a:rPr lang="de-DE" dirty="0"/>
              <a:t> | ©</a:t>
            </a:r>
          </a:p>
        </p:txBody>
      </p:sp>
      <p:sp>
        <p:nvSpPr>
          <p:cNvPr id="9" name="Fußzeilenplatzhalter 8">
            <a:extLst>
              <a:ext uri="{FF2B5EF4-FFF2-40B4-BE49-F238E27FC236}">
                <a16:creationId xmlns:a16="http://schemas.microsoft.com/office/drawing/2014/main" id="{17153B6D-B8C2-4862-9828-4A033CED25DB}"/>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0843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E8EB079-79B2-46EC-A44D-63D26CFA509D}"/>
              </a:ext>
            </a:extLst>
          </p:cNvPr>
          <p:cNvSpPr>
            <a:spLocks noGrp="1"/>
          </p:cNvSpPr>
          <p:nvPr>
            <p:ph type="title"/>
          </p:nvPr>
        </p:nvSpPr>
        <p:spPr/>
        <p:txBody>
          <a:bodyPr/>
          <a:lstStyle/>
          <a:p>
            <a:r>
              <a:rPr lang="de-DE" dirty="0"/>
              <a:t>Was ist ein Data Scientist?</a:t>
            </a:r>
          </a:p>
        </p:txBody>
      </p:sp>
      <p:sp>
        <p:nvSpPr>
          <p:cNvPr id="7" name="Inhaltsplatzhalter 6">
            <a:extLst>
              <a:ext uri="{FF2B5EF4-FFF2-40B4-BE49-F238E27FC236}">
                <a16:creationId xmlns:a16="http://schemas.microsoft.com/office/drawing/2014/main" id="{C3ACE3E5-BD14-4508-B715-82F05578D449}"/>
              </a:ext>
            </a:extLst>
          </p:cNvPr>
          <p:cNvSpPr>
            <a:spLocks noGrp="1"/>
          </p:cNvSpPr>
          <p:nvPr>
            <p:ph idx="1"/>
          </p:nvPr>
        </p:nvSpPr>
        <p:spPr>
          <a:xfrm>
            <a:off x="719669" y="1700213"/>
            <a:ext cx="6888500" cy="4393084"/>
          </a:xfrm>
        </p:spPr>
        <p:txBody>
          <a:bodyPr/>
          <a:lstStyle/>
          <a:p>
            <a:pPr fontAlgn="base"/>
            <a:r>
              <a:rPr lang="de-DE" sz="1800" dirty="0"/>
              <a:t>Ein </a:t>
            </a:r>
            <a:r>
              <a:rPr lang="de-DE" sz="1800" b="1" dirty="0">
                <a:solidFill>
                  <a:srgbClr val="0478B7"/>
                </a:solidFill>
              </a:rPr>
              <a:t>“Data Scientist” </a:t>
            </a:r>
            <a:r>
              <a:rPr lang="de-DE" sz="1800" dirty="0"/>
              <a:t>…</a:t>
            </a:r>
          </a:p>
          <a:p>
            <a:pPr marL="357188" indent="-357188" fontAlgn="base"/>
            <a:r>
              <a:rPr lang="de-DE" sz="1800" dirty="0"/>
              <a:t>… braucht wichtige Charaktereigenschaften: Er ist neugierig; forscht; stellt Fragen; hinterfragt alles kritisch: </a:t>
            </a:r>
            <a:r>
              <a:rPr lang="de-DE" sz="1800" b="1" dirty="0">
                <a:solidFill>
                  <a:srgbClr val="0478B7"/>
                </a:solidFill>
              </a:rPr>
              <a:t>„Nichts ist heilig“</a:t>
            </a:r>
            <a:r>
              <a:rPr lang="de-DE" sz="1800" b="1" dirty="0"/>
              <a:t>.</a:t>
            </a:r>
          </a:p>
          <a:p>
            <a:pPr lvl="1"/>
            <a:endParaRPr lang="de-DE" sz="1800" dirty="0"/>
          </a:p>
          <a:p>
            <a:pPr fontAlgn="base"/>
            <a:r>
              <a:rPr lang="de-DE" sz="1800" dirty="0"/>
              <a:t>… hat ein </a:t>
            </a:r>
            <a:r>
              <a:rPr lang="de-DE" sz="1800" b="1" dirty="0">
                <a:solidFill>
                  <a:srgbClr val="0478B7"/>
                </a:solidFill>
              </a:rPr>
              <a:t>breites</a:t>
            </a:r>
            <a:r>
              <a:rPr lang="de-DE" sz="1800" b="1" dirty="0"/>
              <a:t> </a:t>
            </a:r>
            <a:r>
              <a:rPr lang="de-DE" sz="1800" b="1" dirty="0">
                <a:solidFill>
                  <a:srgbClr val="0478B7"/>
                </a:solidFill>
              </a:rPr>
              <a:t>Wissensspektrum</a:t>
            </a:r>
            <a:r>
              <a:rPr lang="de-DE" sz="1800" b="1" dirty="0"/>
              <a:t> </a:t>
            </a:r>
            <a:r>
              <a:rPr lang="de-DE" sz="1800" dirty="0"/>
              <a:t>in mathematischen und statistischen Methoden.</a:t>
            </a:r>
          </a:p>
          <a:p>
            <a:pPr fontAlgn="base"/>
            <a:endParaRPr lang="de-DE" sz="1800" dirty="0"/>
          </a:p>
          <a:p>
            <a:pPr marL="357188" indent="-357188" fontAlgn="base"/>
            <a:r>
              <a:rPr lang="de-DE" sz="1800" dirty="0"/>
              <a:t>… braucht gute </a:t>
            </a:r>
            <a:r>
              <a:rPr lang="de-DE" sz="1800" b="1" dirty="0">
                <a:solidFill>
                  <a:srgbClr val="0478B7"/>
                </a:solidFill>
              </a:rPr>
              <a:t>IT-Skills,</a:t>
            </a:r>
            <a:r>
              <a:rPr lang="de-DE" sz="1800" dirty="0"/>
              <a:t> um Datenquellen zu kombinieren und sich durch Ströme von Daten durcharbeiten zu können. </a:t>
            </a:r>
          </a:p>
          <a:p>
            <a:pPr fontAlgn="base"/>
            <a:endParaRPr lang="de-DE" sz="1800" dirty="0"/>
          </a:p>
          <a:p>
            <a:pPr marL="357188" indent="-357188" fontAlgn="base"/>
            <a:r>
              <a:rPr lang="de-DE" sz="1800" dirty="0"/>
              <a:t>… ist ein </a:t>
            </a:r>
            <a:r>
              <a:rPr lang="de-DE" sz="1800" b="1" dirty="0">
                <a:solidFill>
                  <a:srgbClr val="0478B7"/>
                </a:solidFill>
              </a:rPr>
              <a:t>guter</a:t>
            </a:r>
            <a:r>
              <a:rPr lang="de-DE" sz="1800" b="1" dirty="0"/>
              <a:t> </a:t>
            </a:r>
            <a:r>
              <a:rPr lang="de-DE" sz="1800" b="1" dirty="0">
                <a:solidFill>
                  <a:srgbClr val="0478B7"/>
                </a:solidFill>
              </a:rPr>
              <a:t>Wissenschaftler</a:t>
            </a:r>
            <a:r>
              <a:rPr lang="de-DE" sz="1800" dirty="0"/>
              <a:t>. Schlussfolgerungen folgen den Daten, nicht umgekehrt.</a:t>
            </a:r>
          </a:p>
          <a:p>
            <a:pPr marL="0" indent="0">
              <a:buNone/>
            </a:pPr>
            <a:endParaRPr lang="de-AT" sz="1800" dirty="0"/>
          </a:p>
          <a:p>
            <a:endParaRPr lang="de-DE" dirty="0"/>
          </a:p>
        </p:txBody>
      </p:sp>
      <p:sp>
        <p:nvSpPr>
          <p:cNvPr id="3" name="Fußzeilenplatzhalter 2">
            <a:extLst>
              <a:ext uri="{FF2B5EF4-FFF2-40B4-BE49-F238E27FC236}">
                <a16:creationId xmlns:a16="http://schemas.microsoft.com/office/drawing/2014/main" id="{A5E73241-A019-418A-8B13-BE2A44BEE522}"/>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6A51F181-8C6A-4268-B1A8-21C37E535326}"/>
              </a:ext>
            </a:extLst>
          </p:cNvPr>
          <p:cNvSpPr>
            <a:spLocks noGrp="1"/>
          </p:cNvSpPr>
          <p:nvPr>
            <p:ph type="sldNum" sz="quarter" idx="11"/>
          </p:nvPr>
        </p:nvSpPr>
        <p:spPr/>
        <p:txBody>
          <a:bodyPr/>
          <a:lstStyle/>
          <a:p>
            <a:fld id="{FFC269A0-BD27-4577-9DED-0AAE60100C51}" type="slidenum">
              <a:rPr lang="de-DE" smtClean="0"/>
              <a:pPr/>
              <a:t>169</a:t>
            </a:fld>
            <a:r>
              <a:rPr lang="de-DE"/>
              <a:t> | ©</a:t>
            </a:r>
            <a:endParaRPr lang="de-DE" dirty="0"/>
          </a:p>
        </p:txBody>
      </p:sp>
      <p:sp>
        <p:nvSpPr>
          <p:cNvPr id="8" name="Textplatzhalter 7">
            <a:extLst>
              <a:ext uri="{FF2B5EF4-FFF2-40B4-BE49-F238E27FC236}">
                <a16:creationId xmlns:a16="http://schemas.microsoft.com/office/drawing/2014/main" id="{112E499E-20E2-4AB4-A748-84727123F397}"/>
              </a:ext>
            </a:extLst>
          </p:cNvPr>
          <p:cNvSpPr>
            <a:spLocks noGrp="1"/>
          </p:cNvSpPr>
          <p:nvPr>
            <p:ph type="body" sz="quarter" idx="13"/>
          </p:nvPr>
        </p:nvSpPr>
        <p:spPr/>
        <p:txBody>
          <a:bodyPr/>
          <a:lstStyle/>
          <a:p>
            <a:endParaRPr lang="de-DE"/>
          </a:p>
        </p:txBody>
      </p:sp>
      <p:pic>
        <p:nvPicPr>
          <p:cNvPr id="5" name="Grafik 4">
            <a:extLst>
              <a:ext uri="{FF2B5EF4-FFF2-40B4-BE49-F238E27FC236}">
                <a16:creationId xmlns:a16="http://schemas.microsoft.com/office/drawing/2014/main" id="{82992B4B-FE44-4293-A02D-DC55FBF9403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9598" y="1556222"/>
            <a:ext cx="4781572" cy="4333299"/>
          </a:xfrm>
          <a:prstGeom prst="rect">
            <a:avLst/>
          </a:prstGeom>
          <a:ln>
            <a:noFill/>
          </a:ln>
          <a:effectLst/>
        </p:spPr>
      </p:pic>
    </p:spTree>
    <p:extLst>
      <p:ext uri="{BB962C8B-B14F-4D97-AF65-F5344CB8AC3E}">
        <p14:creationId xmlns:p14="http://schemas.microsoft.com/office/powerpoint/2010/main" val="7345367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82987"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Tipps und </a:t>
            </a:r>
            <a:r>
              <a:rPr lang="en-US" dirty="0" err="1"/>
              <a:t>Herausforderungen</a:t>
            </a:r>
            <a:br>
              <a:rPr lang="en-US" dirty="0"/>
            </a:br>
            <a:endParaRPr lang="de-DE" dirty="0"/>
          </a:p>
        </p:txBody>
      </p:sp>
      <p:sp>
        <p:nvSpPr>
          <p:cNvPr id="3" name="Inhaltsplatzhalter 2"/>
          <p:cNvSpPr>
            <a:spLocks noGrp="1"/>
          </p:cNvSpPr>
          <p:nvPr>
            <p:ph idx="1"/>
          </p:nvPr>
        </p:nvSpPr>
        <p:spPr/>
        <p:txBody>
          <a:bodyPr/>
          <a:lstStyle/>
          <a:p>
            <a:pPr>
              <a:spcBef>
                <a:spcPts val="0"/>
              </a:spcBef>
              <a:spcAft>
                <a:spcPts val="1200"/>
              </a:spcAft>
            </a:pPr>
            <a:r>
              <a:rPr lang="de-DE" dirty="0">
                <a:solidFill>
                  <a:srgbClr val="2D4E7C"/>
                </a:solidFill>
              </a:rPr>
              <a:t>Business</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Verstehe den (Geschäfts-)Prozess</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Verstehe die Beziehung zu den Daten</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Vertraue nicht auf das Data Understanding des Unternehmens</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Beantworte die richtigen Fragen</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Enge Zusammenarbeit mit Business</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Data Science bedeutet Veränderung und erfordert Change Management</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Gewinne das Vertrauen der Menschen</a:t>
            </a:r>
          </a:p>
          <a:p>
            <a:pPr marL="742950" lvl="1" indent="-285750">
              <a:lnSpc>
                <a:spcPct val="100000"/>
              </a:lnSpc>
              <a:spcBef>
                <a:spcPts val="0"/>
              </a:spcBef>
              <a:buClr>
                <a:srgbClr val="0478B7"/>
              </a:buClr>
              <a:buFont typeface="Arial" panose="020B0604020202020204" pitchFamily="34" charset="0"/>
              <a:buChar char="•"/>
            </a:pPr>
            <a:endParaRPr lang="de-DE" sz="1400" dirty="0">
              <a:solidFill>
                <a:schemeClr val="tx1"/>
              </a:solidFill>
            </a:endParaRPr>
          </a:p>
          <a:p>
            <a:pPr>
              <a:spcBef>
                <a:spcPts val="0"/>
              </a:spcBef>
              <a:buClr>
                <a:srgbClr val="009FE3"/>
              </a:buClr>
            </a:pPr>
            <a:r>
              <a:rPr lang="en-US" dirty="0">
                <a:solidFill>
                  <a:srgbClr val="2D4E7C"/>
                </a:solidFill>
              </a:rPr>
              <a:t>Use Case </a:t>
            </a:r>
            <a:r>
              <a:rPr lang="en-US" dirty="0" err="1">
                <a:solidFill>
                  <a:srgbClr val="2D4E7C"/>
                </a:solidFill>
              </a:rPr>
              <a:t>Auswahl</a:t>
            </a:r>
            <a:r>
              <a:rPr lang="en-US" dirty="0">
                <a:solidFill>
                  <a:srgbClr val="2D4E7C"/>
                </a:solidFill>
              </a:rPr>
              <a:t>/</a:t>
            </a:r>
            <a:r>
              <a:rPr lang="en-US" dirty="0" err="1">
                <a:solidFill>
                  <a:srgbClr val="2D4E7C"/>
                </a:solidFill>
              </a:rPr>
              <a:t>Projekt</a:t>
            </a:r>
            <a:r>
              <a:rPr lang="en-US" dirty="0">
                <a:solidFill>
                  <a:srgbClr val="2D4E7C"/>
                </a:solidFill>
              </a:rPr>
              <a:t>-Set-up</a:t>
            </a:r>
          </a:p>
          <a:p>
            <a:pPr>
              <a:spcBef>
                <a:spcPts val="0"/>
              </a:spcBef>
              <a:buClr>
                <a:srgbClr val="009FE3"/>
              </a:buClr>
            </a:pPr>
            <a:endParaRPr lang="en-US" sz="1600" dirty="0">
              <a:solidFill>
                <a:srgbClr val="0478B7"/>
              </a:solidFill>
            </a:endParaRPr>
          </a:p>
          <a:p>
            <a:pPr marL="742950" lvl="1" indent="-285750">
              <a:spcBef>
                <a:spcPts val="0"/>
              </a:spcBef>
              <a:buClr>
                <a:srgbClr val="0478B7"/>
              </a:buClr>
              <a:buFont typeface="Symbol" panose="05050102010706020507" pitchFamily="18" charset="2"/>
              <a:buChar char="-"/>
            </a:pPr>
            <a:r>
              <a:rPr lang="de-DE" sz="1400" dirty="0"/>
              <a:t>Folge dem Prinzip "Think </a:t>
            </a:r>
            <a:r>
              <a:rPr lang="de-DE" sz="1400" dirty="0" err="1"/>
              <a:t>big</a:t>
            </a:r>
            <a:r>
              <a:rPr lang="de-DE" sz="1400" dirty="0"/>
              <a:t>, </a:t>
            </a:r>
            <a:r>
              <a:rPr lang="de-DE" sz="1400" dirty="0" err="1"/>
              <a:t>start</a:t>
            </a:r>
            <a:r>
              <a:rPr lang="de-DE" sz="1400" dirty="0"/>
              <a:t> </a:t>
            </a:r>
            <a:r>
              <a:rPr lang="de-DE" sz="1400" dirty="0" err="1"/>
              <a:t>small</a:t>
            </a:r>
            <a:r>
              <a:rPr lang="de-DE" sz="1400" dirty="0"/>
              <a:t>"</a:t>
            </a:r>
          </a:p>
          <a:p>
            <a:pPr marL="742950" lvl="1" indent="-285750">
              <a:spcBef>
                <a:spcPts val="0"/>
              </a:spcBef>
              <a:buClr>
                <a:srgbClr val="0478B7"/>
              </a:buClr>
              <a:buFont typeface="Symbol" panose="05050102010706020507" pitchFamily="18" charset="2"/>
              <a:buChar char="-"/>
            </a:pPr>
            <a:r>
              <a:rPr lang="de-DE" sz="1400" dirty="0"/>
              <a:t>Nicht zu früh operationalisieren</a:t>
            </a:r>
          </a:p>
          <a:p>
            <a:pPr marL="742950" lvl="1" indent="-285750">
              <a:spcBef>
                <a:spcPts val="0"/>
              </a:spcBef>
              <a:buClr>
                <a:srgbClr val="0478B7"/>
              </a:buClr>
              <a:buFont typeface="Symbol" panose="05050102010706020507" pitchFamily="18" charset="2"/>
              <a:buChar char="-"/>
            </a:pPr>
            <a:r>
              <a:rPr lang="de-DE" sz="1400" dirty="0"/>
              <a:t>Fail fast (</a:t>
            </a:r>
            <a:r>
              <a:rPr lang="de-DE" sz="1400" dirty="0" err="1"/>
              <a:t>You</a:t>
            </a:r>
            <a:r>
              <a:rPr lang="de-DE" sz="1400" dirty="0"/>
              <a:t> will fail!)</a:t>
            </a:r>
          </a:p>
          <a:p>
            <a:pPr marL="742950" lvl="1" indent="-285750">
              <a:spcBef>
                <a:spcPts val="0"/>
              </a:spcBef>
              <a:buClr>
                <a:srgbClr val="0478B7"/>
              </a:buClr>
              <a:buFont typeface="Symbol" panose="05050102010706020507" pitchFamily="18" charset="2"/>
              <a:buChar char="-"/>
            </a:pPr>
            <a:r>
              <a:rPr lang="de-DE" sz="1400" dirty="0"/>
              <a:t>Aus Misserfolgen lernen</a:t>
            </a:r>
          </a:p>
          <a:p>
            <a:pPr marL="742950" lvl="1" indent="-285750">
              <a:spcBef>
                <a:spcPts val="0"/>
              </a:spcBef>
              <a:buClr>
                <a:srgbClr val="0478B7"/>
              </a:buClr>
              <a:buFont typeface="Symbol" panose="05050102010706020507" pitchFamily="18" charset="2"/>
              <a:buChar char="-"/>
            </a:pPr>
            <a:r>
              <a:rPr lang="de-DE" sz="1400" dirty="0"/>
              <a:t>Sei agil</a:t>
            </a:r>
          </a:p>
          <a:p>
            <a:pPr marL="742950" lvl="1" indent="-285750">
              <a:spcBef>
                <a:spcPts val="0"/>
              </a:spcBef>
              <a:buClr>
                <a:srgbClr val="0478B7"/>
              </a:buClr>
              <a:buFont typeface="Symbol" panose="05050102010706020507" pitchFamily="18" charset="2"/>
              <a:buChar char="-"/>
            </a:pPr>
            <a:r>
              <a:rPr lang="de-DE" sz="1400" dirty="0"/>
              <a:t>Wechsele wenn nötig den Use Case</a:t>
            </a:r>
          </a:p>
          <a:p>
            <a:pPr marL="742950" lvl="1" indent="-285750">
              <a:spcBef>
                <a:spcPts val="0"/>
              </a:spcBef>
              <a:buClr>
                <a:srgbClr val="0478B7"/>
              </a:buClr>
              <a:buFont typeface="Symbol" panose="05050102010706020507" pitchFamily="18" charset="2"/>
              <a:buChar char="-"/>
            </a:pPr>
            <a:r>
              <a:rPr lang="de-DE" sz="1400" dirty="0"/>
              <a:t>Glaube nicht an zu gute Ergebnisse</a:t>
            </a:r>
            <a:endParaRPr lang="en-US" sz="1400" dirty="0"/>
          </a:p>
          <a:p>
            <a:pPr>
              <a:spcBef>
                <a:spcPts val="0"/>
              </a:spcBef>
            </a:pPr>
            <a:endParaRPr lang="de-DE" sz="1400" dirty="0">
              <a:solidFill>
                <a:schemeClr val="tx1"/>
              </a:solidFill>
            </a:endParaRPr>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170</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69584798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84011"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dirty="0"/>
              <a:t>Anwendungsgebiete</a:t>
            </a:r>
          </a:p>
          <a:p>
            <a:pPr lvl="1"/>
            <a:r>
              <a:rPr lang="de-DE" dirty="0"/>
              <a:t>Customer Analytics</a:t>
            </a:r>
          </a:p>
          <a:p>
            <a:pPr lvl="1"/>
            <a:r>
              <a:rPr lang="de-DE" dirty="0"/>
              <a:t>Industrial Analytics</a:t>
            </a:r>
          </a:p>
          <a:p>
            <a:pPr lvl="1"/>
            <a:r>
              <a:rPr lang="de-DE" dirty="0"/>
              <a:t>Finance Analytics</a:t>
            </a:r>
          </a:p>
          <a:p>
            <a:r>
              <a:rPr lang="de-DE" dirty="0"/>
              <a:t>Business Value</a:t>
            </a:r>
          </a:p>
          <a:p>
            <a:r>
              <a:rPr lang="de-DE" dirty="0"/>
              <a:t>Tipps und Herausforderungen</a:t>
            </a:r>
          </a:p>
          <a:p>
            <a:r>
              <a:rPr lang="de-DE" b="1"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171</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1294848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594608854"/>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85035" name="think-cell Folie" r:id="rId6" imgW="360" imgH="360" progId="TCLayout.ActiveDocument.1">
                  <p:embed/>
                </p:oleObj>
              </mc:Choice>
              <mc:Fallback>
                <p:oleObj name="think-cell Folie" r:id="rId6" imgW="360" imgH="360" progId="TCLayout.ActiveDocument.1">
                  <p:embed/>
                  <p:pic>
                    <p:nvPicPr>
                      <p:cNvPr id="6" name="Objekt 5"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en-US"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14" name="Titel 2"/>
          <p:cNvSpPr txBox="1">
            <a:spLocks/>
          </p:cNvSpPr>
          <p:nvPr/>
        </p:nvSpPr>
        <p:spPr>
          <a:xfrm>
            <a:off x="2063552" y="908720"/>
            <a:ext cx="8064896" cy="648072"/>
          </a:xfrm>
          <a:prstGeom prst="rect">
            <a:avLst/>
          </a:prstGeom>
        </p:spPr>
        <p:txBody>
          <a:bodyPr/>
          <a:lstStyle>
            <a:lvl1pPr algn="l" defTabSz="914400" rtl="0" eaLnBrk="1" latinLnBrk="0" hangingPunct="1">
              <a:lnSpc>
                <a:spcPct val="89000"/>
              </a:lnSpc>
              <a:spcBef>
                <a:spcPct val="0"/>
              </a:spcBef>
              <a:buNone/>
              <a:defRPr sz="2400" kern="1200">
                <a:solidFill>
                  <a:schemeClr val="accent1"/>
                </a:solidFill>
                <a:latin typeface="+mj-lt"/>
                <a:ea typeface="+mj-ea"/>
                <a:cs typeface="+mj-cs"/>
              </a:defRPr>
            </a:lvl1pPr>
          </a:lstStyle>
          <a:p>
            <a:endParaRPr lang="de-DE" dirty="0"/>
          </a:p>
        </p:txBody>
      </p:sp>
      <p:sp>
        <p:nvSpPr>
          <p:cNvPr id="5" name="Titel 4"/>
          <p:cNvSpPr>
            <a:spLocks noGrp="1"/>
          </p:cNvSpPr>
          <p:nvPr>
            <p:ph type="title"/>
          </p:nvPr>
        </p:nvSpPr>
        <p:spPr/>
        <p:txBody>
          <a:bodyPr/>
          <a:lstStyle/>
          <a:p>
            <a:r>
              <a:rPr lang="en-US" dirty="0"/>
              <a:t>Machine Learning-</a:t>
            </a:r>
            <a:r>
              <a:rPr lang="en-US" dirty="0" err="1"/>
              <a:t>Werkzeuge</a:t>
            </a:r>
            <a:r>
              <a:rPr lang="en-US" dirty="0"/>
              <a:t>:</a:t>
            </a:r>
            <a:br>
              <a:rPr lang="de-DE" dirty="0"/>
            </a:br>
            <a:endParaRPr lang="de-DE" dirty="0"/>
          </a:p>
        </p:txBody>
      </p:sp>
      <p:sp>
        <p:nvSpPr>
          <p:cNvPr id="8" name="Foliennummernplatzhalter 7">
            <a:extLst>
              <a:ext uri="{FF2B5EF4-FFF2-40B4-BE49-F238E27FC236}">
                <a16:creationId xmlns:a16="http://schemas.microsoft.com/office/drawing/2014/main" id="{DE522C4C-657D-47E2-8D7F-BEB83F5BE525}"/>
              </a:ext>
            </a:extLst>
          </p:cNvPr>
          <p:cNvSpPr>
            <a:spLocks noGrp="1"/>
          </p:cNvSpPr>
          <p:nvPr>
            <p:ph type="sldNum" sz="quarter" idx="11"/>
          </p:nvPr>
        </p:nvSpPr>
        <p:spPr/>
        <p:txBody>
          <a:bodyPr/>
          <a:lstStyle/>
          <a:p>
            <a:fld id="{FFC269A0-BD27-4577-9DED-0AAE60100C51}" type="slidenum">
              <a:rPr lang="de-DE" smtClean="0"/>
              <a:pPr/>
              <a:t>172</a:t>
            </a:fld>
            <a:r>
              <a:rPr lang="de-DE"/>
              <a:t> | ©</a:t>
            </a:r>
            <a:endParaRPr lang="de-DE" dirty="0"/>
          </a:p>
        </p:txBody>
      </p:sp>
      <p:sp>
        <p:nvSpPr>
          <p:cNvPr id="9" name="Fußzeilenplatzhalter 8">
            <a:extLst>
              <a:ext uri="{FF2B5EF4-FFF2-40B4-BE49-F238E27FC236}">
                <a16:creationId xmlns:a16="http://schemas.microsoft.com/office/drawing/2014/main" id="{2D110B40-6D48-4FF9-B94C-4766CE57F98C}"/>
              </a:ext>
            </a:extLst>
          </p:cNvPr>
          <p:cNvSpPr>
            <a:spLocks noGrp="1"/>
          </p:cNvSpPr>
          <p:nvPr>
            <p:ph type="ftr" sz="quarter" idx="10"/>
          </p:nvPr>
        </p:nvSpPr>
        <p:spPr/>
        <p:txBody>
          <a:bodyPr/>
          <a:lstStyle/>
          <a:p>
            <a:r>
              <a:rPr lang="de-DE" dirty="0"/>
              <a:t>Fockel</a:t>
            </a:r>
          </a:p>
        </p:txBody>
      </p:sp>
      <p:sp>
        <p:nvSpPr>
          <p:cNvPr id="651" name="Textfeld 650">
            <a:extLst>
              <a:ext uri="{FF2B5EF4-FFF2-40B4-BE49-F238E27FC236}">
                <a16:creationId xmlns:a16="http://schemas.microsoft.com/office/drawing/2014/main" id="{5BCAB68A-F702-4108-92F0-DF04A3CC57AD}"/>
              </a:ext>
            </a:extLst>
          </p:cNvPr>
          <p:cNvSpPr txBox="1"/>
          <p:nvPr/>
        </p:nvSpPr>
        <p:spPr>
          <a:xfrm>
            <a:off x="5416422" y="1725026"/>
            <a:ext cx="1635384" cy="307777"/>
          </a:xfrm>
          <a:prstGeom prst="rect">
            <a:avLst/>
          </a:prstGeom>
          <a:noFill/>
        </p:spPr>
        <p:txBody>
          <a:bodyPr wrap="none" rtlCol="0">
            <a:spAutoFit/>
          </a:bodyPr>
          <a:lstStyle/>
          <a:p>
            <a:r>
              <a:rPr lang="en-US" sz="1400" b="1" dirty="0">
                <a:solidFill>
                  <a:schemeClr val="tx1">
                    <a:lumMod val="75000"/>
                    <a:lumOff val="25000"/>
                  </a:schemeClr>
                </a:solidFill>
              </a:rPr>
              <a:t>Data Science Tools</a:t>
            </a:r>
          </a:p>
        </p:txBody>
      </p:sp>
      <p:cxnSp>
        <p:nvCxnSpPr>
          <p:cNvPr id="652" name="Gerade Verbindung mit Pfeil 651">
            <a:extLst>
              <a:ext uri="{FF2B5EF4-FFF2-40B4-BE49-F238E27FC236}">
                <a16:creationId xmlns:a16="http://schemas.microsoft.com/office/drawing/2014/main" id="{157B692A-4EDB-4C74-9DB5-A2601A76F8E2}"/>
              </a:ext>
            </a:extLst>
          </p:cNvPr>
          <p:cNvCxnSpPr/>
          <p:nvPr/>
        </p:nvCxnSpPr>
        <p:spPr>
          <a:xfrm flipH="1">
            <a:off x="4180281" y="2082659"/>
            <a:ext cx="2062800" cy="10275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5" name="Gerade Verbindung mit Pfeil 654">
            <a:extLst>
              <a:ext uri="{FF2B5EF4-FFF2-40B4-BE49-F238E27FC236}">
                <a16:creationId xmlns:a16="http://schemas.microsoft.com/office/drawing/2014/main" id="{53F38E3F-72D7-473E-9962-07B7E13B2B51}"/>
              </a:ext>
            </a:extLst>
          </p:cNvPr>
          <p:cNvCxnSpPr/>
          <p:nvPr/>
        </p:nvCxnSpPr>
        <p:spPr>
          <a:xfrm>
            <a:off x="6234705" y="2094358"/>
            <a:ext cx="2062802" cy="10095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6" name="Textfeld 655">
            <a:extLst>
              <a:ext uri="{FF2B5EF4-FFF2-40B4-BE49-F238E27FC236}">
                <a16:creationId xmlns:a16="http://schemas.microsoft.com/office/drawing/2014/main" id="{B9D84D3A-95DF-4A27-9F3C-9F99D3DE8687}"/>
              </a:ext>
            </a:extLst>
          </p:cNvPr>
          <p:cNvSpPr txBox="1"/>
          <p:nvPr/>
        </p:nvSpPr>
        <p:spPr>
          <a:xfrm>
            <a:off x="2555434" y="3360532"/>
            <a:ext cx="1160895" cy="307777"/>
          </a:xfrm>
          <a:prstGeom prst="rect">
            <a:avLst/>
          </a:prstGeom>
          <a:noFill/>
        </p:spPr>
        <p:txBody>
          <a:bodyPr wrap="none" rtlCol="0">
            <a:spAutoFit/>
          </a:bodyPr>
          <a:lstStyle/>
          <a:p>
            <a:r>
              <a:rPr lang="en-US" sz="1400" b="1" err="1">
                <a:solidFill>
                  <a:schemeClr val="tx1">
                    <a:lumMod val="75000"/>
                    <a:lumOff val="25000"/>
                  </a:schemeClr>
                </a:solidFill>
              </a:rPr>
              <a:t>Cloudlösung</a:t>
            </a:r>
            <a:endParaRPr lang="en-US" sz="1400" b="1">
              <a:solidFill>
                <a:schemeClr val="tx1">
                  <a:lumMod val="75000"/>
                  <a:lumOff val="25000"/>
                </a:schemeClr>
              </a:solidFill>
            </a:endParaRPr>
          </a:p>
        </p:txBody>
      </p:sp>
      <p:sp>
        <p:nvSpPr>
          <p:cNvPr id="657" name="Textfeld 656">
            <a:extLst>
              <a:ext uri="{FF2B5EF4-FFF2-40B4-BE49-F238E27FC236}">
                <a16:creationId xmlns:a16="http://schemas.microsoft.com/office/drawing/2014/main" id="{38D14806-789D-47CF-8F0A-DB6BA0464D15}"/>
              </a:ext>
            </a:extLst>
          </p:cNvPr>
          <p:cNvSpPr txBox="1"/>
          <p:nvPr/>
        </p:nvSpPr>
        <p:spPr>
          <a:xfrm>
            <a:off x="4384362" y="3360532"/>
            <a:ext cx="1067728" cy="307777"/>
          </a:xfrm>
          <a:prstGeom prst="rect">
            <a:avLst/>
          </a:prstGeom>
          <a:noFill/>
        </p:spPr>
        <p:txBody>
          <a:bodyPr wrap="none" rtlCol="0">
            <a:spAutoFit/>
          </a:bodyPr>
          <a:lstStyle/>
          <a:p>
            <a:r>
              <a:rPr lang="en-US" sz="1400" b="1">
                <a:solidFill>
                  <a:schemeClr val="tx1">
                    <a:lumMod val="75000"/>
                    <a:lumOff val="25000"/>
                  </a:schemeClr>
                </a:solidFill>
              </a:rPr>
              <a:t>On premise</a:t>
            </a:r>
          </a:p>
        </p:txBody>
      </p:sp>
      <p:cxnSp>
        <p:nvCxnSpPr>
          <p:cNvPr id="658" name="Gerade Verbindung mit Pfeil 657">
            <a:extLst>
              <a:ext uri="{FF2B5EF4-FFF2-40B4-BE49-F238E27FC236}">
                <a16:creationId xmlns:a16="http://schemas.microsoft.com/office/drawing/2014/main" id="{F47D0316-512C-4EBE-A2C0-6C5CBB2E30D5}"/>
              </a:ext>
            </a:extLst>
          </p:cNvPr>
          <p:cNvCxnSpPr/>
          <p:nvPr/>
        </p:nvCxnSpPr>
        <p:spPr>
          <a:xfrm flipH="1">
            <a:off x="3265185" y="3185467"/>
            <a:ext cx="871200" cy="10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9" name="Gerade Verbindung mit Pfeil 658">
            <a:extLst>
              <a:ext uri="{FF2B5EF4-FFF2-40B4-BE49-F238E27FC236}">
                <a16:creationId xmlns:a16="http://schemas.microsoft.com/office/drawing/2014/main" id="{0238B696-2272-441D-B0F0-56AA252A289A}"/>
              </a:ext>
            </a:extLst>
          </p:cNvPr>
          <p:cNvCxnSpPr/>
          <p:nvPr/>
        </p:nvCxnSpPr>
        <p:spPr>
          <a:xfrm>
            <a:off x="4121747" y="3185467"/>
            <a:ext cx="870857" cy="10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0" name="Textfeld 659">
            <a:extLst>
              <a:ext uri="{FF2B5EF4-FFF2-40B4-BE49-F238E27FC236}">
                <a16:creationId xmlns:a16="http://schemas.microsoft.com/office/drawing/2014/main" id="{E0412C63-BF41-45E9-8AA2-D4E0B125B291}"/>
              </a:ext>
            </a:extLst>
          </p:cNvPr>
          <p:cNvSpPr txBox="1"/>
          <p:nvPr/>
        </p:nvSpPr>
        <p:spPr>
          <a:xfrm>
            <a:off x="4791029" y="2335409"/>
            <a:ext cx="585417" cy="307777"/>
          </a:xfrm>
          <a:prstGeom prst="rect">
            <a:avLst/>
          </a:prstGeom>
          <a:noFill/>
        </p:spPr>
        <p:txBody>
          <a:bodyPr wrap="none" rtlCol="0">
            <a:spAutoFit/>
          </a:bodyPr>
          <a:lstStyle/>
          <a:p>
            <a:r>
              <a:rPr lang="en-US" sz="1400" b="1">
                <a:solidFill>
                  <a:schemeClr val="tx1">
                    <a:lumMod val="75000"/>
                    <a:lumOff val="25000"/>
                  </a:schemeClr>
                </a:solidFill>
              </a:rPr>
              <a:t>Code</a:t>
            </a:r>
          </a:p>
        </p:txBody>
      </p:sp>
      <p:sp>
        <p:nvSpPr>
          <p:cNvPr id="661" name="Textfeld 660">
            <a:extLst>
              <a:ext uri="{FF2B5EF4-FFF2-40B4-BE49-F238E27FC236}">
                <a16:creationId xmlns:a16="http://schemas.microsoft.com/office/drawing/2014/main" id="{0D1EBE33-CBC8-47F5-86AA-4F5AB133009F}"/>
              </a:ext>
            </a:extLst>
          </p:cNvPr>
          <p:cNvSpPr txBox="1"/>
          <p:nvPr/>
        </p:nvSpPr>
        <p:spPr>
          <a:xfrm>
            <a:off x="7188053" y="2352291"/>
            <a:ext cx="465192" cy="307777"/>
          </a:xfrm>
          <a:prstGeom prst="rect">
            <a:avLst/>
          </a:prstGeom>
          <a:noFill/>
        </p:spPr>
        <p:txBody>
          <a:bodyPr wrap="none" rtlCol="0">
            <a:spAutoFit/>
          </a:bodyPr>
          <a:lstStyle/>
          <a:p>
            <a:r>
              <a:rPr lang="en-US" sz="1400" b="1">
                <a:solidFill>
                  <a:schemeClr val="tx1">
                    <a:lumMod val="75000"/>
                    <a:lumOff val="25000"/>
                  </a:schemeClr>
                </a:solidFill>
              </a:rPr>
              <a:t>GUI</a:t>
            </a:r>
          </a:p>
        </p:txBody>
      </p:sp>
      <p:sp>
        <p:nvSpPr>
          <p:cNvPr id="662" name="Rechteck 661">
            <a:extLst>
              <a:ext uri="{FF2B5EF4-FFF2-40B4-BE49-F238E27FC236}">
                <a16:creationId xmlns:a16="http://schemas.microsoft.com/office/drawing/2014/main" id="{818088CD-4D21-4613-B8CC-9B2080A3086C}"/>
              </a:ext>
            </a:extLst>
          </p:cNvPr>
          <p:cNvSpPr/>
          <p:nvPr/>
        </p:nvSpPr>
        <p:spPr>
          <a:xfrm>
            <a:off x="6605803" y="4352638"/>
            <a:ext cx="1620000" cy="1105513"/>
          </a:xfrm>
          <a:prstGeom prst="rect">
            <a:avLst/>
          </a:prstGeom>
          <a:solidFill>
            <a:srgbClr val="E3E3E3"/>
          </a:solidFill>
          <a:ln w="9525">
            <a:solidFill>
              <a:schemeClr val="tx1">
                <a:lumMod val="75000"/>
                <a:lumOff val="25000"/>
              </a:schemeClr>
            </a:solidFill>
            <a:miter lim="800000"/>
            <a:headEnd/>
            <a:tailEnd/>
          </a:ln>
        </p:spPr>
        <p:txBody>
          <a:bodyPr lIns="72000" tIns="0" rIns="72000" bIns="72000" anchor="ctr"/>
          <a:lstStyle/>
          <a:p>
            <a:pPr algn="ctr" fontAlgn="base">
              <a:spcAft>
                <a:spcPct val="0"/>
              </a:spcAft>
            </a:pPr>
            <a:r>
              <a:rPr lang="en-US" sz="1400" b="1" dirty="0">
                <a:solidFill>
                  <a:schemeClr val="tx1">
                    <a:lumMod val="75000"/>
                    <a:lumOff val="25000"/>
                  </a:schemeClr>
                </a:solidFill>
                <a:cs typeface="Calibri" panose="020F0502020204030204" pitchFamily="34" charset="0"/>
              </a:rPr>
              <a:t>z. B. Azure ML</a:t>
            </a:r>
          </a:p>
        </p:txBody>
      </p:sp>
      <p:sp>
        <p:nvSpPr>
          <p:cNvPr id="663" name="Rechteck 662">
            <a:extLst>
              <a:ext uri="{FF2B5EF4-FFF2-40B4-BE49-F238E27FC236}">
                <a16:creationId xmlns:a16="http://schemas.microsoft.com/office/drawing/2014/main" id="{55B0B5FA-584E-4DF8-84C3-621007172E2B}"/>
              </a:ext>
            </a:extLst>
          </p:cNvPr>
          <p:cNvSpPr/>
          <p:nvPr/>
        </p:nvSpPr>
        <p:spPr>
          <a:xfrm>
            <a:off x="2463495" y="4355509"/>
            <a:ext cx="1620000" cy="1133121"/>
          </a:xfrm>
          <a:prstGeom prst="rect">
            <a:avLst/>
          </a:prstGeom>
          <a:solidFill>
            <a:srgbClr val="E3E3E3"/>
          </a:solidFill>
          <a:ln w="9525">
            <a:solidFill>
              <a:schemeClr val="tx1">
                <a:lumMod val="75000"/>
                <a:lumOff val="25000"/>
              </a:schemeClr>
            </a:solidFill>
            <a:miter lim="800000"/>
            <a:headEnd/>
            <a:tailEnd/>
          </a:ln>
        </p:spPr>
        <p:txBody>
          <a:bodyPr lIns="72000" tIns="0" rIns="72000" bIns="72000" anchor="ctr"/>
          <a:lstStyle/>
          <a:p>
            <a:pPr algn="ctr" fontAlgn="base">
              <a:spcAft>
                <a:spcPct val="0"/>
              </a:spcAft>
            </a:pPr>
            <a:r>
              <a:rPr lang="en-US" sz="1400" b="1" dirty="0">
                <a:solidFill>
                  <a:schemeClr val="tx1">
                    <a:lumMod val="75000"/>
                    <a:lumOff val="25000"/>
                  </a:schemeClr>
                </a:solidFill>
                <a:cs typeface="Calibri" panose="020F0502020204030204" pitchFamily="34" charset="0"/>
              </a:rPr>
              <a:t>z. B. Google Data Lab, Data Science VM (Azure)</a:t>
            </a:r>
          </a:p>
        </p:txBody>
      </p:sp>
      <p:sp>
        <p:nvSpPr>
          <p:cNvPr id="664" name="Rechteck 663">
            <a:extLst>
              <a:ext uri="{FF2B5EF4-FFF2-40B4-BE49-F238E27FC236}">
                <a16:creationId xmlns:a16="http://schemas.microsoft.com/office/drawing/2014/main" id="{9187D655-4A3D-4B0C-A484-EE70D35DE6F5}"/>
              </a:ext>
            </a:extLst>
          </p:cNvPr>
          <p:cNvSpPr/>
          <p:nvPr/>
        </p:nvSpPr>
        <p:spPr>
          <a:xfrm>
            <a:off x="8336528" y="4355510"/>
            <a:ext cx="1620000" cy="1102641"/>
          </a:xfrm>
          <a:prstGeom prst="rect">
            <a:avLst/>
          </a:prstGeom>
          <a:solidFill>
            <a:srgbClr val="E3E3E3"/>
          </a:solidFill>
          <a:ln w="9525">
            <a:solidFill>
              <a:schemeClr val="tx1">
                <a:lumMod val="75000"/>
                <a:lumOff val="25000"/>
              </a:schemeClr>
            </a:solidFill>
            <a:miter lim="800000"/>
            <a:headEnd/>
            <a:tailEnd/>
          </a:ln>
        </p:spPr>
        <p:txBody>
          <a:bodyPr lIns="72000" tIns="0" rIns="72000" bIns="72000" anchor="ctr"/>
          <a:lstStyle/>
          <a:p>
            <a:pPr algn="ctr" fontAlgn="base">
              <a:spcAft>
                <a:spcPct val="0"/>
              </a:spcAft>
            </a:pPr>
            <a:r>
              <a:rPr lang="en-US" sz="1400" b="1" dirty="0">
                <a:solidFill>
                  <a:schemeClr val="tx1">
                    <a:lumMod val="75000"/>
                    <a:lumOff val="25000"/>
                  </a:schemeClr>
                </a:solidFill>
                <a:cs typeface="Calibri" panose="020F0502020204030204" pitchFamily="34" charset="0"/>
              </a:rPr>
              <a:t>z. B. KNIME, </a:t>
            </a:r>
            <a:r>
              <a:rPr lang="en-US" sz="1400" b="1" dirty="0" err="1">
                <a:solidFill>
                  <a:schemeClr val="tx1">
                    <a:lumMod val="75000"/>
                    <a:lumOff val="25000"/>
                  </a:schemeClr>
                </a:solidFill>
                <a:cs typeface="Calibri" panose="020F0502020204030204" pitchFamily="34" charset="0"/>
              </a:rPr>
              <a:t>Rapidminer</a:t>
            </a:r>
            <a:r>
              <a:rPr lang="en-US" sz="1400" b="1" dirty="0">
                <a:solidFill>
                  <a:schemeClr val="tx1">
                    <a:lumMod val="75000"/>
                    <a:lumOff val="25000"/>
                  </a:schemeClr>
                </a:solidFill>
                <a:cs typeface="Calibri" panose="020F0502020204030204" pitchFamily="34" charset="0"/>
              </a:rPr>
              <a:t> </a:t>
            </a:r>
          </a:p>
        </p:txBody>
      </p:sp>
      <p:sp>
        <p:nvSpPr>
          <p:cNvPr id="665" name="Rechteck 664">
            <a:extLst>
              <a:ext uri="{FF2B5EF4-FFF2-40B4-BE49-F238E27FC236}">
                <a16:creationId xmlns:a16="http://schemas.microsoft.com/office/drawing/2014/main" id="{E3E178EB-EB80-4069-9313-A8FC367EB0AE}"/>
              </a:ext>
            </a:extLst>
          </p:cNvPr>
          <p:cNvSpPr/>
          <p:nvPr/>
        </p:nvSpPr>
        <p:spPr>
          <a:xfrm>
            <a:off x="4201299" y="4355510"/>
            <a:ext cx="1620000" cy="1133120"/>
          </a:xfrm>
          <a:prstGeom prst="rect">
            <a:avLst/>
          </a:prstGeom>
          <a:solidFill>
            <a:srgbClr val="E3E3E3"/>
          </a:solidFill>
          <a:ln w="9525">
            <a:solidFill>
              <a:schemeClr val="tx1">
                <a:lumMod val="75000"/>
                <a:lumOff val="25000"/>
              </a:schemeClr>
            </a:solidFill>
            <a:miter lim="800000"/>
            <a:headEnd/>
            <a:tailEnd/>
          </a:ln>
        </p:spPr>
        <p:txBody>
          <a:bodyPr lIns="72000" tIns="0" rIns="72000" bIns="72000" anchor="ctr"/>
          <a:lstStyle/>
          <a:p>
            <a:pPr algn="ctr" fontAlgn="base">
              <a:spcAft>
                <a:spcPct val="0"/>
              </a:spcAft>
            </a:pPr>
            <a:r>
              <a:rPr lang="en-US" sz="1400" b="1" dirty="0">
                <a:solidFill>
                  <a:schemeClr val="tx1">
                    <a:lumMod val="75000"/>
                    <a:lumOff val="25000"/>
                  </a:schemeClr>
                </a:solidFill>
                <a:cs typeface="Calibri" panose="020F0502020204030204" pitchFamily="34" charset="0"/>
              </a:rPr>
              <a:t>z. B. Python, R</a:t>
            </a:r>
          </a:p>
        </p:txBody>
      </p:sp>
      <p:sp>
        <p:nvSpPr>
          <p:cNvPr id="666" name="Textfeld 665">
            <a:extLst>
              <a:ext uri="{FF2B5EF4-FFF2-40B4-BE49-F238E27FC236}">
                <a16:creationId xmlns:a16="http://schemas.microsoft.com/office/drawing/2014/main" id="{2A72D229-1408-4844-86D3-64246A9DDEF2}"/>
              </a:ext>
            </a:extLst>
          </p:cNvPr>
          <p:cNvSpPr txBox="1"/>
          <p:nvPr/>
        </p:nvSpPr>
        <p:spPr>
          <a:xfrm>
            <a:off x="6735767" y="3360532"/>
            <a:ext cx="1160895" cy="307777"/>
          </a:xfrm>
          <a:prstGeom prst="rect">
            <a:avLst/>
          </a:prstGeom>
          <a:noFill/>
        </p:spPr>
        <p:txBody>
          <a:bodyPr wrap="none" rtlCol="0">
            <a:spAutoFit/>
          </a:bodyPr>
          <a:lstStyle/>
          <a:p>
            <a:r>
              <a:rPr lang="en-US" sz="1400" b="1" err="1">
                <a:solidFill>
                  <a:schemeClr val="tx1">
                    <a:lumMod val="75000"/>
                    <a:lumOff val="25000"/>
                  </a:schemeClr>
                </a:solidFill>
              </a:rPr>
              <a:t>Cloudlösung</a:t>
            </a:r>
            <a:endParaRPr lang="en-US" sz="1400" b="1">
              <a:solidFill>
                <a:schemeClr val="tx1">
                  <a:lumMod val="75000"/>
                  <a:lumOff val="25000"/>
                </a:schemeClr>
              </a:solidFill>
            </a:endParaRPr>
          </a:p>
        </p:txBody>
      </p:sp>
      <p:sp>
        <p:nvSpPr>
          <p:cNvPr id="667" name="Textfeld 666">
            <a:extLst>
              <a:ext uri="{FF2B5EF4-FFF2-40B4-BE49-F238E27FC236}">
                <a16:creationId xmlns:a16="http://schemas.microsoft.com/office/drawing/2014/main" id="{A6217A0A-D033-4E4F-8AE8-1FAB09AE74FA}"/>
              </a:ext>
            </a:extLst>
          </p:cNvPr>
          <p:cNvSpPr txBox="1"/>
          <p:nvPr/>
        </p:nvSpPr>
        <p:spPr>
          <a:xfrm>
            <a:off x="8537341" y="3360532"/>
            <a:ext cx="1067728" cy="307777"/>
          </a:xfrm>
          <a:prstGeom prst="rect">
            <a:avLst/>
          </a:prstGeom>
          <a:noFill/>
        </p:spPr>
        <p:txBody>
          <a:bodyPr wrap="none" rtlCol="0">
            <a:spAutoFit/>
          </a:bodyPr>
          <a:lstStyle/>
          <a:p>
            <a:r>
              <a:rPr lang="en-US" sz="1400" b="1">
                <a:solidFill>
                  <a:schemeClr val="tx1">
                    <a:lumMod val="75000"/>
                    <a:lumOff val="25000"/>
                  </a:schemeClr>
                </a:solidFill>
              </a:rPr>
              <a:t>On premise</a:t>
            </a:r>
          </a:p>
        </p:txBody>
      </p:sp>
      <p:cxnSp>
        <p:nvCxnSpPr>
          <p:cNvPr id="668" name="Gerade Verbindung mit Pfeil 667">
            <a:extLst>
              <a:ext uri="{FF2B5EF4-FFF2-40B4-BE49-F238E27FC236}">
                <a16:creationId xmlns:a16="http://schemas.microsoft.com/office/drawing/2014/main" id="{BE1D39F5-CA17-4275-9B6F-8122818794B9}"/>
              </a:ext>
            </a:extLst>
          </p:cNvPr>
          <p:cNvCxnSpPr/>
          <p:nvPr/>
        </p:nvCxnSpPr>
        <p:spPr>
          <a:xfrm flipH="1">
            <a:off x="7426307" y="3185467"/>
            <a:ext cx="871200" cy="10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9" name="Gerade Verbindung mit Pfeil 668">
            <a:extLst>
              <a:ext uri="{FF2B5EF4-FFF2-40B4-BE49-F238E27FC236}">
                <a16:creationId xmlns:a16="http://schemas.microsoft.com/office/drawing/2014/main" id="{9FE889EA-A892-40B3-B83D-D1E69755A56D}"/>
              </a:ext>
            </a:extLst>
          </p:cNvPr>
          <p:cNvCxnSpPr/>
          <p:nvPr/>
        </p:nvCxnSpPr>
        <p:spPr>
          <a:xfrm>
            <a:off x="8282869" y="3185467"/>
            <a:ext cx="870857" cy="10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70" name="Grafik 669">
            <a:extLst>
              <a:ext uri="{FF2B5EF4-FFF2-40B4-BE49-F238E27FC236}">
                <a16:creationId xmlns:a16="http://schemas.microsoft.com/office/drawing/2014/main" id="{E9F670A4-FFCE-448F-BE37-9953DA6D34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84969" y="5182321"/>
            <a:ext cx="306310" cy="306310"/>
          </a:xfrm>
          <a:prstGeom prst="rect">
            <a:avLst/>
          </a:prstGeom>
        </p:spPr>
      </p:pic>
      <p:pic>
        <p:nvPicPr>
          <p:cNvPr id="671" name="Grafik 670">
            <a:extLst>
              <a:ext uri="{FF2B5EF4-FFF2-40B4-BE49-F238E27FC236}">
                <a16:creationId xmlns:a16="http://schemas.microsoft.com/office/drawing/2014/main" id="{BE98E58B-012B-4E8E-A0E3-44E3711E322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98475" y="5208075"/>
            <a:ext cx="1219046" cy="280556"/>
          </a:xfrm>
          <a:prstGeom prst="rect">
            <a:avLst/>
          </a:prstGeom>
        </p:spPr>
      </p:pic>
      <p:pic>
        <p:nvPicPr>
          <p:cNvPr id="672" name="Grafik 671">
            <a:extLst>
              <a:ext uri="{FF2B5EF4-FFF2-40B4-BE49-F238E27FC236}">
                <a16:creationId xmlns:a16="http://schemas.microsoft.com/office/drawing/2014/main" id="{C2949253-475E-4B42-A8FC-A4D57392591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77333" y="5258644"/>
            <a:ext cx="741916" cy="219827"/>
          </a:xfrm>
          <a:prstGeom prst="rect">
            <a:avLst/>
          </a:prstGeom>
        </p:spPr>
      </p:pic>
      <p:pic>
        <p:nvPicPr>
          <p:cNvPr id="673" name="Grafik 672">
            <a:extLst>
              <a:ext uri="{FF2B5EF4-FFF2-40B4-BE49-F238E27FC236}">
                <a16:creationId xmlns:a16="http://schemas.microsoft.com/office/drawing/2014/main" id="{C3A724C8-E578-4754-A0F4-83FE9BEC790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22329" y="5239249"/>
            <a:ext cx="278760" cy="216000"/>
          </a:xfrm>
          <a:prstGeom prst="rect">
            <a:avLst/>
          </a:prstGeom>
        </p:spPr>
      </p:pic>
      <p:pic>
        <p:nvPicPr>
          <p:cNvPr id="674" name="Grafik 673">
            <a:extLst>
              <a:ext uri="{FF2B5EF4-FFF2-40B4-BE49-F238E27FC236}">
                <a16:creationId xmlns:a16="http://schemas.microsoft.com/office/drawing/2014/main" id="{C85DB9CE-1C5C-494C-82B8-36DA65E6DC6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11660" y="5196684"/>
            <a:ext cx="691917" cy="180187"/>
          </a:xfrm>
          <a:prstGeom prst="rect">
            <a:avLst/>
          </a:prstGeom>
        </p:spPr>
      </p:pic>
      <p:pic>
        <p:nvPicPr>
          <p:cNvPr id="675" name="Grafik 674">
            <a:extLst>
              <a:ext uri="{FF2B5EF4-FFF2-40B4-BE49-F238E27FC236}">
                <a16:creationId xmlns:a16="http://schemas.microsoft.com/office/drawing/2014/main" id="{BDBA6C7E-0405-4085-8C0C-B80A2709BAC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91126" y="5194327"/>
            <a:ext cx="710606" cy="253664"/>
          </a:xfrm>
          <a:prstGeom prst="rect">
            <a:avLst/>
          </a:prstGeom>
        </p:spPr>
      </p:pic>
      <p:pic>
        <p:nvPicPr>
          <p:cNvPr id="676" name="Grafik 675">
            <a:extLst>
              <a:ext uri="{FF2B5EF4-FFF2-40B4-BE49-F238E27FC236}">
                <a16:creationId xmlns:a16="http://schemas.microsoft.com/office/drawing/2014/main" id="{59E81062-769D-40B7-BE81-653FBDD4062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21832" y="5208075"/>
            <a:ext cx="1219046" cy="280556"/>
          </a:xfrm>
          <a:prstGeom prst="rect">
            <a:avLst/>
          </a:prstGeom>
        </p:spPr>
      </p:pic>
    </p:spTree>
    <p:extLst>
      <p:ext uri="{BB962C8B-B14F-4D97-AF65-F5344CB8AC3E}">
        <p14:creationId xmlns:p14="http://schemas.microsoft.com/office/powerpoint/2010/main" val="28826670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Beispiel: Trainiere Entscheidungsbaum mit KNIME</a:t>
            </a:r>
          </a:p>
        </p:txBody>
      </p:sp>
      <p:grpSp>
        <p:nvGrpSpPr>
          <p:cNvPr id="2" name="Gruppieren 1">
            <a:extLst>
              <a:ext uri="{FF2B5EF4-FFF2-40B4-BE49-F238E27FC236}">
                <a16:creationId xmlns:a16="http://schemas.microsoft.com/office/drawing/2014/main" id="{EFB62FEA-477B-40A1-AB42-E1614D00C5D3}"/>
              </a:ext>
            </a:extLst>
          </p:cNvPr>
          <p:cNvGrpSpPr/>
          <p:nvPr/>
        </p:nvGrpSpPr>
        <p:grpSpPr>
          <a:xfrm>
            <a:off x="1127499" y="1772817"/>
            <a:ext cx="9851953" cy="936104"/>
            <a:chOff x="1857378" y="1772817"/>
            <a:chExt cx="8483601" cy="936104"/>
          </a:xfrm>
        </p:grpSpPr>
        <p:sp>
          <p:nvSpPr>
            <p:cNvPr id="9" name="AutoShape 16"/>
            <p:cNvSpPr>
              <a:spLocks noChangeArrowheads="1"/>
            </p:cNvSpPr>
            <p:nvPr/>
          </p:nvSpPr>
          <p:spPr bwMode="gray">
            <a:xfrm>
              <a:off x="3914778" y="1772817"/>
              <a:ext cx="2308225" cy="936104"/>
            </a:xfrm>
            <a:prstGeom prst="chevron">
              <a:avLst>
                <a:gd name="adj" fmla="val 31849"/>
              </a:avLst>
            </a:prstGeom>
            <a:solidFill>
              <a:schemeClr val="accent1">
                <a:lumMod val="40000"/>
                <a:lumOff val="60000"/>
              </a:schemeClr>
            </a:solidFill>
            <a:ln w="19050" algn="ctr">
              <a:solidFill>
                <a:schemeClr val="bg1"/>
              </a:solidFill>
              <a:miter lim="800000"/>
              <a:headEnd/>
              <a:tailEnd/>
            </a:ln>
            <a:effectLst/>
            <a:scene3d>
              <a:camera prst="orthographicFront"/>
              <a:lightRig rig="threePt" dir="t"/>
            </a:scene3d>
            <a:sp3d>
              <a:bevelT w="50800" h="50800"/>
            </a:sp3d>
          </p:spPr>
          <p:txBody>
            <a:bodyPr wrap="none" lIns="72000" tIns="90000" rIns="72000" bIns="90000" anchor="ctr"/>
            <a:lstStyle/>
            <a:p>
              <a:pPr algn="ctr" eaLnBrk="0" hangingPunct="0"/>
              <a:r>
                <a:rPr lang="de-DE" sz="2200" noProof="1">
                  <a:solidFill>
                    <a:srgbClr val="FFFFFF"/>
                  </a:solidFill>
                </a:rPr>
                <a:t>Datenmerge </a:t>
              </a:r>
              <a:br>
                <a:rPr lang="de-DE" sz="2200" noProof="1">
                  <a:solidFill>
                    <a:srgbClr val="FFFFFF"/>
                  </a:solidFill>
                </a:rPr>
              </a:br>
              <a:r>
                <a:rPr lang="de-DE" sz="2200" noProof="1">
                  <a:solidFill>
                    <a:srgbClr val="FFFFFF"/>
                  </a:solidFill>
                </a:rPr>
                <a:t>&amp; -split</a:t>
              </a:r>
            </a:p>
          </p:txBody>
        </p:sp>
        <p:sp>
          <p:nvSpPr>
            <p:cNvPr id="10" name="AutoShape 17"/>
            <p:cNvSpPr>
              <a:spLocks noChangeArrowheads="1"/>
            </p:cNvSpPr>
            <p:nvPr/>
          </p:nvSpPr>
          <p:spPr bwMode="gray">
            <a:xfrm>
              <a:off x="1857378" y="1772817"/>
              <a:ext cx="2303463" cy="936104"/>
            </a:xfrm>
            <a:prstGeom prst="homePlate">
              <a:avLst>
                <a:gd name="adj" fmla="val 31895"/>
              </a:avLst>
            </a:prstGeom>
            <a:gradFill rotWithShape="1">
              <a:gsLst>
                <a:gs pos="0">
                  <a:schemeClr val="bg1">
                    <a:lumMod val="65000"/>
                  </a:schemeClr>
                </a:gs>
                <a:gs pos="100000">
                  <a:schemeClr val="bg1">
                    <a:lumMod val="50000"/>
                  </a:schemeClr>
                </a:gs>
              </a:gsLst>
              <a:lin ang="2700000" scaled="1"/>
            </a:gradFill>
            <a:ln w="19050" algn="ctr">
              <a:solidFill>
                <a:schemeClr val="bg1"/>
              </a:solidFill>
              <a:miter lim="800000"/>
              <a:headEnd/>
              <a:tailEnd/>
            </a:ln>
            <a:effectLst/>
            <a:scene3d>
              <a:camera prst="orthographicFront"/>
              <a:lightRig rig="threePt" dir="t"/>
            </a:scene3d>
            <a:sp3d>
              <a:bevelT w="50800" h="50800"/>
            </a:sp3d>
          </p:spPr>
          <p:txBody>
            <a:bodyPr wrap="none" lIns="72000" tIns="90000" rIns="72000" bIns="90000" anchor="ctr"/>
            <a:lstStyle/>
            <a:p>
              <a:pPr algn="ctr" eaLnBrk="0" hangingPunct="0"/>
              <a:r>
                <a:rPr lang="de-DE" sz="2200" noProof="1">
                  <a:solidFill>
                    <a:srgbClr val="FFFFFF"/>
                  </a:solidFill>
                </a:rPr>
                <a:t>Datenimport</a:t>
              </a:r>
            </a:p>
          </p:txBody>
        </p:sp>
        <p:sp>
          <p:nvSpPr>
            <p:cNvPr id="11" name="AutoShape 18"/>
            <p:cNvSpPr>
              <a:spLocks noChangeArrowheads="1"/>
            </p:cNvSpPr>
            <p:nvPr/>
          </p:nvSpPr>
          <p:spPr bwMode="gray">
            <a:xfrm>
              <a:off x="5976938" y="1772817"/>
              <a:ext cx="2306638" cy="936104"/>
            </a:xfrm>
            <a:prstGeom prst="chevron">
              <a:avLst>
                <a:gd name="adj" fmla="val 31827"/>
              </a:avLst>
            </a:prstGeom>
            <a:solidFill>
              <a:schemeClr val="accent1">
                <a:lumMod val="60000"/>
                <a:lumOff val="40000"/>
              </a:schemeClr>
            </a:solidFill>
            <a:ln w="19050" algn="ctr">
              <a:solidFill>
                <a:schemeClr val="bg1"/>
              </a:solidFill>
              <a:miter lim="800000"/>
              <a:headEnd/>
              <a:tailEnd/>
            </a:ln>
            <a:effectLst/>
            <a:scene3d>
              <a:camera prst="orthographicFront"/>
              <a:lightRig rig="threePt" dir="t"/>
            </a:scene3d>
            <a:sp3d>
              <a:bevelT w="50800" h="50800"/>
            </a:sp3d>
          </p:spPr>
          <p:txBody>
            <a:bodyPr wrap="none" lIns="72000" tIns="90000" rIns="72000" bIns="90000" anchor="ctr"/>
            <a:lstStyle/>
            <a:p>
              <a:pPr algn="ctr" eaLnBrk="0" hangingPunct="0"/>
              <a:r>
                <a:rPr lang="de-DE" sz="2200" noProof="1">
                  <a:solidFill>
                    <a:srgbClr val="FFFFFF"/>
                  </a:solidFill>
                </a:rPr>
                <a:t>Training</a:t>
              </a:r>
            </a:p>
          </p:txBody>
        </p:sp>
        <p:sp>
          <p:nvSpPr>
            <p:cNvPr id="12" name="AutoShape 19"/>
            <p:cNvSpPr>
              <a:spLocks noChangeArrowheads="1"/>
            </p:cNvSpPr>
            <p:nvPr/>
          </p:nvSpPr>
          <p:spPr bwMode="gray">
            <a:xfrm>
              <a:off x="8037516" y="1772817"/>
              <a:ext cx="2303463" cy="936104"/>
            </a:xfrm>
            <a:prstGeom prst="chevron">
              <a:avLst>
                <a:gd name="adj" fmla="val 31783"/>
              </a:avLst>
            </a:prstGeom>
            <a:solidFill>
              <a:schemeClr val="accent1">
                <a:lumMod val="75000"/>
              </a:schemeClr>
            </a:solidFill>
            <a:ln w="19050" algn="ctr">
              <a:solidFill>
                <a:schemeClr val="bg1"/>
              </a:solidFill>
              <a:miter lim="800000"/>
              <a:headEnd/>
              <a:tailEnd/>
            </a:ln>
            <a:effectLst/>
            <a:scene3d>
              <a:camera prst="orthographicFront"/>
              <a:lightRig rig="threePt" dir="t"/>
            </a:scene3d>
            <a:sp3d>
              <a:bevelT w="50800" h="50800"/>
            </a:sp3d>
          </p:spPr>
          <p:txBody>
            <a:bodyPr wrap="none" lIns="72000" tIns="90000" rIns="72000" bIns="90000" anchor="ctr"/>
            <a:lstStyle/>
            <a:p>
              <a:pPr algn="ctr" eaLnBrk="0" hangingPunct="0"/>
              <a:r>
                <a:rPr lang="de-DE" sz="2200" noProof="1">
                  <a:solidFill>
                    <a:schemeClr val="bg1"/>
                  </a:solidFill>
                </a:rPr>
                <a:t>Validierung &amp; </a:t>
              </a:r>
              <a:br>
                <a:rPr lang="de-DE" sz="2200" noProof="1">
                  <a:solidFill>
                    <a:schemeClr val="bg1"/>
                  </a:solidFill>
                </a:rPr>
              </a:br>
              <a:r>
                <a:rPr lang="de-DE" sz="2200" noProof="1">
                  <a:solidFill>
                    <a:schemeClr val="bg1"/>
                  </a:solidFill>
                </a:rPr>
                <a:t>Bewertung</a:t>
              </a:r>
            </a:p>
          </p:txBody>
        </p:sp>
      </p:grpSp>
      <p:pic>
        <p:nvPicPr>
          <p:cNvPr id="13" name="Grafik 12"/>
          <p:cNvPicPr>
            <a:picLocks noChangeAspect="1"/>
          </p:cNvPicPr>
          <p:nvPr/>
        </p:nvPicPr>
        <p:blipFill>
          <a:blip r:embed="rId2"/>
          <a:stretch>
            <a:fillRect/>
          </a:stretch>
        </p:blipFill>
        <p:spPr>
          <a:xfrm>
            <a:off x="1127499" y="3068960"/>
            <a:ext cx="9851954" cy="2520280"/>
          </a:xfrm>
          <a:prstGeom prst="rect">
            <a:avLst/>
          </a:prstGeom>
        </p:spPr>
      </p:pic>
      <p:sp>
        <p:nvSpPr>
          <p:cNvPr id="5" name="Foliennummernplatzhalter 4">
            <a:extLst>
              <a:ext uri="{FF2B5EF4-FFF2-40B4-BE49-F238E27FC236}">
                <a16:creationId xmlns:a16="http://schemas.microsoft.com/office/drawing/2014/main" id="{8A596D81-4BAF-4274-A4C9-D5C780CA2270}"/>
              </a:ext>
            </a:extLst>
          </p:cNvPr>
          <p:cNvSpPr>
            <a:spLocks noGrp="1"/>
          </p:cNvSpPr>
          <p:nvPr>
            <p:ph type="sldNum" sz="quarter" idx="11"/>
          </p:nvPr>
        </p:nvSpPr>
        <p:spPr/>
        <p:txBody>
          <a:bodyPr/>
          <a:lstStyle/>
          <a:p>
            <a:fld id="{FFC269A0-BD27-4577-9DED-0AAE60100C51}" type="slidenum">
              <a:rPr lang="de-DE" smtClean="0"/>
              <a:pPr/>
              <a:t>173</a:t>
            </a:fld>
            <a:r>
              <a:rPr lang="de-DE"/>
              <a:t> | ©</a:t>
            </a:r>
            <a:endParaRPr lang="de-DE" dirty="0"/>
          </a:p>
        </p:txBody>
      </p:sp>
      <p:sp>
        <p:nvSpPr>
          <p:cNvPr id="6" name="Fußzeilenplatzhalter 5">
            <a:extLst>
              <a:ext uri="{FF2B5EF4-FFF2-40B4-BE49-F238E27FC236}">
                <a16:creationId xmlns:a16="http://schemas.microsoft.com/office/drawing/2014/main" id="{EB327E8B-9257-41CA-9399-77243B165BC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716816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86059"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b="1"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174</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4531679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2155728"/>
            <a:chOff x="539750" y="1772221"/>
            <a:chExt cx="8064500" cy="2155728"/>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2155728"/>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Kennenlernen der wesentlichen </a:t>
              </a:r>
              <a:r>
                <a:rPr lang="de-DE" b="1" dirty="0"/>
                <a:t>Entwicklungen</a:t>
              </a:r>
            </a:p>
            <a:p>
              <a:pPr lvl="3"/>
              <a:r>
                <a:rPr lang="de-DE" dirty="0"/>
                <a:t>Einschätzen der unterschiedlichen </a:t>
              </a:r>
              <a:r>
                <a:rPr lang="de-DE" b="1" dirty="0"/>
                <a:t>Technologien</a:t>
              </a:r>
              <a:r>
                <a:rPr lang="de-DE" dirty="0"/>
                <a:t> und </a:t>
              </a:r>
              <a:r>
                <a:rPr lang="de-DE" b="1" dirty="0"/>
                <a:t>Werkzeuge</a:t>
              </a:r>
              <a:r>
                <a:rPr lang="de-DE" dirty="0"/>
                <a:t> im Hinblick auf die Arbeit des Controllers</a:t>
              </a:r>
            </a:p>
            <a:p>
              <a:pPr lvl="3"/>
              <a:r>
                <a:rPr lang="de-DE" dirty="0"/>
                <a:t>Einordnung in die </a:t>
              </a:r>
              <a:r>
                <a:rPr lang="de-DE" b="1" dirty="0"/>
                <a:t>Anforderungen</a:t>
              </a:r>
              <a:r>
                <a:rPr lang="de-DE" dirty="0"/>
                <a:t> des Controllings</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a:solidFill>
                  <a:schemeClr val="accent1"/>
                </a:solidFill>
              </a:endParaRPr>
            </a:p>
          </p:txBody>
        </p:sp>
      </p:grpSp>
      <p:sp>
        <p:nvSpPr>
          <p:cNvPr id="4" name="Foliennummernplatzhalter 3">
            <a:extLst>
              <a:ext uri="{FF2B5EF4-FFF2-40B4-BE49-F238E27FC236}">
                <a16:creationId xmlns:a16="http://schemas.microsoft.com/office/drawing/2014/main" id="{048C38AB-0EAC-4737-95ED-168729F606E8}"/>
              </a:ext>
            </a:extLst>
          </p:cNvPr>
          <p:cNvSpPr>
            <a:spLocks noGrp="1"/>
          </p:cNvSpPr>
          <p:nvPr>
            <p:ph type="sldNum" sz="quarter" idx="11"/>
          </p:nvPr>
        </p:nvSpPr>
        <p:spPr/>
        <p:txBody>
          <a:bodyPr/>
          <a:lstStyle/>
          <a:p>
            <a:fld id="{FFC269A0-BD27-4577-9DED-0AAE60100C51}" type="slidenum">
              <a:rPr lang="de-DE" smtClean="0"/>
              <a:pPr/>
              <a:t>175</a:t>
            </a:fld>
            <a:r>
              <a:rPr lang="de-DE"/>
              <a:t> | ©</a:t>
            </a:r>
            <a:endParaRPr lang="de-DE" dirty="0"/>
          </a:p>
        </p:txBody>
      </p:sp>
      <p:sp>
        <p:nvSpPr>
          <p:cNvPr id="5" name="Fußzeilenplatzhalter 4">
            <a:extLst>
              <a:ext uri="{FF2B5EF4-FFF2-40B4-BE49-F238E27FC236}">
                <a16:creationId xmlns:a16="http://schemas.microsoft.com/office/drawing/2014/main" id="{FB0B18A6-A21F-4582-98C4-76D11ACA5B3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5586546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3465164038"/>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87083"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4131D962-0DC7-4D62-A118-E02296476CB4}"/>
              </a:ext>
            </a:extLst>
          </p:cNvPr>
          <p:cNvGrpSpPr/>
          <p:nvPr/>
        </p:nvGrpSpPr>
        <p:grpSpPr>
          <a:xfrm>
            <a:off x="1271464" y="1338607"/>
            <a:ext cx="9309742" cy="5044710"/>
            <a:chOff x="1819737" y="1508979"/>
            <a:chExt cx="8459808" cy="4584152"/>
          </a:xfrm>
        </p:grpSpPr>
        <p:grpSp>
          <p:nvGrpSpPr>
            <p:cNvPr id="18" name="Gruppieren 17"/>
            <p:cNvGrpSpPr/>
            <p:nvPr/>
          </p:nvGrpSpPr>
          <p:grpSpPr>
            <a:xfrm rot="16200000">
              <a:off x="3757565" y="-428849"/>
              <a:ext cx="4584152" cy="8459808"/>
              <a:chOff x="714501" y="-3819806"/>
              <a:chExt cx="7611458" cy="9598094"/>
            </a:xfrm>
          </p:grpSpPr>
          <p:sp>
            <p:nvSpPr>
              <p:cNvPr id="19" name="Rechteck 18"/>
              <p:cNvSpPr/>
              <p:nvPr/>
            </p:nvSpPr>
            <p:spPr bwMode="gray">
              <a:xfrm rot="5400000">
                <a:off x="5744941" y="2733222"/>
                <a:ext cx="1598708" cy="1042685"/>
              </a:xfrm>
              <a:prstGeom prst="rect">
                <a:avLst/>
              </a:prstGeom>
              <a:solidFill>
                <a:schemeClr val="accent1">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rot="5400000">
                <a:off x="3224297"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 Controlling</a:t>
                </a:r>
              </a:p>
            </p:txBody>
          </p:sp>
          <p:sp>
            <p:nvSpPr>
              <p:cNvPr id="21" name="Rechteck 20"/>
              <p:cNvSpPr/>
              <p:nvPr/>
            </p:nvSpPr>
            <p:spPr bwMode="gray">
              <a:xfrm rot="5400000">
                <a:off x="1963975" y="2733222"/>
                <a:ext cx="1598708" cy="1042685"/>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Agile Unternehmens- steuerung</a:t>
                </a:r>
              </a:p>
            </p:txBody>
          </p:sp>
          <p:sp>
            <p:nvSpPr>
              <p:cNvPr id="22" name="Rechteck 21"/>
              <p:cNvSpPr/>
              <p:nvPr/>
            </p:nvSpPr>
            <p:spPr bwMode="gray">
              <a:xfrm rot="5400000">
                <a:off x="7005263" y="2733927"/>
                <a:ext cx="1598708" cy="1042685"/>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rot="5400000">
                <a:off x="703655" y="2733927"/>
                <a:ext cx="1598708" cy="104268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Business Partnering</a:t>
                </a:r>
              </a:p>
            </p:txBody>
          </p:sp>
          <p:sp>
            <p:nvSpPr>
              <p:cNvPr id="24" name="Rechteck 23"/>
              <p:cNvSpPr/>
              <p:nvPr/>
            </p:nvSpPr>
            <p:spPr bwMode="gray">
              <a:xfrm rot="5400000">
                <a:off x="4484619" y="2733222"/>
                <a:ext cx="1598708" cy="1042685"/>
              </a:xfrm>
              <a:prstGeom prst="rect">
                <a:avLst/>
              </a:prstGeom>
              <a:solidFill>
                <a:schemeClr val="accent1">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a:off x="971599" y="5342704"/>
                <a:ext cx="7345235"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rot="5400000" flipV="1">
                <a:off x="5022435" y="933350"/>
                <a:ext cx="1014888" cy="20288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a:off x="3762113" y="1701861"/>
                <a:ext cx="1014888" cy="4918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a:off x="3131952" y="1071700"/>
                <a:ext cx="1014888" cy="17521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flipV="1">
                <a:off x="5652244" y="303543"/>
                <a:ext cx="1015591" cy="3289154"/>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a:off x="2501440" y="441892"/>
                <a:ext cx="1015592" cy="301245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flipV="1">
                <a:off x="4392274" y="1563511"/>
                <a:ext cx="1014888" cy="7685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6200000" flipV="1">
                <a:off x="4481117" y="5179604"/>
                <a:ext cx="325992" cy="209"/>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a:off x="5961060" y="2737570"/>
                <a:ext cx="526505" cy="316061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flipV="1">
                <a:off x="3440064" y="3377185"/>
                <a:ext cx="527209" cy="1880678"/>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a:off x="4700386" y="3997541"/>
                <a:ext cx="527209" cy="639966"/>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a:off x="5330547" y="3367380"/>
                <a:ext cx="527209" cy="1900288"/>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flipV="1">
                <a:off x="2810257" y="2747376"/>
                <a:ext cx="526505" cy="314099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flipV="1">
                <a:off x="4070225" y="4007346"/>
                <a:ext cx="527209" cy="620356"/>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7" name="Textfeld 46"/>
            <p:cNvSpPr txBox="1"/>
            <p:nvPr/>
          </p:nvSpPr>
          <p:spPr>
            <a:xfrm>
              <a:off x="2679670" y="3995718"/>
              <a:ext cx="2848711" cy="447485"/>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47485"/>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47485"/>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495102" y="2228478"/>
              <a:ext cx="1315756" cy="265694"/>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47485"/>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47485"/>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2B2767A4-F69F-41C2-944A-15914B432AD7}"/>
              </a:ext>
            </a:extLst>
          </p:cNvPr>
          <p:cNvSpPr>
            <a:spLocks noGrp="1"/>
          </p:cNvSpPr>
          <p:nvPr>
            <p:ph type="sldNum" sz="quarter" idx="11"/>
          </p:nvPr>
        </p:nvSpPr>
        <p:spPr/>
        <p:txBody>
          <a:bodyPr/>
          <a:lstStyle/>
          <a:p>
            <a:fld id="{FFC269A0-BD27-4577-9DED-0AAE60100C51}" type="slidenum">
              <a:rPr lang="de-DE" smtClean="0"/>
              <a:pPr/>
              <a:t>176</a:t>
            </a:fld>
            <a:r>
              <a:rPr lang="de-DE"/>
              <a:t> | ©</a:t>
            </a:r>
            <a:endParaRPr lang="de-DE" dirty="0"/>
          </a:p>
        </p:txBody>
      </p:sp>
      <p:sp>
        <p:nvSpPr>
          <p:cNvPr id="6" name="Fußzeilenplatzhalter 5">
            <a:extLst>
              <a:ext uri="{FF2B5EF4-FFF2-40B4-BE49-F238E27FC236}">
                <a16:creationId xmlns:a16="http://schemas.microsoft.com/office/drawing/2014/main" id="{92AECD24-D7C6-4A1F-95A6-3898673E6AA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227433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0B519F7-7E5D-4E55-9FF4-58F91F4FFC73}"/>
              </a:ext>
            </a:extLst>
          </p:cNvPr>
          <p:cNvSpPr>
            <a:spLocks noGrp="1"/>
          </p:cNvSpPr>
          <p:nvPr>
            <p:ph type="title"/>
          </p:nvPr>
        </p:nvSpPr>
        <p:spPr/>
        <p:txBody>
          <a:bodyPr/>
          <a:lstStyle/>
          <a:p>
            <a:r>
              <a:rPr lang="de-DE" dirty="0"/>
              <a:t>Stammdaten- und Datenqualitätsmanagement</a:t>
            </a:r>
          </a:p>
        </p:txBody>
      </p:sp>
      <p:sp>
        <p:nvSpPr>
          <p:cNvPr id="6" name="Inhaltsplatzhalter 5">
            <a:extLst>
              <a:ext uri="{FF2B5EF4-FFF2-40B4-BE49-F238E27FC236}">
                <a16:creationId xmlns:a16="http://schemas.microsoft.com/office/drawing/2014/main" id="{D94A9972-31D7-4B3E-9E4E-2FA3C679061D}"/>
              </a:ext>
            </a:extLst>
          </p:cNvPr>
          <p:cNvSpPr>
            <a:spLocks noGrp="1"/>
          </p:cNvSpPr>
          <p:nvPr>
            <p:ph idx="1"/>
          </p:nvPr>
        </p:nvSpPr>
        <p:spPr>
          <a:xfrm>
            <a:off x="719669" y="1700213"/>
            <a:ext cx="5448340" cy="4393084"/>
          </a:xfrm>
        </p:spPr>
        <p:txBody>
          <a:bodyPr/>
          <a:lstStyle/>
          <a:p>
            <a:pPr marL="0" indent="0">
              <a:buNone/>
            </a:pPr>
            <a:r>
              <a:rPr lang="de-DE" sz="1600" dirty="0"/>
              <a:t>Im Hinblick auf das neue Jahrzehnt bleiben auch 2021 die beiden Trends Stammdaten- und Datenqualitätsmanagement an erster Stelle. Die Bedeutung dieser Themen lässt sich ganz einfach erklären: Nur auf der </a:t>
            </a:r>
            <a:r>
              <a:rPr lang="de-DE" sz="1600" b="1" dirty="0"/>
              <a:t>Grundlage korrekter Daten </a:t>
            </a:r>
            <a:r>
              <a:rPr lang="de-DE" sz="1600" dirty="0"/>
              <a:t>können Menschen die richtigen Entscheidungen treffen. </a:t>
            </a:r>
          </a:p>
          <a:p>
            <a:endParaRPr lang="de-DE" sz="2400" dirty="0"/>
          </a:p>
        </p:txBody>
      </p:sp>
      <p:sp>
        <p:nvSpPr>
          <p:cNvPr id="3" name="Fußzeilenplatzhalter 2">
            <a:extLst>
              <a:ext uri="{FF2B5EF4-FFF2-40B4-BE49-F238E27FC236}">
                <a16:creationId xmlns:a16="http://schemas.microsoft.com/office/drawing/2014/main" id="{BA02ECEE-7147-462E-9FB5-2079015E8A97}"/>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4376AF89-3ECC-4F5C-917C-476AF23E7E1E}"/>
              </a:ext>
            </a:extLst>
          </p:cNvPr>
          <p:cNvSpPr>
            <a:spLocks noGrp="1"/>
          </p:cNvSpPr>
          <p:nvPr>
            <p:ph type="sldNum" sz="quarter" idx="11"/>
          </p:nvPr>
        </p:nvSpPr>
        <p:spPr/>
        <p:txBody>
          <a:bodyPr/>
          <a:lstStyle/>
          <a:p>
            <a:fld id="{FFC269A0-BD27-4577-9DED-0AAE60100C51}" type="slidenum">
              <a:rPr lang="de-DE" smtClean="0"/>
              <a:pPr/>
              <a:t>177</a:t>
            </a:fld>
            <a:r>
              <a:rPr lang="de-DE"/>
              <a:t> | ©</a:t>
            </a:r>
            <a:endParaRPr lang="de-DE" dirty="0"/>
          </a:p>
        </p:txBody>
      </p:sp>
      <p:sp>
        <p:nvSpPr>
          <p:cNvPr id="7" name="Textplatzhalter 6">
            <a:extLst>
              <a:ext uri="{FF2B5EF4-FFF2-40B4-BE49-F238E27FC236}">
                <a16:creationId xmlns:a16="http://schemas.microsoft.com/office/drawing/2014/main" id="{BB870FF8-F589-4B48-9DDD-88BCD57580B0}"/>
              </a:ext>
            </a:extLst>
          </p:cNvPr>
          <p:cNvSpPr>
            <a:spLocks noGrp="1"/>
          </p:cNvSpPr>
          <p:nvPr>
            <p:ph type="body" sz="quarter" idx="13"/>
          </p:nvPr>
        </p:nvSpPr>
        <p:spPr>
          <a:xfrm>
            <a:off x="4271930" y="6597348"/>
            <a:ext cx="10752931" cy="143992"/>
          </a:xfrm>
        </p:spPr>
        <p:txBody>
          <a:bodyPr/>
          <a:lstStyle/>
          <a:p>
            <a:r>
              <a:rPr lang="de-DE" dirty="0">
                <a:solidFill>
                  <a:schemeClr val="tx1">
                    <a:lumMod val="40000"/>
                    <a:lumOff val="60000"/>
                  </a:schemeClr>
                </a:solidFill>
              </a:rPr>
              <a:t>https://barc.de/bi-trends-2020</a:t>
            </a:r>
          </a:p>
        </p:txBody>
      </p:sp>
      <p:pic>
        <p:nvPicPr>
          <p:cNvPr id="8" name="Inhaltsplatzhalter 7">
            <a:extLst>
              <a:ext uri="{FF2B5EF4-FFF2-40B4-BE49-F238E27FC236}">
                <a16:creationId xmlns:a16="http://schemas.microsoft.com/office/drawing/2014/main" id="{BFA2CD3E-760B-4CF6-9E96-031DFF01E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6641674" y="1434449"/>
            <a:ext cx="4805439" cy="4515642"/>
          </a:xfrm>
          <a:prstGeom prst="rect">
            <a:avLst/>
          </a:prstGeom>
        </p:spPr>
      </p:pic>
    </p:spTree>
    <p:extLst>
      <p:ext uri="{BB962C8B-B14F-4D97-AF65-F5344CB8AC3E}">
        <p14:creationId xmlns:p14="http://schemas.microsoft.com/office/powerpoint/2010/main" val="2958440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616DC9-62A7-4E44-8E06-3D20FA8D97DD}"/>
              </a:ext>
            </a:extLst>
          </p:cNvPr>
          <p:cNvSpPr>
            <a:spLocks noGrp="1"/>
          </p:cNvSpPr>
          <p:nvPr>
            <p:ph type="title"/>
          </p:nvPr>
        </p:nvSpPr>
        <p:spPr/>
        <p:txBody>
          <a:bodyPr/>
          <a:lstStyle/>
          <a:p>
            <a:r>
              <a:rPr lang="de-DE" dirty="0"/>
              <a:t>Stammdaten- und Datenqualitätsmanagement</a:t>
            </a:r>
          </a:p>
        </p:txBody>
      </p:sp>
      <p:sp>
        <p:nvSpPr>
          <p:cNvPr id="4" name="Fußzeilenplatzhalter 3">
            <a:extLst>
              <a:ext uri="{FF2B5EF4-FFF2-40B4-BE49-F238E27FC236}">
                <a16:creationId xmlns:a16="http://schemas.microsoft.com/office/drawing/2014/main" id="{B4244126-A4C9-473A-8F10-14AFA95195F0}"/>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3EB3454-4C4D-4F8C-9A2D-1DE1980FB6BA}"/>
              </a:ext>
            </a:extLst>
          </p:cNvPr>
          <p:cNvSpPr>
            <a:spLocks noGrp="1"/>
          </p:cNvSpPr>
          <p:nvPr>
            <p:ph type="sldNum" sz="quarter" idx="11"/>
          </p:nvPr>
        </p:nvSpPr>
        <p:spPr/>
        <p:txBody>
          <a:bodyPr/>
          <a:lstStyle/>
          <a:p>
            <a:fld id="{FFC269A0-BD27-4577-9DED-0AAE60100C51}" type="slidenum">
              <a:rPr lang="de-DE" smtClean="0"/>
              <a:pPr/>
              <a:t>178</a:t>
            </a:fld>
            <a:r>
              <a:rPr lang="de-DE"/>
              <a:t> | ©</a:t>
            </a:r>
            <a:endParaRPr lang="de-DE" dirty="0"/>
          </a:p>
        </p:txBody>
      </p:sp>
      <p:grpSp>
        <p:nvGrpSpPr>
          <p:cNvPr id="7" name="Gruppieren 6">
            <a:extLst>
              <a:ext uri="{FF2B5EF4-FFF2-40B4-BE49-F238E27FC236}">
                <a16:creationId xmlns:a16="http://schemas.microsoft.com/office/drawing/2014/main" id="{799E65E9-0FBA-442D-B9D5-820D837783A6}"/>
              </a:ext>
            </a:extLst>
          </p:cNvPr>
          <p:cNvGrpSpPr/>
          <p:nvPr/>
        </p:nvGrpSpPr>
        <p:grpSpPr>
          <a:xfrm>
            <a:off x="926020" y="1539181"/>
            <a:ext cx="10339960" cy="5256805"/>
            <a:chOff x="1123950" y="1617545"/>
            <a:chExt cx="10339960" cy="5256805"/>
          </a:xfrm>
        </p:grpSpPr>
        <p:sp>
          <p:nvSpPr>
            <p:cNvPr id="8" name="Rechteck: abgerundete Ecken 7">
              <a:extLst>
                <a:ext uri="{FF2B5EF4-FFF2-40B4-BE49-F238E27FC236}">
                  <a16:creationId xmlns:a16="http://schemas.microsoft.com/office/drawing/2014/main" id="{E142C9E3-D99C-422B-83C0-F634D4D0291A}"/>
                </a:ext>
              </a:extLst>
            </p:cNvPr>
            <p:cNvSpPr/>
            <p:nvPr/>
          </p:nvSpPr>
          <p:spPr>
            <a:xfrm>
              <a:off x="1123950" y="1617545"/>
              <a:ext cx="9944100" cy="4287103"/>
            </a:xfrm>
            <a:prstGeom prst="roundRect">
              <a:avLst>
                <a:gd name="adj" fmla="val 6353"/>
              </a:avLst>
            </a:prstGeom>
            <a:solidFill>
              <a:schemeClr val="bg1"/>
            </a:solidFill>
            <a:ln w="1270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endParaRPr lang="de-DE" sz="1200">
                <a:solidFill>
                  <a:schemeClr val="tx1"/>
                </a:solidFill>
              </a:endParaRPr>
            </a:p>
          </p:txBody>
        </p:sp>
        <p:graphicFrame>
          <p:nvGraphicFramePr>
            <p:cNvPr id="9" name="Diagramm 8">
              <a:extLst>
                <a:ext uri="{FF2B5EF4-FFF2-40B4-BE49-F238E27FC236}">
                  <a16:creationId xmlns:a16="http://schemas.microsoft.com/office/drawing/2014/main" id="{1EF726C9-B61E-46D3-BCAF-75BAA3A3E728}"/>
                </a:ext>
              </a:extLst>
            </p:cNvPr>
            <p:cNvGraphicFramePr>
              <a:graphicFrameLocks/>
            </p:cNvGraphicFramePr>
            <p:nvPr/>
          </p:nvGraphicFramePr>
          <p:xfrm>
            <a:off x="1284347" y="1717340"/>
            <a:ext cx="10179563" cy="411872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feld 9">
              <a:extLst>
                <a:ext uri="{FF2B5EF4-FFF2-40B4-BE49-F238E27FC236}">
                  <a16:creationId xmlns:a16="http://schemas.microsoft.com/office/drawing/2014/main" id="{FD17B98E-E82C-4A9F-9FDF-C2C4D5C8D588}"/>
                </a:ext>
              </a:extLst>
            </p:cNvPr>
            <p:cNvSpPr txBox="1"/>
            <p:nvPr/>
          </p:nvSpPr>
          <p:spPr>
            <a:xfrm>
              <a:off x="2474555" y="6628129"/>
              <a:ext cx="7462867" cy="246221"/>
            </a:xfrm>
            <a:prstGeom prst="rect">
              <a:avLst/>
            </a:prstGeom>
          </p:spPr>
          <p:txBody>
            <a:bodyPr wrap="square" lIns="0" rIns="0" rtlCol="0">
              <a:spAutoFit/>
            </a:bodyPr>
            <a:lstStyle/>
            <a:p>
              <a:pPr algn="ctr"/>
              <a:r>
                <a:rPr lang="de-DE" sz="1000" b="0" kern="1200" dirty="0">
                  <a:solidFill>
                    <a:schemeClr val="tx1">
                      <a:lumMod val="40000"/>
                      <a:lumOff val="60000"/>
                    </a:schemeClr>
                  </a:solidFill>
                  <a:latin typeface="Calibri" panose="020F0502020204030204" pitchFamily="34" charset="0"/>
                  <a:ea typeface="Titillium" charset="0"/>
                  <a:cs typeface="Calibri" panose="020F0502020204030204" pitchFamily="34" charset="0"/>
                </a:rPr>
                <a:t>Quelle: </a:t>
              </a:r>
              <a:r>
                <a:rPr lang="de-DE" sz="1000" dirty="0">
                  <a:solidFill>
                    <a:schemeClr val="tx1">
                      <a:lumMod val="40000"/>
                      <a:lumOff val="60000"/>
                    </a:schemeClr>
                  </a:solidFill>
                  <a:latin typeface="Calibri" panose="020F0502020204030204" pitchFamily="34" charset="0"/>
                  <a:ea typeface="Titillium" charset="0"/>
                  <a:cs typeface="Calibri" panose="020F0502020204030204" pitchFamily="34" charset="0"/>
                </a:rPr>
                <a:t>Studie „Modernes Datenmanagement für die Analytik“, BARC (2015) </a:t>
              </a:r>
              <a:endParaRPr lang="de-DE" sz="1000" b="0" kern="1200" dirty="0">
                <a:solidFill>
                  <a:schemeClr val="tx1">
                    <a:lumMod val="40000"/>
                    <a:lumOff val="60000"/>
                  </a:schemeClr>
                </a:solidFill>
                <a:latin typeface="Calibri" panose="020F0502020204030204" pitchFamily="34" charset="0"/>
                <a:ea typeface="Titillium" charset="0"/>
                <a:cs typeface="Calibri" panose="020F0502020204030204" pitchFamily="34" charset="0"/>
              </a:endParaRPr>
            </a:p>
          </p:txBody>
        </p:sp>
      </p:grpSp>
    </p:spTree>
    <p:extLst>
      <p:ext uri="{BB962C8B-B14F-4D97-AF65-F5344CB8AC3E}">
        <p14:creationId xmlns:p14="http://schemas.microsoft.com/office/powerpoint/2010/main" val="343316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extLst>
              <p:ext uri="{D42A27DB-BD31-4B8C-83A1-F6EECF244321}">
                <p14:modId xmlns:p14="http://schemas.microsoft.com/office/powerpoint/2010/main" val="3125034999"/>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5403" name="think-cell Folie" r:id="rId6" imgW="196" imgH="196" progId="TCLayout.ActiveDocument.1">
                  <p:embed/>
                </p:oleObj>
              </mc:Choice>
              <mc:Fallback>
                <p:oleObj name="think-cell Folie" r:id="rId6" imgW="196" imgH="196" progId="TCLayout.ActiveDocument.1">
                  <p:embed/>
                  <p:pic>
                    <p:nvPicPr>
                      <p:cNvPr id="12" name="Objekt 11"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14" name="Rechteck 1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9" name="Titel 8"/>
          <p:cNvSpPr>
            <a:spLocks noGrp="1"/>
          </p:cNvSpPr>
          <p:nvPr>
            <p:ph type="title"/>
          </p:nvPr>
        </p:nvSpPr>
        <p:spPr/>
        <p:txBody>
          <a:bodyPr/>
          <a:lstStyle/>
          <a:p>
            <a:r>
              <a:rPr lang="de-DE" dirty="0"/>
              <a:t>Fragen über Fragen …</a:t>
            </a:r>
          </a:p>
        </p:txBody>
      </p:sp>
      <p:sp>
        <p:nvSpPr>
          <p:cNvPr id="11" name="Textplatzhalter 10"/>
          <p:cNvSpPr>
            <a:spLocks noGrp="1"/>
          </p:cNvSpPr>
          <p:nvPr>
            <p:ph type="body" sz="quarter" idx="13"/>
          </p:nvPr>
        </p:nvSpPr>
        <p:spPr/>
        <p:txBody>
          <a:bodyPr/>
          <a:lstStyle/>
          <a:p>
            <a:endParaRPr lang="de-DE" dirty="0"/>
          </a:p>
        </p:txBody>
      </p:sp>
      <p:pic>
        <p:nvPicPr>
          <p:cNvPr id="13" name="Inhaltsplatzhalter 8"/>
          <p:cNvPicPr>
            <a:picLocks noGrp="1" noChangeAspect="1"/>
          </p:cNvPicPr>
          <p:nvPr>
            <p:ph idx="1"/>
          </p:nvPr>
        </p:nvPicPr>
        <p:blipFill>
          <a:blip r:embed="rId8"/>
          <a:stretch>
            <a:fillRect/>
          </a:stretch>
        </p:blipFill>
        <p:spPr>
          <a:xfrm>
            <a:off x="1764872" y="1556792"/>
            <a:ext cx="8723616" cy="4350733"/>
          </a:xfrm>
          <a:prstGeom prst="rect">
            <a:avLst/>
          </a:prstGeom>
        </p:spPr>
      </p:pic>
      <p:sp>
        <p:nvSpPr>
          <p:cNvPr id="2" name="Foliennummernplatzhalter 1">
            <a:extLst>
              <a:ext uri="{FF2B5EF4-FFF2-40B4-BE49-F238E27FC236}">
                <a16:creationId xmlns:a16="http://schemas.microsoft.com/office/drawing/2014/main" id="{C576E95D-E891-45A1-A037-EF6990474301}"/>
              </a:ext>
            </a:extLst>
          </p:cNvPr>
          <p:cNvSpPr>
            <a:spLocks noGrp="1"/>
          </p:cNvSpPr>
          <p:nvPr>
            <p:ph type="sldNum" sz="quarter" idx="11"/>
          </p:nvPr>
        </p:nvSpPr>
        <p:spPr/>
        <p:txBody>
          <a:bodyPr/>
          <a:lstStyle/>
          <a:p>
            <a:fld id="{FFC269A0-BD27-4577-9DED-0AAE60100C51}" type="slidenum">
              <a:rPr lang="de-DE" smtClean="0"/>
              <a:pPr/>
              <a:t>17</a:t>
            </a:fld>
            <a:r>
              <a:rPr lang="de-DE" dirty="0"/>
              <a:t> | ©</a:t>
            </a:r>
          </a:p>
        </p:txBody>
      </p:sp>
      <p:sp>
        <p:nvSpPr>
          <p:cNvPr id="3" name="Fußzeilenplatzhalter 2">
            <a:extLst>
              <a:ext uri="{FF2B5EF4-FFF2-40B4-BE49-F238E27FC236}">
                <a16:creationId xmlns:a16="http://schemas.microsoft.com/office/drawing/2014/main" id="{68825E24-553A-47B7-BB6D-1294759DE24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278120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975E2-40BB-43A0-89B1-710E0D40FE31}"/>
              </a:ext>
            </a:extLst>
          </p:cNvPr>
          <p:cNvSpPr>
            <a:spLocks noGrp="1"/>
          </p:cNvSpPr>
          <p:nvPr>
            <p:ph type="title"/>
          </p:nvPr>
        </p:nvSpPr>
        <p:spPr/>
        <p:txBody>
          <a:bodyPr/>
          <a:lstStyle/>
          <a:p>
            <a:r>
              <a:rPr lang="de-DE" dirty="0"/>
              <a:t>Data Warehouse</a:t>
            </a:r>
          </a:p>
        </p:txBody>
      </p:sp>
      <p:sp>
        <p:nvSpPr>
          <p:cNvPr id="4" name="Fußzeilenplatzhalter 3">
            <a:extLst>
              <a:ext uri="{FF2B5EF4-FFF2-40B4-BE49-F238E27FC236}">
                <a16:creationId xmlns:a16="http://schemas.microsoft.com/office/drawing/2014/main" id="{9EE17CF2-46A8-4A4C-9D11-46442F807A8B}"/>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7BA3701-355D-42B4-B8D9-A93A7AC4CB8D}"/>
              </a:ext>
            </a:extLst>
          </p:cNvPr>
          <p:cNvSpPr>
            <a:spLocks noGrp="1"/>
          </p:cNvSpPr>
          <p:nvPr>
            <p:ph type="sldNum" sz="quarter" idx="11"/>
          </p:nvPr>
        </p:nvSpPr>
        <p:spPr/>
        <p:txBody>
          <a:bodyPr/>
          <a:lstStyle/>
          <a:p>
            <a:fld id="{FFC269A0-BD27-4577-9DED-0AAE60100C51}" type="slidenum">
              <a:rPr lang="de-DE" smtClean="0"/>
              <a:pPr/>
              <a:t>179</a:t>
            </a:fld>
            <a:r>
              <a:rPr lang="de-DE"/>
              <a:t> | ©</a:t>
            </a:r>
            <a:endParaRPr lang="de-DE" dirty="0"/>
          </a:p>
        </p:txBody>
      </p:sp>
      <p:graphicFrame>
        <p:nvGraphicFramePr>
          <p:cNvPr id="7" name="Tabelle 6">
            <a:extLst>
              <a:ext uri="{FF2B5EF4-FFF2-40B4-BE49-F238E27FC236}">
                <a16:creationId xmlns:a16="http://schemas.microsoft.com/office/drawing/2014/main" id="{EC985527-AAB6-4B9C-8942-E0F2371C9919}"/>
              </a:ext>
            </a:extLst>
          </p:cNvPr>
          <p:cNvGraphicFramePr>
            <a:graphicFrameLocks noGrp="1"/>
          </p:cNvGraphicFramePr>
          <p:nvPr>
            <p:extLst>
              <p:ext uri="{D42A27DB-BD31-4B8C-83A1-F6EECF244321}">
                <p14:modId xmlns:p14="http://schemas.microsoft.com/office/powerpoint/2010/main" val="2629661280"/>
              </p:ext>
            </p:extLst>
          </p:nvPr>
        </p:nvGraphicFramePr>
        <p:xfrm>
          <a:off x="719404" y="1700213"/>
          <a:ext cx="10752667" cy="949960"/>
        </p:xfrm>
        <a:graphic>
          <a:graphicData uri="http://schemas.openxmlformats.org/drawingml/2006/table">
            <a:tbl>
              <a:tblPr firstRow="1" bandRow="1">
                <a:tableStyleId>{5C22544A-7EE6-4342-B048-85BDC9FD1C3A}</a:tableStyleId>
              </a:tblPr>
              <a:tblGrid>
                <a:gridCol w="10752667">
                  <a:extLst>
                    <a:ext uri="{9D8B030D-6E8A-4147-A177-3AD203B41FA5}">
                      <a16:colId xmlns:a16="http://schemas.microsoft.com/office/drawing/2014/main" val="20000"/>
                    </a:ext>
                  </a:extLst>
                </a:gridCol>
              </a:tblGrid>
              <a:tr h="370840">
                <a:tc>
                  <a:txBody>
                    <a:bodyPr/>
                    <a:lstStyle/>
                    <a:p>
                      <a:r>
                        <a:rPr lang="de-DE" sz="1600" dirty="0"/>
                        <a:t>Definition Data Warehouse (</a:t>
                      </a:r>
                      <a:r>
                        <a:rPr lang="de-DE" sz="1600" dirty="0" err="1"/>
                        <a:t>Inmon</a:t>
                      </a:r>
                      <a:r>
                        <a:rPr lang="de-DE" sz="1600" dirty="0"/>
                        <a:t>, 2000)</a:t>
                      </a:r>
                    </a:p>
                  </a:txBody>
                  <a:tcPr/>
                </a:tc>
                <a:extLst>
                  <a:ext uri="{0D108BD9-81ED-4DB2-BD59-A6C34878D82A}">
                    <a16:rowId xmlns:a16="http://schemas.microsoft.com/office/drawing/2014/main" val="10000"/>
                  </a:ext>
                </a:extLst>
              </a:tr>
              <a:tr h="370840">
                <a:tc>
                  <a:txBody>
                    <a:bodyPr/>
                    <a:lstStyle/>
                    <a:p>
                      <a:r>
                        <a:rPr lang="de-DE" sz="1600" dirty="0"/>
                        <a:t>Ein Data</a:t>
                      </a:r>
                      <a:r>
                        <a:rPr lang="de-DE" sz="1600" baseline="0" dirty="0"/>
                        <a:t> </a:t>
                      </a:r>
                      <a:r>
                        <a:rPr lang="de-DE" sz="1600" dirty="0"/>
                        <a:t>Warehouse ist eine </a:t>
                      </a:r>
                      <a:r>
                        <a:rPr lang="de-DE" sz="1600" b="1" dirty="0"/>
                        <a:t>themenorientierte, integrierte, zeitraumbezogene </a:t>
                      </a:r>
                      <a:r>
                        <a:rPr lang="de-DE" sz="1600" dirty="0"/>
                        <a:t>und </a:t>
                      </a:r>
                      <a:r>
                        <a:rPr lang="de-DE" sz="1600" b="1" dirty="0"/>
                        <a:t>persistente Sammlung von Daten</a:t>
                      </a:r>
                      <a:r>
                        <a:rPr lang="de-DE" sz="1600" dirty="0"/>
                        <a:t>, um das </a:t>
                      </a:r>
                      <a:r>
                        <a:rPr lang="de-DE" sz="1600" b="1" dirty="0"/>
                        <a:t>Management</a:t>
                      </a:r>
                      <a:r>
                        <a:rPr lang="de-DE" sz="1600" dirty="0"/>
                        <a:t> bei seinen </a:t>
                      </a:r>
                      <a:r>
                        <a:rPr lang="de-DE" sz="1600" b="1" dirty="0"/>
                        <a:t>Entscheidungsprozessen</a:t>
                      </a:r>
                      <a:r>
                        <a:rPr lang="de-DE" sz="1600" dirty="0"/>
                        <a:t> zu </a:t>
                      </a:r>
                      <a:r>
                        <a:rPr lang="de-DE" sz="1600" b="1" dirty="0"/>
                        <a:t>unterstützen</a:t>
                      </a:r>
                      <a:r>
                        <a:rPr lang="de-DE" sz="1600" dirty="0"/>
                        <a:t>.</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986598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B5AAD4-91EE-43DA-BFAB-AC7E8A81C262}"/>
              </a:ext>
            </a:extLst>
          </p:cNvPr>
          <p:cNvSpPr>
            <a:spLocks noGrp="1"/>
          </p:cNvSpPr>
          <p:nvPr>
            <p:ph type="title"/>
          </p:nvPr>
        </p:nvSpPr>
        <p:spPr/>
        <p:txBody>
          <a:bodyPr/>
          <a:lstStyle/>
          <a:p>
            <a:r>
              <a:rPr lang="de-DE" dirty="0"/>
              <a:t>Data Warehouse - Gesamtarchitektur</a:t>
            </a:r>
          </a:p>
        </p:txBody>
      </p:sp>
      <p:sp>
        <p:nvSpPr>
          <p:cNvPr id="4" name="Fußzeilenplatzhalter 3">
            <a:extLst>
              <a:ext uri="{FF2B5EF4-FFF2-40B4-BE49-F238E27FC236}">
                <a16:creationId xmlns:a16="http://schemas.microsoft.com/office/drawing/2014/main" id="{AB8ACC82-DD3A-4B42-9255-EFBF7C3AA777}"/>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E8637A89-D5BC-4C22-A0E5-A6F8AA2CF7F4}"/>
              </a:ext>
            </a:extLst>
          </p:cNvPr>
          <p:cNvSpPr>
            <a:spLocks noGrp="1"/>
          </p:cNvSpPr>
          <p:nvPr>
            <p:ph type="sldNum" sz="quarter" idx="11"/>
          </p:nvPr>
        </p:nvSpPr>
        <p:spPr/>
        <p:txBody>
          <a:bodyPr/>
          <a:lstStyle/>
          <a:p>
            <a:fld id="{FFC269A0-BD27-4577-9DED-0AAE60100C51}" type="slidenum">
              <a:rPr lang="de-DE" smtClean="0"/>
              <a:pPr/>
              <a:t>180</a:t>
            </a:fld>
            <a:r>
              <a:rPr lang="de-DE"/>
              <a:t> | ©</a:t>
            </a:r>
            <a:endParaRPr lang="de-DE" dirty="0"/>
          </a:p>
        </p:txBody>
      </p:sp>
      <p:pic>
        <p:nvPicPr>
          <p:cNvPr id="8" name="Grafik 7">
            <a:extLst>
              <a:ext uri="{FF2B5EF4-FFF2-40B4-BE49-F238E27FC236}">
                <a16:creationId xmlns:a16="http://schemas.microsoft.com/office/drawing/2014/main" id="{912F199C-D4A3-4E58-9631-55777B0AEE54}"/>
              </a:ext>
            </a:extLst>
          </p:cNvPr>
          <p:cNvPicPr>
            <a:picLocks noChangeAspect="1"/>
          </p:cNvPicPr>
          <p:nvPr/>
        </p:nvPicPr>
        <p:blipFill>
          <a:blip r:embed="rId3"/>
          <a:stretch>
            <a:fillRect/>
          </a:stretch>
        </p:blipFill>
        <p:spPr>
          <a:xfrm>
            <a:off x="719401" y="1556792"/>
            <a:ext cx="10525520" cy="4763542"/>
          </a:xfrm>
          <a:prstGeom prst="rect">
            <a:avLst/>
          </a:prstGeom>
        </p:spPr>
      </p:pic>
    </p:spTree>
    <p:extLst>
      <p:ext uri="{BB962C8B-B14F-4D97-AF65-F5344CB8AC3E}">
        <p14:creationId xmlns:p14="http://schemas.microsoft.com/office/powerpoint/2010/main" val="5655884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Data Warehouse – Hält Daten strukturiert vor</a:t>
            </a:r>
          </a:p>
        </p:txBody>
      </p:sp>
      <p:sp>
        <p:nvSpPr>
          <p:cNvPr id="4" name="Fußzeilenplatzhalter 3"/>
          <p:cNvSpPr>
            <a:spLocks noGrp="1"/>
          </p:cNvSpPr>
          <p:nvPr>
            <p:ph type="ftr" sz="quarter" idx="10"/>
          </p:nvPr>
        </p:nvSpPr>
        <p:spPr/>
        <p:txBody>
          <a:bodyPr/>
          <a:lstStyle/>
          <a:p>
            <a:r>
              <a:rPr lang="de-DE"/>
              <a:t>Wrede</a:t>
            </a:r>
            <a:endParaRPr lang="de-DE" dirty="0"/>
          </a:p>
        </p:txBody>
      </p:sp>
      <p:sp>
        <p:nvSpPr>
          <p:cNvPr id="5" name="Foliennummernplatzhalter 4"/>
          <p:cNvSpPr>
            <a:spLocks noGrp="1"/>
          </p:cNvSpPr>
          <p:nvPr>
            <p:ph type="sldNum" sz="quarter" idx="11"/>
          </p:nvPr>
        </p:nvSpPr>
        <p:spPr/>
        <p:txBody>
          <a:bodyPr/>
          <a:lstStyle/>
          <a:p>
            <a:fld id="{FFC269A0-BD27-4577-9DED-0AAE60100C51}" type="slidenum">
              <a:rPr lang="de-DE" smtClean="0"/>
              <a:pPr/>
              <a:t>181</a:t>
            </a:fld>
            <a:r>
              <a:rPr lang="de-DE"/>
              <a:t> | ©</a:t>
            </a:r>
            <a:endParaRPr lang="de-DE" dirty="0"/>
          </a:p>
        </p:txBody>
      </p:sp>
      <p:sp>
        <p:nvSpPr>
          <p:cNvPr id="6" name="Textplatzhalter 5"/>
          <p:cNvSpPr>
            <a:spLocks noGrp="1"/>
          </p:cNvSpPr>
          <p:nvPr>
            <p:ph type="body" sz="quarter" idx="13"/>
          </p:nvPr>
        </p:nvSpPr>
        <p:spPr/>
        <p:txBody>
          <a:bodyPr/>
          <a:lstStyle/>
          <a:p>
            <a:endParaRPr lang="de-DE"/>
          </a:p>
        </p:txBody>
      </p:sp>
      <p:pic>
        <p:nvPicPr>
          <p:cNvPr id="8" name="Grafik 7"/>
          <p:cNvPicPr>
            <a:picLocks noChangeAspect="1"/>
          </p:cNvPicPr>
          <p:nvPr/>
        </p:nvPicPr>
        <p:blipFill>
          <a:blip r:embed="rId2"/>
          <a:stretch>
            <a:fillRect/>
          </a:stretch>
        </p:blipFill>
        <p:spPr>
          <a:xfrm>
            <a:off x="2349352" y="1716493"/>
            <a:ext cx="7059016" cy="4264824"/>
          </a:xfrm>
          <a:prstGeom prst="rect">
            <a:avLst/>
          </a:prstGeom>
        </p:spPr>
      </p:pic>
    </p:spTree>
    <p:extLst>
      <p:ext uri="{BB962C8B-B14F-4D97-AF65-F5344CB8AC3E}">
        <p14:creationId xmlns:p14="http://schemas.microsoft.com/office/powerpoint/2010/main" val="6415257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Data Warehouse – Problem: Es gibt auch unstrukturierte Daten</a:t>
            </a:r>
          </a:p>
        </p:txBody>
      </p:sp>
      <p:sp>
        <p:nvSpPr>
          <p:cNvPr id="8" name="Inhaltsplatzhalter 7"/>
          <p:cNvSpPr>
            <a:spLocks noGrp="1"/>
          </p:cNvSpPr>
          <p:nvPr>
            <p:ph idx="1"/>
          </p:nvPr>
        </p:nvSpPr>
        <p:spPr/>
        <p:txBody>
          <a:bodyPr/>
          <a:lstStyle/>
          <a:p>
            <a:r>
              <a:rPr lang="de-DE" sz="2000" dirty="0"/>
              <a:t>Mediendateien (z. B. Fotos, Videos und Audiodateien)</a:t>
            </a:r>
          </a:p>
          <a:p>
            <a:r>
              <a:rPr lang="de-DE" sz="2000" dirty="0"/>
              <a:t>Office-Dateien (z. B. Word-Dokumente)</a:t>
            </a:r>
          </a:p>
          <a:p>
            <a:r>
              <a:rPr lang="de-DE" sz="2000" dirty="0"/>
              <a:t>Textdateien</a:t>
            </a:r>
          </a:p>
          <a:p>
            <a:r>
              <a:rPr lang="de-DE" sz="2000" dirty="0"/>
              <a:t>Protokolldateien</a:t>
            </a:r>
          </a:p>
        </p:txBody>
      </p:sp>
      <p:sp>
        <p:nvSpPr>
          <p:cNvPr id="4" name="Fußzeilenplatzhalter 3"/>
          <p:cNvSpPr>
            <a:spLocks noGrp="1"/>
          </p:cNvSpPr>
          <p:nvPr>
            <p:ph type="ftr" sz="quarter" idx="10"/>
          </p:nvPr>
        </p:nvSpPr>
        <p:spPr/>
        <p:txBody>
          <a:bodyPr/>
          <a:lstStyle/>
          <a:p>
            <a:r>
              <a:rPr lang="de-DE" dirty="0"/>
              <a:t>Fockel</a:t>
            </a:r>
          </a:p>
        </p:txBody>
      </p:sp>
      <p:sp>
        <p:nvSpPr>
          <p:cNvPr id="5" name="Foliennummernplatzhalter 4"/>
          <p:cNvSpPr>
            <a:spLocks noGrp="1"/>
          </p:cNvSpPr>
          <p:nvPr>
            <p:ph type="sldNum" sz="quarter" idx="11"/>
          </p:nvPr>
        </p:nvSpPr>
        <p:spPr/>
        <p:txBody>
          <a:bodyPr/>
          <a:lstStyle/>
          <a:p>
            <a:fld id="{FFC269A0-BD27-4577-9DED-0AAE60100C51}" type="slidenum">
              <a:rPr lang="de-DE" smtClean="0"/>
              <a:pPr/>
              <a:t>182</a:t>
            </a:fld>
            <a:r>
              <a:rPr lang="de-DE"/>
              <a:t> | ©</a:t>
            </a:r>
            <a:endParaRPr lang="de-DE" dirty="0"/>
          </a:p>
        </p:txBody>
      </p:sp>
      <p:sp>
        <p:nvSpPr>
          <p:cNvPr id="3" name="Textplatzhalter 2">
            <a:extLst>
              <a:ext uri="{FF2B5EF4-FFF2-40B4-BE49-F238E27FC236}">
                <a16:creationId xmlns:a16="http://schemas.microsoft.com/office/drawing/2014/main" id="{C73A7644-BB4C-4A5A-A601-EF2B641B4718}"/>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4160864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69001-91ED-4FFE-B61A-1562F34183EB}"/>
              </a:ext>
            </a:extLst>
          </p:cNvPr>
          <p:cNvSpPr>
            <a:spLocks noGrp="1"/>
          </p:cNvSpPr>
          <p:nvPr>
            <p:ph type="title"/>
          </p:nvPr>
        </p:nvSpPr>
        <p:spPr/>
        <p:txBody>
          <a:bodyPr/>
          <a:lstStyle/>
          <a:p>
            <a:r>
              <a:rPr lang="de-DE" dirty="0"/>
              <a:t>Traditionelles Data Warehouse vs. Modernes Data Warehouse</a:t>
            </a:r>
            <a:br>
              <a:rPr lang="de-DE" dirty="0"/>
            </a:br>
            <a:endParaRPr lang="de-DE" dirty="0"/>
          </a:p>
        </p:txBody>
      </p:sp>
      <p:sp>
        <p:nvSpPr>
          <p:cNvPr id="4" name="Fußzeilenplatzhalter 3">
            <a:extLst>
              <a:ext uri="{FF2B5EF4-FFF2-40B4-BE49-F238E27FC236}">
                <a16:creationId xmlns:a16="http://schemas.microsoft.com/office/drawing/2014/main" id="{D9BE1C07-A37F-43DE-A62C-889EEEE8481D}"/>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57BFC406-D53F-4284-BF55-55923D5BF209}"/>
              </a:ext>
            </a:extLst>
          </p:cNvPr>
          <p:cNvSpPr>
            <a:spLocks noGrp="1"/>
          </p:cNvSpPr>
          <p:nvPr>
            <p:ph type="sldNum" sz="quarter" idx="11"/>
          </p:nvPr>
        </p:nvSpPr>
        <p:spPr/>
        <p:txBody>
          <a:bodyPr/>
          <a:lstStyle/>
          <a:p>
            <a:fld id="{FFC269A0-BD27-4577-9DED-0AAE60100C51}" type="slidenum">
              <a:rPr lang="de-DE" smtClean="0"/>
              <a:pPr/>
              <a:t>183</a:t>
            </a:fld>
            <a:r>
              <a:rPr lang="de-DE"/>
              <a:t> | ©</a:t>
            </a:r>
            <a:endParaRPr lang="de-DE" dirty="0"/>
          </a:p>
        </p:txBody>
      </p:sp>
      <p:sp>
        <p:nvSpPr>
          <p:cNvPr id="6" name="Textplatzhalter 5">
            <a:extLst>
              <a:ext uri="{FF2B5EF4-FFF2-40B4-BE49-F238E27FC236}">
                <a16:creationId xmlns:a16="http://schemas.microsoft.com/office/drawing/2014/main" id="{E2D3F296-DB27-4D34-B3B4-9889D0BBC2C2}"/>
              </a:ext>
            </a:extLst>
          </p:cNvPr>
          <p:cNvSpPr>
            <a:spLocks noGrp="1"/>
          </p:cNvSpPr>
          <p:nvPr>
            <p:ph type="body" sz="quarter" idx="13"/>
          </p:nvPr>
        </p:nvSpPr>
        <p:spPr/>
        <p:txBody>
          <a:bodyPr/>
          <a:lstStyle/>
          <a:p>
            <a:endParaRPr lang="de-DE"/>
          </a:p>
        </p:txBody>
      </p:sp>
      <p:sp>
        <p:nvSpPr>
          <p:cNvPr id="7" name="Rechteck: abgerundete Ecken 6">
            <a:extLst>
              <a:ext uri="{FF2B5EF4-FFF2-40B4-BE49-F238E27FC236}">
                <a16:creationId xmlns:a16="http://schemas.microsoft.com/office/drawing/2014/main" id="{E5F745B1-51C1-4273-A062-C9B39BCE6C13}"/>
              </a:ext>
            </a:extLst>
          </p:cNvPr>
          <p:cNvSpPr/>
          <p:nvPr/>
        </p:nvSpPr>
        <p:spPr>
          <a:xfrm>
            <a:off x="983433" y="1391361"/>
            <a:ext cx="4867200" cy="4917959"/>
          </a:xfrm>
          <a:prstGeom prst="roundRect">
            <a:avLst>
              <a:gd name="adj" fmla="val 6353"/>
            </a:avLst>
          </a:prstGeom>
          <a:solidFill>
            <a:schemeClr val="bg1"/>
          </a:solidFill>
          <a:ln w="1905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a:solidFill>
                  <a:schemeClr val="tx1"/>
                </a:solidFill>
              </a:rPr>
              <a:t>Traditionelles Data Warehouse (TDWH)</a:t>
            </a: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endParaRPr lang="de-DE" sz="1200" dirty="0">
              <a:solidFill>
                <a:schemeClr val="tx1"/>
              </a:solidFill>
            </a:endParaRPr>
          </a:p>
        </p:txBody>
      </p:sp>
      <p:sp>
        <p:nvSpPr>
          <p:cNvPr id="8" name="Rechteck: abgerundete Ecken 7">
            <a:extLst>
              <a:ext uri="{FF2B5EF4-FFF2-40B4-BE49-F238E27FC236}">
                <a16:creationId xmlns:a16="http://schemas.microsoft.com/office/drawing/2014/main" id="{36C2866B-D1B9-4F3B-8B53-05BD16CD3126}"/>
              </a:ext>
            </a:extLst>
          </p:cNvPr>
          <p:cNvSpPr/>
          <p:nvPr/>
        </p:nvSpPr>
        <p:spPr>
          <a:xfrm>
            <a:off x="6342230" y="1391361"/>
            <a:ext cx="4866338" cy="4917959"/>
          </a:xfrm>
          <a:prstGeom prst="roundRect">
            <a:avLst>
              <a:gd name="adj" fmla="val 6353"/>
            </a:avLst>
          </a:prstGeom>
          <a:solidFill>
            <a:schemeClr val="bg1"/>
          </a:solidFill>
          <a:ln w="19050">
            <a:solidFill>
              <a:srgbClr val="C9DA2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a:solidFill>
                  <a:schemeClr val="tx1"/>
                </a:solidFill>
              </a:rPr>
              <a:t>Modernes Data Warehouse (MDWH)</a:t>
            </a:r>
            <a:endParaRPr lang="de-DE" b="1" dirty="0">
              <a:solidFill>
                <a:schemeClr val="tx1"/>
              </a:solidFill>
            </a:endParaRPr>
          </a:p>
          <a:p>
            <a:endParaRPr lang="de-DE" sz="1600" dirty="0">
              <a:solidFill>
                <a:schemeClr val="tx1"/>
              </a:solidFill>
            </a:endParaRPr>
          </a:p>
          <a:p>
            <a:endParaRPr lang="de-DE" sz="1600" dirty="0">
              <a:solidFill>
                <a:schemeClr val="tx1"/>
              </a:solidFill>
            </a:endParaRPr>
          </a:p>
        </p:txBody>
      </p:sp>
      <p:sp>
        <p:nvSpPr>
          <p:cNvPr id="9" name="Textfeld 8">
            <a:extLst>
              <a:ext uri="{FF2B5EF4-FFF2-40B4-BE49-F238E27FC236}">
                <a16:creationId xmlns:a16="http://schemas.microsoft.com/office/drawing/2014/main" id="{6498B25E-9056-4A11-9969-4F57018B8D40}"/>
              </a:ext>
            </a:extLst>
          </p:cNvPr>
          <p:cNvSpPr txBox="1"/>
          <p:nvPr/>
        </p:nvSpPr>
        <p:spPr>
          <a:xfrm>
            <a:off x="1615591" y="4652873"/>
            <a:ext cx="4104456" cy="1677382"/>
          </a:xfrm>
          <a:prstGeom prst="rect">
            <a:avLst/>
          </a:prstGeom>
          <a:noFill/>
        </p:spPr>
        <p:txBody>
          <a:bodyPr wrap="square">
            <a:spAutoFit/>
          </a:bodyPr>
          <a:lstStyle/>
          <a:p>
            <a:pPr>
              <a:spcAft>
                <a:spcPts val="600"/>
              </a:spcAft>
            </a:pPr>
            <a:r>
              <a:rPr lang="de-DE" sz="1400" u="sng" dirty="0">
                <a:solidFill>
                  <a:schemeClr val="tx1"/>
                </a:solidFill>
              </a:rPr>
              <a:t>Themen damals:</a:t>
            </a:r>
          </a:p>
          <a:p>
            <a:pPr marL="171450" indent="-171450">
              <a:buFont typeface="Arial" panose="020B0604020202020204" pitchFamily="34" charset="0"/>
              <a:buChar char="•"/>
            </a:pPr>
            <a:r>
              <a:rPr lang="de-DE" sz="1400" dirty="0"/>
              <a:t>Integration der On-</a:t>
            </a:r>
            <a:r>
              <a:rPr lang="de-DE" sz="1400" dirty="0" err="1"/>
              <a:t>Premises</a:t>
            </a:r>
            <a:r>
              <a:rPr lang="de-DE" sz="1400" dirty="0"/>
              <a:t>-Systeme</a:t>
            </a:r>
          </a:p>
          <a:p>
            <a:pPr marL="171450" indent="-171450">
              <a:buFont typeface="Arial" panose="020B0604020202020204" pitchFamily="34" charset="0"/>
              <a:buChar char="•"/>
            </a:pPr>
            <a:r>
              <a:rPr lang="de-DE" sz="1400" dirty="0">
                <a:solidFill>
                  <a:schemeClr val="tx1"/>
                </a:solidFill>
              </a:rPr>
              <a:t>Strukturierte Daten mit überschaubarem Volumen</a:t>
            </a:r>
          </a:p>
          <a:p>
            <a:pPr marL="171450" indent="-171450">
              <a:buFont typeface="Arial" panose="020B0604020202020204" pitchFamily="34" charset="0"/>
              <a:buChar char="•"/>
            </a:pPr>
            <a:r>
              <a:rPr lang="de-DE" sz="1400" dirty="0"/>
              <a:t>Metadatenmanagement</a:t>
            </a:r>
          </a:p>
          <a:p>
            <a:pPr marL="171450" indent="-171450">
              <a:buFont typeface="Arial" panose="020B0604020202020204" pitchFamily="34" charset="0"/>
              <a:buChar char="•"/>
            </a:pPr>
            <a:r>
              <a:rPr lang="de-DE" sz="1400" dirty="0">
                <a:solidFill>
                  <a:schemeClr val="tx1"/>
                </a:solidFill>
              </a:rPr>
              <a:t>Künstliche Redundanz für Performanz </a:t>
            </a:r>
            <a:br>
              <a:rPr lang="de-DE" sz="1400" dirty="0">
                <a:solidFill>
                  <a:schemeClr val="tx1"/>
                </a:solidFill>
              </a:rPr>
            </a:br>
            <a:r>
              <a:rPr lang="de-DE" sz="1400" dirty="0">
                <a:solidFill>
                  <a:schemeClr val="tx1"/>
                </a:solidFill>
              </a:rPr>
              <a:t>beim Reporting</a:t>
            </a:r>
            <a:endParaRPr lang="de-DE" sz="1400" dirty="0"/>
          </a:p>
          <a:p>
            <a:pPr marL="171450" indent="-171450">
              <a:buFont typeface="Arial" panose="020B0604020202020204" pitchFamily="34" charset="0"/>
              <a:buChar char="•"/>
            </a:pPr>
            <a:r>
              <a:rPr lang="de-DE" sz="1400" dirty="0">
                <a:solidFill>
                  <a:schemeClr val="tx1"/>
                </a:solidFill>
              </a:rPr>
              <a:t>Anwendungszweck: Deskriptives Reporting</a:t>
            </a:r>
          </a:p>
        </p:txBody>
      </p:sp>
      <p:sp>
        <p:nvSpPr>
          <p:cNvPr id="10" name="Textfeld 9">
            <a:extLst>
              <a:ext uri="{FF2B5EF4-FFF2-40B4-BE49-F238E27FC236}">
                <a16:creationId xmlns:a16="http://schemas.microsoft.com/office/drawing/2014/main" id="{3DA419D7-F079-4C91-8BC9-670F17F2C4EA}"/>
              </a:ext>
            </a:extLst>
          </p:cNvPr>
          <p:cNvSpPr txBox="1"/>
          <p:nvPr/>
        </p:nvSpPr>
        <p:spPr>
          <a:xfrm>
            <a:off x="6425400" y="4673078"/>
            <a:ext cx="4915184" cy="1569660"/>
          </a:xfrm>
          <a:prstGeom prst="rect">
            <a:avLst/>
          </a:prstGeom>
          <a:noFill/>
        </p:spPr>
        <p:txBody>
          <a:bodyPr wrap="square">
            <a:spAutoFit/>
          </a:bodyPr>
          <a:lstStyle/>
          <a:p>
            <a:pPr>
              <a:spcAft>
                <a:spcPts val="600"/>
              </a:spcAft>
            </a:pPr>
            <a:r>
              <a:rPr lang="de-DE" sz="1300" u="sng" dirty="0">
                <a:solidFill>
                  <a:schemeClr val="tx1"/>
                </a:solidFill>
              </a:rPr>
              <a:t>Themen heute:</a:t>
            </a:r>
          </a:p>
          <a:p>
            <a:pPr marL="171450" indent="-171450">
              <a:buFont typeface="Arial" panose="020B0604020202020204" pitchFamily="34" charset="0"/>
              <a:buChar char="•"/>
            </a:pPr>
            <a:r>
              <a:rPr lang="de-DE" sz="1300" dirty="0"/>
              <a:t>Adaption neuer Technologien</a:t>
            </a:r>
          </a:p>
          <a:p>
            <a:pPr marL="171450" indent="-171450">
              <a:buFont typeface="Arial" panose="020B0604020202020204" pitchFamily="34" charset="0"/>
              <a:buChar char="•"/>
            </a:pPr>
            <a:r>
              <a:rPr lang="de-DE" sz="1300" dirty="0"/>
              <a:t>Skalierbarkeit von Speicher- und Rechenleistung</a:t>
            </a:r>
          </a:p>
          <a:p>
            <a:pPr marL="171450" indent="-171450">
              <a:buFont typeface="Arial" panose="020B0604020202020204" pitchFamily="34" charset="0"/>
              <a:buChar char="•"/>
            </a:pPr>
            <a:r>
              <a:rPr lang="de-DE" sz="1300" dirty="0"/>
              <a:t>Semi- und unstrukturierte Daten mit exzessiven Datenvolumen </a:t>
            </a:r>
          </a:p>
          <a:p>
            <a:pPr marL="171450" indent="-171450">
              <a:buFont typeface="Arial" panose="020B0604020202020204" pitchFamily="34" charset="0"/>
              <a:buChar char="•"/>
            </a:pPr>
            <a:r>
              <a:rPr lang="de-DE" sz="1300" dirty="0">
                <a:solidFill>
                  <a:schemeClr val="tx1"/>
                </a:solidFill>
              </a:rPr>
              <a:t>Agile Erfüllung von Fachbereichsanforderungen</a:t>
            </a:r>
          </a:p>
          <a:p>
            <a:pPr marL="171450" indent="-171450">
              <a:buFont typeface="Arial" panose="020B0604020202020204" pitchFamily="34" charset="0"/>
              <a:buChar char="•"/>
            </a:pPr>
            <a:r>
              <a:rPr lang="de-DE" sz="1300" dirty="0"/>
              <a:t>Etablierung einer Analytics </a:t>
            </a:r>
            <a:r>
              <a:rPr lang="de-DE" sz="1300" dirty="0" err="1"/>
              <a:t>Platform</a:t>
            </a:r>
            <a:endParaRPr lang="de-DE" sz="1300" dirty="0"/>
          </a:p>
          <a:p>
            <a:pPr marL="171450" indent="-171450">
              <a:buFont typeface="Arial" panose="020B0604020202020204" pitchFamily="34" charset="0"/>
              <a:buChar char="•"/>
            </a:pPr>
            <a:r>
              <a:rPr lang="de-DE" sz="1300" dirty="0">
                <a:solidFill>
                  <a:schemeClr val="tx1"/>
                </a:solidFill>
              </a:rPr>
              <a:t>Anwendungszweck: Integration von Analytics in Geschäftsprozesse</a:t>
            </a:r>
          </a:p>
        </p:txBody>
      </p:sp>
      <p:grpSp>
        <p:nvGrpSpPr>
          <p:cNvPr id="11" name="Gruppieren 10">
            <a:extLst>
              <a:ext uri="{FF2B5EF4-FFF2-40B4-BE49-F238E27FC236}">
                <a16:creationId xmlns:a16="http://schemas.microsoft.com/office/drawing/2014/main" id="{7DEBD984-26A1-461F-905D-2CFBBF4873BC}"/>
              </a:ext>
            </a:extLst>
          </p:cNvPr>
          <p:cNvGrpSpPr/>
          <p:nvPr/>
        </p:nvGrpSpPr>
        <p:grpSpPr>
          <a:xfrm>
            <a:off x="1770649" y="1870881"/>
            <a:ext cx="3066457" cy="2743170"/>
            <a:chOff x="1475928" y="1796569"/>
            <a:chExt cx="3066457" cy="2743170"/>
          </a:xfrm>
        </p:grpSpPr>
        <p:sp>
          <p:nvSpPr>
            <p:cNvPr id="12" name="Rechteck 11">
              <a:extLst>
                <a:ext uri="{FF2B5EF4-FFF2-40B4-BE49-F238E27FC236}">
                  <a16:creationId xmlns:a16="http://schemas.microsoft.com/office/drawing/2014/main" id="{406A837F-D3BE-45EC-AE97-42AA6CA2297A}"/>
                </a:ext>
              </a:extLst>
            </p:cNvPr>
            <p:cNvSpPr/>
            <p:nvPr/>
          </p:nvSpPr>
          <p:spPr>
            <a:xfrm>
              <a:off x="1475928" y="1796569"/>
              <a:ext cx="3066457" cy="2743170"/>
            </a:xfrm>
            <a:prstGeom prst="rect">
              <a:avLst/>
            </a:prstGeom>
            <a:solidFill>
              <a:srgbClr val="E2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 name="Gruppieren 12">
              <a:extLst>
                <a:ext uri="{FF2B5EF4-FFF2-40B4-BE49-F238E27FC236}">
                  <a16:creationId xmlns:a16="http://schemas.microsoft.com/office/drawing/2014/main" id="{44C7DA4D-1D7D-47D7-902B-EE41D31FFF3E}"/>
                </a:ext>
              </a:extLst>
            </p:cNvPr>
            <p:cNvGrpSpPr/>
            <p:nvPr/>
          </p:nvGrpSpPr>
          <p:grpSpPr>
            <a:xfrm>
              <a:off x="1677884" y="1956160"/>
              <a:ext cx="2668632" cy="2397042"/>
              <a:chOff x="227488" y="2680221"/>
              <a:chExt cx="2668632" cy="2397042"/>
            </a:xfrm>
          </p:grpSpPr>
          <p:sp>
            <p:nvSpPr>
              <p:cNvPr id="14" name="Pfeil: nach unten 13">
                <a:extLst>
                  <a:ext uri="{FF2B5EF4-FFF2-40B4-BE49-F238E27FC236}">
                    <a16:creationId xmlns:a16="http://schemas.microsoft.com/office/drawing/2014/main" id="{659C4A11-18CF-4001-9C14-5BED62DDCA82}"/>
                  </a:ext>
                </a:extLst>
              </p:cNvPr>
              <p:cNvSpPr/>
              <p:nvPr/>
            </p:nvSpPr>
            <p:spPr>
              <a:xfrm rot="10800000">
                <a:off x="1632160" y="4439039"/>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A2F2BC4B-B2F3-4AE4-963C-B7FB505309ED}"/>
                  </a:ext>
                </a:extLst>
              </p:cNvPr>
              <p:cNvSpPr txBox="1"/>
              <p:nvPr/>
            </p:nvSpPr>
            <p:spPr>
              <a:xfrm>
                <a:off x="2148895" y="4466739"/>
                <a:ext cx="545596" cy="276999"/>
              </a:xfrm>
              <a:prstGeom prst="rect">
                <a:avLst/>
              </a:prstGeom>
              <a:noFill/>
            </p:spPr>
            <p:txBody>
              <a:bodyPr wrap="square">
                <a:spAutoFit/>
              </a:bodyPr>
              <a:lstStyle/>
              <a:p>
                <a:pPr algn="ctr"/>
                <a:r>
                  <a:rPr lang="de-DE" sz="1200" b="1"/>
                  <a:t>ETL</a:t>
                </a:r>
              </a:p>
            </p:txBody>
          </p:sp>
          <p:sp>
            <p:nvSpPr>
              <p:cNvPr id="16" name="Pfeil: nach unten 15">
                <a:extLst>
                  <a:ext uri="{FF2B5EF4-FFF2-40B4-BE49-F238E27FC236}">
                    <a16:creationId xmlns:a16="http://schemas.microsoft.com/office/drawing/2014/main" id="{5CC342B7-1552-42C8-9DF0-674AC3E561BB}"/>
                  </a:ext>
                </a:extLst>
              </p:cNvPr>
              <p:cNvSpPr/>
              <p:nvPr/>
            </p:nvSpPr>
            <p:spPr>
              <a:xfrm rot="10800000">
                <a:off x="1632344" y="3958117"/>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abgerundete Ecken 16">
                <a:extLst>
                  <a:ext uri="{FF2B5EF4-FFF2-40B4-BE49-F238E27FC236}">
                    <a16:creationId xmlns:a16="http://schemas.microsoft.com/office/drawing/2014/main" id="{0E5312F5-0DDE-4822-A352-584E4B2ADF48}"/>
                  </a:ext>
                </a:extLst>
              </p:cNvPr>
              <p:cNvSpPr/>
              <p:nvPr/>
            </p:nvSpPr>
            <p:spPr>
              <a:xfrm>
                <a:off x="816197" y="4115418"/>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Datenakquisition</a:t>
                </a:r>
                <a:endParaRPr lang="de-DE"/>
              </a:p>
            </p:txBody>
          </p:sp>
          <p:sp>
            <p:nvSpPr>
              <p:cNvPr id="18" name="Pfeil: nach unten 17">
                <a:extLst>
                  <a:ext uri="{FF2B5EF4-FFF2-40B4-BE49-F238E27FC236}">
                    <a16:creationId xmlns:a16="http://schemas.microsoft.com/office/drawing/2014/main" id="{967759DD-0CBF-4F58-8304-94E4296363B8}"/>
                  </a:ext>
                </a:extLst>
              </p:cNvPr>
              <p:cNvSpPr/>
              <p:nvPr/>
            </p:nvSpPr>
            <p:spPr>
              <a:xfrm rot="10800000">
                <a:off x="1632160" y="3480719"/>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abgerundete Ecken 18">
                <a:extLst>
                  <a:ext uri="{FF2B5EF4-FFF2-40B4-BE49-F238E27FC236}">
                    <a16:creationId xmlns:a16="http://schemas.microsoft.com/office/drawing/2014/main" id="{7ADB3EFE-6CAF-4822-9E4F-8F4F49A7EEE6}"/>
                  </a:ext>
                </a:extLst>
              </p:cNvPr>
              <p:cNvSpPr/>
              <p:nvPr/>
            </p:nvSpPr>
            <p:spPr>
              <a:xfrm>
                <a:off x="816195" y="3637699"/>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Datenintegration</a:t>
                </a:r>
                <a:endParaRPr lang="de-DE"/>
              </a:p>
            </p:txBody>
          </p:sp>
          <p:sp>
            <p:nvSpPr>
              <p:cNvPr id="20" name="Pfeil: nach unten 19">
                <a:extLst>
                  <a:ext uri="{FF2B5EF4-FFF2-40B4-BE49-F238E27FC236}">
                    <a16:creationId xmlns:a16="http://schemas.microsoft.com/office/drawing/2014/main" id="{3DDE541E-61F6-4675-9678-228CF35E9CD4}"/>
                  </a:ext>
                </a:extLst>
              </p:cNvPr>
              <p:cNvSpPr/>
              <p:nvPr/>
            </p:nvSpPr>
            <p:spPr>
              <a:xfrm rot="10800000">
                <a:off x="1632154" y="2997599"/>
                <a:ext cx="447995" cy="324637"/>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abgerundete Ecken 20">
                <a:extLst>
                  <a:ext uri="{FF2B5EF4-FFF2-40B4-BE49-F238E27FC236}">
                    <a16:creationId xmlns:a16="http://schemas.microsoft.com/office/drawing/2014/main" id="{520B42BE-D128-4242-8D40-473293E1FDBB}"/>
                  </a:ext>
                </a:extLst>
              </p:cNvPr>
              <p:cNvSpPr/>
              <p:nvPr/>
            </p:nvSpPr>
            <p:spPr>
              <a:xfrm>
                <a:off x="816189" y="2680221"/>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Reporting</a:t>
                </a:r>
                <a:endParaRPr lang="de-DE"/>
              </a:p>
            </p:txBody>
          </p:sp>
          <p:sp>
            <p:nvSpPr>
              <p:cNvPr id="22" name="Rechteck: abgerundete Ecken 21">
                <a:extLst>
                  <a:ext uri="{FF2B5EF4-FFF2-40B4-BE49-F238E27FC236}">
                    <a16:creationId xmlns:a16="http://schemas.microsoft.com/office/drawing/2014/main" id="{0FD586DF-B2BB-4A16-9F6E-18C782BC5751}"/>
                  </a:ext>
                </a:extLst>
              </p:cNvPr>
              <p:cNvSpPr/>
              <p:nvPr/>
            </p:nvSpPr>
            <p:spPr>
              <a:xfrm>
                <a:off x="816194" y="3159711"/>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Datenbereitstellung</a:t>
                </a:r>
                <a:endParaRPr lang="de-DE"/>
              </a:p>
            </p:txBody>
          </p:sp>
          <p:sp>
            <p:nvSpPr>
              <p:cNvPr id="23" name="Rechteck: abgerundete Ecken 22">
                <a:extLst>
                  <a:ext uri="{FF2B5EF4-FFF2-40B4-BE49-F238E27FC236}">
                    <a16:creationId xmlns:a16="http://schemas.microsoft.com/office/drawing/2014/main" id="{EB1AA798-87DC-4691-8196-478262C0CE4E}"/>
                  </a:ext>
                </a:extLst>
              </p:cNvPr>
              <p:cNvSpPr/>
              <p:nvPr/>
            </p:nvSpPr>
            <p:spPr>
              <a:xfrm rot="16200000">
                <a:off x="-426617" y="3334327"/>
                <a:ext cx="1756204" cy="447994"/>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de-DE" sz="1400" dirty="0"/>
                  <a:t>Metadaten</a:t>
                </a:r>
                <a:br>
                  <a:rPr lang="de-DE" sz="1400" dirty="0"/>
                </a:br>
                <a:r>
                  <a:rPr lang="de-DE" sz="1400" dirty="0"/>
                  <a:t>Management</a:t>
                </a:r>
                <a:endParaRPr lang="de-DE" dirty="0"/>
              </a:p>
            </p:txBody>
          </p:sp>
          <p:sp>
            <p:nvSpPr>
              <p:cNvPr id="24" name="Rechteck: abgerundete Ecken 23">
                <a:extLst>
                  <a:ext uri="{FF2B5EF4-FFF2-40B4-BE49-F238E27FC236}">
                    <a16:creationId xmlns:a16="http://schemas.microsoft.com/office/drawing/2014/main" id="{EBC85F6E-284F-4A15-8B04-C9728B580010}"/>
                  </a:ext>
                </a:extLst>
              </p:cNvPr>
              <p:cNvSpPr/>
              <p:nvPr/>
            </p:nvSpPr>
            <p:spPr>
              <a:xfrm>
                <a:off x="816197" y="4756255"/>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Quellsysteme</a:t>
                </a:r>
                <a:endParaRPr lang="de-DE"/>
              </a:p>
            </p:txBody>
          </p:sp>
        </p:grpSp>
      </p:grpSp>
      <p:sp>
        <p:nvSpPr>
          <p:cNvPr id="25" name="Rechteck 24">
            <a:extLst>
              <a:ext uri="{FF2B5EF4-FFF2-40B4-BE49-F238E27FC236}">
                <a16:creationId xmlns:a16="http://schemas.microsoft.com/office/drawing/2014/main" id="{47EFD546-83EC-4A6F-920A-67CE735DA485}"/>
              </a:ext>
            </a:extLst>
          </p:cNvPr>
          <p:cNvSpPr/>
          <p:nvPr/>
        </p:nvSpPr>
        <p:spPr>
          <a:xfrm>
            <a:off x="4905846" y="1870881"/>
            <a:ext cx="262800" cy="27431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a:solidFill>
                  <a:schemeClr val="bg1"/>
                </a:solidFill>
              </a:rPr>
              <a:t>On-Prem</a:t>
            </a:r>
          </a:p>
        </p:txBody>
      </p:sp>
      <p:sp>
        <p:nvSpPr>
          <p:cNvPr id="26" name="Rechteck 25">
            <a:extLst>
              <a:ext uri="{FF2B5EF4-FFF2-40B4-BE49-F238E27FC236}">
                <a16:creationId xmlns:a16="http://schemas.microsoft.com/office/drawing/2014/main" id="{DCB3FECB-B989-4F8E-B2C3-E811655756E3}"/>
              </a:ext>
            </a:extLst>
          </p:cNvPr>
          <p:cNvSpPr/>
          <p:nvPr/>
        </p:nvSpPr>
        <p:spPr>
          <a:xfrm>
            <a:off x="7018459" y="1866587"/>
            <a:ext cx="3066457" cy="2743170"/>
          </a:xfrm>
          <a:prstGeom prst="rect">
            <a:avLst/>
          </a:prstGeom>
          <a:solidFill>
            <a:srgbClr val="E2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95067F20-96F3-4518-B480-2A404DDAA058}"/>
              </a:ext>
            </a:extLst>
          </p:cNvPr>
          <p:cNvSpPr/>
          <p:nvPr/>
        </p:nvSpPr>
        <p:spPr>
          <a:xfrm>
            <a:off x="10153656" y="2496980"/>
            <a:ext cx="262823" cy="1274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a:solidFill>
                  <a:schemeClr val="bg1"/>
                </a:solidFill>
              </a:rPr>
              <a:t>Cloud</a:t>
            </a:r>
          </a:p>
        </p:txBody>
      </p:sp>
      <p:grpSp>
        <p:nvGrpSpPr>
          <p:cNvPr id="28" name="Gruppieren 27">
            <a:extLst>
              <a:ext uri="{FF2B5EF4-FFF2-40B4-BE49-F238E27FC236}">
                <a16:creationId xmlns:a16="http://schemas.microsoft.com/office/drawing/2014/main" id="{4E1A8261-1594-4C5E-BABD-884C2954E297}"/>
              </a:ext>
            </a:extLst>
          </p:cNvPr>
          <p:cNvGrpSpPr/>
          <p:nvPr/>
        </p:nvGrpSpPr>
        <p:grpSpPr>
          <a:xfrm>
            <a:off x="7249679" y="2016710"/>
            <a:ext cx="2604016" cy="2589884"/>
            <a:chOff x="356532" y="2681959"/>
            <a:chExt cx="2604016" cy="2589884"/>
          </a:xfrm>
        </p:grpSpPr>
        <p:sp>
          <p:nvSpPr>
            <p:cNvPr id="29" name="Pfeil: nach unten 28">
              <a:extLst>
                <a:ext uri="{FF2B5EF4-FFF2-40B4-BE49-F238E27FC236}">
                  <a16:creationId xmlns:a16="http://schemas.microsoft.com/office/drawing/2014/main" id="{657F8922-9603-4BCC-BC19-A25A2826F29C}"/>
                </a:ext>
              </a:extLst>
            </p:cNvPr>
            <p:cNvSpPr/>
            <p:nvPr/>
          </p:nvSpPr>
          <p:spPr>
            <a:xfrm rot="10800000">
              <a:off x="2040240" y="4443769"/>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659F6633-5F6C-49F1-A98C-7DA7C109A5C4}"/>
                </a:ext>
              </a:extLst>
            </p:cNvPr>
            <p:cNvSpPr txBox="1"/>
            <p:nvPr/>
          </p:nvSpPr>
          <p:spPr>
            <a:xfrm>
              <a:off x="1359354" y="4465773"/>
              <a:ext cx="545596" cy="276999"/>
            </a:xfrm>
            <a:prstGeom prst="rect">
              <a:avLst/>
            </a:prstGeom>
            <a:noFill/>
          </p:spPr>
          <p:txBody>
            <a:bodyPr wrap="square">
              <a:spAutoFit/>
            </a:bodyPr>
            <a:lstStyle/>
            <a:p>
              <a:pPr algn="ctr"/>
              <a:r>
                <a:rPr lang="de-DE" sz="1200" b="1"/>
                <a:t>ETL</a:t>
              </a:r>
            </a:p>
          </p:txBody>
        </p:sp>
        <p:sp>
          <p:nvSpPr>
            <p:cNvPr id="31" name="Pfeil: nach unten 30">
              <a:extLst>
                <a:ext uri="{FF2B5EF4-FFF2-40B4-BE49-F238E27FC236}">
                  <a16:creationId xmlns:a16="http://schemas.microsoft.com/office/drawing/2014/main" id="{B18A8D1F-E896-4371-AC32-86E91C470259}"/>
                </a:ext>
              </a:extLst>
            </p:cNvPr>
            <p:cNvSpPr/>
            <p:nvPr/>
          </p:nvSpPr>
          <p:spPr>
            <a:xfrm rot="10800000">
              <a:off x="1632344" y="3958117"/>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abgerundete Ecken 31">
              <a:extLst>
                <a:ext uri="{FF2B5EF4-FFF2-40B4-BE49-F238E27FC236}">
                  <a16:creationId xmlns:a16="http://schemas.microsoft.com/office/drawing/2014/main" id="{F9204AAE-BA09-4EE1-9F99-074D855595B5}"/>
                </a:ext>
              </a:extLst>
            </p:cNvPr>
            <p:cNvSpPr/>
            <p:nvPr/>
          </p:nvSpPr>
          <p:spPr>
            <a:xfrm>
              <a:off x="816197" y="4115418"/>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Datenakquisition</a:t>
              </a:r>
              <a:endParaRPr lang="de-DE"/>
            </a:p>
          </p:txBody>
        </p:sp>
        <p:sp>
          <p:nvSpPr>
            <p:cNvPr id="33" name="Pfeil: nach unten 32">
              <a:extLst>
                <a:ext uri="{FF2B5EF4-FFF2-40B4-BE49-F238E27FC236}">
                  <a16:creationId xmlns:a16="http://schemas.microsoft.com/office/drawing/2014/main" id="{50B97B53-6444-4B52-95FD-1762934521D9}"/>
                </a:ext>
              </a:extLst>
            </p:cNvPr>
            <p:cNvSpPr/>
            <p:nvPr/>
          </p:nvSpPr>
          <p:spPr>
            <a:xfrm rot="10800000">
              <a:off x="1632160" y="3480719"/>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abgerundete Ecken 33">
              <a:extLst>
                <a:ext uri="{FF2B5EF4-FFF2-40B4-BE49-F238E27FC236}">
                  <a16:creationId xmlns:a16="http://schemas.microsoft.com/office/drawing/2014/main" id="{9C7D04D4-F302-4AD5-B399-2FF2F54CB4DC}"/>
                </a:ext>
              </a:extLst>
            </p:cNvPr>
            <p:cNvSpPr/>
            <p:nvPr/>
          </p:nvSpPr>
          <p:spPr>
            <a:xfrm>
              <a:off x="816195" y="3637699"/>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Datenintegration</a:t>
              </a:r>
              <a:endParaRPr lang="de-DE"/>
            </a:p>
          </p:txBody>
        </p:sp>
        <p:sp>
          <p:nvSpPr>
            <p:cNvPr id="35" name="Rechteck: abgerundete Ecken 34">
              <a:extLst>
                <a:ext uri="{FF2B5EF4-FFF2-40B4-BE49-F238E27FC236}">
                  <a16:creationId xmlns:a16="http://schemas.microsoft.com/office/drawing/2014/main" id="{2C66B6AD-D83F-492B-9207-943F6685B2D5}"/>
                </a:ext>
              </a:extLst>
            </p:cNvPr>
            <p:cNvSpPr/>
            <p:nvPr/>
          </p:nvSpPr>
          <p:spPr>
            <a:xfrm rot="16200000">
              <a:off x="-679963" y="3718454"/>
              <a:ext cx="2393998"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Data Governance</a:t>
              </a:r>
              <a:endParaRPr lang="de-DE"/>
            </a:p>
          </p:txBody>
        </p:sp>
        <p:sp>
          <p:nvSpPr>
            <p:cNvPr id="36" name="Rechteck: abgerundete Ecken 35">
              <a:extLst>
                <a:ext uri="{FF2B5EF4-FFF2-40B4-BE49-F238E27FC236}">
                  <a16:creationId xmlns:a16="http://schemas.microsoft.com/office/drawing/2014/main" id="{4724C0BB-735F-4906-AD24-FE87E4F306F3}"/>
                </a:ext>
              </a:extLst>
            </p:cNvPr>
            <p:cNvSpPr/>
            <p:nvPr/>
          </p:nvSpPr>
          <p:spPr>
            <a:xfrm>
              <a:off x="816198" y="4756255"/>
              <a:ext cx="747217"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TDWH</a:t>
              </a:r>
              <a:endParaRPr lang="de-DE"/>
            </a:p>
          </p:txBody>
        </p:sp>
        <p:sp>
          <p:nvSpPr>
            <p:cNvPr id="37" name="Rechteck: abgerundete Ecken 36">
              <a:extLst>
                <a:ext uri="{FF2B5EF4-FFF2-40B4-BE49-F238E27FC236}">
                  <a16:creationId xmlns:a16="http://schemas.microsoft.com/office/drawing/2014/main" id="{2D75CA43-171F-4EE9-89CB-9E09D7F038CE}"/>
                </a:ext>
              </a:extLst>
            </p:cNvPr>
            <p:cNvSpPr/>
            <p:nvPr/>
          </p:nvSpPr>
          <p:spPr>
            <a:xfrm>
              <a:off x="1632155" y="4754948"/>
              <a:ext cx="1264167"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Sensordaten</a:t>
              </a:r>
              <a:endParaRPr lang="de-DE"/>
            </a:p>
          </p:txBody>
        </p:sp>
        <p:sp>
          <p:nvSpPr>
            <p:cNvPr id="38" name="Pfeil: nach unten 37">
              <a:extLst>
                <a:ext uri="{FF2B5EF4-FFF2-40B4-BE49-F238E27FC236}">
                  <a16:creationId xmlns:a16="http://schemas.microsoft.com/office/drawing/2014/main" id="{0E38EDC3-36C1-4773-AD15-70DBB45DEA92}"/>
                </a:ext>
              </a:extLst>
            </p:cNvPr>
            <p:cNvSpPr/>
            <p:nvPr/>
          </p:nvSpPr>
          <p:spPr>
            <a:xfrm rot="10800000">
              <a:off x="2162030" y="3010882"/>
              <a:ext cx="447995" cy="32101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Pfeil: nach unten 38">
              <a:extLst>
                <a:ext uri="{FF2B5EF4-FFF2-40B4-BE49-F238E27FC236}">
                  <a16:creationId xmlns:a16="http://schemas.microsoft.com/office/drawing/2014/main" id="{AE91F1CB-BCB7-4035-83FE-7270B124C7A5}"/>
                </a:ext>
              </a:extLst>
            </p:cNvPr>
            <p:cNvSpPr/>
            <p:nvPr/>
          </p:nvSpPr>
          <p:spPr>
            <a:xfrm rot="10800000">
              <a:off x="1099532" y="3001102"/>
              <a:ext cx="447995" cy="32101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abgerundete Ecken 39">
              <a:extLst>
                <a:ext uri="{FF2B5EF4-FFF2-40B4-BE49-F238E27FC236}">
                  <a16:creationId xmlns:a16="http://schemas.microsoft.com/office/drawing/2014/main" id="{71EB4E37-0AEB-48A1-B6A2-3EC3A15DAD9B}"/>
                </a:ext>
              </a:extLst>
            </p:cNvPr>
            <p:cNvSpPr/>
            <p:nvPr/>
          </p:nvSpPr>
          <p:spPr>
            <a:xfrm>
              <a:off x="816769" y="3162229"/>
              <a:ext cx="2079922"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Datenvirtualisierung</a:t>
              </a:r>
              <a:endParaRPr lang="de-DE"/>
            </a:p>
          </p:txBody>
        </p:sp>
        <p:sp>
          <p:nvSpPr>
            <p:cNvPr id="41" name="Rechteck: abgerundete Ecken 40">
              <a:extLst>
                <a:ext uri="{FF2B5EF4-FFF2-40B4-BE49-F238E27FC236}">
                  <a16:creationId xmlns:a16="http://schemas.microsoft.com/office/drawing/2014/main" id="{987E1740-AD5C-4893-A9DF-7027CCEA92A6}"/>
                </a:ext>
              </a:extLst>
            </p:cNvPr>
            <p:cNvSpPr/>
            <p:nvPr/>
          </p:nvSpPr>
          <p:spPr>
            <a:xfrm>
              <a:off x="816195" y="2681960"/>
              <a:ext cx="1014272"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Reporting</a:t>
              </a:r>
              <a:endParaRPr lang="de-DE"/>
            </a:p>
          </p:txBody>
        </p:sp>
        <p:sp>
          <p:nvSpPr>
            <p:cNvPr id="42" name="Rechteck: abgerundete Ecken 41">
              <a:extLst>
                <a:ext uri="{FF2B5EF4-FFF2-40B4-BE49-F238E27FC236}">
                  <a16:creationId xmlns:a16="http://schemas.microsoft.com/office/drawing/2014/main" id="{AE90225D-C9A0-4355-AB97-2EA5B089300D}"/>
                </a:ext>
              </a:extLst>
            </p:cNvPr>
            <p:cNvSpPr/>
            <p:nvPr/>
          </p:nvSpPr>
          <p:spPr>
            <a:xfrm>
              <a:off x="1881846" y="2684765"/>
              <a:ext cx="1014272"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Prozesse</a:t>
              </a:r>
              <a:endParaRPr lang="de-DE"/>
            </a:p>
          </p:txBody>
        </p:sp>
        <p:sp>
          <p:nvSpPr>
            <p:cNvPr id="43" name="Pfeil: nach unten 42">
              <a:extLst>
                <a:ext uri="{FF2B5EF4-FFF2-40B4-BE49-F238E27FC236}">
                  <a16:creationId xmlns:a16="http://schemas.microsoft.com/office/drawing/2014/main" id="{4703463A-8DA3-49A8-B5A8-35250BF75652}"/>
                </a:ext>
              </a:extLst>
            </p:cNvPr>
            <p:cNvSpPr/>
            <p:nvPr/>
          </p:nvSpPr>
          <p:spPr>
            <a:xfrm rot="10800000">
              <a:off x="971969" y="4437143"/>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7DF0F02A-8B4F-4410-9892-B369E868D700}"/>
                </a:ext>
              </a:extLst>
            </p:cNvPr>
            <p:cNvSpPr txBox="1"/>
            <p:nvPr/>
          </p:nvSpPr>
          <p:spPr>
            <a:xfrm>
              <a:off x="2414952" y="4465773"/>
              <a:ext cx="545596" cy="276999"/>
            </a:xfrm>
            <a:prstGeom prst="rect">
              <a:avLst/>
            </a:prstGeom>
            <a:noFill/>
          </p:spPr>
          <p:txBody>
            <a:bodyPr wrap="square">
              <a:spAutoFit/>
            </a:bodyPr>
            <a:lstStyle/>
            <a:p>
              <a:pPr algn="ctr"/>
              <a:r>
                <a:rPr lang="de-DE" sz="1200" b="1"/>
                <a:t>ELT</a:t>
              </a:r>
            </a:p>
          </p:txBody>
        </p:sp>
        <p:sp>
          <p:nvSpPr>
            <p:cNvPr id="45" name="Textfeld 44">
              <a:extLst>
                <a:ext uri="{FF2B5EF4-FFF2-40B4-BE49-F238E27FC236}">
                  <a16:creationId xmlns:a16="http://schemas.microsoft.com/office/drawing/2014/main" id="{BF3ABC53-1C5C-47E4-B334-ADD9172585E1}"/>
                </a:ext>
              </a:extLst>
            </p:cNvPr>
            <p:cNvSpPr txBox="1"/>
            <p:nvPr/>
          </p:nvSpPr>
          <p:spPr>
            <a:xfrm>
              <a:off x="827821" y="5041011"/>
              <a:ext cx="747217" cy="230832"/>
            </a:xfrm>
            <a:prstGeom prst="rect">
              <a:avLst/>
            </a:prstGeom>
            <a:noFill/>
          </p:spPr>
          <p:txBody>
            <a:bodyPr wrap="square">
              <a:spAutoFit/>
            </a:bodyPr>
            <a:lstStyle/>
            <a:p>
              <a:pPr algn="ctr"/>
              <a:r>
                <a:rPr lang="de-DE" sz="900"/>
                <a:t>strukturiert</a:t>
              </a:r>
            </a:p>
          </p:txBody>
        </p:sp>
        <p:sp>
          <p:nvSpPr>
            <p:cNvPr id="46" name="Textfeld 45">
              <a:extLst>
                <a:ext uri="{FF2B5EF4-FFF2-40B4-BE49-F238E27FC236}">
                  <a16:creationId xmlns:a16="http://schemas.microsoft.com/office/drawing/2014/main" id="{7CB503B3-F831-4AC6-AFC6-D3D3DD3D5F3B}"/>
                </a:ext>
              </a:extLst>
            </p:cNvPr>
            <p:cNvSpPr txBox="1"/>
            <p:nvPr/>
          </p:nvSpPr>
          <p:spPr>
            <a:xfrm>
              <a:off x="1634802" y="5041011"/>
              <a:ext cx="1264167" cy="230832"/>
            </a:xfrm>
            <a:prstGeom prst="rect">
              <a:avLst/>
            </a:prstGeom>
            <a:noFill/>
          </p:spPr>
          <p:txBody>
            <a:bodyPr wrap="square">
              <a:spAutoFit/>
            </a:bodyPr>
            <a:lstStyle/>
            <a:p>
              <a:pPr algn="ctr"/>
              <a:r>
                <a:rPr lang="de-DE" sz="900" dirty="0"/>
                <a:t>semi-/unstrukturiert</a:t>
              </a:r>
            </a:p>
          </p:txBody>
        </p:sp>
      </p:grpSp>
      <p:sp>
        <p:nvSpPr>
          <p:cNvPr id="47" name="Rechteck 46">
            <a:extLst>
              <a:ext uri="{FF2B5EF4-FFF2-40B4-BE49-F238E27FC236}">
                <a16:creationId xmlns:a16="http://schemas.microsoft.com/office/drawing/2014/main" id="{B7F7893A-7224-43BA-AC67-342F6F289312}"/>
              </a:ext>
            </a:extLst>
          </p:cNvPr>
          <p:cNvSpPr/>
          <p:nvPr/>
        </p:nvSpPr>
        <p:spPr>
          <a:xfrm>
            <a:off x="10153656" y="3837662"/>
            <a:ext cx="262823" cy="768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a:solidFill>
                  <a:schemeClr val="bg1"/>
                </a:solidFill>
              </a:rPr>
              <a:t>On-Prem</a:t>
            </a:r>
          </a:p>
        </p:txBody>
      </p:sp>
      <p:sp>
        <p:nvSpPr>
          <p:cNvPr id="48" name="Rechteck 47">
            <a:extLst>
              <a:ext uri="{FF2B5EF4-FFF2-40B4-BE49-F238E27FC236}">
                <a16:creationId xmlns:a16="http://schemas.microsoft.com/office/drawing/2014/main" id="{33852296-0A03-4ADF-9645-496E2EF9407F}"/>
              </a:ext>
            </a:extLst>
          </p:cNvPr>
          <p:cNvSpPr/>
          <p:nvPr/>
        </p:nvSpPr>
        <p:spPr>
          <a:xfrm>
            <a:off x="10153656" y="1866587"/>
            <a:ext cx="262824" cy="5599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a:solidFill>
                  <a:schemeClr val="bg1"/>
                </a:solidFill>
              </a:rPr>
              <a:t>On-Prem</a:t>
            </a:r>
          </a:p>
        </p:txBody>
      </p:sp>
    </p:spTree>
    <p:extLst>
      <p:ext uri="{BB962C8B-B14F-4D97-AF65-F5344CB8AC3E}">
        <p14:creationId xmlns:p14="http://schemas.microsoft.com/office/powerpoint/2010/main" val="14443165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0F3082-14E8-4749-ABA6-4F56C436629A}"/>
              </a:ext>
            </a:extLst>
          </p:cNvPr>
          <p:cNvSpPr>
            <a:spLocks noGrp="1"/>
          </p:cNvSpPr>
          <p:nvPr>
            <p:ph type="title"/>
          </p:nvPr>
        </p:nvSpPr>
        <p:spPr/>
        <p:txBody>
          <a:bodyPr/>
          <a:lstStyle/>
          <a:p>
            <a:r>
              <a:rPr lang="de-DE" dirty="0"/>
              <a:t>Referenzarchitektur</a:t>
            </a:r>
          </a:p>
        </p:txBody>
      </p:sp>
      <p:sp>
        <p:nvSpPr>
          <p:cNvPr id="3" name="Fußzeilenplatzhalter 2">
            <a:extLst>
              <a:ext uri="{FF2B5EF4-FFF2-40B4-BE49-F238E27FC236}">
                <a16:creationId xmlns:a16="http://schemas.microsoft.com/office/drawing/2014/main" id="{9704587D-27D4-4E8C-8D21-5F7D42F1CA64}"/>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9231AE0F-15E6-4CB6-B288-F05DDBFCFB00}"/>
              </a:ext>
            </a:extLst>
          </p:cNvPr>
          <p:cNvSpPr>
            <a:spLocks noGrp="1"/>
          </p:cNvSpPr>
          <p:nvPr>
            <p:ph type="sldNum" sz="quarter" idx="11"/>
          </p:nvPr>
        </p:nvSpPr>
        <p:spPr/>
        <p:txBody>
          <a:bodyPr/>
          <a:lstStyle/>
          <a:p>
            <a:fld id="{FFC269A0-BD27-4577-9DED-0AAE60100C51}" type="slidenum">
              <a:rPr lang="de-DE" smtClean="0"/>
              <a:pPr/>
              <a:t>184</a:t>
            </a:fld>
            <a:r>
              <a:rPr lang="de-DE"/>
              <a:t> | ©</a:t>
            </a:r>
            <a:endParaRPr lang="de-DE" dirty="0"/>
          </a:p>
        </p:txBody>
      </p:sp>
      <p:sp>
        <p:nvSpPr>
          <p:cNvPr id="5" name="Oval 7">
            <a:extLst>
              <a:ext uri="{FF2B5EF4-FFF2-40B4-BE49-F238E27FC236}">
                <a16:creationId xmlns:a16="http://schemas.microsoft.com/office/drawing/2014/main" id="{FA2F2CA4-8F23-46CB-957E-896A20A97599}"/>
              </a:ext>
            </a:extLst>
          </p:cNvPr>
          <p:cNvSpPr/>
          <p:nvPr/>
        </p:nvSpPr>
        <p:spPr>
          <a:xfrm>
            <a:off x="8341322" y="1763976"/>
            <a:ext cx="739268" cy="4250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latin typeface="Calibri" panose="020F0502020204030204" pitchFamily="34" charset="0"/>
              <a:cs typeface="Calibri" panose="020F0502020204030204" pitchFamily="34" charset="0"/>
            </a:endParaRPr>
          </a:p>
        </p:txBody>
      </p:sp>
      <p:sp>
        <p:nvSpPr>
          <p:cNvPr id="6" name="Rechteck 1">
            <a:extLst>
              <a:ext uri="{FF2B5EF4-FFF2-40B4-BE49-F238E27FC236}">
                <a16:creationId xmlns:a16="http://schemas.microsoft.com/office/drawing/2014/main" id="{A39AF37B-EDE6-4671-9F61-D74CCE3A530A}"/>
              </a:ext>
            </a:extLst>
          </p:cNvPr>
          <p:cNvSpPr/>
          <p:nvPr/>
        </p:nvSpPr>
        <p:spPr>
          <a:xfrm>
            <a:off x="3770932" y="5264338"/>
            <a:ext cx="7975408" cy="1095525"/>
          </a:xfrm>
          <a:prstGeom prst="rect">
            <a:avLst/>
          </a:prstGeom>
          <a:noFill/>
          <a:ln>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r>
              <a:rPr lang="de-DE" sz="700" b="1" dirty="0">
                <a:solidFill>
                  <a:schemeClr val="accent4"/>
                </a:solidFill>
                <a:latin typeface="Calibri" panose="020F0502020204030204" pitchFamily="34" charset="0"/>
                <a:ea typeface="Lato Light" panose="020F0502020204030203" pitchFamily="34" charset="0"/>
                <a:cs typeface="Calibri" panose="020F0502020204030204" pitchFamily="34" charset="0"/>
              </a:rPr>
              <a:t>Quellsysteme</a:t>
            </a:r>
          </a:p>
        </p:txBody>
      </p:sp>
      <p:sp>
        <p:nvSpPr>
          <p:cNvPr id="7" name="Rechteck 6">
            <a:extLst>
              <a:ext uri="{FF2B5EF4-FFF2-40B4-BE49-F238E27FC236}">
                <a16:creationId xmlns:a16="http://schemas.microsoft.com/office/drawing/2014/main" id="{09D1F479-295D-493E-8968-A7E526D53546}"/>
              </a:ext>
            </a:extLst>
          </p:cNvPr>
          <p:cNvSpPr/>
          <p:nvPr/>
        </p:nvSpPr>
        <p:spPr>
          <a:xfrm>
            <a:off x="4560206" y="5414193"/>
            <a:ext cx="658282"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TDWH</a:t>
            </a:r>
            <a:endParaRPr lang="de-DE" sz="10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p:txBody>
      </p:sp>
      <p:sp>
        <p:nvSpPr>
          <p:cNvPr id="8" name="Rechteck 152">
            <a:extLst>
              <a:ext uri="{FF2B5EF4-FFF2-40B4-BE49-F238E27FC236}">
                <a16:creationId xmlns:a16="http://schemas.microsoft.com/office/drawing/2014/main" id="{E4FC5DDE-83B5-4E39-A588-6BDF02F32E60}"/>
              </a:ext>
            </a:extLst>
          </p:cNvPr>
          <p:cNvSpPr/>
          <p:nvPr/>
        </p:nvSpPr>
        <p:spPr>
          <a:xfrm>
            <a:off x="5357641" y="5414193"/>
            <a:ext cx="658283"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Legacy / Host</a:t>
            </a:r>
          </a:p>
        </p:txBody>
      </p:sp>
      <p:sp>
        <p:nvSpPr>
          <p:cNvPr id="9" name="Rechteck 182">
            <a:extLst>
              <a:ext uri="{FF2B5EF4-FFF2-40B4-BE49-F238E27FC236}">
                <a16:creationId xmlns:a16="http://schemas.microsoft.com/office/drawing/2014/main" id="{A5FDA9FE-4F90-4891-BAFB-5D59117B779C}"/>
              </a:ext>
            </a:extLst>
          </p:cNvPr>
          <p:cNvSpPr/>
          <p:nvPr/>
        </p:nvSpPr>
        <p:spPr>
          <a:xfrm>
            <a:off x="6152391" y="5406165"/>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Webdaten</a:t>
            </a:r>
          </a:p>
        </p:txBody>
      </p:sp>
      <p:sp>
        <p:nvSpPr>
          <p:cNvPr id="10" name="Rechteck 186">
            <a:extLst>
              <a:ext uri="{FF2B5EF4-FFF2-40B4-BE49-F238E27FC236}">
                <a16:creationId xmlns:a16="http://schemas.microsoft.com/office/drawing/2014/main" id="{16F02A8F-EC11-48DF-B251-EF9FF7D7ADB2}"/>
              </a:ext>
            </a:extLst>
          </p:cNvPr>
          <p:cNvSpPr/>
          <p:nvPr/>
        </p:nvSpPr>
        <p:spPr>
          <a:xfrm>
            <a:off x="6962311" y="5406165"/>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ERP</a:t>
            </a:r>
          </a:p>
        </p:txBody>
      </p:sp>
      <p:sp>
        <p:nvSpPr>
          <p:cNvPr id="11" name="Rechteck 189">
            <a:extLst>
              <a:ext uri="{FF2B5EF4-FFF2-40B4-BE49-F238E27FC236}">
                <a16:creationId xmlns:a16="http://schemas.microsoft.com/office/drawing/2014/main" id="{D48CD4B2-CFD8-413F-BB0A-C9622B0FE12C}"/>
              </a:ext>
            </a:extLst>
          </p:cNvPr>
          <p:cNvSpPr/>
          <p:nvPr/>
        </p:nvSpPr>
        <p:spPr>
          <a:xfrm>
            <a:off x="10634151" y="5408003"/>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IoT</a:t>
            </a:r>
          </a:p>
        </p:txBody>
      </p:sp>
      <p:sp>
        <p:nvSpPr>
          <p:cNvPr id="12" name="Rechteck 195">
            <a:extLst>
              <a:ext uri="{FF2B5EF4-FFF2-40B4-BE49-F238E27FC236}">
                <a16:creationId xmlns:a16="http://schemas.microsoft.com/office/drawing/2014/main" id="{479A1C3D-08BD-4B4A-AA3E-9EB5A25E80BE}"/>
              </a:ext>
            </a:extLst>
          </p:cNvPr>
          <p:cNvSpPr/>
          <p:nvPr/>
        </p:nvSpPr>
        <p:spPr>
          <a:xfrm>
            <a:off x="3770937" y="2797972"/>
            <a:ext cx="7975414" cy="2332575"/>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r>
              <a:rPr lang="de-DE" sz="700" b="1" dirty="0">
                <a:solidFill>
                  <a:schemeClr val="accent1"/>
                </a:solidFill>
                <a:latin typeface="Calibri" panose="020F0502020204030204" pitchFamily="34" charset="0"/>
                <a:ea typeface="Lato Light" panose="020F0502020204030203" pitchFamily="34" charset="0"/>
                <a:cs typeface="Calibri" panose="020F0502020204030204" pitchFamily="34" charset="0"/>
              </a:rPr>
              <a:t>Cloud-Plattform</a:t>
            </a:r>
          </a:p>
        </p:txBody>
      </p:sp>
      <p:sp>
        <p:nvSpPr>
          <p:cNvPr id="13" name="Rechteck 199">
            <a:extLst>
              <a:ext uri="{FF2B5EF4-FFF2-40B4-BE49-F238E27FC236}">
                <a16:creationId xmlns:a16="http://schemas.microsoft.com/office/drawing/2014/main" id="{D1F535DD-CBE3-4F13-B13D-8AEDE343B39F}"/>
              </a:ext>
            </a:extLst>
          </p:cNvPr>
          <p:cNvSpPr/>
          <p:nvPr/>
        </p:nvSpPr>
        <p:spPr>
          <a:xfrm>
            <a:off x="9836719" y="5408003"/>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Social Media</a:t>
            </a:r>
          </a:p>
        </p:txBody>
      </p:sp>
      <p:sp>
        <p:nvSpPr>
          <p:cNvPr id="14" name="Rechteck 200">
            <a:extLst>
              <a:ext uri="{FF2B5EF4-FFF2-40B4-BE49-F238E27FC236}">
                <a16:creationId xmlns:a16="http://schemas.microsoft.com/office/drawing/2014/main" id="{D8459D0E-DD9F-4BE6-8660-364187C24E31}"/>
              </a:ext>
            </a:extLst>
          </p:cNvPr>
          <p:cNvSpPr/>
          <p:nvPr/>
        </p:nvSpPr>
        <p:spPr>
          <a:xfrm>
            <a:off x="7759743" y="5406165"/>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SaaS</a:t>
            </a:r>
          </a:p>
        </p:txBody>
      </p:sp>
      <p:sp>
        <p:nvSpPr>
          <p:cNvPr id="15" name="Rechteck 201">
            <a:extLst>
              <a:ext uri="{FF2B5EF4-FFF2-40B4-BE49-F238E27FC236}">
                <a16:creationId xmlns:a16="http://schemas.microsoft.com/office/drawing/2014/main" id="{2FAAB520-AB3C-438C-B9A5-5CECD87A2266}"/>
              </a:ext>
            </a:extLst>
          </p:cNvPr>
          <p:cNvSpPr/>
          <p:nvPr/>
        </p:nvSpPr>
        <p:spPr>
          <a:xfrm>
            <a:off x="9026802" y="5408003"/>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Sensor-daten</a:t>
            </a:r>
          </a:p>
        </p:txBody>
      </p:sp>
      <p:sp>
        <p:nvSpPr>
          <p:cNvPr id="16" name="Rechteck 202">
            <a:extLst>
              <a:ext uri="{FF2B5EF4-FFF2-40B4-BE49-F238E27FC236}">
                <a16:creationId xmlns:a16="http://schemas.microsoft.com/office/drawing/2014/main" id="{7B2B92F1-AF0C-40D8-958D-AC9B31137DAE}"/>
              </a:ext>
            </a:extLst>
          </p:cNvPr>
          <p:cNvSpPr/>
          <p:nvPr/>
        </p:nvSpPr>
        <p:spPr>
          <a:xfrm>
            <a:off x="4560204" y="4549418"/>
            <a:ext cx="3857820" cy="2568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Batch Processing</a:t>
            </a:r>
          </a:p>
        </p:txBody>
      </p:sp>
      <p:sp>
        <p:nvSpPr>
          <p:cNvPr id="17" name="Rechteck 203">
            <a:extLst>
              <a:ext uri="{FF2B5EF4-FFF2-40B4-BE49-F238E27FC236}">
                <a16:creationId xmlns:a16="http://schemas.microsoft.com/office/drawing/2014/main" id="{06EFC7AF-3A90-416A-A7BC-634ED50A9A33}"/>
              </a:ext>
            </a:extLst>
          </p:cNvPr>
          <p:cNvSpPr/>
          <p:nvPr/>
        </p:nvSpPr>
        <p:spPr>
          <a:xfrm>
            <a:off x="8696375" y="4549418"/>
            <a:ext cx="2870467" cy="2568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Stream Processing</a:t>
            </a:r>
          </a:p>
        </p:txBody>
      </p:sp>
      <p:sp>
        <p:nvSpPr>
          <p:cNvPr id="18" name="Rechteck 7">
            <a:extLst>
              <a:ext uri="{FF2B5EF4-FFF2-40B4-BE49-F238E27FC236}">
                <a16:creationId xmlns:a16="http://schemas.microsoft.com/office/drawing/2014/main" id="{AEE70AEB-28BE-4226-AD97-E2E0C2994933}"/>
              </a:ext>
            </a:extLst>
          </p:cNvPr>
          <p:cNvSpPr/>
          <p:nvPr/>
        </p:nvSpPr>
        <p:spPr>
          <a:xfrm>
            <a:off x="4560203" y="4078054"/>
            <a:ext cx="7006633" cy="2723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Datenakquisition</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19" name="Rechteck 204">
            <a:extLst>
              <a:ext uri="{FF2B5EF4-FFF2-40B4-BE49-F238E27FC236}">
                <a16:creationId xmlns:a16="http://schemas.microsoft.com/office/drawing/2014/main" id="{5C15FBB7-747C-4F48-AF51-701F9EC41FAF}"/>
              </a:ext>
            </a:extLst>
          </p:cNvPr>
          <p:cNvSpPr/>
          <p:nvPr/>
        </p:nvSpPr>
        <p:spPr>
          <a:xfrm>
            <a:off x="4560204" y="3425718"/>
            <a:ext cx="3857820" cy="4439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b="1" dirty="0">
                <a:solidFill>
                  <a:schemeClr val="bg1"/>
                </a:solidFill>
                <a:latin typeface="Calibri" panose="020F0502020204030204" pitchFamily="34" charset="0"/>
                <a:ea typeface="Lato Light" panose="020F0502020204030203" pitchFamily="34" charset="0"/>
                <a:cs typeface="Calibri" panose="020F0502020204030204" pitchFamily="34" charset="0"/>
              </a:rPr>
              <a:t>Datenintegration (DWH)</a:t>
            </a:r>
          </a:p>
        </p:txBody>
      </p:sp>
      <p:sp>
        <p:nvSpPr>
          <p:cNvPr id="20" name="Rechteck 207">
            <a:extLst>
              <a:ext uri="{FF2B5EF4-FFF2-40B4-BE49-F238E27FC236}">
                <a16:creationId xmlns:a16="http://schemas.microsoft.com/office/drawing/2014/main" id="{D1057715-6738-440E-B403-84643B40B2DB}"/>
              </a:ext>
            </a:extLst>
          </p:cNvPr>
          <p:cNvSpPr/>
          <p:nvPr/>
        </p:nvSpPr>
        <p:spPr>
          <a:xfrm>
            <a:off x="4558416" y="2954475"/>
            <a:ext cx="7006630" cy="282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err="1">
                <a:solidFill>
                  <a:schemeClr val="tx1"/>
                </a:solidFill>
                <a:latin typeface="Calibri" panose="020F0502020204030204" pitchFamily="34" charset="0"/>
                <a:ea typeface="Lato" panose="020F0502020204030203" pitchFamily="34" charset="0"/>
                <a:cs typeface="Calibri" panose="020F0502020204030204" pitchFamily="34" charset="0"/>
              </a:rPr>
              <a:t>Datenvirtualisierung</a:t>
            </a:r>
            <a:endParaRPr lang="de-DE" sz="7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cxnSp>
        <p:nvCxnSpPr>
          <p:cNvPr id="21" name="Gerade Verbindung mit Pfeil 9">
            <a:extLst>
              <a:ext uri="{FF2B5EF4-FFF2-40B4-BE49-F238E27FC236}">
                <a16:creationId xmlns:a16="http://schemas.microsoft.com/office/drawing/2014/main" id="{A4D41D3B-29C8-4A85-B371-AFB5DB0BAD56}"/>
              </a:ext>
            </a:extLst>
          </p:cNvPr>
          <p:cNvCxnSpPr>
            <a:cxnSpLocks/>
            <a:endCxn id="19" idx="2"/>
          </p:cNvCxnSpPr>
          <p:nvPr/>
        </p:nvCxnSpPr>
        <p:spPr>
          <a:xfrm flipV="1">
            <a:off x="6489114" y="3869693"/>
            <a:ext cx="0" cy="21657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11">
            <a:extLst>
              <a:ext uri="{FF2B5EF4-FFF2-40B4-BE49-F238E27FC236}">
                <a16:creationId xmlns:a16="http://schemas.microsoft.com/office/drawing/2014/main" id="{FD1833AE-F23B-408D-9EFC-B425F0C83DE7}"/>
              </a:ext>
            </a:extLst>
          </p:cNvPr>
          <p:cNvCxnSpPr>
            <a:cxnSpLocks/>
            <a:stCxn id="17" idx="0"/>
          </p:cNvCxnSpPr>
          <p:nvPr/>
        </p:nvCxnSpPr>
        <p:spPr>
          <a:xfrm flipV="1">
            <a:off x="10131609" y="4344509"/>
            <a:ext cx="0" cy="20490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00AE2373-56ED-4DA1-866F-88C9DACCF258}"/>
              </a:ext>
            </a:extLst>
          </p:cNvPr>
          <p:cNvCxnSpPr>
            <a:cxnSpLocks/>
            <a:endCxn id="32" idx="2"/>
          </p:cNvCxnSpPr>
          <p:nvPr/>
        </p:nvCxnSpPr>
        <p:spPr>
          <a:xfrm flipV="1">
            <a:off x="10131606" y="3867796"/>
            <a:ext cx="0" cy="21847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10">
            <a:extLst>
              <a:ext uri="{FF2B5EF4-FFF2-40B4-BE49-F238E27FC236}">
                <a16:creationId xmlns:a16="http://schemas.microsoft.com/office/drawing/2014/main" id="{AC1CD8A9-AB15-42CD-AAC1-CE567512D687}"/>
              </a:ext>
            </a:extLst>
          </p:cNvPr>
          <p:cNvCxnSpPr>
            <a:cxnSpLocks/>
            <a:stCxn id="19" idx="0"/>
          </p:cNvCxnSpPr>
          <p:nvPr/>
        </p:nvCxnSpPr>
        <p:spPr>
          <a:xfrm flipV="1">
            <a:off x="6489114" y="3237038"/>
            <a:ext cx="0" cy="188680"/>
          </a:xfrm>
          <a:prstGeom prst="straightConnector1">
            <a:avLst/>
          </a:prstGeom>
          <a:ln w="12700">
            <a:solidFill>
              <a:schemeClr val="accent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5" name="Gerade Verbindung mit Pfeil 217">
            <a:extLst>
              <a:ext uri="{FF2B5EF4-FFF2-40B4-BE49-F238E27FC236}">
                <a16:creationId xmlns:a16="http://schemas.microsoft.com/office/drawing/2014/main" id="{A7EB2909-A72C-45B7-B1C2-B4C749C4A630}"/>
              </a:ext>
            </a:extLst>
          </p:cNvPr>
          <p:cNvCxnSpPr>
            <a:cxnSpLocks/>
            <a:stCxn id="16" idx="0"/>
          </p:cNvCxnSpPr>
          <p:nvPr/>
        </p:nvCxnSpPr>
        <p:spPr>
          <a:xfrm flipH="1" flipV="1">
            <a:off x="6488223" y="4344509"/>
            <a:ext cx="891" cy="20490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21">
            <a:extLst>
              <a:ext uri="{FF2B5EF4-FFF2-40B4-BE49-F238E27FC236}">
                <a16:creationId xmlns:a16="http://schemas.microsoft.com/office/drawing/2014/main" id="{3B558BDE-2CB6-41A3-AB6E-6773AAB07AFD}"/>
              </a:ext>
            </a:extLst>
          </p:cNvPr>
          <p:cNvCxnSpPr>
            <a:cxnSpLocks/>
            <a:stCxn id="7" idx="0"/>
          </p:cNvCxnSpPr>
          <p:nvPr/>
        </p:nvCxnSpPr>
        <p:spPr>
          <a:xfrm flipV="1">
            <a:off x="4889347" y="4806308"/>
            <a:ext cx="0" cy="60788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22">
            <a:extLst>
              <a:ext uri="{FF2B5EF4-FFF2-40B4-BE49-F238E27FC236}">
                <a16:creationId xmlns:a16="http://schemas.microsoft.com/office/drawing/2014/main" id="{74E85287-7FEB-4CEB-80EA-91F3A166CBC2}"/>
              </a:ext>
            </a:extLst>
          </p:cNvPr>
          <p:cNvCxnSpPr>
            <a:cxnSpLocks/>
          </p:cNvCxnSpPr>
          <p:nvPr/>
        </p:nvCxnSpPr>
        <p:spPr>
          <a:xfrm flipV="1">
            <a:off x="5686778" y="4798280"/>
            <a:ext cx="0" cy="60788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25">
            <a:extLst>
              <a:ext uri="{FF2B5EF4-FFF2-40B4-BE49-F238E27FC236}">
                <a16:creationId xmlns:a16="http://schemas.microsoft.com/office/drawing/2014/main" id="{C14E6AEC-8853-4A23-A214-2DE084244672}"/>
              </a:ext>
            </a:extLst>
          </p:cNvPr>
          <p:cNvCxnSpPr>
            <a:cxnSpLocks/>
          </p:cNvCxnSpPr>
          <p:nvPr/>
        </p:nvCxnSpPr>
        <p:spPr>
          <a:xfrm flipV="1">
            <a:off x="6489114" y="4798280"/>
            <a:ext cx="0" cy="60788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26">
            <a:extLst>
              <a:ext uri="{FF2B5EF4-FFF2-40B4-BE49-F238E27FC236}">
                <a16:creationId xmlns:a16="http://schemas.microsoft.com/office/drawing/2014/main" id="{8FBD142B-FC28-4993-992E-911C7AF3A8C9}"/>
              </a:ext>
            </a:extLst>
          </p:cNvPr>
          <p:cNvCxnSpPr>
            <a:cxnSpLocks/>
          </p:cNvCxnSpPr>
          <p:nvPr/>
        </p:nvCxnSpPr>
        <p:spPr>
          <a:xfrm flipV="1">
            <a:off x="7303492" y="4806308"/>
            <a:ext cx="0" cy="60788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35">
            <a:extLst>
              <a:ext uri="{FF2B5EF4-FFF2-40B4-BE49-F238E27FC236}">
                <a16:creationId xmlns:a16="http://schemas.microsoft.com/office/drawing/2014/main" id="{4FA57301-22B7-4FBB-8774-8EA52420C443}"/>
              </a:ext>
            </a:extLst>
          </p:cNvPr>
          <p:cNvCxnSpPr>
            <a:cxnSpLocks/>
          </p:cNvCxnSpPr>
          <p:nvPr/>
        </p:nvCxnSpPr>
        <p:spPr>
          <a:xfrm flipV="1">
            <a:off x="8088882" y="4798280"/>
            <a:ext cx="0" cy="60788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247">
            <a:extLst>
              <a:ext uri="{FF2B5EF4-FFF2-40B4-BE49-F238E27FC236}">
                <a16:creationId xmlns:a16="http://schemas.microsoft.com/office/drawing/2014/main" id="{8066A1A1-8488-441B-90D3-2552C13C2869}"/>
              </a:ext>
            </a:extLst>
          </p:cNvPr>
          <p:cNvCxnSpPr>
            <a:cxnSpLocks/>
            <a:endCxn id="17" idx="2"/>
          </p:cNvCxnSpPr>
          <p:nvPr/>
        </p:nvCxnSpPr>
        <p:spPr>
          <a:xfrm flipV="1">
            <a:off x="10131609" y="4806308"/>
            <a:ext cx="0" cy="45803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Rechteck 248">
            <a:extLst>
              <a:ext uri="{FF2B5EF4-FFF2-40B4-BE49-F238E27FC236}">
                <a16:creationId xmlns:a16="http://schemas.microsoft.com/office/drawing/2014/main" id="{4F7166E7-60AB-420E-8068-77D29DD70B8E}"/>
              </a:ext>
            </a:extLst>
          </p:cNvPr>
          <p:cNvSpPr/>
          <p:nvPr/>
        </p:nvSpPr>
        <p:spPr>
          <a:xfrm>
            <a:off x="8696375" y="3425718"/>
            <a:ext cx="2870461" cy="442078"/>
          </a:xfrm>
          <a:prstGeom prst="rect">
            <a:avLst/>
          </a:prstGeom>
          <a:solidFill>
            <a:srgbClr val="013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b="1" dirty="0">
                <a:solidFill>
                  <a:schemeClr val="bg1"/>
                </a:solidFill>
                <a:latin typeface="Calibri" panose="020F0502020204030204" pitchFamily="34" charset="0"/>
                <a:ea typeface="Lato" panose="020F0502020204030203" pitchFamily="34" charset="0"/>
                <a:cs typeface="Calibri" panose="020F0502020204030204" pitchFamily="34" charset="0"/>
              </a:rPr>
              <a:t>Analytics-Plattform</a:t>
            </a:r>
            <a:endParaRPr lang="de-DE" sz="1000" b="1" dirty="0">
              <a:solidFill>
                <a:schemeClr val="bg1"/>
              </a:solidFill>
              <a:latin typeface="Calibri" panose="020F0502020204030204" pitchFamily="34" charset="0"/>
              <a:ea typeface="Lato" panose="020F0502020204030203" pitchFamily="34" charset="0"/>
              <a:cs typeface="Calibri" panose="020F0502020204030204" pitchFamily="34" charset="0"/>
            </a:endParaRPr>
          </a:p>
        </p:txBody>
      </p:sp>
      <p:sp>
        <p:nvSpPr>
          <p:cNvPr id="33" name="Rechteck 251">
            <a:extLst>
              <a:ext uri="{FF2B5EF4-FFF2-40B4-BE49-F238E27FC236}">
                <a16:creationId xmlns:a16="http://schemas.microsoft.com/office/drawing/2014/main" id="{9CE2C23B-18E1-40FD-B1C4-4AD01F0C286F}"/>
              </a:ext>
            </a:extLst>
          </p:cNvPr>
          <p:cNvSpPr/>
          <p:nvPr/>
        </p:nvSpPr>
        <p:spPr>
          <a:xfrm>
            <a:off x="3770933" y="872595"/>
            <a:ext cx="7975408" cy="1784093"/>
          </a:xfrm>
          <a:prstGeom prst="rect">
            <a:avLst/>
          </a:prstGeom>
          <a:noFill/>
          <a:ln>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r>
              <a:rPr lang="de-DE" sz="700" b="1" dirty="0">
                <a:solidFill>
                  <a:schemeClr val="accent3">
                    <a:lumMod val="75000"/>
                  </a:schemeClr>
                </a:solidFill>
                <a:latin typeface="Calibri" panose="020F0502020204030204" pitchFamily="34" charset="0"/>
                <a:ea typeface="Lato Light" panose="020F0502020204030203" pitchFamily="34" charset="0"/>
                <a:cs typeface="Calibri" panose="020F0502020204030204" pitchFamily="34" charset="0"/>
              </a:rPr>
              <a:t>Activate</a:t>
            </a:r>
          </a:p>
        </p:txBody>
      </p:sp>
      <p:sp>
        <p:nvSpPr>
          <p:cNvPr id="34" name="Rechteck 253">
            <a:extLst>
              <a:ext uri="{FF2B5EF4-FFF2-40B4-BE49-F238E27FC236}">
                <a16:creationId xmlns:a16="http://schemas.microsoft.com/office/drawing/2014/main" id="{24C28F59-5D16-4C23-B621-EE924BAAE45F}"/>
              </a:ext>
            </a:extLst>
          </p:cNvPr>
          <p:cNvSpPr/>
          <p:nvPr/>
        </p:nvSpPr>
        <p:spPr>
          <a:xfrm>
            <a:off x="3953408" y="2951638"/>
            <a:ext cx="455733" cy="185467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de-DE" sz="700" dirty="0">
                <a:solidFill>
                  <a:schemeClr val="bg1"/>
                </a:solidFill>
                <a:latin typeface="Calibri" panose="020F0502020204030204" pitchFamily="34" charset="0"/>
                <a:ea typeface="Lato" panose="020F0502020204030203" pitchFamily="34" charset="0"/>
                <a:cs typeface="Calibri" panose="020F0502020204030204" pitchFamily="34" charset="0"/>
              </a:rPr>
              <a:t>Data Catalog</a:t>
            </a:r>
            <a:endParaRPr lang="de-DE" sz="1000" dirty="0">
              <a:solidFill>
                <a:schemeClr val="bg1"/>
              </a:solidFill>
              <a:latin typeface="Calibri" panose="020F0502020204030204" pitchFamily="34" charset="0"/>
              <a:ea typeface="Lato" panose="020F0502020204030203" pitchFamily="34" charset="0"/>
              <a:cs typeface="Calibri" panose="020F0502020204030204" pitchFamily="34" charset="0"/>
            </a:endParaRPr>
          </a:p>
        </p:txBody>
      </p:sp>
      <p:sp>
        <p:nvSpPr>
          <p:cNvPr id="35" name="Rechteck 275">
            <a:extLst>
              <a:ext uri="{FF2B5EF4-FFF2-40B4-BE49-F238E27FC236}">
                <a16:creationId xmlns:a16="http://schemas.microsoft.com/office/drawing/2014/main" id="{545D9102-95B0-42FE-86B4-0DD0142FB66B}"/>
              </a:ext>
            </a:extLst>
          </p:cNvPr>
          <p:cNvSpPr/>
          <p:nvPr/>
        </p:nvSpPr>
        <p:spPr>
          <a:xfrm>
            <a:off x="4519920" y="1834693"/>
            <a:ext cx="7046916" cy="271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a:t>
            </a:r>
            <a:r>
              <a:rPr lang="de-DE" sz="700" dirty="0" err="1">
                <a:solidFill>
                  <a:schemeClr val="tx1"/>
                </a:solidFill>
                <a:latin typeface="Calibri" panose="020F0502020204030204" pitchFamily="34" charset="0"/>
                <a:ea typeface="Lato" panose="020F0502020204030203" pitchFamily="34" charset="0"/>
                <a:cs typeface="Calibri" panose="020F0502020204030204" pitchFamily="34" charset="0"/>
              </a:rPr>
              <a:t>Informationsvirtualisierung</a:t>
            </a: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a:t>
            </a:r>
          </a:p>
        </p:txBody>
      </p:sp>
      <p:sp>
        <p:nvSpPr>
          <p:cNvPr id="36" name="Rectangle 86">
            <a:extLst>
              <a:ext uri="{FF2B5EF4-FFF2-40B4-BE49-F238E27FC236}">
                <a16:creationId xmlns:a16="http://schemas.microsoft.com/office/drawing/2014/main" id="{9AD2E6E3-6EBC-42E8-A8DF-58FF00071518}"/>
              </a:ext>
            </a:extLst>
          </p:cNvPr>
          <p:cNvSpPr/>
          <p:nvPr/>
        </p:nvSpPr>
        <p:spPr>
          <a:xfrm>
            <a:off x="3865836" y="4557967"/>
            <a:ext cx="612600" cy="246221"/>
          </a:xfrm>
          <a:prstGeom prst="rect">
            <a:avLst/>
          </a:prstGeom>
          <a:ln>
            <a:noFill/>
          </a:ln>
        </p:spPr>
        <p:txBody>
          <a:bodyPr wrap="square">
            <a:spAutoFit/>
          </a:bodyPr>
          <a:lstStyle/>
          <a:p>
            <a:pPr algn="ctr" defTabSz="931679">
              <a:defRPr/>
            </a:pPr>
            <a:r>
              <a:rPr lang="en-US" sz="500" kern="0" dirty="0">
                <a:solidFill>
                  <a:schemeClr val="bg1"/>
                </a:solidFill>
                <a:latin typeface="Calibri" panose="020F0502020204030204" pitchFamily="34" charset="0"/>
                <a:ea typeface="Lato" panose="020F0502020204030203" pitchFamily="34" charset="0"/>
                <a:cs typeface="Calibri" panose="020F0502020204030204" pitchFamily="34" charset="0"/>
              </a:rPr>
              <a:t>Azure Data Catalog</a:t>
            </a:r>
          </a:p>
        </p:txBody>
      </p:sp>
      <p:pic>
        <p:nvPicPr>
          <p:cNvPr id="37" name="Grafik 282">
            <a:extLst>
              <a:ext uri="{FF2B5EF4-FFF2-40B4-BE49-F238E27FC236}">
                <a16:creationId xmlns:a16="http://schemas.microsoft.com/office/drawing/2014/main" id="{AECC05E1-397B-40E2-AE6E-42D4F3F472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2103" y="4359624"/>
            <a:ext cx="198342" cy="198342"/>
          </a:xfrm>
          <a:prstGeom prst="rect">
            <a:avLst/>
          </a:prstGeom>
        </p:spPr>
      </p:pic>
      <p:sp>
        <p:nvSpPr>
          <p:cNvPr id="38" name="Rectangle 86">
            <a:extLst>
              <a:ext uri="{FF2B5EF4-FFF2-40B4-BE49-F238E27FC236}">
                <a16:creationId xmlns:a16="http://schemas.microsoft.com/office/drawing/2014/main" id="{D7725EF2-B579-455E-B7EF-F0921A73454B}"/>
              </a:ext>
            </a:extLst>
          </p:cNvPr>
          <p:cNvSpPr/>
          <p:nvPr/>
        </p:nvSpPr>
        <p:spPr>
          <a:xfrm>
            <a:off x="6755361" y="4570247"/>
            <a:ext cx="1623358" cy="215444"/>
          </a:xfrm>
          <a:prstGeom prst="rect">
            <a:avLst/>
          </a:prstGeom>
          <a:ln>
            <a:noFill/>
          </a:ln>
        </p:spPr>
        <p:txBody>
          <a:bodyPr wrap="square">
            <a:spAutoFit/>
          </a:bodyPr>
          <a:lstStyle/>
          <a:p>
            <a:pPr defTabSz="931679">
              <a:defRPr/>
            </a:pPr>
            <a:r>
              <a:rPr lang="en-US" sz="800" kern="0" dirty="0">
                <a:latin typeface="Calibri" panose="020F0502020204030204" pitchFamily="34" charset="0"/>
                <a:ea typeface="Lato" panose="020F0502020204030203" pitchFamily="34" charset="0"/>
                <a:cs typeface="Calibri" panose="020F0502020204030204" pitchFamily="34" charset="0"/>
              </a:rPr>
              <a:t>Azure Data Factory</a:t>
            </a:r>
          </a:p>
        </p:txBody>
      </p:sp>
      <p:cxnSp>
        <p:nvCxnSpPr>
          <p:cNvPr id="39" name="Gerade Verbindung mit Pfeil 291">
            <a:extLst>
              <a:ext uri="{FF2B5EF4-FFF2-40B4-BE49-F238E27FC236}">
                <a16:creationId xmlns:a16="http://schemas.microsoft.com/office/drawing/2014/main" id="{16156673-3438-4FDA-8399-874A3115503E}"/>
              </a:ext>
            </a:extLst>
          </p:cNvPr>
          <p:cNvCxnSpPr>
            <a:cxnSpLocks/>
            <a:stCxn id="32" idx="1"/>
          </p:cNvCxnSpPr>
          <p:nvPr/>
        </p:nvCxnSpPr>
        <p:spPr>
          <a:xfrm flipH="1">
            <a:off x="8416247" y="3646757"/>
            <a:ext cx="280129" cy="3586"/>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hteck 293">
            <a:extLst>
              <a:ext uri="{FF2B5EF4-FFF2-40B4-BE49-F238E27FC236}">
                <a16:creationId xmlns:a16="http://schemas.microsoft.com/office/drawing/2014/main" id="{BE9FD69D-586E-4846-801F-9768B4730BFC}"/>
              </a:ext>
            </a:extLst>
          </p:cNvPr>
          <p:cNvSpPr/>
          <p:nvPr/>
        </p:nvSpPr>
        <p:spPr>
          <a:xfrm>
            <a:off x="4519917" y="2247096"/>
            <a:ext cx="1031217"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Reports</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41" name="Rechteck 294">
            <a:extLst>
              <a:ext uri="{FF2B5EF4-FFF2-40B4-BE49-F238E27FC236}">
                <a16:creationId xmlns:a16="http://schemas.microsoft.com/office/drawing/2014/main" id="{3B14FA1B-BE8A-47AF-85D6-CF18C63EBA48}"/>
              </a:ext>
            </a:extLst>
          </p:cNvPr>
          <p:cNvSpPr/>
          <p:nvPr/>
        </p:nvSpPr>
        <p:spPr>
          <a:xfrm>
            <a:off x="10540316" y="2246277"/>
            <a:ext cx="1026520"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a:t>
            </a:r>
            <a:r>
              <a:rPr lang="de-DE" sz="700" dirty="0" err="1">
                <a:solidFill>
                  <a:schemeClr val="tx1"/>
                </a:solidFill>
                <a:latin typeface="Calibri" panose="020F0502020204030204" pitchFamily="34" charset="0"/>
                <a:ea typeface="Lato" panose="020F0502020204030203" pitchFamily="34" charset="0"/>
                <a:cs typeface="Calibri" panose="020F0502020204030204" pitchFamily="34" charset="0"/>
              </a:rPr>
              <a:t>Alerting</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42" name="Rechteck 295">
            <a:extLst>
              <a:ext uri="{FF2B5EF4-FFF2-40B4-BE49-F238E27FC236}">
                <a16:creationId xmlns:a16="http://schemas.microsoft.com/office/drawing/2014/main" id="{14B5A242-98AC-4B4A-89B7-D8945E975E50}"/>
              </a:ext>
            </a:extLst>
          </p:cNvPr>
          <p:cNvSpPr/>
          <p:nvPr/>
        </p:nvSpPr>
        <p:spPr>
          <a:xfrm>
            <a:off x="8889732" y="2246277"/>
            <a:ext cx="1032068"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KI</a:t>
            </a:r>
          </a:p>
        </p:txBody>
      </p:sp>
      <p:sp>
        <p:nvSpPr>
          <p:cNvPr id="43" name="Rechteck 297">
            <a:extLst>
              <a:ext uri="{FF2B5EF4-FFF2-40B4-BE49-F238E27FC236}">
                <a16:creationId xmlns:a16="http://schemas.microsoft.com/office/drawing/2014/main" id="{D2524A3C-8EB5-4320-97C2-6453EBB8D774}"/>
              </a:ext>
            </a:extLst>
          </p:cNvPr>
          <p:cNvSpPr/>
          <p:nvPr/>
        </p:nvSpPr>
        <p:spPr>
          <a:xfrm>
            <a:off x="7430471" y="2251462"/>
            <a:ext cx="1032067"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BI-Self-Service</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44" name="Rechteck 298">
            <a:extLst>
              <a:ext uri="{FF2B5EF4-FFF2-40B4-BE49-F238E27FC236}">
                <a16:creationId xmlns:a16="http://schemas.microsoft.com/office/drawing/2014/main" id="{9B276B4D-8E6C-4B70-828D-50202610F110}"/>
              </a:ext>
            </a:extLst>
          </p:cNvPr>
          <p:cNvSpPr/>
          <p:nvPr/>
        </p:nvSpPr>
        <p:spPr>
          <a:xfrm>
            <a:off x="5975990" y="2246277"/>
            <a:ext cx="1032067"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Dashboards</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cxnSp>
        <p:nvCxnSpPr>
          <p:cNvPr id="45" name="Gerade Verbindung mit Pfeil 299">
            <a:extLst>
              <a:ext uri="{FF2B5EF4-FFF2-40B4-BE49-F238E27FC236}">
                <a16:creationId xmlns:a16="http://schemas.microsoft.com/office/drawing/2014/main" id="{C0220567-A895-4680-8543-099A294B1F75}"/>
              </a:ext>
            </a:extLst>
          </p:cNvPr>
          <p:cNvCxnSpPr>
            <a:cxnSpLocks/>
            <a:endCxn id="42" idx="2"/>
          </p:cNvCxnSpPr>
          <p:nvPr/>
        </p:nvCxnSpPr>
        <p:spPr>
          <a:xfrm flipV="1">
            <a:off x="9405766" y="2503167"/>
            <a:ext cx="0" cy="44847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301">
            <a:extLst>
              <a:ext uri="{FF2B5EF4-FFF2-40B4-BE49-F238E27FC236}">
                <a16:creationId xmlns:a16="http://schemas.microsoft.com/office/drawing/2014/main" id="{5001723A-6C94-454B-B55D-664B36FD7520}"/>
              </a:ext>
            </a:extLst>
          </p:cNvPr>
          <p:cNvCxnSpPr>
            <a:cxnSpLocks/>
            <a:endCxn id="41" idx="2"/>
          </p:cNvCxnSpPr>
          <p:nvPr/>
        </p:nvCxnSpPr>
        <p:spPr>
          <a:xfrm flipV="1">
            <a:off x="11052678" y="2503167"/>
            <a:ext cx="898" cy="44847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Rechteck 305">
            <a:extLst>
              <a:ext uri="{FF2B5EF4-FFF2-40B4-BE49-F238E27FC236}">
                <a16:creationId xmlns:a16="http://schemas.microsoft.com/office/drawing/2014/main" id="{CFC9E3C7-07CC-4469-86CE-5E73D6EEB291}"/>
              </a:ext>
            </a:extLst>
          </p:cNvPr>
          <p:cNvSpPr/>
          <p:nvPr/>
        </p:nvSpPr>
        <p:spPr>
          <a:xfrm>
            <a:off x="4526402" y="1447798"/>
            <a:ext cx="1024732"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Portal Management</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48" name="Rechteck 306">
            <a:extLst>
              <a:ext uri="{FF2B5EF4-FFF2-40B4-BE49-F238E27FC236}">
                <a16:creationId xmlns:a16="http://schemas.microsoft.com/office/drawing/2014/main" id="{47568710-6AE8-4C25-8569-5ACDF2E3D186}"/>
              </a:ext>
            </a:extLst>
          </p:cNvPr>
          <p:cNvSpPr/>
          <p:nvPr/>
        </p:nvSpPr>
        <p:spPr>
          <a:xfrm>
            <a:off x="5789618" y="1447798"/>
            <a:ext cx="1024731"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Portal Finance</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49" name="Rechteck 309">
            <a:extLst>
              <a:ext uri="{FF2B5EF4-FFF2-40B4-BE49-F238E27FC236}">
                <a16:creationId xmlns:a16="http://schemas.microsoft.com/office/drawing/2014/main" id="{982825AF-C8D3-46E5-863D-816CDD992A67}"/>
              </a:ext>
            </a:extLst>
          </p:cNvPr>
          <p:cNvSpPr/>
          <p:nvPr/>
        </p:nvSpPr>
        <p:spPr>
          <a:xfrm>
            <a:off x="7046977" y="1447935"/>
            <a:ext cx="1024731"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Portal Sales</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50" name="Rechteck 310">
            <a:extLst>
              <a:ext uri="{FF2B5EF4-FFF2-40B4-BE49-F238E27FC236}">
                <a16:creationId xmlns:a16="http://schemas.microsoft.com/office/drawing/2014/main" id="{E785A61C-AB36-4735-AA56-C459D7EDD71C}"/>
              </a:ext>
            </a:extLst>
          </p:cNvPr>
          <p:cNvSpPr/>
          <p:nvPr/>
        </p:nvSpPr>
        <p:spPr>
          <a:xfrm>
            <a:off x="10540316" y="1449358"/>
            <a:ext cx="1024731"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Portal </a:t>
            </a:r>
            <a:r>
              <a:rPr lang="de-DE" sz="700" dirty="0" err="1">
                <a:solidFill>
                  <a:schemeClr val="tx1"/>
                </a:solidFill>
                <a:latin typeface="Calibri" panose="020F0502020204030204" pitchFamily="34" charset="0"/>
                <a:ea typeface="Lato" panose="020F0502020204030203" pitchFamily="34" charset="0"/>
                <a:cs typeface="Calibri" panose="020F0502020204030204" pitchFamily="34" charset="0"/>
              </a:rPr>
              <a:t>Production</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51" name="Rechteck 312">
            <a:extLst>
              <a:ext uri="{FF2B5EF4-FFF2-40B4-BE49-F238E27FC236}">
                <a16:creationId xmlns:a16="http://schemas.microsoft.com/office/drawing/2014/main" id="{B19EFB2C-FFEE-4C27-AB05-E4D64924C58D}"/>
              </a:ext>
            </a:extLst>
          </p:cNvPr>
          <p:cNvSpPr/>
          <p:nvPr/>
        </p:nvSpPr>
        <p:spPr>
          <a:xfrm>
            <a:off x="8770585" y="1447798"/>
            <a:ext cx="1024731"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cxnSp>
        <p:nvCxnSpPr>
          <p:cNvPr id="52" name="Gerade Verbindung mit Pfeil 313">
            <a:extLst>
              <a:ext uri="{FF2B5EF4-FFF2-40B4-BE49-F238E27FC236}">
                <a16:creationId xmlns:a16="http://schemas.microsoft.com/office/drawing/2014/main" id="{05006077-8DC4-4503-B755-802AE60463BD}"/>
              </a:ext>
            </a:extLst>
          </p:cNvPr>
          <p:cNvCxnSpPr>
            <a:cxnSpLocks/>
          </p:cNvCxnSpPr>
          <p:nvPr/>
        </p:nvCxnSpPr>
        <p:spPr>
          <a:xfrm flipV="1">
            <a:off x="6488223" y="2661354"/>
            <a:ext cx="0" cy="29028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63">
            <a:extLst>
              <a:ext uri="{FF2B5EF4-FFF2-40B4-BE49-F238E27FC236}">
                <a16:creationId xmlns:a16="http://schemas.microsoft.com/office/drawing/2014/main" id="{362B4B06-E342-49E6-92C5-FEF5EAE4DCF8}"/>
              </a:ext>
            </a:extLst>
          </p:cNvPr>
          <p:cNvCxnSpPr>
            <a:cxnSpLocks/>
            <a:stCxn id="40" idx="0"/>
          </p:cNvCxnSpPr>
          <p:nvPr/>
        </p:nvCxnSpPr>
        <p:spPr>
          <a:xfrm flipH="1" flipV="1">
            <a:off x="5032763" y="2105816"/>
            <a:ext cx="2762" cy="141281"/>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4" name="Gerade Verbindung mit Pfeil 66">
            <a:extLst>
              <a:ext uri="{FF2B5EF4-FFF2-40B4-BE49-F238E27FC236}">
                <a16:creationId xmlns:a16="http://schemas.microsoft.com/office/drawing/2014/main" id="{001C94BC-0079-4203-A360-0E63B141A751}"/>
              </a:ext>
            </a:extLst>
          </p:cNvPr>
          <p:cNvCxnSpPr>
            <a:cxnSpLocks/>
            <a:stCxn id="44" idx="0"/>
          </p:cNvCxnSpPr>
          <p:nvPr/>
        </p:nvCxnSpPr>
        <p:spPr>
          <a:xfrm flipV="1">
            <a:off x="6492024" y="2105816"/>
            <a:ext cx="0" cy="140461"/>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5" name="Gerade Verbindung mit Pfeil 69">
            <a:extLst>
              <a:ext uri="{FF2B5EF4-FFF2-40B4-BE49-F238E27FC236}">
                <a16:creationId xmlns:a16="http://schemas.microsoft.com/office/drawing/2014/main" id="{0401ED3E-A0CF-456E-B695-34FD44F185CA}"/>
              </a:ext>
            </a:extLst>
          </p:cNvPr>
          <p:cNvCxnSpPr>
            <a:cxnSpLocks/>
            <a:stCxn id="43" idx="0"/>
          </p:cNvCxnSpPr>
          <p:nvPr/>
        </p:nvCxnSpPr>
        <p:spPr>
          <a:xfrm flipV="1">
            <a:off x="7946505" y="2105816"/>
            <a:ext cx="0" cy="145647"/>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6" name="Gerade Verbindung mit Pfeil 72">
            <a:extLst>
              <a:ext uri="{FF2B5EF4-FFF2-40B4-BE49-F238E27FC236}">
                <a16:creationId xmlns:a16="http://schemas.microsoft.com/office/drawing/2014/main" id="{7FBC9596-B00A-4505-AC34-C4C5EBF4E965}"/>
              </a:ext>
            </a:extLst>
          </p:cNvPr>
          <p:cNvCxnSpPr>
            <a:cxnSpLocks/>
            <a:stCxn id="42" idx="0"/>
          </p:cNvCxnSpPr>
          <p:nvPr/>
        </p:nvCxnSpPr>
        <p:spPr>
          <a:xfrm flipV="1">
            <a:off x="9405766" y="2110481"/>
            <a:ext cx="0" cy="135796"/>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7" name="Gerade Verbindung mit Pfeil 75">
            <a:extLst>
              <a:ext uri="{FF2B5EF4-FFF2-40B4-BE49-F238E27FC236}">
                <a16:creationId xmlns:a16="http://schemas.microsoft.com/office/drawing/2014/main" id="{916B44D7-EB85-429C-9B93-FB30051D178A}"/>
              </a:ext>
            </a:extLst>
          </p:cNvPr>
          <p:cNvCxnSpPr>
            <a:cxnSpLocks/>
            <a:stCxn id="41" idx="0"/>
          </p:cNvCxnSpPr>
          <p:nvPr/>
        </p:nvCxnSpPr>
        <p:spPr>
          <a:xfrm flipV="1">
            <a:off x="11053576" y="2115667"/>
            <a:ext cx="0" cy="130610"/>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8" name="Gerade Verbindung mit Pfeil 79">
            <a:extLst>
              <a:ext uri="{FF2B5EF4-FFF2-40B4-BE49-F238E27FC236}">
                <a16:creationId xmlns:a16="http://schemas.microsoft.com/office/drawing/2014/main" id="{C2ADEAF0-4B2A-4CEF-B85F-D4DED1F7711A}"/>
              </a:ext>
            </a:extLst>
          </p:cNvPr>
          <p:cNvCxnSpPr>
            <a:cxnSpLocks/>
          </p:cNvCxnSpPr>
          <p:nvPr/>
        </p:nvCxnSpPr>
        <p:spPr>
          <a:xfrm flipV="1">
            <a:off x="5009907" y="1700897"/>
            <a:ext cx="0" cy="125516"/>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9" name="Gerade Verbindung mit Pfeil 80">
            <a:extLst>
              <a:ext uri="{FF2B5EF4-FFF2-40B4-BE49-F238E27FC236}">
                <a16:creationId xmlns:a16="http://schemas.microsoft.com/office/drawing/2014/main" id="{C72096A8-5602-4C38-88BF-34B491FC62F2}"/>
              </a:ext>
            </a:extLst>
          </p:cNvPr>
          <p:cNvCxnSpPr>
            <a:cxnSpLocks/>
            <a:endCxn id="48" idx="2"/>
          </p:cNvCxnSpPr>
          <p:nvPr/>
        </p:nvCxnSpPr>
        <p:spPr>
          <a:xfrm flipV="1">
            <a:off x="6301984" y="1704688"/>
            <a:ext cx="0" cy="121726"/>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0" name="Gerade Verbindung mit Pfeil 83">
            <a:extLst>
              <a:ext uri="{FF2B5EF4-FFF2-40B4-BE49-F238E27FC236}">
                <a16:creationId xmlns:a16="http://schemas.microsoft.com/office/drawing/2014/main" id="{5965FA58-F3B3-4523-9AC4-4B6AE9346CD0}"/>
              </a:ext>
            </a:extLst>
          </p:cNvPr>
          <p:cNvCxnSpPr>
            <a:cxnSpLocks/>
            <a:endCxn id="49" idx="2"/>
          </p:cNvCxnSpPr>
          <p:nvPr/>
        </p:nvCxnSpPr>
        <p:spPr>
          <a:xfrm flipV="1">
            <a:off x="7559080" y="1704828"/>
            <a:ext cx="266" cy="136615"/>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1" name="Gerade Verbindung mit Pfeil 86">
            <a:extLst>
              <a:ext uri="{FF2B5EF4-FFF2-40B4-BE49-F238E27FC236}">
                <a16:creationId xmlns:a16="http://schemas.microsoft.com/office/drawing/2014/main" id="{90453822-F899-40F2-B59C-DE6AFFE86099}"/>
              </a:ext>
            </a:extLst>
          </p:cNvPr>
          <p:cNvCxnSpPr>
            <a:cxnSpLocks/>
            <a:endCxn id="50" idx="2"/>
          </p:cNvCxnSpPr>
          <p:nvPr/>
        </p:nvCxnSpPr>
        <p:spPr>
          <a:xfrm flipV="1">
            <a:off x="11052678" y="1706248"/>
            <a:ext cx="0" cy="125516"/>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Rectangle 86">
            <a:extLst>
              <a:ext uri="{FF2B5EF4-FFF2-40B4-BE49-F238E27FC236}">
                <a16:creationId xmlns:a16="http://schemas.microsoft.com/office/drawing/2014/main" id="{66BE12A3-1433-4A5E-89F0-C8E52D4841F3}"/>
              </a:ext>
            </a:extLst>
          </p:cNvPr>
          <p:cNvSpPr/>
          <p:nvPr/>
        </p:nvSpPr>
        <p:spPr>
          <a:xfrm>
            <a:off x="10376171" y="4558758"/>
            <a:ext cx="1346925" cy="215444"/>
          </a:xfrm>
          <a:prstGeom prst="rect">
            <a:avLst/>
          </a:prstGeom>
          <a:ln>
            <a:noFill/>
          </a:ln>
        </p:spPr>
        <p:txBody>
          <a:bodyPr wrap="square">
            <a:spAutoFit/>
          </a:bodyPr>
          <a:lstStyle/>
          <a:p>
            <a:pPr defTabSz="931679">
              <a:defRPr/>
            </a:pPr>
            <a:r>
              <a:rPr lang="en-US" sz="800" kern="0" dirty="0">
                <a:latin typeface="Calibri" panose="020F0502020204030204" pitchFamily="34" charset="0"/>
                <a:ea typeface="Lato" panose="020F0502020204030203" pitchFamily="34" charset="0"/>
                <a:cs typeface="Calibri" panose="020F0502020204030204" pitchFamily="34" charset="0"/>
              </a:rPr>
              <a:t>Azure Stream Analytics</a:t>
            </a:r>
          </a:p>
        </p:txBody>
      </p:sp>
      <p:pic>
        <p:nvPicPr>
          <p:cNvPr id="63" name="Grafik 30">
            <a:extLst>
              <a:ext uri="{FF2B5EF4-FFF2-40B4-BE49-F238E27FC236}">
                <a16:creationId xmlns:a16="http://schemas.microsoft.com/office/drawing/2014/main" id="{EE186A56-811C-48AA-A3DE-F3DAA4FC0D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62467" y="4891230"/>
            <a:ext cx="620314" cy="179271"/>
          </a:xfrm>
          <a:prstGeom prst="rect">
            <a:avLst/>
          </a:prstGeom>
        </p:spPr>
      </p:pic>
      <p:pic>
        <p:nvPicPr>
          <p:cNvPr id="64" name="Grafik 93">
            <a:extLst>
              <a:ext uri="{FF2B5EF4-FFF2-40B4-BE49-F238E27FC236}">
                <a16:creationId xmlns:a16="http://schemas.microsoft.com/office/drawing/2014/main" id="{7E849B7F-8D84-4BE4-8C1A-11BBA9AA025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60673" y="4581172"/>
            <a:ext cx="194688" cy="194688"/>
          </a:xfrm>
          <a:prstGeom prst="rect">
            <a:avLst/>
          </a:prstGeom>
        </p:spPr>
      </p:pic>
      <p:pic>
        <p:nvPicPr>
          <p:cNvPr id="65" name="Grafik 249">
            <a:extLst>
              <a:ext uri="{FF2B5EF4-FFF2-40B4-BE49-F238E27FC236}">
                <a16:creationId xmlns:a16="http://schemas.microsoft.com/office/drawing/2014/main" id="{19BA2C8F-9CD0-4C90-ADF6-FCDCF31B7D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341" y="4093956"/>
            <a:ext cx="239980" cy="239980"/>
          </a:xfrm>
          <a:prstGeom prst="rect">
            <a:avLst/>
          </a:prstGeom>
        </p:spPr>
      </p:pic>
      <p:sp>
        <p:nvSpPr>
          <p:cNvPr id="66" name="Rectangle 86">
            <a:extLst>
              <a:ext uri="{FF2B5EF4-FFF2-40B4-BE49-F238E27FC236}">
                <a16:creationId xmlns:a16="http://schemas.microsoft.com/office/drawing/2014/main" id="{0DDBB09E-0C0A-49FA-AA8B-4BDD05A64C8C}"/>
              </a:ext>
            </a:extLst>
          </p:cNvPr>
          <p:cNvSpPr/>
          <p:nvPr/>
        </p:nvSpPr>
        <p:spPr>
          <a:xfrm>
            <a:off x="8318497" y="4102651"/>
            <a:ext cx="1114302" cy="215444"/>
          </a:xfrm>
          <a:prstGeom prst="rect">
            <a:avLst/>
          </a:prstGeom>
          <a:ln>
            <a:noFill/>
          </a:ln>
        </p:spPr>
        <p:txBody>
          <a:bodyPr wrap="square">
            <a:spAutoFit/>
          </a:bodyPr>
          <a:lstStyle/>
          <a:p>
            <a:pPr defTabSz="931679">
              <a:defRPr/>
            </a:pPr>
            <a:r>
              <a:rPr lang="en-US" sz="800" kern="0" dirty="0">
                <a:latin typeface="Calibri" panose="020F0502020204030204" pitchFamily="34" charset="0"/>
                <a:ea typeface="Lato" panose="020F0502020204030203" pitchFamily="34" charset="0"/>
                <a:cs typeface="Calibri" panose="020F0502020204030204" pitchFamily="34" charset="0"/>
              </a:rPr>
              <a:t>Azure Data Lake</a:t>
            </a:r>
          </a:p>
        </p:txBody>
      </p:sp>
      <p:pic>
        <p:nvPicPr>
          <p:cNvPr id="67" name="Grafik 260">
            <a:extLst>
              <a:ext uri="{FF2B5EF4-FFF2-40B4-BE49-F238E27FC236}">
                <a16:creationId xmlns:a16="http://schemas.microsoft.com/office/drawing/2014/main" id="{3DCC3EA7-193E-4712-8CF7-F6DAAED6CF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74263" y="2300780"/>
            <a:ext cx="153366" cy="153367"/>
          </a:xfrm>
          <a:prstGeom prst="rect">
            <a:avLst/>
          </a:prstGeom>
        </p:spPr>
      </p:pic>
      <p:pic>
        <p:nvPicPr>
          <p:cNvPr id="68" name="Grafik 132">
            <a:extLst>
              <a:ext uri="{FF2B5EF4-FFF2-40B4-BE49-F238E27FC236}">
                <a16:creationId xmlns:a16="http://schemas.microsoft.com/office/drawing/2014/main" id="{A9BC60F5-0613-4EEA-A396-7A821E2B63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02673" y="2291153"/>
            <a:ext cx="153366" cy="153367"/>
          </a:xfrm>
          <a:prstGeom prst="rect">
            <a:avLst/>
          </a:prstGeom>
        </p:spPr>
      </p:pic>
      <p:pic>
        <p:nvPicPr>
          <p:cNvPr id="69" name="Grafik 133">
            <a:extLst>
              <a:ext uri="{FF2B5EF4-FFF2-40B4-BE49-F238E27FC236}">
                <a16:creationId xmlns:a16="http://schemas.microsoft.com/office/drawing/2014/main" id="{8062FF51-2199-4125-85A1-2D8B2E9123F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25353" y="2292580"/>
            <a:ext cx="153366" cy="153367"/>
          </a:xfrm>
          <a:prstGeom prst="rect">
            <a:avLst/>
          </a:prstGeom>
        </p:spPr>
      </p:pic>
      <p:pic>
        <p:nvPicPr>
          <p:cNvPr id="70" name="Grafik 156">
            <a:extLst>
              <a:ext uri="{FF2B5EF4-FFF2-40B4-BE49-F238E27FC236}">
                <a16:creationId xmlns:a16="http://schemas.microsoft.com/office/drawing/2014/main" id="{C1ABD583-D7F6-4518-9EAD-7FA045C242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7272" y="2304548"/>
            <a:ext cx="153366" cy="153367"/>
          </a:xfrm>
          <a:prstGeom prst="rect">
            <a:avLst/>
          </a:prstGeom>
        </p:spPr>
      </p:pic>
      <p:pic>
        <p:nvPicPr>
          <p:cNvPr id="71" name="Grafik 157">
            <a:extLst>
              <a:ext uri="{FF2B5EF4-FFF2-40B4-BE49-F238E27FC236}">
                <a16:creationId xmlns:a16="http://schemas.microsoft.com/office/drawing/2014/main" id="{8A4D8ED1-2CFE-4AF0-A80C-4EFD5B62EB6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98906" y="2295222"/>
            <a:ext cx="153366" cy="153367"/>
          </a:xfrm>
          <a:prstGeom prst="rect">
            <a:avLst/>
          </a:prstGeom>
        </p:spPr>
      </p:pic>
      <p:pic>
        <p:nvPicPr>
          <p:cNvPr id="72" name="Grafik 158">
            <a:extLst>
              <a:ext uri="{FF2B5EF4-FFF2-40B4-BE49-F238E27FC236}">
                <a16:creationId xmlns:a16="http://schemas.microsoft.com/office/drawing/2014/main" id="{174F1F0B-5060-4754-A27E-A836A7F3C2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73009" y="4549418"/>
            <a:ext cx="249822" cy="249822"/>
          </a:xfrm>
          <a:prstGeom prst="rect">
            <a:avLst/>
          </a:prstGeom>
        </p:spPr>
      </p:pic>
      <p:pic>
        <p:nvPicPr>
          <p:cNvPr id="73" name="Grafik 159">
            <a:extLst>
              <a:ext uri="{FF2B5EF4-FFF2-40B4-BE49-F238E27FC236}">
                <a16:creationId xmlns:a16="http://schemas.microsoft.com/office/drawing/2014/main" id="{CB6E9562-6C2C-431B-B5A0-79FE7F1FE16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20759" y="3564321"/>
            <a:ext cx="173156" cy="186448"/>
          </a:xfrm>
          <a:prstGeom prst="rect">
            <a:avLst/>
          </a:prstGeom>
        </p:spPr>
      </p:pic>
      <p:sp>
        <p:nvSpPr>
          <p:cNvPr id="74" name="Rectangle 185">
            <a:extLst>
              <a:ext uri="{FF2B5EF4-FFF2-40B4-BE49-F238E27FC236}">
                <a16:creationId xmlns:a16="http://schemas.microsoft.com/office/drawing/2014/main" id="{4568E28A-C67C-42BB-A3FF-9E03AAFE21F6}"/>
              </a:ext>
            </a:extLst>
          </p:cNvPr>
          <p:cNvSpPr/>
          <p:nvPr/>
        </p:nvSpPr>
        <p:spPr>
          <a:xfrm>
            <a:off x="8662007" y="1861191"/>
            <a:ext cx="423379" cy="246221"/>
          </a:xfrm>
          <a:prstGeom prst="rect">
            <a:avLst/>
          </a:prstGeom>
          <a:ln>
            <a:noFill/>
          </a:ln>
        </p:spPr>
        <p:txBody>
          <a:bodyPr wrap="square">
            <a:spAutoFit/>
          </a:bodyPr>
          <a:lstStyle/>
          <a:p>
            <a:pPr defTabSz="931679">
              <a:defRPr/>
            </a:pPr>
            <a:r>
              <a:rPr lang="en-US" sz="500" kern="0" dirty="0" err="1">
                <a:latin typeface="Calibri" panose="020F0502020204030204" pitchFamily="34" charset="0"/>
                <a:ea typeface="Lato" panose="020F0502020204030203" pitchFamily="34" charset="0"/>
                <a:cs typeface="Calibri" panose="020F0502020204030204" pitchFamily="34" charset="0"/>
              </a:rPr>
              <a:t>pmOne</a:t>
            </a:r>
            <a:r>
              <a:rPr lang="en-US" sz="500" kern="0" dirty="0">
                <a:latin typeface="Calibri" panose="020F0502020204030204" pitchFamily="34" charset="0"/>
                <a:ea typeface="Lato" panose="020F0502020204030203" pitchFamily="34" charset="0"/>
                <a:cs typeface="Calibri" panose="020F0502020204030204" pitchFamily="34" charset="0"/>
              </a:rPr>
              <a:t> </a:t>
            </a:r>
          </a:p>
          <a:p>
            <a:pPr defTabSz="931679">
              <a:defRPr/>
            </a:pPr>
            <a:r>
              <a:rPr lang="en-US" sz="500" kern="0" dirty="0">
                <a:latin typeface="Calibri" panose="020F0502020204030204" pitchFamily="34" charset="0"/>
                <a:ea typeface="Lato" panose="020F0502020204030203" pitchFamily="34" charset="0"/>
                <a:cs typeface="Calibri" panose="020F0502020204030204" pitchFamily="34" charset="0"/>
              </a:rPr>
              <a:t>Share</a:t>
            </a:r>
            <a:endParaRPr lang="de-DE" sz="500" kern="0" dirty="0">
              <a:latin typeface="Calibri" panose="020F0502020204030204" pitchFamily="34" charset="0"/>
              <a:ea typeface="Lato" panose="020F0502020204030203" pitchFamily="34" charset="0"/>
              <a:cs typeface="Calibri" panose="020F0502020204030204" pitchFamily="34" charset="0"/>
            </a:endParaRPr>
          </a:p>
        </p:txBody>
      </p:sp>
      <p:pic>
        <p:nvPicPr>
          <p:cNvPr id="75" name="Grafik 85" descr="Ein Bild, das Zeichnung enthält.&#10;&#10;Automatisch generierte Beschreibung">
            <a:extLst>
              <a:ext uri="{FF2B5EF4-FFF2-40B4-BE49-F238E27FC236}">
                <a16:creationId xmlns:a16="http://schemas.microsoft.com/office/drawing/2014/main" id="{C1E13B92-BA78-45EB-8885-B6D6804A33F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54608" y="1857623"/>
            <a:ext cx="235964" cy="235964"/>
          </a:xfrm>
          <a:prstGeom prst="rect">
            <a:avLst/>
          </a:prstGeom>
        </p:spPr>
      </p:pic>
      <p:pic>
        <p:nvPicPr>
          <p:cNvPr id="76" name="Grafik 87">
            <a:extLst>
              <a:ext uri="{FF2B5EF4-FFF2-40B4-BE49-F238E27FC236}">
                <a16:creationId xmlns:a16="http://schemas.microsoft.com/office/drawing/2014/main" id="{1DEAA93A-5793-424C-AFC2-5F7008C73B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26562" y="3559130"/>
            <a:ext cx="200240" cy="208583"/>
          </a:xfrm>
          <a:prstGeom prst="rect">
            <a:avLst/>
          </a:prstGeom>
        </p:spPr>
      </p:pic>
      <p:sp>
        <p:nvSpPr>
          <p:cNvPr id="77" name="Rectangle 86">
            <a:extLst>
              <a:ext uri="{FF2B5EF4-FFF2-40B4-BE49-F238E27FC236}">
                <a16:creationId xmlns:a16="http://schemas.microsoft.com/office/drawing/2014/main" id="{7B0D4867-DC8F-49AD-8A1C-47F21D639FA7}"/>
              </a:ext>
            </a:extLst>
          </p:cNvPr>
          <p:cNvSpPr/>
          <p:nvPr/>
        </p:nvSpPr>
        <p:spPr>
          <a:xfrm>
            <a:off x="9025637" y="3494181"/>
            <a:ext cx="609765" cy="323165"/>
          </a:xfrm>
          <a:prstGeom prst="rect">
            <a:avLst/>
          </a:prstGeom>
          <a:ln>
            <a:noFill/>
          </a:ln>
        </p:spPr>
        <p:txBody>
          <a:bodyPr wrap="square">
            <a:spAutoFit/>
          </a:bodyPr>
          <a:lstStyle/>
          <a:p>
            <a:pPr defTabSz="931679">
              <a:defRPr/>
            </a:pPr>
            <a:r>
              <a:rPr lang="en-US" sz="500" kern="0" dirty="0">
                <a:solidFill>
                  <a:schemeClr val="bg1"/>
                </a:solidFill>
                <a:latin typeface="Calibri" panose="020F0502020204030204" pitchFamily="34" charset="0"/>
                <a:ea typeface="Lato" panose="020F0502020204030203" pitchFamily="34" charset="0"/>
                <a:cs typeface="Calibri" panose="020F0502020204030204" pitchFamily="34" charset="0"/>
              </a:rPr>
              <a:t>Azure Databricks</a:t>
            </a:r>
          </a:p>
          <a:p>
            <a:pPr defTabSz="931679">
              <a:defRPr/>
            </a:pPr>
            <a:r>
              <a:rPr lang="en-US" sz="500" kern="0" dirty="0">
                <a:solidFill>
                  <a:schemeClr val="bg1"/>
                </a:solidFill>
                <a:latin typeface="Calibri" panose="020F0502020204030204" pitchFamily="34" charset="0"/>
                <a:ea typeface="Lato" panose="020F0502020204030203" pitchFamily="34" charset="0"/>
                <a:cs typeface="Calibri" panose="020F0502020204030204" pitchFamily="34" charset="0"/>
              </a:rPr>
              <a:t>Spark Cluster</a:t>
            </a:r>
          </a:p>
        </p:txBody>
      </p:sp>
      <p:cxnSp>
        <p:nvCxnSpPr>
          <p:cNvPr id="78" name="Gerade Verbindung mit Pfeil 77">
            <a:extLst>
              <a:ext uri="{FF2B5EF4-FFF2-40B4-BE49-F238E27FC236}">
                <a16:creationId xmlns:a16="http://schemas.microsoft.com/office/drawing/2014/main" id="{08369AF8-5263-499D-BFE3-3928CA40A076}"/>
              </a:ext>
            </a:extLst>
          </p:cNvPr>
          <p:cNvCxnSpPr>
            <a:cxnSpLocks/>
          </p:cNvCxnSpPr>
          <p:nvPr/>
        </p:nvCxnSpPr>
        <p:spPr>
          <a:xfrm flipV="1">
            <a:off x="9288540" y="1704828"/>
            <a:ext cx="266" cy="136615"/>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9" name="Grafik 78" descr="Ein Bild, das Text, Vektorgrafiken enthält.&#10;&#10;Automatisch generierte Beschreibung">
            <a:extLst>
              <a:ext uri="{FF2B5EF4-FFF2-40B4-BE49-F238E27FC236}">
                <a16:creationId xmlns:a16="http://schemas.microsoft.com/office/drawing/2014/main" id="{590212C6-2B62-4818-9449-49570E0E4475}"/>
              </a:ext>
            </a:extLst>
          </p:cNvPr>
          <p:cNvPicPr>
            <a:picLocks noChangeAspect="1"/>
          </p:cNvPicPr>
          <p:nvPr/>
        </p:nvPicPr>
        <p:blipFill>
          <a:blip r:embed="rId17"/>
          <a:stretch>
            <a:fillRect/>
          </a:stretch>
        </p:blipFill>
        <p:spPr>
          <a:xfrm>
            <a:off x="6200888" y="5834163"/>
            <a:ext cx="407507" cy="407507"/>
          </a:xfrm>
          <a:prstGeom prst="rect">
            <a:avLst/>
          </a:prstGeom>
        </p:spPr>
      </p:pic>
      <p:pic>
        <p:nvPicPr>
          <p:cNvPr id="80" name="Grafik 79">
            <a:extLst>
              <a:ext uri="{FF2B5EF4-FFF2-40B4-BE49-F238E27FC236}">
                <a16:creationId xmlns:a16="http://schemas.microsoft.com/office/drawing/2014/main" id="{C4BB7DF4-EA2C-4AEF-9F88-FFD6E4D19958}"/>
              </a:ext>
            </a:extLst>
          </p:cNvPr>
          <p:cNvPicPr>
            <a:picLocks noChangeAspect="1"/>
          </p:cNvPicPr>
          <p:nvPr/>
        </p:nvPicPr>
        <p:blipFill>
          <a:blip r:embed="rId18"/>
          <a:stretch>
            <a:fillRect/>
          </a:stretch>
        </p:blipFill>
        <p:spPr>
          <a:xfrm>
            <a:off x="6968258" y="5834163"/>
            <a:ext cx="407507" cy="407507"/>
          </a:xfrm>
          <a:prstGeom prst="rect">
            <a:avLst/>
          </a:prstGeom>
        </p:spPr>
      </p:pic>
      <p:pic>
        <p:nvPicPr>
          <p:cNvPr id="81" name="Grafik 80">
            <a:extLst>
              <a:ext uri="{FF2B5EF4-FFF2-40B4-BE49-F238E27FC236}">
                <a16:creationId xmlns:a16="http://schemas.microsoft.com/office/drawing/2014/main" id="{72015140-EB0D-4FBE-8BCB-DEC79AE726BB}"/>
              </a:ext>
            </a:extLst>
          </p:cNvPr>
          <p:cNvPicPr>
            <a:picLocks noChangeAspect="1"/>
          </p:cNvPicPr>
          <p:nvPr/>
        </p:nvPicPr>
        <p:blipFill>
          <a:blip r:embed="rId19"/>
          <a:stretch>
            <a:fillRect/>
          </a:stretch>
        </p:blipFill>
        <p:spPr>
          <a:xfrm>
            <a:off x="7735628" y="5834163"/>
            <a:ext cx="407507" cy="407507"/>
          </a:xfrm>
          <a:prstGeom prst="rect">
            <a:avLst/>
          </a:prstGeom>
        </p:spPr>
      </p:pic>
      <p:pic>
        <p:nvPicPr>
          <p:cNvPr id="82" name="Grafik 81">
            <a:extLst>
              <a:ext uri="{FF2B5EF4-FFF2-40B4-BE49-F238E27FC236}">
                <a16:creationId xmlns:a16="http://schemas.microsoft.com/office/drawing/2014/main" id="{14305DC7-06B1-4E28-9B12-4A2B87ECAE2A}"/>
              </a:ext>
            </a:extLst>
          </p:cNvPr>
          <p:cNvPicPr>
            <a:picLocks noChangeAspect="1"/>
          </p:cNvPicPr>
          <p:nvPr/>
        </p:nvPicPr>
        <p:blipFill>
          <a:blip r:embed="rId20"/>
          <a:stretch>
            <a:fillRect/>
          </a:stretch>
        </p:blipFill>
        <p:spPr>
          <a:xfrm>
            <a:off x="8502998" y="5834163"/>
            <a:ext cx="407507" cy="407507"/>
          </a:xfrm>
          <a:prstGeom prst="rect">
            <a:avLst/>
          </a:prstGeom>
        </p:spPr>
      </p:pic>
      <p:pic>
        <p:nvPicPr>
          <p:cNvPr id="83" name="Grafik 82">
            <a:extLst>
              <a:ext uri="{FF2B5EF4-FFF2-40B4-BE49-F238E27FC236}">
                <a16:creationId xmlns:a16="http://schemas.microsoft.com/office/drawing/2014/main" id="{D02970FF-E28F-4D5D-B6DF-A591E39C94CA}"/>
              </a:ext>
            </a:extLst>
          </p:cNvPr>
          <p:cNvPicPr>
            <a:picLocks noChangeAspect="1"/>
          </p:cNvPicPr>
          <p:nvPr/>
        </p:nvPicPr>
        <p:blipFill>
          <a:blip r:embed="rId21"/>
          <a:stretch>
            <a:fillRect/>
          </a:stretch>
        </p:blipFill>
        <p:spPr>
          <a:xfrm>
            <a:off x="9270368" y="5834163"/>
            <a:ext cx="407507" cy="407507"/>
          </a:xfrm>
          <a:prstGeom prst="rect">
            <a:avLst/>
          </a:prstGeom>
        </p:spPr>
      </p:pic>
      <p:pic>
        <p:nvPicPr>
          <p:cNvPr id="84" name="Grafik 83" descr="Ein Bild, das Bild enthält.&#10;&#10;Automatisch generierte Beschreibung">
            <a:extLst>
              <a:ext uri="{FF2B5EF4-FFF2-40B4-BE49-F238E27FC236}">
                <a16:creationId xmlns:a16="http://schemas.microsoft.com/office/drawing/2014/main" id="{8A59CFFA-98A3-4908-98B5-C2D3B22407E0}"/>
              </a:ext>
            </a:extLst>
          </p:cNvPr>
          <p:cNvPicPr>
            <a:picLocks noChangeAspect="1"/>
          </p:cNvPicPr>
          <p:nvPr/>
        </p:nvPicPr>
        <p:blipFill>
          <a:blip r:embed="rId22"/>
          <a:stretch>
            <a:fillRect/>
          </a:stretch>
        </p:blipFill>
        <p:spPr>
          <a:xfrm>
            <a:off x="10037738" y="5834163"/>
            <a:ext cx="407507" cy="407507"/>
          </a:xfrm>
          <a:prstGeom prst="rect">
            <a:avLst/>
          </a:prstGeom>
        </p:spPr>
      </p:pic>
      <p:pic>
        <p:nvPicPr>
          <p:cNvPr id="85" name="Grafik 84" descr="Ein Bild, das Text enthält.&#10;&#10;Automatisch generierte Beschreibung">
            <a:extLst>
              <a:ext uri="{FF2B5EF4-FFF2-40B4-BE49-F238E27FC236}">
                <a16:creationId xmlns:a16="http://schemas.microsoft.com/office/drawing/2014/main" id="{01C93C3F-32D9-4F46-A352-B81A6BDA28E6}"/>
              </a:ext>
            </a:extLst>
          </p:cNvPr>
          <p:cNvPicPr>
            <a:picLocks noChangeAspect="1"/>
          </p:cNvPicPr>
          <p:nvPr/>
        </p:nvPicPr>
        <p:blipFill>
          <a:blip r:embed="rId23"/>
          <a:stretch>
            <a:fillRect/>
          </a:stretch>
        </p:blipFill>
        <p:spPr>
          <a:xfrm>
            <a:off x="10805110" y="5834163"/>
            <a:ext cx="407507" cy="407507"/>
          </a:xfrm>
          <a:prstGeom prst="rect">
            <a:avLst/>
          </a:prstGeom>
        </p:spPr>
      </p:pic>
      <p:sp>
        <p:nvSpPr>
          <p:cNvPr id="86" name="Rechteck 6">
            <a:extLst>
              <a:ext uri="{FF2B5EF4-FFF2-40B4-BE49-F238E27FC236}">
                <a16:creationId xmlns:a16="http://schemas.microsoft.com/office/drawing/2014/main" id="{4ED7E58D-9925-459D-887D-8D5B8FF3CF2B}"/>
              </a:ext>
            </a:extLst>
          </p:cNvPr>
          <p:cNvSpPr/>
          <p:nvPr/>
        </p:nvSpPr>
        <p:spPr>
          <a:xfrm>
            <a:off x="4558416" y="5903258"/>
            <a:ext cx="875163"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b="0" i="0" kern="1200" dirty="0">
                <a:solidFill>
                  <a:schemeClr val="tx1"/>
                </a:solidFill>
                <a:latin typeface="Calibri" panose="020F0502020204030204" pitchFamily="34" charset="0"/>
                <a:ea typeface="Titillium" charset="0"/>
                <a:cs typeface="Calibri" panose="020F0502020204030204" pitchFamily="34" charset="0"/>
              </a:rPr>
              <a:t>Dynamics 365</a:t>
            </a:r>
          </a:p>
        </p:txBody>
      </p:sp>
      <p:pic>
        <p:nvPicPr>
          <p:cNvPr id="87" name="Picture 2">
            <a:extLst>
              <a:ext uri="{FF2B5EF4-FFF2-40B4-BE49-F238E27FC236}">
                <a16:creationId xmlns:a16="http://schemas.microsoft.com/office/drawing/2014/main" id="{1F17C831-0DED-4DE3-BFD1-660018873841}"/>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584135" y="5903258"/>
            <a:ext cx="256890" cy="256890"/>
          </a:xfrm>
          <a:prstGeom prst="rect">
            <a:avLst/>
          </a:prstGeom>
          <a:noFill/>
          <a:extLst>
            <a:ext uri="{909E8E84-426E-40DD-AFC4-6F175D3DCCD1}">
              <a14:hiddenFill xmlns:a14="http://schemas.microsoft.com/office/drawing/2010/main">
                <a:solidFill>
                  <a:srgbClr val="FFFFFF"/>
                </a:solidFill>
              </a14:hiddenFill>
            </a:ext>
          </a:extLst>
        </p:spPr>
      </p:pic>
      <p:pic>
        <p:nvPicPr>
          <p:cNvPr id="88" name="Grafik 87" descr="Ein Bild, das Text, Vektorgrafiken enthält.&#10;&#10;Automatisch generierte Beschreibung">
            <a:extLst>
              <a:ext uri="{FF2B5EF4-FFF2-40B4-BE49-F238E27FC236}">
                <a16:creationId xmlns:a16="http://schemas.microsoft.com/office/drawing/2014/main" id="{1DA00387-B1FA-4244-9D44-CA329951CCC8}"/>
              </a:ext>
            </a:extLst>
          </p:cNvPr>
          <p:cNvPicPr>
            <a:picLocks noChangeAspect="1"/>
          </p:cNvPicPr>
          <p:nvPr/>
        </p:nvPicPr>
        <p:blipFill>
          <a:blip r:embed="rId17"/>
          <a:stretch>
            <a:fillRect/>
          </a:stretch>
        </p:blipFill>
        <p:spPr>
          <a:xfrm>
            <a:off x="6278189" y="997857"/>
            <a:ext cx="407507" cy="407507"/>
          </a:xfrm>
          <a:prstGeom prst="rect">
            <a:avLst/>
          </a:prstGeom>
        </p:spPr>
      </p:pic>
      <p:pic>
        <p:nvPicPr>
          <p:cNvPr id="89" name="Grafik 88">
            <a:extLst>
              <a:ext uri="{FF2B5EF4-FFF2-40B4-BE49-F238E27FC236}">
                <a16:creationId xmlns:a16="http://schemas.microsoft.com/office/drawing/2014/main" id="{ECEECFDD-6544-4A90-A446-519E4607D42B}"/>
              </a:ext>
            </a:extLst>
          </p:cNvPr>
          <p:cNvPicPr>
            <a:picLocks noChangeAspect="1"/>
          </p:cNvPicPr>
          <p:nvPr/>
        </p:nvPicPr>
        <p:blipFill>
          <a:blip r:embed="rId18"/>
          <a:stretch>
            <a:fillRect/>
          </a:stretch>
        </p:blipFill>
        <p:spPr>
          <a:xfrm>
            <a:off x="7045559" y="997857"/>
            <a:ext cx="407507" cy="407507"/>
          </a:xfrm>
          <a:prstGeom prst="rect">
            <a:avLst/>
          </a:prstGeom>
        </p:spPr>
      </p:pic>
      <p:pic>
        <p:nvPicPr>
          <p:cNvPr id="90" name="Grafik 89">
            <a:extLst>
              <a:ext uri="{FF2B5EF4-FFF2-40B4-BE49-F238E27FC236}">
                <a16:creationId xmlns:a16="http://schemas.microsoft.com/office/drawing/2014/main" id="{905124A6-E104-4134-BB91-6F28DA189F61}"/>
              </a:ext>
            </a:extLst>
          </p:cNvPr>
          <p:cNvPicPr>
            <a:picLocks noChangeAspect="1"/>
          </p:cNvPicPr>
          <p:nvPr/>
        </p:nvPicPr>
        <p:blipFill>
          <a:blip r:embed="rId19"/>
          <a:stretch>
            <a:fillRect/>
          </a:stretch>
        </p:blipFill>
        <p:spPr>
          <a:xfrm>
            <a:off x="7812929" y="997857"/>
            <a:ext cx="407507" cy="407507"/>
          </a:xfrm>
          <a:prstGeom prst="rect">
            <a:avLst/>
          </a:prstGeom>
        </p:spPr>
      </p:pic>
      <p:pic>
        <p:nvPicPr>
          <p:cNvPr id="91" name="Grafik 90">
            <a:extLst>
              <a:ext uri="{FF2B5EF4-FFF2-40B4-BE49-F238E27FC236}">
                <a16:creationId xmlns:a16="http://schemas.microsoft.com/office/drawing/2014/main" id="{38C2B544-1DE1-4651-ADE7-EDF50519212A}"/>
              </a:ext>
            </a:extLst>
          </p:cNvPr>
          <p:cNvPicPr>
            <a:picLocks noChangeAspect="1"/>
          </p:cNvPicPr>
          <p:nvPr/>
        </p:nvPicPr>
        <p:blipFill>
          <a:blip r:embed="rId20"/>
          <a:stretch>
            <a:fillRect/>
          </a:stretch>
        </p:blipFill>
        <p:spPr>
          <a:xfrm>
            <a:off x="8580299" y="997857"/>
            <a:ext cx="407507" cy="407507"/>
          </a:xfrm>
          <a:prstGeom prst="rect">
            <a:avLst/>
          </a:prstGeom>
        </p:spPr>
      </p:pic>
      <p:pic>
        <p:nvPicPr>
          <p:cNvPr id="92" name="Grafik 91">
            <a:extLst>
              <a:ext uri="{FF2B5EF4-FFF2-40B4-BE49-F238E27FC236}">
                <a16:creationId xmlns:a16="http://schemas.microsoft.com/office/drawing/2014/main" id="{7BD98CF0-4EC0-49A0-908E-594EB332EE38}"/>
              </a:ext>
            </a:extLst>
          </p:cNvPr>
          <p:cNvPicPr>
            <a:picLocks noChangeAspect="1"/>
          </p:cNvPicPr>
          <p:nvPr/>
        </p:nvPicPr>
        <p:blipFill>
          <a:blip r:embed="rId21"/>
          <a:stretch>
            <a:fillRect/>
          </a:stretch>
        </p:blipFill>
        <p:spPr>
          <a:xfrm>
            <a:off x="9347669" y="997857"/>
            <a:ext cx="407507" cy="407507"/>
          </a:xfrm>
          <a:prstGeom prst="rect">
            <a:avLst/>
          </a:prstGeom>
        </p:spPr>
      </p:pic>
      <p:pic>
        <p:nvPicPr>
          <p:cNvPr id="93" name="Grafik 92" descr="Ein Bild, das Bild enthält.&#10;&#10;Automatisch generierte Beschreibung">
            <a:extLst>
              <a:ext uri="{FF2B5EF4-FFF2-40B4-BE49-F238E27FC236}">
                <a16:creationId xmlns:a16="http://schemas.microsoft.com/office/drawing/2014/main" id="{5943C527-D197-4662-ABA6-F82039BC6250}"/>
              </a:ext>
            </a:extLst>
          </p:cNvPr>
          <p:cNvPicPr>
            <a:picLocks noChangeAspect="1"/>
          </p:cNvPicPr>
          <p:nvPr/>
        </p:nvPicPr>
        <p:blipFill>
          <a:blip r:embed="rId22"/>
          <a:stretch>
            <a:fillRect/>
          </a:stretch>
        </p:blipFill>
        <p:spPr>
          <a:xfrm>
            <a:off x="10115039" y="997857"/>
            <a:ext cx="407507" cy="407507"/>
          </a:xfrm>
          <a:prstGeom prst="rect">
            <a:avLst/>
          </a:prstGeom>
        </p:spPr>
      </p:pic>
      <p:pic>
        <p:nvPicPr>
          <p:cNvPr id="94" name="Grafik 93" descr="Ein Bild, das Text enthält.&#10;&#10;Automatisch generierte Beschreibung">
            <a:extLst>
              <a:ext uri="{FF2B5EF4-FFF2-40B4-BE49-F238E27FC236}">
                <a16:creationId xmlns:a16="http://schemas.microsoft.com/office/drawing/2014/main" id="{A844A5FB-F493-40AA-9D79-817F47A1AB65}"/>
              </a:ext>
            </a:extLst>
          </p:cNvPr>
          <p:cNvPicPr>
            <a:picLocks noChangeAspect="1"/>
          </p:cNvPicPr>
          <p:nvPr/>
        </p:nvPicPr>
        <p:blipFill>
          <a:blip r:embed="rId23"/>
          <a:stretch>
            <a:fillRect/>
          </a:stretch>
        </p:blipFill>
        <p:spPr>
          <a:xfrm>
            <a:off x="10882411" y="997857"/>
            <a:ext cx="407507" cy="407507"/>
          </a:xfrm>
          <a:prstGeom prst="rect">
            <a:avLst/>
          </a:prstGeom>
        </p:spPr>
      </p:pic>
      <p:sp>
        <p:nvSpPr>
          <p:cNvPr id="95" name="Rechteck 6">
            <a:extLst>
              <a:ext uri="{FF2B5EF4-FFF2-40B4-BE49-F238E27FC236}">
                <a16:creationId xmlns:a16="http://schemas.microsoft.com/office/drawing/2014/main" id="{7FAB0492-7894-475A-A927-32E1196FEB91}"/>
              </a:ext>
            </a:extLst>
          </p:cNvPr>
          <p:cNvSpPr/>
          <p:nvPr/>
        </p:nvSpPr>
        <p:spPr>
          <a:xfrm>
            <a:off x="4635717" y="1066952"/>
            <a:ext cx="875163"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b="0" i="0" kern="1200" dirty="0">
                <a:solidFill>
                  <a:schemeClr val="tx1"/>
                </a:solidFill>
                <a:latin typeface="Calibri" panose="020F0502020204030204" pitchFamily="34" charset="0"/>
                <a:ea typeface="Titillium" charset="0"/>
                <a:cs typeface="Calibri" panose="020F0502020204030204" pitchFamily="34" charset="0"/>
              </a:rPr>
              <a:t>Dynamics 365</a:t>
            </a:r>
          </a:p>
        </p:txBody>
      </p:sp>
      <p:pic>
        <p:nvPicPr>
          <p:cNvPr id="96" name="Picture 2">
            <a:extLst>
              <a:ext uri="{FF2B5EF4-FFF2-40B4-BE49-F238E27FC236}">
                <a16:creationId xmlns:a16="http://schemas.microsoft.com/office/drawing/2014/main" id="{9D0887B4-F4C2-4BD8-AD95-B61F2C08E18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661436" y="1066952"/>
            <a:ext cx="256890" cy="256890"/>
          </a:xfrm>
          <a:prstGeom prst="rect">
            <a:avLst/>
          </a:prstGeom>
          <a:noFill/>
          <a:extLst>
            <a:ext uri="{909E8E84-426E-40DD-AFC4-6F175D3DCCD1}">
              <a14:hiddenFill xmlns:a14="http://schemas.microsoft.com/office/drawing/2010/main">
                <a:solidFill>
                  <a:srgbClr val="FFFFFF"/>
                </a:solidFill>
              </a14:hiddenFill>
            </a:ext>
          </a:extLst>
        </p:spPr>
      </p:pic>
      <p:sp>
        <p:nvSpPr>
          <p:cNvPr id="97" name="Textfeld 96">
            <a:extLst>
              <a:ext uri="{FF2B5EF4-FFF2-40B4-BE49-F238E27FC236}">
                <a16:creationId xmlns:a16="http://schemas.microsoft.com/office/drawing/2014/main" id="{2AE302B5-A1D6-48AE-B984-2EC4B4973AB7}"/>
              </a:ext>
            </a:extLst>
          </p:cNvPr>
          <p:cNvSpPr txBox="1"/>
          <p:nvPr/>
        </p:nvSpPr>
        <p:spPr bwMode="gray">
          <a:xfrm>
            <a:off x="709711" y="1612768"/>
            <a:ext cx="2470823" cy="276999"/>
          </a:xfrm>
          <a:prstGeom prst="rect">
            <a:avLst/>
          </a:prstGeom>
          <a:noFill/>
        </p:spPr>
        <p:txBody>
          <a:bodyPr wrap="square" lIns="0" tIns="0" rIns="0" bIns="0" rtlCol="0">
            <a:spAutoFit/>
          </a:bodyPr>
          <a:lstStyle/>
          <a:p>
            <a:pPr>
              <a:buSzPct val="90000"/>
            </a:pPr>
            <a:r>
              <a:rPr lang="de-DE" dirty="0"/>
              <a:t>Beispiel Microsoft Azure</a:t>
            </a:r>
          </a:p>
        </p:txBody>
      </p:sp>
    </p:spTree>
    <p:extLst>
      <p:ext uri="{BB962C8B-B14F-4D97-AF65-F5344CB8AC3E}">
        <p14:creationId xmlns:p14="http://schemas.microsoft.com/office/powerpoint/2010/main" val="3880274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88107" name="think-cell Folie" r:id="rId6" imgW="196" imgH="196" progId="TCLayout.ActiveDocument.1">
                  <p:embed/>
                </p:oleObj>
              </mc:Choice>
              <mc:Fallback>
                <p:oleObj name="think-cell Folie" r:id="rId6" imgW="196" imgH="196" progId="TCLayout.ActiveDocument.1">
                  <p:embed/>
                  <p:pic>
                    <p:nvPicPr>
                      <p:cNvPr id="7" name="Objekt 6"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Data Warehouse versus Data Lake</a:t>
            </a:r>
          </a:p>
        </p:txBody>
      </p:sp>
      <p:graphicFrame>
        <p:nvGraphicFramePr>
          <p:cNvPr id="3" name="Tabelle 2"/>
          <p:cNvGraphicFramePr>
            <a:graphicFrameLocks noGrp="1"/>
          </p:cNvGraphicFramePr>
          <p:nvPr>
            <p:extLst>
              <p:ext uri="{D42A27DB-BD31-4B8C-83A1-F6EECF244321}">
                <p14:modId xmlns:p14="http://schemas.microsoft.com/office/powerpoint/2010/main" val="118679691"/>
              </p:ext>
            </p:extLst>
          </p:nvPr>
        </p:nvGraphicFramePr>
        <p:xfrm>
          <a:off x="2489019" y="1813520"/>
          <a:ext cx="7213962" cy="4495800"/>
        </p:xfrm>
        <a:graphic>
          <a:graphicData uri="http://schemas.openxmlformats.org/drawingml/2006/table">
            <a:tbl>
              <a:tblPr firstRow="1" bandRow="1">
                <a:tableStyleId>{5C22544A-7EE6-4342-B048-85BDC9FD1C3A}</a:tableStyleId>
              </a:tblPr>
              <a:tblGrid>
                <a:gridCol w="2404654">
                  <a:extLst>
                    <a:ext uri="{9D8B030D-6E8A-4147-A177-3AD203B41FA5}">
                      <a16:colId xmlns:a16="http://schemas.microsoft.com/office/drawing/2014/main" val="2707366556"/>
                    </a:ext>
                  </a:extLst>
                </a:gridCol>
                <a:gridCol w="2404654">
                  <a:extLst>
                    <a:ext uri="{9D8B030D-6E8A-4147-A177-3AD203B41FA5}">
                      <a16:colId xmlns:a16="http://schemas.microsoft.com/office/drawing/2014/main" val="2185758074"/>
                    </a:ext>
                  </a:extLst>
                </a:gridCol>
                <a:gridCol w="2404654">
                  <a:extLst>
                    <a:ext uri="{9D8B030D-6E8A-4147-A177-3AD203B41FA5}">
                      <a16:colId xmlns:a16="http://schemas.microsoft.com/office/drawing/2014/main" val="3654476569"/>
                    </a:ext>
                  </a:extLst>
                </a:gridCol>
              </a:tblGrid>
              <a:tr h="370840">
                <a:tc>
                  <a:txBody>
                    <a:bodyPr/>
                    <a:lstStyle/>
                    <a:p>
                      <a:r>
                        <a:rPr lang="de-DE" dirty="0"/>
                        <a:t>Aspekt</a:t>
                      </a:r>
                    </a:p>
                  </a:txBody>
                  <a:tcPr/>
                </a:tc>
                <a:tc>
                  <a:txBody>
                    <a:bodyPr/>
                    <a:lstStyle/>
                    <a:p>
                      <a:r>
                        <a:rPr lang="de-DE" dirty="0"/>
                        <a:t>Data Warehouse</a:t>
                      </a:r>
                    </a:p>
                  </a:txBody>
                  <a:tcPr/>
                </a:tc>
                <a:tc>
                  <a:txBody>
                    <a:bodyPr/>
                    <a:lstStyle/>
                    <a:p>
                      <a:r>
                        <a:rPr lang="de-DE" dirty="0"/>
                        <a:t>Data Lake</a:t>
                      </a:r>
                    </a:p>
                  </a:txBody>
                  <a:tcPr/>
                </a:tc>
                <a:extLst>
                  <a:ext uri="{0D108BD9-81ED-4DB2-BD59-A6C34878D82A}">
                    <a16:rowId xmlns:a16="http://schemas.microsoft.com/office/drawing/2014/main" val="4211812523"/>
                  </a:ext>
                </a:extLst>
              </a:tr>
              <a:tr h="370840">
                <a:tc>
                  <a:txBody>
                    <a:bodyPr/>
                    <a:lstStyle/>
                    <a:p>
                      <a:r>
                        <a:rPr lang="de-DE" dirty="0"/>
                        <a:t>Inhalte</a:t>
                      </a:r>
                    </a:p>
                  </a:txBody>
                  <a:tcPr/>
                </a:tc>
                <a:tc>
                  <a:txBody>
                    <a:bodyPr/>
                    <a:lstStyle/>
                    <a:p>
                      <a:r>
                        <a:rPr lang="de-DE" dirty="0"/>
                        <a:t>Strukturiert, Verarbeitet</a:t>
                      </a:r>
                    </a:p>
                  </a:txBody>
                  <a:tcPr/>
                </a:tc>
                <a:tc>
                  <a:txBody>
                    <a:bodyPr/>
                    <a:lstStyle/>
                    <a:p>
                      <a:r>
                        <a:rPr lang="de-DE" dirty="0"/>
                        <a:t>Strukturiert,</a:t>
                      </a:r>
                      <a:r>
                        <a:rPr lang="de-DE" baseline="0" dirty="0"/>
                        <a:t> semi-strukturiert, unstrukturiert, roh</a:t>
                      </a:r>
                      <a:endParaRPr lang="de-DE" dirty="0"/>
                    </a:p>
                  </a:txBody>
                  <a:tcPr/>
                </a:tc>
                <a:extLst>
                  <a:ext uri="{0D108BD9-81ED-4DB2-BD59-A6C34878D82A}">
                    <a16:rowId xmlns:a16="http://schemas.microsoft.com/office/drawing/2014/main" val="4066627702"/>
                  </a:ext>
                </a:extLst>
              </a:tr>
              <a:tr h="370840">
                <a:tc>
                  <a:txBody>
                    <a:bodyPr/>
                    <a:lstStyle/>
                    <a:p>
                      <a:r>
                        <a:rPr lang="de-DE" dirty="0"/>
                        <a:t>Verarbeitung</a:t>
                      </a:r>
                    </a:p>
                  </a:txBody>
                  <a:tcPr/>
                </a:tc>
                <a:tc>
                  <a:txBody>
                    <a:bodyPr/>
                    <a:lstStyle/>
                    <a:p>
                      <a:r>
                        <a:rPr lang="de-DE" dirty="0"/>
                        <a:t>Schema on Write</a:t>
                      </a:r>
                    </a:p>
                  </a:txBody>
                  <a:tcPr/>
                </a:tc>
                <a:tc>
                  <a:txBody>
                    <a:bodyPr/>
                    <a:lstStyle/>
                    <a:p>
                      <a:r>
                        <a:rPr lang="de-DE" dirty="0"/>
                        <a:t>Schema</a:t>
                      </a:r>
                      <a:r>
                        <a:rPr lang="de-DE" baseline="0" dirty="0"/>
                        <a:t> on Read</a:t>
                      </a:r>
                      <a:endParaRPr lang="de-DE" dirty="0"/>
                    </a:p>
                  </a:txBody>
                  <a:tcPr/>
                </a:tc>
                <a:extLst>
                  <a:ext uri="{0D108BD9-81ED-4DB2-BD59-A6C34878D82A}">
                    <a16:rowId xmlns:a16="http://schemas.microsoft.com/office/drawing/2014/main" val="171230273"/>
                  </a:ext>
                </a:extLst>
              </a:tr>
              <a:tr h="370840">
                <a:tc>
                  <a:txBody>
                    <a:bodyPr/>
                    <a:lstStyle/>
                    <a:p>
                      <a:r>
                        <a:rPr lang="de-DE" dirty="0"/>
                        <a:t>Speicher</a:t>
                      </a:r>
                    </a:p>
                  </a:txBody>
                  <a:tcPr/>
                </a:tc>
                <a:tc>
                  <a:txBody>
                    <a:bodyPr/>
                    <a:lstStyle/>
                    <a:p>
                      <a:r>
                        <a:rPr lang="de-DE" dirty="0"/>
                        <a:t>Teuer für großes Volumen</a:t>
                      </a:r>
                    </a:p>
                  </a:txBody>
                  <a:tcPr/>
                </a:tc>
                <a:tc>
                  <a:txBody>
                    <a:bodyPr/>
                    <a:lstStyle/>
                    <a:p>
                      <a:r>
                        <a:rPr lang="de-DE" dirty="0"/>
                        <a:t>Designt für  Einfachspeicher</a:t>
                      </a:r>
                    </a:p>
                  </a:txBody>
                  <a:tcPr/>
                </a:tc>
                <a:extLst>
                  <a:ext uri="{0D108BD9-81ED-4DB2-BD59-A6C34878D82A}">
                    <a16:rowId xmlns:a16="http://schemas.microsoft.com/office/drawing/2014/main" val="154190363"/>
                  </a:ext>
                </a:extLst>
              </a:tr>
              <a:tr h="370840">
                <a:tc>
                  <a:txBody>
                    <a:bodyPr/>
                    <a:lstStyle/>
                    <a:p>
                      <a:r>
                        <a:rPr lang="de-DE" dirty="0"/>
                        <a:t>Agilität</a:t>
                      </a:r>
                    </a:p>
                  </a:txBody>
                  <a:tcPr/>
                </a:tc>
                <a:tc>
                  <a:txBody>
                    <a:bodyPr/>
                    <a:lstStyle/>
                    <a:p>
                      <a:r>
                        <a:rPr lang="de-DE" dirty="0"/>
                        <a:t>Starre Konfiguration</a:t>
                      </a:r>
                    </a:p>
                  </a:txBody>
                  <a:tcPr/>
                </a:tc>
                <a:tc>
                  <a:txBody>
                    <a:bodyPr/>
                    <a:lstStyle/>
                    <a:p>
                      <a:r>
                        <a:rPr lang="de-DE" dirty="0"/>
                        <a:t>Hoch agil, </a:t>
                      </a:r>
                      <a:r>
                        <a:rPr lang="de-DE" dirty="0" err="1"/>
                        <a:t>rekonfigurierbar</a:t>
                      </a:r>
                      <a:r>
                        <a:rPr lang="de-DE" baseline="0" dirty="0"/>
                        <a:t> bei Notwendigkeit</a:t>
                      </a:r>
                      <a:endParaRPr lang="de-DE" dirty="0"/>
                    </a:p>
                  </a:txBody>
                  <a:tcPr/>
                </a:tc>
                <a:extLst>
                  <a:ext uri="{0D108BD9-81ED-4DB2-BD59-A6C34878D82A}">
                    <a16:rowId xmlns:a16="http://schemas.microsoft.com/office/drawing/2014/main" val="2813662225"/>
                  </a:ext>
                </a:extLst>
              </a:tr>
              <a:tr h="370840">
                <a:tc>
                  <a:txBody>
                    <a:bodyPr/>
                    <a:lstStyle/>
                    <a:p>
                      <a:r>
                        <a:rPr lang="de-DE" dirty="0"/>
                        <a:t>Sicherheit</a:t>
                      </a:r>
                    </a:p>
                  </a:txBody>
                  <a:tcPr/>
                </a:tc>
                <a:tc>
                  <a:txBody>
                    <a:bodyPr/>
                    <a:lstStyle/>
                    <a:p>
                      <a:r>
                        <a:rPr lang="de-DE" dirty="0"/>
                        <a:t>Kein Problem</a:t>
                      </a:r>
                    </a:p>
                  </a:txBody>
                  <a:tcPr/>
                </a:tc>
                <a:tc>
                  <a:txBody>
                    <a:bodyPr/>
                    <a:lstStyle/>
                    <a:p>
                      <a:r>
                        <a:rPr lang="de-DE" dirty="0"/>
                        <a:t>In Entwicklung</a:t>
                      </a:r>
                    </a:p>
                  </a:txBody>
                  <a:tcPr/>
                </a:tc>
                <a:extLst>
                  <a:ext uri="{0D108BD9-81ED-4DB2-BD59-A6C34878D82A}">
                    <a16:rowId xmlns:a16="http://schemas.microsoft.com/office/drawing/2014/main" val="266373209"/>
                  </a:ext>
                </a:extLst>
              </a:tr>
              <a:tr h="370840">
                <a:tc>
                  <a:txBody>
                    <a:bodyPr/>
                    <a:lstStyle/>
                    <a:p>
                      <a:r>
                        <a:rPr lang="de-DE" dirty="0"/>
                        <a:t>Nutzer</a:t>
                      </a:r>
                    </a:p>
                  </a:txBody>
                  <a:tcPr/>
                </a:tc>
                <a:tc>
                  <a:txBody>
                    <a:bodyPr/>
                    <a:lstStyle/>
                    <a:p>
                      <a:r>
                        <a:rPr lang="de-DE" dirty="0"/>
                        <a:t>Business</a:t>
                      </a:r>
                      <a:r>
                        <a:rPr lang="de-DE" baseline="0" dirty="0"/>
                        <a:t> User</a:t>
                      </a:r>
                      <a:endParaRPr lang="de-DE" dirty="0"/>
                    </a:p>
                  </a:txBody>
                  <a:tcPr/>
                </a:tc>
                <a:tc>
                  <a:txBody>
                    <a:bodyPr/>
                    <a:lstStyle/>
                    <a:p>
                      <a:r>
                        <a:rPr lang="de-DE" dirty="0"/>
                        <a:t>Data Scientist (besonders</a:t>
                      </a:r>
                      <a:r>
                        <a:rPr lang="de-DE" baseline="0" dirty="0"/>
                        <a:t> mit DL Kenntnis)</a:t>
                      </a:r>
                      <a:endParaRPr lang="de-DE" dirty="0"/>
                    </a:p>
                  </a:txBody>
                  <a:tcPr/>
                </a:tc>
                <a:extLst>
                  <a:ext uri="{0D108BD9-81ED-4DB2-BD59-A6C34878D82A}">
                    <a16:rowId xmlns:a16="http://schemas.microsoft.com/office/drawing/2014/main" val="361704909"/>
                  </a:ext>
                </a:extLst>
              </a:tr>
            </a:tbl>
          </a:graphicData>
        </a:graphic>
      </p:graphicFrame>
      <p:sp>
        <p:nvSpPr>
          <p:cNvPr id="9" name="Foliennummernplatzhalter 8">
            <a:extLst>
              <a:ext uri="{FF2B5EF4-FFF2-40B4-BE49-F238E27FC236}">
                <a16:creationId xmlns:a16="http://schemas.microsoft.com/office/drawing/2014/main" id="{E62369B1-00F3-4C00-B740-7B103F4E23B5}"/>
              </a:ext>
            </a:extLst>
          </p:cNvPr>
          <p:cNvSpPr>
            <a:spLocks noGrp="1"/>
          </p:cNvSpPr>
          <p:nvPr>
            <p:ph type="sldNum" sz="quarter" idx="11"/>
          </p:nvPr>
        </p:nvSpPr>
        <p:spPr/>
        <p:txBody>
          <a:bodyPr/>
          <a:lstStyle/>
          <a:p>
            <a:fld id="{FFC269A0-BD27-4577-9DED-0AAE60100C51}" type="slidenum">
              <a:rPr lang="de-DE" smtClean="0"/>
              <a:pPr/>
              <a:t>185</a:t>
            </a:fld>
            <a:r>
              <a:rPr lang="de-DE"/>
              <a:t> | ©</a:t>
            </a:r>
            <a:endParaRPr lang="de-DE" dirty="0"/>
          </a:p>
        </p:txBody>
      </p:sp>
      <p:sp>
        <p:nvSpPr>
          <p:cNvPr id="10" name="Fußzeilenplatzhalter 9">
            <a:extLst>
              <a:ext uri="{FF2B5EF4-FFF2-40B4-BE49-F238E27FC236}">
                <a16:creationId xmlns:a16="http://schemas.microsoft.com/office/drawing/2014/main" id="{260A8329-9360-40A4-9008-1D69DEF85BF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1078260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EE106-0E5A-4135-A87E-E3C526CD3434}"/>
              </a:ext>
            </a:extLst>
          </p:cNvPr>
          <p:cNvSpPr>
            <a:spLocks noGrp="1"/>
          </p:cNvSpPr>
          <p:nvPr>
            <p:ph type="title"/>
          </p:nvPr>
        </p:nvSpPr>
        <p:spPr/>
        <p:txBody>
          <a:bodyPr/>
          <a:lstStyle/>
          <a:p>
            <a:r>
              <a:rPr lang="de-DE" dirty="0"/>
              <a:t>On-</a:t>
            </a:r>
            <a:r>
              <a:rPr lang="de-DE" dirty="0" err="1"/>
              <a:t>Premises</a:t>
            </a:r>
            <a:r>
              <a:rPr lang="de-DE" dirty="0"/>
              <a:t> vs. Cloud</a:t>
            </a:r>
          </a:p>
        </p:txBody>
      </p:sp>
      <p:sp>
        <p:nvSpPr>
          <p:cNvPr id="3" name="Fußzeilenplatzhalter 2">
            <a:extLst>
              <a:ext uri="{FF2B5EF4-FFF2-40B4-BE49-F238E27FC236}">
                <a16:creationId xmlns:a16="http://schemas.microsoft.com/office/drawing/2014/main" id="{9F8D194D-1EF6-446D-8D2E-2D50255BE74E}"/>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DFA83864-359E-495D-9078-401B13CAC932}"/>
              </a:ext>
            </a:extLst>
          </p:cNvPr>
          <p:cNvSpPr>
            <a:spLocks noGrp="1"/>
          </p:cNvSpPr>
          <p:nvPr>
            <p:ph type="sldNum" sz="quarter" idx="11"/>
          </p:nvPr>
        </p:nvSpPr>
        <p:spPr/>
        <p:txBody>
          <a:bodyPr/>
          <a:lstStyle/>
          <a:p>
            <a:fld id="{FFC269A0-BD27-4577-9DED-0AAE60100C51}" type="slidenum">
              <a:rPr lang="de-DE" smtClean="0"/>
              <a:pPr/>
              <a:t>186</a:t>
            </a:fld>
            <a:r>
              <a:rPr lang="de-DE"/>
              <a:t> | ©</a:t>
            </a:r>
            <a:endParaRPr lang="de-DE" dirty="0"/>
          </a:p>
        </p:txBody>
      </p:sp>
      <p:sp>
        <p:nvSpPr>
          <p:cNvPr id="5" name="Rechteck 4">
            <a:extLst>
              <a:ext uri="{FF2B5EF4-FFF2-40B4-BE49-F238E27FC236}">
                <a16:creationId xmlns:a16="http://schemas.microsoft.com/office/drawing/2014/main" id="{6DBCF609-41E7-4BA5-811F-55840DA4974F}"/>
              </a:ext>
            </a:extLst>
          </p:cNvPr>
          <p:cNvSpPr/>
          <p:nvPr/>
        </p:nvSpPr>
        <p:spPr>
          <a:xfrm>
            <a:off x="302504" y="1737646"/>
            <a:ext cx="11584695" cy="4618102"/>
          </a:xfrm>
          <a:prstGeom prst="rect">
            <a:avLst/>
          </a:prstGeom>
          <a:noFill/>
          <a:ln>
            <a:solidFill>
              <a:srgbClr val="0089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841404A5-9E33-41A4-B99F-2BD3814AD89E}"/>
              </a:ext>
            </a:extLst>
          </p:cNvPr>
          <p:cNvSpPr/>
          <p:nvPr/>
        </p:nvSpPr>
        <p:spPr>
          <a:xfrm>
            <a:off x="2807568" y="1484784"/>
            <a:ext cx="937260" cy="40356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 name="Gruppieren 6">
            <a:extLst>
              <a:ext uri="{FF2B5EF4-FFF2-40B4-BE49-F238E27FC236}">
                <a16:creationId xmlns:a16="http://schemas.microsoft.com/office/drawing/2014/main" id="{1D26817B-52AF-442A-A1DA-2A75CDBAA55B}"/>
              </a:ext>
            </a:extLst>
          </p:cNvPr>
          <p:cNvGrpSpPr/>
          <p:nvPr/>
        </p:nvGrpSpPr>
        <p:grpSpPr>
          <a:xfrm>
            <a:off x="2913062" y="1412776"/>
            <a:ext cx="726272" cy="478582"/>
            <a:chOff x="3303462" y="1262083"/>
            <a:chExt cx="726272" cy="478582"/>
          </a:xfrm>
        </p:grpSpPr>
        <p:pic>
          <p:nvPicPr>
            <p:cNvPr id="8" name="Grafik 7" descr="Datenbank">
              <a:extLst>
                <a:ext uri="{FF2B5EF4-FFF2-40B4-BE49-F238E27FC236}">
                  <a16:creationId xmlns:a16="http://schemas.microsoft.com/office/drawing/2014/main" id="{AF1E6CB4-03A6-414C-B6B8-5E17BBB754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5489" y="1526990"/>
              <a:ext cx="209936" cy="209936"/>
            </a:xfrm>
            <a:prstGeom prst="rect">
              <a:avLst/>
            </a:prstGeom>
          </p:spPr>
        </p:pic>
        <p:pic>
          <p:nvPicPr>
            <p:cNvPr id="9" name="Grafik 8" descr="Zuhause">
              <a:extLst>
                <a:ext uri="{FF2B5EF4-FFF2-40B4-BE49-F238E27FC236}">
                  <a16:creationId xmlns:a16="http://schemas.microsoft.com/office/drawing/2014/main" id="{A4B2D432-785B-4777-8EB5-DF34ED67D7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3462" y="1262083"/>
              <a:ext cx="476995" cy="476995"/>
            </a:xfrm>
            <a:prstGeom prst="rect">
              <a:avLst/>
            </a:prstGeom>
          </p:spPr>
        </p:pic>
        <p:pic>
          <p:nvPicPr>
            <p:cNvPr id="10" name="Grafik 9" descr="Datenbank">
              <a:extLst>
                <a:ext uri="{FF2B5EF4-FFF2-40B4-BE49-F238E27FC236}">
                  <a16:creationId xmlns:a16="http://schemas.microsoft.com/office/drawing/2014/main" id="{D33FA517-1019-4A3D-BDB3-5726FDAF7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9798" y="1530729"/>
              <a:ext cx="209936" cy="209936"/>
            </a:xfrm>
            <a:prstGeom prst="rect">
              <a:avLst/>
            </a:prstGeom>
          </p:spPr>
        </p:pic>
      </p:grpSp>
      <p:sp>
        <p:nvSpPr>
          <p:cNvPr id="12" name="Rechteck 11">
            <a:extLst>
              <a:ext uri="{FF2B5EF4-FFF2-40B4-BE49-F238E27FC236}">
                <a16:creationId xmlns:a16="http://schemas.microsoft.com/office/drawing/2014/main" id="{A7464CFC-C0D2-4203-AF01-340202557349}"/>
              </a:ext>
            </a:extLst>
          </p:cNvPr>
          <p:cNvSpPr/>
          <p:nvPr/>
        </p:nvSpPr>
        <p:spPr>
          <a:xfrm>
            <a:off x="8305800" y="1484784"/>
            <a:ext cx="1260086" cy="40356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8">
            <a:extLst>
              <a:ext uri="{FF2B5EF4-FFF2-40B4-BE49-F238E27FC236}">
                <a16:creationId xmlns:a16="http://schemas.microsoft.com/office/drawing/2014/main" id="{3CE5DD57-387E-4BEE-B379-1B943C50AA8B}"/>
              </a:ext>
            </a:extLst>
          </p:cNvPr>
          <p:cNvGraphicFramePr>
            <a:graphicFrameLocks noGrp="1"/>
          </p:cNvGraphicFramePr>
          <p:nvPr>
            <p:extLst>
              <p:ext uri="{D42A27DB-BD31-4B8C-83A1-F6EECF244321}">
                <p14:modId xmlns:p14="http://schemas.microsoft.com/office/powerpoint/2010/main" val="736062511"/>
              </p:ext>
            </p:extLst>
          </p:nvPr>
        </p:nvGraphicFramePr>
        <p:xfrm>
          <a:off x="393921" y="1925977"/>
          <a:ext cx="11412440" cy="4844614"/>
        </p:xfrm>
        <a:graphic>
          <a:graphicData uri="http://schemas.openxmlformats.org/drawingml/2006/table">
            <a:tbl>
              <a:tblPr firstRow="1" bandRow="1">
                <a:tableStyleId>{5C22544A-7EE6-4342-B048-85BDC9FD1C3A}</a:tableStyleId>
              </a:tblPr>
              <a:tblGrid>
                <a:gridCol w="5706220">
                  <a:extLst>
                    <a:ext uri="{9D8B030D-6E8A-4147-A177-3AD203B41FA5}">
                      <a16:colId xmlns:a16="http://schemas.microsoft.com/office/drawing/2014/main" val="623780139"/>
                    </a:ext>
                  </a:extLst>
                </a:gridCol>
                <a:gridCol w="5706220">
                  <a:extLst>
                    <a:ext uri="{9D8B030D-6E8A-4147-A177-3AD203B41FA5}">
                      <a16:colId xmlns:a16="http://schemas.microsoft.com/office/drawing/2014/main" val="3780897535"/>
                    </a:ext>
                  </a:extLst>
                </a:gridCol>
              </a:tblGrid>
              <a:tr h="373897">
                <a:tc>
                  <a:txBody>
                    <a:bodyPr/>
                    <a:lstStyle/>
                    <a:p>
                      <a:pPr algn="ctr"/>
                      <a:r>
                        <a:rPr lang="de-DE" sz="1600" b="0" dirty="0">
                          <a:solidFill>
                            <a:schemeClr val="bg1"/>
                          </a:solidFill>
                        </a:rPr>
                        <a:t>On-</a:t>
                      </a:r>
                      <a:r>
                        <a:rPr lang="de-DE" sz="1600" b="0" dirty="0" err="1">
                          <a:solidFill>
                            <a:schemeClr val="bg1"/>
                          </a:solidFill>
                        </a:rPr>
                        <a:t>Premises</a:t>
                      </a:r>
                      <a:endParaRPr lang="de-DE" sz="1600" b="0" dirty="0">
                        <a:solidFill>
                          <a:schemeClr val="bg1"/>
                        </a:solidFill>
                      </a:endParaRPr>
                    </a:p>
                  </a:txBody>
                  <a:tcPr anchor="ctr">
                    <a:lnR w="76200" cap="flat" cmpd="sng" algn="ctr">
                      <a:solidFill>
                        <a:schemeClr val="bg1"/>
                      </a:solidFill>
                      <a:prstDash val="solid"/>
                      <a:round/>
                      <a:headEnd type="none" w="med" len="med"/>
                      <a:tailEnd type="none" w="med" len="med"/>
                    </a:lnR>
                    <a:solidFill>
                      <a:srgbClr val="0089D6"/>
                    </a:solidFill>
                  </a:tcPr>
                </a:tc>
                <a:tc>
                  <a:txBody>
                    <a:bodyPr/>
                    <a:lstStyle/>
                    <a:p>
                      <a:pPr algn="ctr"/>
                      <a:r>
                        <a:rPr lang="de-DE" sz="1600" b="0">
                          <a:solidFill>
                            <a:schemeClr val="bg1"/>
                          </a:solidFill>
                        </a:rPr>
                        <a:t>Cloud</a:t>
                      </a:r>
                    </a:p>
                  </a:txBody>
                  <a:tcPr anchor="ctr">
                    <a:lnL w="76200" cap="flat" cmpd="sng" algn="ctr">
                      <a:solidFill>
                        <a:schemeClr val="bg1"/>
                      </a:solidFill>
                      <a:prstDash val="solid"/>
                      <a:round/>
                      <a:headEnd type="none" w="med" len="med"/>
                      <a:tailEnd type="none" w="med" len="med"/>
                    </a:lnL>
                    <a:solidFill>
                      <a:srgbClr val="0089D6"/>
                    </a:solidFill>
                  </a:tcPr>
                </a:tc>
                <a:extLst>
                  <a:ext uri="{0D108BD9-81ED-4DB2-BD59-A6C34878D82A}">
                    <a16:rowId xmlns:a16="http://schemas.microsoft.com/office/drawing/2014/main" val="1640929268"/>
                  </a:ext>
                </a:extLst>
              </a:tr>
              <a:tr h="4470717">
                <a:tc>
                  <a:txBody>
                    <a:bodyPr/>
                    <a:lstStyle/>
                    <a:p>
                      <a:pPr marL="171450" indent="-171450" algn="l" defTabSz="914400" rtl="0" eaLnBrk="1" latinLnBrk="0" hangingPunct="1">
                        <a:spcBef>
                          <a:spcPts val="0"/>
                        </a:spcBef>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Genaue Vorabplanung </a:t>
                      </a:r>
                      <a:r>
                        <a:rPr lang="de-DE" sz="1500" kern="1200" dirty="0">
                          <a:solidFill>
                            <a:schemeClr val="dk1"/>
                          </a:solidFill>
                          <a:latin typeface="+mn-lt"/>
                          <a:ea typeface="+mn-ea"/>
                          <a:cs typeface="+mn-cs"/>
                        </a:rPr>
                        <a:t>der notwendigen Ressourcen notwendig</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Skalierbarkeit über Zukauf </a:t>
                      </a:r>
                      <a:r>
                        <a:rPr lang="de-DE" sz="1500" kern="1200" dirty="0">
                          <a:solidFill>
                            <a:schemeClr val="dk1"/>
                          </a:solidFill>
                          <a:latin typeface="+mn-lt"/>
                          <a:ea typeface="+mn-ea"/>
                          <a:cs typeface="+mn-cs"/>
                        </a:rPr>
                        <a:t>von ressourcenbindender Hardware</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Ressourcen für die Wartung und Instandhaltung</a:t>
                      </a:r>
                      <a:r>
                        <a:rPr lang="de-DE" sz="1500" kern="1200" dirty="0">
                          <a:solidFill>
                            <a:schemeClr val="dk1"/>
                          </a:solidFill>
                          <a:latin typeface="+mn-lt"/>
                          <a:ea typeface="+mn-ea"/>
                          <a:cs typeface="+mn-cs"/>
                        </a:rPr>
                        <a:t> nötig</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Vorabinvestitionen</a:t>
                      </a:r>
                      <a:r>
                        <a:rPr lang="de-DE" sz="1500" kern="1200" dirty="0">
                          <a:solidFill>
                            <a:schemeClr val="dk1"/>
                          </a:solidFill>
                          <a:latin typeface="+mn-lt"/>
                          <a:ea typeface="+mn-ea"/>
                          <a:cs typeface="+mn-cs"/>
                        </a:rPr>
                        <a:t> notwendig</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Größere Kontrolle </a:t>
                      </a:r>
                      <a:r>
                        <a:rPr lang="de-DE" sz="1500" kern="1200" dirty="0">
                          <a:solidFill>
                            <a:schemeClr val="dk1"/>
                          </a:solidFill>
                          <a:latin typeface="+mn-lt"/>
                          <a:ea typeface="+mn-ea"/>
                          <a:cs typeface="+mn-cs"/>
                        </a:rPr>
                        <a:t>über die Architektur durch eigene Anschaffung und Eigenbetrieb</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Völlige Transparenz </a:t>
                      </a:r>
                      <a:r>
                        <a:rPr lang="de-DE" sz="1500" kern="1200" dirty="0">
                          <a:solidFill>
                            <a:schemeClr val="dk1"/>
                          </a:solidFill>
                          <a:latin typeface="+mn-lt"/>
                          <a:ea typeface="+mn-ea"/>
                          <a:cs typeface="+mn-cs"/>
                        </a:rPr>
                        <a:t>über die eigenen Daten und deren Verbleib</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chemeClr val="dk1"/>
                          </a:solidFill>
                          <a:latin typeface="+mn-lt"/>
                          <a:ea typeface="+mn-ea"/>
                          <a:cs typeface="+mn-cs"/>
                        </a:rPr>
                        <a:t>Durch die Anschaffung eigener Hardware sind auch </a:t>
                      </a:r>
                      <a:br>
                        <a:rPr lang="de-DE" sz="1500" kern="1200" dirty="0">
                          <a:solidFill>
                            <a:srgbClr val="000000"/>
                          </a:solidFill>
                          <a:latin typeface="+mn-lt"/>
                          <a:ea typeface="+mn-ea"/>
                          <a:cs typeface="+mn-cs"/>
                        </a:rPr>
                      </a:br>
                      <a:r>
                        <a:rPr lang="de-DE" sz="1500" kern="1200" dirty="0">
                          <a:solidFill>
                            <a:srgbClr val="0089D6"/>
                          </a:solidFill>
                          <a:latin typeface="+mn-lt"/>
                          <a:ea typeface="+mn-ea"/>
                          <a:cs typeface="+mn-cs"/>
                        </a:rPr>
                        <a:t>sehr spezielle </a:t>
                      </a:r>
                      <a:r>
                        <a:rPr lang="de-DE" sz="1500" kern="1200" dirty="0" err="1">
                          <a:solidFill>
                            <a:srgbClr val="0089D6"/>
                          </a:solidFill>
                          <a:latin typeface="+mn-lt"/>
                          <a:ea typeface="+mn-ea"/>
                          <a:cs typeface="+mn-cs"/>
                        </a:rPr>
                        <a:t>Customization</a:t>
                      </a:r>
                      <a:r>
                        <a:rPr lang="de-DE" sz="1500" kern="1200" dirty="0">
                          <a:solidFill>
                            <a:srgbClr val="0089D6"/>
                          </a:solidFill>
                          <a:latin typeface="+mn-lt"/>
                          <a:ea typeface="+mn-ea"/>
                          <a:cs typeface="+mn-cs"/>
                        </a:rPr>
                        <a:t>-Wünsche abbildbar</a:t>
                      </a:r>
                    </a:p>
                    <a:p>
                      <a:pPr marL="0" indent="0" algn="l" defTabSz="914400" rtl="0" eaLnBrk="1" latinLnBrk="0" hangingPunct="1">
                        <a:spcAft>
                          <a:spcPts val="900"/>
                        </a:spcAft>
                        <a:buFont typeface="Arial" panose="020B0604020202020204" pitchFamily="34" charset="0"/>
                        <a:buNone/>
                      </a:pPr>
                      <a:endParaRPr lang="de-DE" sz="1500" kern="1200" dirty="0">
                        <a:solidFill>
                          <a:schemeClr val="dk1"/>
                        </a:solidFill>
                        <a:latin typeface="+mn-lt"/>
                        <a:ea typeface="+mn-ea"/>
                        <a:cs typeface="+mn-cs"/>
                      </a:endParaRPr>
                    </a:p>
                    <a:p>
                      <a:pPr marL="0" indent="0" algn="l" defTabSz="914400" rtl="0" eaLnBrk="1" latinLnBrk="0" hangingPunct="1">
                        <a:spcAft>
                          <a:spcPts val="900"/>
                        </a:spcAft>
                        <a:buFont typeface="Arial" panose="020B0604020202020204" pitchFamily="34" charset="0"/>
                        <a:buNone/>
                      </a:pPr>
                      <a:endParaRPr lang="de-DE" sz="1500" kern="1200" dirty="0">
                        <a:solidFill>
                          <a:schemeClr val="dk1"/>
                        </a:solidFill>
                        <a:latin typeface="+mn-lt"/>
                        <a:ea typeface="+mn-ea"/>
                        <a:cs typeface="+mn-cs"/>
                      </a:endParaRPr>
                    </a:p>
                    <a:p>
                      <a:pPr marL="0" indent="0" algn="l" defTabSz="914400" rtl="0" eaLnBrk="1" latinLnBrk="0" hangingPunct="1">
                        <a:spcAft>
                          <a:spcPts val="900"/>
                        </a:spcAft>
                        <a:buFont typeface="Arial" panose="020B0604020202020204" pitchFamily="34" charset="0"/>
                        <a:buNone/>
                      </a:pPr>
                      <a:endParaRPr lang="de-DE" sz="1500" kern="1200" dirty="0">
                        <a:solidFill>
                          <a:schemeClr val="dk1"/>
                        </a:solidFill>
                        <a:latin typeface="+mn-lt"/>
                        <a:ea typeface="+mn-ea"/>
                        <a:cs typeface="+mn-cs"/>
                      </a:endParaRPr>
                    </a:p>
                    <a:p>
                      <a:pPr marL="0" indent="0" algn="l" defTabSz="914400" rtl="0" eaLnBrk="1" latinLnBrk="0" hangingPunct="1">
                        <a:spcAft>
                          <a:spcPts val="900"/>
                        </a:spcAft>
                        <a:buFont typeface="Arial" panose="020B0604020202020204" pitchFamily="34" charset="0"/>
                        <a:buNone/>
                      </a:pPr>
                      <a:endParaRPr lang="de-DE" sz="1500" kern="1200" dirty="0">
                        <a:solidFill>
                          <a:schemeClr val="dk1"/>
                        </a:solidFill>
                        <a:latin typeface="+mn-lt"/>
                        <a:ea typeface="+mn-ea"/>
                        <a:cs typeface="+mn-cs"/>
                      </a:endParaRPr>
                    </a:p>
                  </a:txBody>
                  <a:tcPr marL="144000" marT="108000">
                    <a:noFill/>
                  </a:tcPr>
                </a:tc>
                <a:tc>
                  <a:txBody>
                    <a:bodyPr/>
                    <a:lstStyle/>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Skalierbarkeit</a:t>
                      </a:r>
                      <a:r>
                        <a:rPr lang="de-DE" sz="1500" kern="1200" dirty="0">
                          <a:solidFill>
                            <a:schemeClr val="dk1"/>
                          </a:solidFill>
                          <a:latin typeface="+mn-lt"/>
                          <a:ea typeface="+mn-ea"/>
                          <a:cs typeface="+mn-cs"/>
                        </a:rPr>
                        <a:t> auf Knopfdruck, die für mehr Flexibilität in der Umsetzung und weniger Planungsaufwand vorab sorgt</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Keine Ressourcen für die Wartung und Instandhaltung</a:t>
                      </a:r>
                      <a:r>
                        <a:rPr lang="de-DE" sz="1500" kern="1200" dirty="0">
                          <a:solidFill>
                            <a:schemeClr val="dk1"/>
                          </a:solidFill>
                          <a:latin typeface="+mn-lt"/>
                          <a:ea typeface="+mn-ea"/>
                          <a:cs typeface="+mn-cs"/>
                        </a:rPr>
                        <a:t> notwendig</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Datenschutz</a:t>
                      </a:r>
                      <a:r>
                        <a:rPr lang="de-DE" sz="1500" kern="1200" dirty="0">
                          <a:solidFill>
                            <a:schemeClr val="dk1"/>
                          </a:solidFill>
                          <a:latin typeface="+mn-lt"/>
                          <a:ea typeface="+mn-ea"/>
                          <a:cs typeface="+mn-cs"/>
                        </a:rPr>
                        <a:t> gewährleistet durch Datenhaltung in lokalen, professionell geschützten Rechenzentren</a:t>
                      </a:r>
                    </a:p>
                    <a:p>
                      <a:pPr marL="171450" indent="-171450" algn="l"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Fokus auf das Kerngeschäft und den Ausbau von Wettbewerbsvorteilen</a:t>
                      </a:r>
                      <a:r>
                        <a:rPr lang="de-DE" sz="1500" kern="1200" dirty="0">
                          <a:solidFill>
                            <a:schemeClr val="dk1"/>
                          </a:solidFill>
                          <a:latin typeface="+mn-lt"/>
                          <a:ea typeface="+mn-ea"/>
                          <a:cs typeface="+mn-cs"/>
                        </a:rPr>
                        <a:t>, nicht auf das Betreiben von Datenbanken</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Gerüstet für die Zukunft</a:t>
                      </a:r>
                      <a:r>
                        <a:rPr lang="de-DE" sz="1500" kern="1200" dirty="0">
                          <a:solidFill>
                            <a:schemeClr val="dk1"/>
                          </a:solidFill>
                          <a:latin typeface="+mn-lt"/>
                          <a:ea typeface="+mn-ea"/>
                          <a:cs typeface="+mn-cs"/>
                        </a:rPr>
                        <a:t>. Ändern sich Anforderungen oder ergeben sich neue Geschäftsfelder, bietet die Cloud die nötige Flexibilität</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chemeClr val="dk1"/>
                          </a:solidFill>
                          <a:latin typeface="+mn-lt"/>
                          <a:ea typeface="+mn-ea"/>
                          <a:cs typeface="+mn-cs"/>
                        </a:rPr>
                        <a:t>Perspektive auf </a:t>
                      </a:r>
                      <a:r>
                        <a:rPr lang="de-DE" sz="1500" kern="1200" dirty="0">
                          <a:solidFill>
                            <a:srgbClr val="0089D6"/>
                          </a:solidFill>
                          <a:latin typeface="+mn-lt"/>
                          <a:ea typeface="+mn-ea"/>
                          <a:cs typeface="+mn-cs"/>
                        </a:rPr>
                        <a:t>operative Integration</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Prozess-Automatisierungen </a:t>
                      </a:r>
                      <a:r>
                        <a:rPr lang="de-DE" sz="1500" kern="1200" dirty="0">
                          <a:solidFill>
                            <a:schemeClr val="dk1"/>
                          </a:solidFill>
                          <a:latin typeface="+mn-lt"/>
                          <a:ea typeface="+mn-ea"/>
                          <a:cs typeface="+mn-cs"/>
                        </a:rPr>
                        <a:t>(z. B. Re-Training von ML-Modellen)</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chemeClr val="dk1"/>
                          </a:solidFill>
                          <a:latin typeface="+mn-lt"/>
                          <a:ea typeface="+mn-ea"/>
                          <a:cs typeface="+mn-cs"/>
                        </a:rPr>
                        <a:t>„</a:t>
                      </a:r>
                      <a:r>
                        <a:rPr lang="de-DE" sz="1500" kern="1200" dirty="0">
                          <a:solidFill>
                            <a:srgbClr val="0089D6"/>
                          </a:solidFill>
                          <a:latin typeface="+mn-lt"/>
                          <a:ea typeface="+mn-ea"/>
                          <a:cs typeface="+mn-cs"/>
                        </a:rPr>
                        <a:t>Pay-</a:t>
                      </a:r>
                      <a:r>
                        <a:rPr lang="de-DE" sz="1500" kern="1200" dirty="0" err="1">
                          <a:solidFill>
                            <a:srgbClr val="0089D6"/>
                          </a:solidFill>
                          <a:latin typeface="+mn-lt"/>
                          <a:ea typeface="+mn-ea"/>
                          <a:cs typeface="+mn-cs"/>
                        </a:rPr>
                        <a:t>as</a:t>
                      </a:r>
                      <a:r>
                        <a:rPr lang="de-DE" sz="1500" kern="1200" dirty="0">
                          <a:solidFill>
                            <a:srgbClr val="0089D6"/>
                          </a:solidFill>
                          <a:latin typeface="+mn-lt"/>
                          <a:ea typeface="+mn-ea"/>
                          <a:cs typeface="+mn-cs"/>
                        </a:rPr>
                        <a:t>-</a:t>
                      </a:r>
                      <a:r>
                        <a:rPr lang="de-DE" sz="1500" kern="1200" dirty="0" err="1">
                          <a:solidFill>
                            <a:srgbClr val="0089D6"/>
                          </a:solidFill>
                          <a:latin typeface="+mn-lt"/>
                          <a:ea typeface="+mn-ea"/>
                          <a:cs typeface="+mn-cs"/>
                        </a:rPr>
                        <a:t>you</a:t>
                      </a:r>
                      <a:r>
                        <a:rPr lang="de-DE" sz="1500" kern="1200" dirty="0">
                          <a:solidFill>
                            <a:srgbClr val="0089D6"/>
                          </a:solidFill>
                          <a:latin typeface="+mn-lt"/>
                          <a:ea typeface="+mn-ea"/>
                          <a:cs typeface="+mn-cs"/>
                        </a:rPr>
                        <a:t>-Go</a:t>
                      </a:r>
                      <a:r>
                        <a:rPr lang="de-DE" sz="1500" kern="1200" dirty="0">
                          <a:solidFill>
                            <a:schemeClr val="dk1"/>
                          </a:solidFill>
                          <a:latin typeface="+mn-lt"/>
                          <a:ea typeface="+mn-ea"/>
                          <a:cs typeface="+mn-cs"/>
                        </a:rPr>
                        <a:t>“-Zahlungsmodell</a:t>
                      </a:r>
                    </a:p>
                    <a:p>
                      <a:pPr marL="171450" marR="0" lvl="0" indent="-171450" algn="l" defTabSz="914400" rtl="0" eaLnBrk="1" fontAlgn="auto" latinLnBrk="0" hangingPunct="1">
                        <a:lnSpc>
                          <a:spcPct val="100000"/>
                        </a:lnSpc>
                        <a:spcBef>
                          <a:spcPts val="0"/>
                        </a:spcBef>
                        <a:spcAft>
                          <a:spcPts val="900"/>
                        </a:spcAft>
                        <a:buClr>
                          <a:schemeClr val="tx1"/>
                        </a:buClr>
                        <a:buSzTx/>
                        <a:buFont typeface="Arial" panose="020B0604020202020204" pitchFamily="34" charset="0"/>
                        <a:buChar char="•"/>
                        <a:tabLst/>
                        <a:defRPr/>
                      </a:pPr>
                      <a:r>
                        <a:rPr lang="de-DE" sz="1500" kern="1200" dirty="0">
                          <a:solidFill>
                            <a:srgbClr val="0089D6"/>
                          </a:solidFill>
                          <a:latin typeface="+mn-lt"/>
                          <a:ea typeface="+mn-ea"/>
                          <a:cs typeface="+mn-cs"/>
                        </a:rPr>
                        <a:t>Reproduzierbarkeit</a:t>
                      </a:r>
                      <a:r>
                        <a:rPr lang="de-DE" sz="1500" kern="1200" dirty="0">
                          <a:solidFill>
                            <a:schemeClr val="dk1"/>
                          </a:solidFill>
                          <a:latin typeface="+mn-lt"/>
                          <a:ea typeface="+mn-ea"/>
                          <a:cs typeface="+mn-cs"/>
                        </a:rPr>
                        <a:t> via Scripted Infrastructure</a:t>
                      </a:r>
                    </a:p>
                  </a:txBody>
                  <a:tcPr marL="144000" marT="108000">
                    <a:noFill/>
                  </a:tcPr>
                </a:tc>
                <a:extLst>
                  <a:ext uri="{0D108BD9-81ED-4DB2-BD59-A6C34878D82A}">
                    <a16:rowId xmlns:a16="http://schemas.microsoft.com/office/drawing/2014/main" val="259692701"/>
                  </a:ext>
                </a:extLst>
              </a:tr>
            </a:tbl>
          </a:graphicData>
        </a:graphic>
      </p:graphicFrame>
      <p:pic>
        <p:nvPicPr>
          <p:cNvPr id="16" name="Grafik 15" descr="Synchronisierende Cloud Silhouette">
            <a:extLst>
              <a:ext uri="{FF2B5EF4-FFF2-40B4-BE49-F238E27FC236}">
                <a16:creationId xmlns:a16="http://schemas.microsoft.com/office/drawing/2014/main" id="{4118ED1C-7C62-4471-A215-67976D5EF5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76046" y="1426767"/>
            <a:ext cx="519594" cy="519594"/>
          </a:xfrm>
          <a:prstGeom prst="rect">
            <a:avLst/>
          </a:prstGeom>
        </p:spPr>
      </p:pic>
    </p:spTree>
    <p:extLst>
      <p:ext uri="{BB962C8B-B14F-4D97-AF65-F5344CB8AC3E}">
        <p14:creationId xmlns:p14="http://schemas.microsoft.com/office/powerpoint/2010/main" val="164923990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0B519F7-7E5D-4E55-9FF4-58F91F4FFC73}"/>
              </a:ext>
            </a:extLst>
          </p:cNvPr>
          <p:cNvSpPr>
            <a:spLocks noGrp="1"/>
          </p:cNvSpPr>
          <p:nvPr>
            <p:ph type="title"/>
          </p:nvPr>
        </p:nvSpPr>
        <p:spPr/>
        <p:txBody>
          <a:bodyPr/>
          <a:lstStyle/>
          <a:p>
            <a:r>
              <a:rPr lang="de-DE" dirty="0"/>
              <a:t>Treiber &amp; Trends für die Modernisierung</a:t>
            </a:r>
          </a:p>
        </p:txBody>
      </p:sp>
      <p:sp>
        <p:nvSpPr>
          <p:cNvPr id="6" name="Inhaltsplatzhalter 5">
            <a:extLst>
              <a:ext uri="{FF2B5EF4-FFF2-40B4-BE49-F238E27FC236}">
                <a16:creationId xmlns:a16="http://schemas.microsoft.com/office/drawing/2014/main" id="{D94A9972-31D7-4B3E-9E4E-2FA3C679061D}"/>
              </a:ext>
            </a:extLst>
          </p:cNvPr>
          <p:cNvSpPr>
            <a:spLocks noGrp="1"/>
          </p:cNvSpPr>
          <p:nvPr>
            <p:ph idx="1"/>
          </p:nvPr>
        </p:nvSpPr>
        <p:spPr/>
        <p:txBody>
          <a:bodyPr/>
          <a:lstStyle/>
          <a:p>
            <a:r>
              <a:rPr lang="de-DE" b="0" i="0" u="none" strike="noStrike" baseline="0" dirty="0">
                <a:latin typeface="+mj-lt"/>
              </a:rPr>
              <a:t>Unternehmerischer </a:t>
            </a:r>
            <a:r>
              <a:rPr lang="de-DE" b="1" i="0" u="none" strike="noStrike" baseline="0" dirty="0">
                <a:latin typeface="+mj-lt"/>
              </a:rPr>
              <a:t>Wertbeitrag</a:t>
            </a:r>
            <a:r>
              <a:rPr lang="de-DE" b="0" i="0" u="none" strike="noStrike" baseline="0" dirty="0">
                <a:latin typeface="+mj-lt"/>
              </a:rPr>
              <a:t> &amp; Fokus auf das Kerngeschäft</a:t>
            </a:r>
            <a:endParaRPr lang="de-DE" dirty="0">
              <a:latin typeface="+mj-lt"/>
            </a:endParaRPr>
          </a:p>
          <a:p>
            <a:r>
              <a:rPr lang="de-DE" b="0" i="0" u="none" strike="noStrike" baseline="0" dirty="0">
                <a:latin typeface="+mj-lt"/>
              </a:rPr>
              <a:t>Nach Bedarf </a:t>
            </a:r>
            <a:r>
              <a:rPr lang="de-DE" b="1" i="0" u="none" strike="noStrike" baseline="0" dirty="0">
                <a:latin typeface="+mj-lt"/>
              </a:rPr>
              <a:t>skalierbare</a:t>
            </a:r>
            <a:r>
              <a:rPr lang="de-DE" b="0" i="0" u="none" strike="noStrike" baseline="0" dirty="0">
                <a:latin typeface="+mj-lt"/>
              </a:rPr>
              <a:t> und stets </a:t>
            </a:r>
            <a:r>
              <a:rPr lang="de-DE" b="1" i="0" u="none" strike="noStrike" baseline="0" dirty="0">
                <a:latin typeface="+mj-lt"/>
              </a:rPr>
              <a:t>moderne</a:t>
            </a:r>
            <a:r>
              <a:rPr lang="de-DE" b="0" i="0" u="none" strike="noStrike" baseline="0" dirty="0">
                <a:latin typeface="+mj-lt"/>
              </a:rPr>
              <a:t> Infrastruktur</a:t>
            </a:r>
            <a:endParaRPr lang="de-DE" dirty="0">
              <a:latin typeface="+mj-lt"/>
            </a:endParaRPr>
          </a:p>
          <a:p>
            <a:r>
              <a:rPr lang="de-DE" b="0" i="0" u="none" strike="noStrike" baseline="0" dirty="0">
                <a:latin typeface="+mj-lt"/>
              </a:rPr>
              <a:t>Integration von </a:t>
            </a:r>
            <a:r>
              <a:rPr lang="de-DE" b="1" i="0" u="none" strike="noStrike" baseline="0" dirty="0">
                <a:latin typeface="+mj-lt"/>
              </a:rPr>
              <a:t>semi- und unstrukturierten Daten </a:t>
            </a:r>
            <a:r>
              <a:rPr lang="de-DE" b="0" i="0" u="none" strike="noStrike" baseline="0" dirty="0">
                <a:latin typeface="+mj-lt"/>
              </a:rPr>
              <a:t>mit großen Volumina</a:t>
            </a:r>
          </a:p>
          <a:p>
            <a:r>
              <a:rPr lang="de-DE" b="0" i="0" u="none" strike="noStrike" baseline="0" dirty="0">
                <a:latin typeface="+mj-lt"/>
              </a:rPr>
              <a:t>Erhöhung der </a:t>
            </a:r>
            <a:r>
              <a:rPr lang="de-DE" b="1" i="0" u="none" strike="noStrike" baseline="0" dirty="0">
                <a:latin typeface="+mj-lt"/>
              </a:rPr>
              <a:t>Sicherheit</a:t>
            </a:r>
            <a:r>
              <a:rPr lang="de-DE" b="0" i="0" u="none" strike="noStrike" baseline="0" dirty="0">
                <a:latin typeface="+mj-lt"/>
              </a:rPr>
              <a:t> und Sicherstellung der Data </a:t>
            </a:r>
            <a:r>
              <a:rPr lang="de-DE" b="0" i="0" u="none" strike="noStrike" baseline="0" dirty="0" err="1">
                <a:latin typeface="+mj-lt"/>
              </a:rPr>
              <a:t>Governance</a:t>
            </a:r>
            <a:endParaRPr lang="de-DE" dirty="0">
              <a:latin typeface="+mj-lt"/>
            </a:endParaRPr>
          </a:p>
          <a:p>
            <a:r>
              <a:rPr lang="de-DE" b="0" i="0" u="none" strike="noStrike" baseline="0" dirty="0">
                <a:latin typeface="+mj-lt"/>
              </a:rPr>
              <a:t>Etablierung einer performanten </a:t>
            </a:r>
            <a:r>
              <a:rPr lang="de-DE" b="1" i="0" u="none" strike="noStrike" baseline="0" dirty="0">
                <a:latin typeface="+mj-lt"/>
              </a:rPr>
              <a:t>Analytics </a:t>
            </a:r>
            <a:r>
              <a:rPr lang="de-DE" b="1" i="0" u="none" strike="noStrike" baseline="0" dirty="0" err="1">
                <a:latin typeface="+mj-lt"/>
              </a:rPr>
              <a:t>Platform</a:t>
            </a:r>
            <a:endParaRPr lang="de-DE" b="1" dirty="0">
              <a:latin typeface="+mj-lt"/>
            </a:endParaRPr>
          </a:p>
          <a:p>
            <a:r>
              <a:rPr lang="de-DE" b="1" u="none" strike="noStrike" baseline="0" dirty="0">
                <a:latin typeface="+mj-lt"/>
              </a:rPr>
              <a:t>Kostensenkungen</a:t>
            </a:r>
            <a:r>
              <a:rPr lang="de-DE" b="0" i="0" u="none" strike="noStrike" baseline="0" dirty="0">
                <a:latin typeface="+mj-lt"/>
              </a:rPr>
              <a:t> durch verbrauchsorientierte Abrechnung</a:t>
            </a:r>
            <a:endParaRPr lang="de-DE" dirty="0">
              <a:latin typeface="+mj-lt"/>
            </a:endParaRPr>
          </a:p>
          <a:p>
            <a:endParaRPr lang="de-DE" dirty="0"/>
          </a:p>
        </p:txBody>
      </p:sp>
      <p:sp>
        <p:nvSpPr>
          <p:cNvPr id="3" name="Fußzeilenplatzhalter 2">
            <a:extLst>
              <a:ext uri="{FF2B5EF4-FFF2-40B4-BE49-F238E27FC236}">
                <a16:creationId xmlns:a16="http://schemas.microsoft.com/office/drawing/2014/main" id="{BA02ECEE-7147-462E-9FB5-2079015E8A97}"/>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4376AF89-3ECC-4F5C-917C-476AF23E7E1E}"/>
              </a:ext>
            </a:extLst>
          </p:cNvPr>
          <p:cNvSpPr>
            <a:spLocks noGrp="1"/>
          </p:cNvSpPr>
          <p:nvPr>
            <p:ph type="sldNum" sz="quarter" idx="11"/>
          </p:nvPr>
        </p:nvSpPr>
        <p:spPr/>
        <p:txBody>
          <a:bodyPr/>
          <a:lstStyle/>
          <a:p>
            <a:fld id="{FFC269A0-BD27-4577-9DED-0AAE60100C51}" type="slidenum">
              <a:rPr lang="de-DE" smtClean="0"/>
              <a:pPr/>
              <a:t>187</a:t>
            </a:fld>
            <a:r>
              <a:rPr lang="de-DE"/>
              <a:t> | ©</a:t>
            </a:r>
            <a:endParaRPr lang="de-DE" dirty="0"/>
          </a:p>
        </p:txBody>
      </p:sp>
      <p:sp>
        <p:nvSpPr>
          <p:cNvPr id="7" name="Textplatzhalter 6">
            <a:extLst>
              <a:ext uri="{FF2B5EF4-FFF2-40B4-BE49-F238E27FC236}">
                <a16:creationId xmlns:a16="http://schemas.microsoft.com/office/drawing/2014/main" id="{BB870FF8-F589-4B48-9DDD-88BCD57580B0}"/>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19545431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89131"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b="1"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188</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62491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Kompetenzanforderungen an Controller</a:t>
            </a:r>
          </a:p>
        </p:txBody>
      </p:sp>
      <p:sp>
        <p:nvSpPr>
          <p:cNvPr id="8" name="Foliennummernplatzhalter 7">
            <a:extLst>
              <a:ext uri="{FF2B5EF4-FFF2-40B4-BE49-F238E27FC236}">
                <a16:creationId xmlns:a16="http://schemas.microsoft.com/office/drawing/2014/main" id="{83D2C3AA-BF67-4245-B8BF-118C57728996}"/>
              </a:ext>
            </a:extLst>
          </p:cNvPr>
          <p:cNvSpPr>
            <a:spLocks noGrp="1"/>
          </p:cNvSpPr>
          <p:nvPr>
            <p:ph type="sldNum" sz="quarter" idx="11"/>
          </p:nvPr>
        </p:nvSpPr>
        <p:spPr/>
        <p:txBody>
          <a:bodyPr/>
          <a:lstStyle/>
          <a:p>
            <a:fld id="{FFC269A0-BD27-4577-9DED-0AAE60100C51}" type="slidenum">
              <a:rPr lang="de-DE" smtClean="0"/>
              <a:pPr/>
              <a:t>18</a:t>
            </a:fld>
            <a:r>
              <a:rPr lang="de-DE" dirty="0"/>
              <a:t> | ©</a:t>
            </a:r>
          </a:p>
        </p:txBody>
      </p:sp>
      <p:sp>
        <p:nvSpPr>
          <p:cNvPr id="11" name="Fußzeilenplatzhalter 10">
            <a:extLst>
              <a:ext uri="{FF2B5EF4-FFF2-40B4-BE49-F238E27FC236}">
                <a16:creationId xmlns:a16="http://schemas.microsoft.com/office/drawing/2014/main" id="{97CAB58E-A15B-4D8A-A90C-2F3F8B007AF3}"/>
              </a:ext>
            </a:extLst>
          </p:cNvPr>
          <p:cNvSpPr>
            <a:spLocks noGrp="1"/>
          </p:cNvSpPr>
          <p:nvPr>
            <p:ph type="ftr" sz="quarter" idx="10"/>
          </p:nvPr>
        </p:nvSpPr>
        <p:spPr/>
        <p:txBody>
          <a:bodyPr/>
          <a:lstStyle/>
          <a:p>
            <a:r>
              <a:rPr lang="de-DE" dirty="0"/>
              <a:t>Fockel</a:t>
            </a:r>
          </a:p>
        </p:txBody>
      </p:sp>
      <p:pic>
        <p:nvPicPr>
          <p:cNvPr id="5" name="Grafik 4">
            <a:extLst>
              <a:ext uri="{FF2B5EF4-FFF2-40B4-BE49-F238E27FC236}">
                <a16:creationId xmlns:a16="http://schemas.microsoft.com/office/drawing/2014/main" id="{38B02189-AEE5-485F-80FB-C69C54284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7" y="1232756"/>
            <a:ext cx="9985111" cy="4749016"/>
          </a:xfrm>
          <a:prstGeom prst="rect">
            <a:avLst/>
          </a:prstGeom>
        </p:spPr>
      </p:pic>
      <p:sp>
        <p:nvSpPr>
          <p:cNvPr id="13" name="Textfeld 12">
            <a:extLst>
              <a:ext uri="{FF2B5EF4-FFF2-40B4-BE49-F238E27FC236}">
                <a16:creationId xmlns:a16="http://schemas.microsoft.com/office/drawing/2014/main" id="{9EBFE837-79E9-4C3C-8A1B-ACD694BEDA0F}"/>
              </a:ext>
            </a:extLst>
          </p:cNvPr>
          <p:cNvSpPr txBox="1"/>
          <p:nvPr/>
        </p:nvSpPr>
        <p:spPr bwMode="gray">
          <a:xfrm>
            <a:off x="2190749" y="5949280"/>
            <a:ext cx="8736971" cy="246221"/>
          </a:xfrm>
          <a:prstGeom prst="rect">
            <a:avLst/>
          </a:prstGeom>
          <a:noFill/>
        </p:spPr>
        <p:txBody>
          <a:bodyPr wrap="square">
            <a:spAutoFit/>
          </a:bodyPr>
          <a:lstStyle/>
          <a:p>
            <a:r>
              <a:rPr lang="de-DE" sz="1000" dirty="0"/>
              <a:t>https://www.haufe.de/controlling/controllerpraxis/welche-rollen-und-kompetenzen-benoetigen-controller_112_503958.html</a:t>
            </a:r>
          </a:p>
        </p:txBody>
      </p:sp>
    </p:spTree>
    <p:extLst>
      <p:ext uri="{BB962C8B-B14F-4D97-AF65-F5344CB8AC3E}">
        <p14:creationId xmlns:p14="http://schemas.microsoft.com/office/powerpoint/2010/main" val="16926993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1878730"/>
            <a:chOff x="539750" y="1772221"/>
            <a:chExt cx="8064500" cy="1878730"/>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1878730"/>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Wie wirken sich die Veränderungen auf das Hauptwerkzeug des Controllers aus?</a:t>
              </a:r>
            </a:p>
            <a:p>
              <a:pPr lvl="3"/>
              <a:r>
                <a:rPr lang="de-DE" dirty="0"/>
                <a:t>Welche Ansätze gibt es?</a:t>
              </a:r>
            </a:p>
            <a:p>
              <a:pPr lvl="3"/>
              <a:r>
                <a:rPr lang="de-DE" dirty="0"/>
                <a:t>Was eignet sich für die Digitale Transformation?</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err="1">
                <a:solidFill>
                  <a:schemeClr val="accent1"/>
                </a:solidFill>
              </a:endParaRPr>
            </a:p>
          </p:txBody>
        </p:sp>
      </p:grpSp>
      <p:sp>
        <p:nvSpPr>
          <p:cNvPr id="4" name="Foliennummernplatzhalter 3">
            <a:extLst>
              <a:ext uri="{FF2B5EF4-FFF2-40B4-BE49-F238E27FC236}">
                <a16:creationId xmlns:a16="http://schemas.microsoft.com/office/drawing/2014/main" id="{06ED8181-89E6-47FE-A691-1D0CA94C4779}"/>
              </a:ext>
            </a:extLst>
          </p:cNvPr>
          <p:cNvSpPr>
            <a:spLocks noGrp="1"/>
          </p:cNvSpPr>
          <p:nvPr>
            <p:ph type="sldNum" sz="quarter" idx="11"/>
          </p:nvPr>
        </p:nvSpPr>
        <p:spPr/>
        <p:txBody>
          <a:bodyPr/>
          <a:lstStyle/>
          <a:p>
            <a:fld id="{FFC269A0-BD27-4577-9DED-0AAE60100C51}" type="slidenum">
              <a:rPr lang="de-DE" smtClean="0"/>
              <a:pPr/>
              <a:t>189</a:t>
            </a:fld>
            <a:r>
              <a:rPr lang="de-DE"/>
              <a:t> | ©</a:t>
            </a:r>
            <a:endParaRPr lang="de-DE" dirty="0"/>
          </a:p>
        </p:txBody>
      </p:sp>
      <p:sp>
        <p:nvSpPr>
          <p:cNvPr id="5" name="Fußzeilenplatzhalter 4">
            <a:extLst>
              <a:ext uri="{FF2B5EF4-FFF2-40B4-BE49-F238E27FC236}">
                <a16:creationId xmlns:a16="http://schemas.microsoft.com/office/drawing/2014/main" id="{A7E263A5-DEB7-49AE-AAB0-868FFA2EBF7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1859208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3075975018"/>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0155"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947A2DB8-8531-4CEC-B5D6-3C7391C91ECE}"/>
              </a:ext>
            </a:extLst>
          </p:cNvPr>
          <p:cNvGrpSpPr/>
          <p:nvPr/>
        </p:nvGrpSpPr>
        <p:grpSpPr>
          <a:xfrm>
            <a:off x="1466777" y="1336650"/>
            <a:ext cx="9165726" cy="4966670"/>
            <a:chOff x="1819737" y="1508979"/>
            <a:chExt cx="8459808" cy="4584152"/>
          </a:xfrm>
        </p:grpSpPr>
        <p:grpSp>
          <p:nvGrpSpPr>
            <p:cNvPr id="18" name="Gruppieren 17"/>
            <p:cNvGrpSpPr/>
            <p:nvPr/>
          </p:nvGrpSpPr>
          <p:grpSpPr>
            <a:xfrm rot="16200000">
              <a:off x="3757565" y="-428849"/>
              <a:ext cx="4584152" cy="8459808"/>
              <a:chOff x="714501" y="-3819806"/>
              <a:chExt cx="7611458" cy="9598094"/>
            </a:xfrm>
          </p:grpSpPr>
          <p:sp>
            <p:nvSpPr>
              <p:cNvPr id="19" name="Rechteck 18"/>
              <p:cNvSpPr/>
              <p:nvPr/>
            </p:nvSpPr>
            <p:spPr bwMode="gray">
              <a:xfrm rot="5400000">
                <a:off x="5744941"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rot="5400000">
                <a:off x="3224297"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err="1">
                    <a:solidFill>
                      <a:schemeClr val="tx1"/>
                    </a:solidFill>
                  </a:rPr>
                  <a:t>Self</a:t>
                </a:r>
                <a:r>
                  <a:rPr lang="de-DE" sz="1400" dirty="0">
                    <a:solidFill>
                      <a:schemeClr val="tx1"/>
                    </a:solidFill>
                  </a:rPr>
                  <a:t>- Controlling</a:t>
                </a:r>
              </a:p>
            </p:txBody>
          </p:sp>
          <p:sp>
            <p:nvSpPr>
              <p:cNvPr id="21" name="Rechteck 20"/>
              <p:cNvSpPr/>
              <p:nvPr/>
            </p:nvSpPr>
            <p:spPr bwMode="gray">
              <a:xfrm rot="5400000">
                <a:off x="1963975" y="2733222"/>
                <a:ext cx="1598708" cy="1042685"/>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Agile Unternehmens- steuerung</a:t>
                </a:r>
              </a:p>
            </p:txBody>
          </p:sp>
          <p:sp>
            <p:nvSpPr>
              <p:cNvPr id="22" name="Rechteck 21"/>
              <p:cNvSpPr/>
              <p:nvPr/>
            </p:nvSpPr>
            <p:spPr bwMode="gray">
              <a:xfrm rot="5400000">
                <a:off x="7005263" y="2733927"/>
                <a:ext cx="1598708" cy="1042685"/>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rot="5400000">
                <a:off x="703655" y="2733927"/>
                <a:ext cx="1598708" cy="104268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Business Partnering</a:t>
                </a:r>
              </a:p>
            </p:txBody>
          </p:sp>
          <p:sp>
            <p:nvSpPr>
              <p:cNvPr id="24" name="Rechteck 23"/>
              <p:cNvSpPr/>
              <p:nvPr/>
            </p:nvSpPr>
            <p:spPr bwMode="gray">
              <a:xfrm rot="5400000">
                <a:off x="4484619"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a:off x="971599" y="5342704"/>
                <a:ext cx="7345235"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a:t>
                </a:r>
                <a:r>
                  <a:rPr lang="de-DE" sz="1400" dirty="0" err="1">
                    <a:solidFill>
                      <a:schemeClr val="tx1"/>
                    </a:solidFill>
                  </a:rPr>
                  <a:t>Mindset</a:t>
                </a:r>
                <a:endParaRPr lang="de-DE" sz="1400" dirty="0">
                  <a:solidFill>
                    <a:schemeClr val="tx1"/>
                  </a:solidFill>
                </a:endParaRPr>
              </a:p>
            </p:txBody>
          </p:sp>
          <p:cxnSp>
            <p:nvCxnSpPr>
              <p:cNvPr id="28" name="Gewinkelter Verbinder 27"/>
              <p:cNvCxnSpPr>
                <a:stCxn id="25" idx="2"/>
                <a:endCxn id="19" idx="1"/>
              </p:cNvCxnSpPr>
              <p:nvPr/>
            </p:nvCxnSpPr>
            <p:spPr bwMode="gray">
              <a:xfrm rot="5400000" flipV="1">
                <a:off x="5022435" y="933350"/>
                <a:ext cx="1014888" cy="20288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a:off x="3762113" y="1701861"/>
                <a:ext cx="1014888" cy="4918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a:off x="3131952" y="1071700"/>
                <a:ext cx="1014888" cy="17521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flipV="1">
                <a:off x="5652244" y="303543"/>
                <a:ext cx="1015591" cy="3289154"/>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a:off x="2501440" y="441892"/>
                <a:ext cx="1015592" cy="301245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flipV="1">
                <a:off x="4392274" y="1563511"/>
                <a:ext cx="1014888" cy="7685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6200000" flipV="1">
                <a:off x="4481117" y="5179604"/>
                <a:ext cx="325992" cy="209"/>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a:off x="5961060" y="2737570"/>
                <a:ext cx="526505" cy="316061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flipV="1">
                <a:off x="3440064" y="3377185"/>
                <a:ext cx="527209" cy="1880678"/>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a:off x="4700386" y="3997541"/>
                <a:ext cx="527209" cy="639966"/>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a:off x="5330547" y="3367380"/>
                <a:ext cx="527209" cy="1900288"/>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flipV="1">
                <a:off x="2810257" y="2747376"/>
                <a:ext cx="526505" cy="314099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flipV="1">
                <a:off x="4070225" y="4007346"/>
                <a:ext cx="527209" cy="620356"/>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7" name="Textfeld 46"/>
            <p:cNvSpPr txBox="1"/>
            <p:nvPr/>
          </p:nvSpPr>
          <p:spPr>
            <a:xfrm>
              <a:off x="2679670" y="3995718"/>
              <a:ext cx="2848711" cy="454517"/>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54517"/>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54517"/>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423453" y="2221195"/>
              <a:ext cx="1382166" cy="269869"/>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54517"/>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54517"/>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8329D5ED-F3D9-4149-A167-F00623737025}"/>
              </a:ext>
            </a:extLst>
          </p:cNvPr>
          <p:cNvSpPr>
            <a:spLocks noGrp="1"/>
          </p:cNvSpPr>
          <p:nvPr>
            <p:ph type="sldNum" sz="quarter" idx="11"/>
          </p:nvPr>
        </p:nvSpPr>
        <p:spPr/>
        <p:txBody>
          <a:bodyPr/>
          <a:lstStyle/>
          <a:p>
            <a:fld id="{FFC269A0-BD27-4577-9DED-0AAE60100C51}" type="slidenum">
              <a:rPr lang="de-DE" smtClean="0"/>
              <a:pPr/>
              <a:t>190</a:t>
            </a:fld>
            <a:r>
              <a:rPr lang="de-DE"/>
              <a:t> | ©</a:t>
            </a:r>
            <a:endParaRPr lang="de-DE" dirty="0"/>
          </a:p>
        </p:txBody>
      </p:sp>
      <p:sp>
        <p:nvSpPr>
          <p:cNvPr id="6" name="Fußzeilenplatzhalter 5">
            <a:extLst>
              <a:ext uri="{FF2B5EF4-FFF2-40B4-BE49-F238E27FC236}">
                <a16:creationId xmlns:a16="http://schemas.microsoft.com/office/drawing/2014/main" id="{20CC1386-596C-4A62-A50A-31726639B45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31319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1179" name="think-cell Folie" r:id="rId4" imgW="196" imgH="196" progId="TCLayout.ActiveDocument.1">
                  <p:embed/>
                </p:oleObj>
              </mc:Choice>
              <mc:Fallback>
                <p:oleObj name="think-cell Folie" r:id="rId4" imgW="196" imgH="196" progId="TCLayout.ActiveDocument.1">
                  <p:embed/>
                  <p:pic>
                    <p:nvPicPr>
                      <p:cNvPr id="5" name="Objekt 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b="1" dirty="0"/>
              <a:t>Agile Unternehmenssteuerung</a:t>
            </a:r>
          </a:p>
          <a:p>
            <a:r>
              <a:rPr lang="de-DE" dirty="0"/>
              <a:t>OKR</a:t>
            </a:r>
          </a:p>
          <a:p>
            <a:r>
              <a:rPr lang="de-DE" dirty="0" err="1"/>
              <a:t>Scrum</a:t>
            </a:r>
            <a:endParaRPr lang="de-DE" dirty="0"/>
          </a:p>
        </p:txBody>
      </p:sp>
      <p:sp>
        <p:nvSpPr>
          <p:cNvPr id="8" name="Textplatzhalter 7"/>
          <p:cNvSpPr>
            <a:spLocks noGrp="1"/>
          </p:cNvSpPr>
          <p:nvPr>
            <p:ph type="body" sz="quarter" idx="13"/>
          </p:nvPr>
        </p:nvSpPr>
        <p:spPr/>
        <p:txBody>
          <a:bodyPr/>
          <a:lstStyle/>
          <a:p>
            <a:endParaRPr lang="de-DE"/>
          </a:p>
        </p:txBody>
      </p:sp>
      <p:sp>
        <p:nvSpPr>
          <p:cNvPr id="7" name="Foliennummernplatzhalter 6">
            <a:extLst>
              <a:ext uri="{FF2B5EF4-FFF2-40B4-BE49-F238E27FC236}">
                <a16:creationId xmlns:a16="http://schemas.microsoft.com/office/drawing/2014/main" id="{D7EB8C11-DCC4-4BF1-94BD-4E26070F65C9}"/>
              </a:ext>
            </a:extLst>
          </p:cNvPr>
          <p:cNvSpPr>
            <a:spLocks noGrp="1"/>
          </p:cNvSpPr>
          <p:nvPr>
            <p:ph type="sldNum" sz="quarter" idx="11"/>
          </p:nvPr>
        </p:nvSpPr>
        <p:spPr/>
        <p:txBody>
          <a:bodyPr/>
          <a:lstStyle/>
          <a:p>
            <a:fld id="{FFC269A0-BD27-4577-9DED-0AAE60100C51}" type="slidenum">
              <a:rPr lang="de-DE" smtClean="0"/>
              <a:pPr/>
              <a:t>191</a:t>
            </a:fld>
            <a:r>
              <a:rPr lang="de-DE"/>
              <a:t> | ©</a:t>
            </a:r>
            <a:endParaRPr lang="de-DE" dirty="0"/>
          </a:p>
        </p:txBody>
      </p:sp>
      <p:sp>
        <p:nvSpPr>
          <p:cNvPr id="9" name="Fußzeilenplatzhalter 8">
            <a:extLst>
              <a:ext uri="{FF2B5EF4-FFF2-40B4-BE49-F238E27FC236}">
                <a16:creationId xmlns:a16="http://schemas.microsoft.com/office/drawing/2014/main" id="{2A6D488E-884F-4265-A927-24D950B60D9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8710913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kt 1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2203" name="think-cell Folie" r:id="rId6" imgW="196" imgH="196" progId="TCLayout.ActiveDocument.1">
                  <p:embed/>
                </p:oleObj>
              </mc:Choice>
              <mc:Fallback>
                <p:oleObj name="think-cell Folie" r:id="rId6" imgW="196" imgH="196" progId="TCLayout.ActiveDocument.1">
                  <p:embed/>
                  <p:pic>
                    <p:nvPicPr>
                      <p:cNvPr id="15" name="Objekt 14"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16" name="Rechteck 15"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Damit fing es an: Beyond Budgeting</a:t>
            </a:r>
          </a:p>
        </p:txBody>
      </p:sp>
      <p:sp>
        <p:nvSpPr>
          <p:cNvPr id="4" name="Textplatzhalter 3"/>
          <p:cNvSpPr>
            <a:spLocks noGrp="1"/>
          </p:cNvSpPr>
          <p:nvPr>
            <p:ph type="body" sz="quarter" idx="13"/>
          </p:nvPr>
        </p:nvSpPr>
        <p:spPr/>
        <p:txBody>
          <a:bodyPr/>
          <a:lstStyle/>
          <a:p>
            <a:endParaRPr lang="de-DE">
              <a:latin typeface="+mj-lt"/>
            </a:endParaRPr>
          </a:p>
        </p:txBody>
      </p:sp>
      <p:grpSp>
        <p:nvGrpSpPr>
          <p:cNvPr id="14" name="Gruppieren 13"/>
          <p:cNvGrpSpPr/>
          <p:nvPr/>
        </p:nvGrpSpPr>
        <p:grpSpPr>
          <a:xfrm>
            <a:off x="2819403" y="1447804"/>
            <a:ext cx="5469467" cy="4789487"/>
            <a:chOff x="1981200" y="-223432"/>
            <a:chExt cx="5181600" cy="6929032"/>
          </a:xfrm>
        </p:grpSpPr>
        <p:sp>
          <p:nvSpPr>
            <p:cNvPr id="5" name="AutoShape 5"/>
            <p:cNvSpPr>
              <a:spLocks noChangeArrowheads="1"/>
            </p:cNvSpPr>
            <p:nvPr/>
          </p:nvSpPr>
          <p:spPr bwMode="auto">
            <a:xfrm>
              <a:off x="1981200" y="-223432"/>
              <a:ext cx="5181600" cy="2814233"/>
            </a:xfrm>
            <a:prstGeom prst="downArrowCallout">
              <a:avLst>
                <a:gd name="adj1" fmla="val 34541"/>
                <a:gd name="adj2" fmla="val 37120"/>
                <a:gd name="adj3" fmla="val 20944"/>
                <a:gd name="adj4" fmla="val 79056"/>
              </a:avLst>
            </a:prstGeom>
            <a:solidFill>
              <a:schemeClr val="accent6"/>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190500" indent="-190500">
                <a:defRPr sz="2400">
                  <a:solidFill>
                    <a:schemeClr val="tx1"/>
                  </a:solidFill>
                  <a:latin typeface="Times New Roman" panose="02020603050405020304" pitchFamily="18" charset="0"/>
                </a:defRPr>
              </a:lvl1pPr>
              <a:lvl2pPr marL="1123950" indent="-457200">
                <a:defRPr sz="2400">
                  <a:solidFill>
                    <a:schemeClr val="tx1"/>
                  </a:solidFill>
                  <a:latin typeface="Times New Roman" panose="02020603050405020304" pitchFamily="18" charset="0"/>
                </a:defRPr>
              </a:lvl2pPr>
              <a:lvl3pPr marL="1771650" indent="-457200">
                <a:defRPr sz="2400">
                  <a:solidFill>
                    <a:schemeClr val="tx1"/>
                  </a:solidFill>
                  <a:latin typeface="Times New Roman" panose="02020603050405020304" pitchFamily="18" charset="0"/>
                </a:defRPr>
              </a:lvl3pPr>
              <a:lvl4pPr marL="2419350" indent="-457200">
                <a:defRPr sz="2400">
                  <a:solidFill>
                    <a:schemeClr val="tx1"/>
                  </a:solidFill>
                  <a:latin typeface="Times New Roman" panose="02020603050405020304" pitchFamily="18" charset="0"/>
                </a:defRPr>
              </a:lvl4pPr>
              <a:lvl5pPr marL="3067050" indent="-457200">
                <a:defRPr sz="2400">
                  <a:solidFill>
                    <a:schemeClr val="tx1"/>
                  </a:solidFill>
                  <a:latin typeface="Times New Roman" panose="02020603050405020304" pitchFamily="18" charset="0"/>
                </a:defRPr>
              </a:lvl5pPr>
              <a:lvl6pPr marL="3524250" indent="-457200" fontAlgn="base">
                <a:spcBef>
                  <a:spcPct val="0"/>
                </a:spcBef>
                <a:spcAft>
                  <a:spcPct val="0"/>
                </a:spcAft>
                <a:defRPr sz="2400">
                  <a:solidFill>
                    <a:schemeClr val="tx1"/>
                  </a:solidFill>
                  <a:latin typeface="Times New Roman" panose="02020603050405020304" pitchFamily="18" charset="0"/>
                </a:defRPr>
              </a:lvl6pPr>
              <a:lvl7pPr marL="3981450" indent="-457200" fontAlgn="base">
                <a:spcBef>
                  <a:spcPct val="0"/>
                </a:spcBef>
                <a:spcAft>
                  <a:spcPct val="0"/>
                </a:spcAft>
                <a:defRPr sz="2400">
                  <a:solidFill>
                    <a:schemeClr val="tx1"/>
                  </a:solidFill>
                  <a:latin typeface="Times New Roman" panose="02020603050405020304" pitchFamily="18" charset="0"/>
                </a:defRPr>
              </a:lvl7pPr>
              <a:lvl8pPr marL="4438650" indent="-457200" fontAlgn="base">
                <a:spcBef>
                  <a:spcPct val="0"/>
                </a:spcBef>
                <a:spcAft>
                  <a:spcPct val="0"/>
                </a:spcAft>
                <a:defRPr sz="2400">
                  <a:solidFill>
                    <a:schemeClr val="tx1"/>
                  </a:solidFill>
                  <a:latin typeface="Times New Roman" panose="02020603050405020304" pitchFamily="18" charset="0"/>
                </a:defRPr>
              </a:lvl8pPr>
              <a:lvl9pPr marL="4895850" indent="-457200" fontAlgn="base">
                <a:spcBef>
                  <a:spcPct val="0"/>
                </a:spcBef>
                <a:spcAft>
                  <a:spcPct val="0"/>
                </a:spcAft>
                <a:defRPr sz="2400">
                  <a:solidFill>
                    <a:schemeClr val="tx1"/>
                  </a:solidFill>
                  <a:latin typeface="Times New Roman" panose="02020603050405020304" pitchFamily="18" charset="0"/>
                </a:defRPr>
              </a:lvl9pPr>
            </a:lstStyle>
            <a:p>
              <a:pPr algn="ctr">
                <a:buFontTx/>
                <a:buAutoNum type="arabicPeriod"/>
              </a:pPr>
              <a:endParaRPr lang="de-DE" altLang="de-DE" sz="1600" dirty="0">
                <a:latin typeface="+mj-lt"/>
                <a:cs typeface="Calibri" panose="020F0502020204030204" pitchFamily="34" charset="0"/>
              </a:endParaRPr>
            </a:p>
            <a:p>
              <a:pPr algn="ctr">
                <a:buFontTx/>
                <a:buAutoNum type="arabicPeriod"/>
              </a:pPr>
              <a:r>
                <a:rPr lang="de-DE" altLang="de-DE" sz="1600" dirty="0">
                  <a:latin typeface="+mj-lt"/>
                  <a:cs typeface="Calibri" panose="020F0502020204030204" pitchFamily="34" charset="0"/>
                </a:rPr>
                <a:t>Selbststeuerungsrahmen schaffen</a:t>
              </a:r>
            </a:p>
            <a:p>
              <a:pPr algn="ctr">
                <a:buFontTx/>
                <a:buAutoNum type="arabicPeriod"/>
              </a:pPr>
              <a:r>
                <a:rPr lang="de-DE" altLang="de-DE" sz="1600" dirty="0">
                  <a:latin typeface="+mj-lt"/>
                  <a:cs typeface="Calibri" panose="020F0502020204030204" pitchFamily="34" charset="0"/>
                </a:rPr>
                <a:t>Befähigung der Manager</a:t>
              </a:r>
            </a:p>
            <a:p>
              <a:pPr algn="ctr">
                <a:buFontTx/>
                <a:buAutoNum type="arabicPeriod"/>
              </a:pPr>
              <a:r>
                <a:rPr lang="de-DE" altLang="de-DE" sz="1600" dirty="0">
                  <a:latin typeface="+mj-lt"/>
                  <a:cs typeface="Calibri" panose="020F0502020204030204" pitchFamily="34" charset="0"/>
                </a:rPr>
                <a:t>Verantwortlichkeit Ergebnisse schaffen</a:t>
              </a:r>
            </a:p>
            <a:p>
              <a:pPr algn="ctr">
                <a:buFontTx/>
                <a:buAutoNum type="arabicPeriod"/>
              </a:pPr>
              <a:r>
                <a:rPr lang="de-DE" altLang="de-DE" sz="1600" dirty="0">
                  <a:latin typeface="+mj-lt"/>
                  <a:cs typeface="Calibri" panose="020F0502020204030204" pitchFamily="34" charset="0"/>
                </a:rPr>
                <a:t>Kundenzentrierte Organisation schaffen</a:t>
              </a:r>
            </a:p>
            <a:p>
              <a:pPr algn="ctr">
                <a:buFontTx/>
                <a:buAutoNum type="arabicPeriod"/>
              </a:pPr>
              <a:r>
                <a:rPr lang="de-DE" altLang="de-DE" sz="1600" dirty="0">
                  <a:latin typeface="+mj-lt"/>
                  <a:cs typeface="Calibri" panose="020F0502020204030204" pitchFamily="34" charset="0"/>
                </a:rPr>
                <a:t>Marktähnliche Koordination ermöglichen</a:t>
              </a:r>
            </a:p>
            <a:p>
              <a:pPr algn="ctr">
                <a:buFontTx/>
                <a:buAutoNum type="arabicPeriod"/>
              </a:pPr>
              <a:r>
                <a:rPr lang="de-DE" altLang="de-DE" sz="1600" dirty="0">
                  <a:latin typeface="+mj-lt"/>
                  <a:cs typeface="Calibri" panose="020F0502020204030204" pitchFamily="34" charset="0"/>
                </a:rPr>
                <a:t>Selbstverantwortlichkeit unterstützen</a:t>
              </a:r>
            </a:p>
            <a:p>
              <a:pPr algn="ctr">
                <a:buFontTx/>
                <a:buAutoNum type="arabicPeriod"/>
              </a:pPr>
              <a:endParaRPr lang="de-DE" altLang="de-DE" sz="1600" dirty="0">
                <a:latin typeface="+mj-lt"/>
                <a:cs typeface="Calibri" panose="020F0502020204030204" pitchFamily="34" charset="0"/>
              </a:endParaRPr>
            </a:p>
          </p:txBody>
        </p:sp>
        <p:grpSp>
          <p:nvGrpSpPr>
            <p:cNvPr id="6" name="Group 9"/>
            <p:cNvGrpSpPr>
              <a:grpSpLocks/>
            </p:cNvGrpSpPr>
            <p:nvPr/>
          </p:nvGrpSpPr>
          <p:grpSpPr bwMode="auto">
            <a:xfrm>
              <a:off x="2514600" y="2667000"/>
              <a:ext cx="4114800" cy="4038600"/>
              <a:chOff x="1872" y="2208"/>
              <a:chExt cx="1824" cy="1776"/>
            </a:xfrm>
          </p:grpSpPr>
          <p:sp>
            <p:nvSpPr>
              <p:cNvPr id="7" name="Oval 6"/>
              <p:cNvSpPr>
                <a:spLocks noChangeArrowheads="1"/>
              </p:cNvSpPr>
              <p:nvPr/>
            </p:nvSpPr>
            <p:spPr bwMode="auto">
              <a:xfrm>
                <a:off x="2064" y="2400"/>
                <a:ext cx="1440" cy="1392"/>
              </a:xfrm>
              <a:prstGeom prst="ellipse">
                <a:avLst/>
              </a:prstGeom>
              <a:noFill/>
              <a:ln w="107950">
                <a:solidFill>
                  <a:schemeClr val="accent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190500" indent="-190500">
                  <a:defRPr sz="2400">
                    <a:solidFill>
                      <a:schemeClr val="tx1"/>
                    </a:solidFill>
                    <a:latin typeface="Times New Roman" panose="02020603050405020304" pitchFamily="18" charset="0"/>
                  </a:defRPr>
                </a:lvl1pPr>
                <a:lvl2pPr marL="1123950" indent="-457200">
                  <a:defRPr sz="2400">
                    <a:solidFill>
                      <a:schemeClr val="tx1"/>
                    </a:solidFill>
                    <a:latin typeface="Times New Roman" panose="02020603050405020304" pitchFamily="18" charset="0"/>
                  </a:defRPr>
                </a:lvl2pPr>
                <a:lvl3pPr marL="1771650" indent="-457200">
                  <a:defRPr sz="2400">
                    <a:solidFill>
                      <a:schemeClr val="tx1"/>
                    </a:solidFill>
                    <a:latin typeface="Times New Roman" panose="02020603050405020304" pitchFamily="18" charset="0"/>
                  </a:defRPr>
                </a:lvl3pPr>
                <a:lvl4pPr marL="2419350" indent="-457200">
                  <a:defRPr sz="2400">
                    <a:solidFill>
                      <a:schemeClr val="tx1"/>
                    </a:solidFill>
                    <a:latin typeface="Times New Roman" panose="02020603050405020304" pitchFamily="18" charset="0"/>
                  </a:defRPr>
                </a:lvl4pPr>
                <a:lvl5pPr marL="3067050" indent="-457200">
                  <a:defRPr sz="2400">
                    <a:solidFill>
                      <a:schemeClr val="tx1"/>
                    </a:solidFill>
                    <a:latin typeface="Times New Roman" panose="02020603050405020304" pitchFamily="18" charset="0"/>
                  </a:defRPr>
                </a:lvl5pPr>
                <a:lvl6pPr marL="3524250" indent="-457200" fontAlgn="base">
                  <a:spcBef>
                    <a:spcPct val="0"/>
                  </a:spcBef>
                  <a:spcAft>
                    <a:spcPct val="0"/>
                  </a:spcAft>
                  <a:defRPr sz="2400">
                    <a:solidFill>
                      <a:schemeClr val="tx1"/>
                    </a:solidFill>
                    <a:latin typeface="Times New Roman" panose="02020603050405020304" pitchFamily="18" charset="0"/>
                  </a:defRPr>
                </a:lvl6pPr>
                <a:lvl7pPr marL="3981450" indent="-457200" fontAlgn="base">
                  <a:spcBef>
                    <a:spcPct val="0"/>
                  </a:spcBef>
                  <a:spcAft>
                    <a:spcPct val="0"/>
                  </a:spcAft>
                  <a:defRPr sz="2400">
                    <a:solidFill>
                      <a:schemeClr val="tx1"/>
                    </a:solidFill>
                    <a:latin typeface="Times New Roman" panose="02020603050405020304" pitchFamily="18" charset="0"/>
                  </a:defRPr>
                </a:lvl7pPr>
                <a:lvl8pPr marL="4438650" indent="-457200" fontAlgn="base">
                  <a:spcBef>
                    <a:spcPct val="0"/>
                  </a:spcBef>
                  <a:spcAft>
                    <a:spcPct val="0"/>
                  </a:spcAft>
                  <a:defRPr sz="2400">
                    <a:solidFill>
                      <a:schemeClr val="tx1"/>
                    </a:solidFill>
                    <a:latin typeface="Times New Roman" panose="02020603050405020304" pitchFamily="18" charset="0"/>
                  </a:defRPr>
                </a:lvl8pPr>
                <a:lvl9pPr marL="4895850" indent="-457200" fontAlgn="base">
                  <a:spcBef>
                    <a:spcPct val="0"/>
                  </a:spcBef>
                  <a:spcAft>
                    <a:spcPct val="0"/>
                  </a:spcAft>
                  <a:defRPr sz="2400">
                    <a:solidFill>
                      <a:schemeClr val="tx1"/>
                    </a:solidFill>
                    <a:latin typeface="Times New Roman" panose="02020603050405020304" pitchFamily="18" charset="0"/>
                  </a:defRPr>
                </a:lvl9pPr>
              </a:lstStyle>
              <a:p>
                <a:pPr algn="ctr">
                  <a:buFontTx/>
                  <a:buAutoNum type="arabicPeriod"/>
                </a:pPr>
                <a:r>
                  <a:rPr lang="de-DE" altLang="de-DE" sz="1600" dirty="0">
                    <a:latin typeface="+mj-lt"/>
                    <a:cs typeface="Calibri" panose="020F0502020204030204" pitchFamily="34" charset="0"/>
                  </a:rPr>
                  <a:t>Relative Ziele</a:t>
                </a:r>
              </a:p>
              <a:p>
                <a:pPr algn="ctr">
                  <a:buFontTx/>
                  <a:buAutoNum type="arabicPeriod"/>
                </a:pPr>
                <a:r>
                  <a:rPr lang="de-DE" altLang="de-DE" sz="1600" dirty="0">
                    <a:latin typeface="+mj-lt"/>
                    <a:cs typeface="Calibri" panose="020F0502020204030204" pitchFamily="34" charset="0"/>
                  </a:rPr>
                  <a:t>Angepasster Strategieprozess</a:t>
                </a:r>
              </a:p>
              <a:p>
                <a:pPr algn="ctr">
                  <a:buFontTx/>
                  <a:buAutoNum type="arabicPeriod"/>
                </a:pPr>
                <a:r>
                  <a:rPr lang="de-DE" altLang="de-DE" sz="1600" dirty="0">
                    <a:latin typeface="+mj-lt"/>
                    <a:cs typeface="Calibri" panose="020F0502020204030204" pitchFamily="34" charset="0"/>
                  </a:rPr>
                  <a:t>Frühwarnsysteme nutzen</a:t>
                </a:r>
              </a:p>
              <a:p>
                <a:pPr algn="ctr">
                  <a:buFontTx/>
                  <a:buAutoNum type="arabicPeriod"/>
                </a:pPr>
                <a:r>
                  <a:rPr lang="de-DE" altLang="de-DE" sz="1600" dirty="0">
                    <a:latin typeface="+mj-lt"/>
                    <a:cs typeface="Calibri" panose="020F0502020204030204" pitchFamily="34" charset="0"/>
                  </a:rPr>
                  <a:t>Nutzbarmachung Ressourcen</a:t>
                </a:r>
              </a:p>
              <a:p>
                <a:pPr algn="ctr">
                  <a:buFontTx/>
                  <a:buAutoNum type="arabicPeriod"/>
                </a:pPr>
                <a:r>
                  <a:rPr lang="de-DE" altLang="de-DE" sz="1600" dirty="0">
                    <a:latin typeface="+mj-lt"/>
                    <a:cs typeface="Calibri" panose="020F0502020204030204" pitchFamily="34" charset="0"/>
                  </a:rPr>
                  <a:t>Measurement und Kontrolle</a:t>
                </a:r>
              </a:p>
              <a:p>
                <a:pPr algn="ctr">
                  <a:buFontTx/>
                  <a:buAutoNum type="arabicPeriod"/>
                </a:pPr>
                <a:r>
                  <a:rPr lang="de-DE" altLang="de-DE" sz="1600" dirty="0">
                    <a:latin typeface="+mj-lt"/>
                    <a:cs typeface="Calibri" panose="020F0502020204030204" pitchFamily="34" charset="0"/>
                  </a:rPr>
                  <a:t>Anreiz und Entlohnung</a:t>
                </a:r>
              </a:p>
            </p:txBody>
          </p:sp>
          <p:sp>
            <p:nvSpPr>
              <p:cNvPr id="8" name="Oval 7"/>
              <p:cNvSpPr>
                <a:spLocks noChangeArrowheads="1"/>
              </p:cNvSpPr>
              <p:nvPr/>
            </p:nvSpPr>
            <p:spPr bwMode="auto">
              <a:xfrm>
                <a:off x="1968" y="2304"/>
                <a:ext cx="1632" cy="1584"/>
              </a:xfrm>
              <a:prstGeom prst="ellipse">
                <a:avLst/>
              </a:prstGeom>
              <a:noFill/>
              <a:ln w="107950">
                <a:solidFill>
                  <a:schemeClr val="accent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sp>
            <p:nvSpPr>
              <p:cNvPr id="9" name="Oval 8"/>
              <p:cNvSpPr>
                <a:spLocks noChangeArrowheads="1"/>
              </p:cNvSpPr>
              <p:nvPr/>
            </p:nvSpPr>
            <p:spPr bwMode="auto">
              <a:xfrm>
                <a:off x="1872" y="2208"/>
                <a:ext cx="1824" cy="1776"/>
              </a:xfrm>
              <a:prstGeom prst="ellipse">
                <a:avLst/>
              </a:prstGeom>
              <a:noFill/>
              <a:ln w="107950">
                <a:solidFill>
                  <a:schemeClr val="accent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grpSp>
        <p:sp>
          <p:nvSpPr>
            <p:cNvPr id="10" name="AutoShape 10"/>
            <p:cNvSpPr>
              <a:spLocks noChangeArrowheads="1"/>
            </p:cNvSpPr>
            <p:nvPr/>
          </p:nvSpPr>
          <p:spPr bwMode="auto">
            <a:xfrm rot="6495586" flipH="1">
              <a:off x="2232026" y="4654550"/>
              <a:ext cx="533400" cy="206375"/>
            </a:xfrm>
            <a:prstGeom prst="rtTriangle">
              <a:avLst/>
            </a:prstGeom>
            <a:solidFill>
              <a:schemeClr val="accent3"/>
            </a:solidFill>
            <a:ln w="9525">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sp>
          <p:nvSpPr>
            <p:cNvPr id="11" name="AutoShape 11"/>
            <p:cNvSpPr>
              <a:spLocks noChangeArrowheads="1"/>
            </p:cNvSpPr>
            <p:nvPr/>
          </p:nvSpPr>
          <p:spPr bwMode="auto">
            <a:xfrm rot="10895377" flipH="1">
              <a:off x="3581400" y="2667000"/>
              <a:ext cx="533400" cy="206375"/>
            </a:xfrm>
            <a:prstGeom prst="rtTriangle">
              <a:avLst/>
            </a:prstGeom>
            <a:solidFill>
              <a:schemeClr val="accent3"/>
            </a:solidFill>
            <a:ln w="9525">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sp>
          <p:nvSpPr>
            <p:cNvPr id="12" name="AutoShape 12"/>
            <p:cNvSpPr>
              <a:spLocks noChangeArrowheads="1"/>
            </p:cNvSpPr>
            <p:nvPr/>
          </p:nvSpPr>
          <p:spPr bwMode="auto">
            <a:xfrm rot="15798776" flipH="1">
              <a:off x="6118226" y="3581400"/>
              <a:ext cx="533400" cy="206375"/>
            </a:xfrm>
            <a:prstGeom prst="rtTriangle">
              <a:avLst/>
            </a:prstGeom>
            <a:solidFill>
              <a:schemeClr val="accent3"/>
            </a:solidFill>
            <a:ln w="9525">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sp>
          <p:nvSpPr>
            <p:cNvPr id="13" name="AutoShape 13"/>
            <p:cNvSpPr>
              <a:spLocks noChangeArrowheads="1"/>
            </p:cNvSpPr>
            <p:nvPr/>
          </p:nvSpPr>
          <p:spPr bwMode="auto">
            <a:xfrm rot="19738885" flipH="1">
              <a:off x="5943600" y="5867400"/>
              <a:ext cx="533400" cy="206375"/>
            </a:xfrm>
            <a:prstGeom prst="rtTriangle">
              <a:avLst/>
            </a:prstGeom>
            <a:solidFill>
              <a:schemeClr val="accent3"/>
            </a:solidFill>
            <a:ln w="9525">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grpSp>
      <p:sp>
        <p:nvSpPr>
          <p:cNvPr id="18" name="Foliennummernplatzhalter 17">
            <a:extLst>
              <a:ext uri="{FF2B5EF4-FFF2-40B4-BE49-F238E27FC236}">
                <a16:creationId xmlns:a16="http://schemas.microsoft.com/office/drawing/2014/main" id="{76DE30C0-FB17-4CA2-AEC1-064DA7FAB0B2}"/>
              </a:ext>
            </a:extLst>
          </p:cNvPr>
          <p:cNvSpPr>
            <a:spLocks noGrp="1"/>
          </p:cNvSpPr>
          <p:nvPr>
            <p:ph type="sldNum" sz="quarter" idx="11"/>
          </p:nvPr>
        </p:nvSpPr>
        <p:spPr/>
        <p:txBody>
          <a:bodyPr/>
          <a:lstStyle/>
          <a:p>
            <a:fld id="{FFC269A0-BD27-4577-9DED-0AAE60100C51}" type="slidenum">
              <a:rPr lang="de-DE" smtClean="0"/>
              <a:pPr/>
              <a:t>192</a:t>
            </a:fld>
            <a:r>
              <a:rPr lang="de-DE"/>
              <a:t> | ©</a:t>
            </a:r>
            <a:endParaRPr lang="de-DE" dirty="0"/>
          </a:p>
        </p:txBody>
      </p:sp>
      <p:sp>
        <p:nvSpPr>
          <p:cNvPr id="19" name="Fußzeilenplatzhalter 18">
            <a:extLst>
              <a:ext uri="{FF2B5EF4-FFF2-40B4-BE49-F238E27FC236}">
                <a16:creationId xmlns:a16="http://schemas.microsoft.com/office/drawing/2014/main" id="{15A4B747-07C1-4D45-BCCC-C44A97F1595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774344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3227" name="think-cell Folie" r:id="rId4" imgW="196" imgH="196" progId="TCLayout.ActiveDocument.1">
                  <p:embed/>
                </p:oleObj>
              </mc:Choice>
              <mc:Fallback>
                <p:oleObj name="think-cell Folie" r:id="rId4" imgW="196" imgH="196" progId="TCLayout.ActiveDocument.1">
                  <p:embed/>
                  <p:pic>
                    <p:nvPicPr>
                      <p:cNvPr id="5" name="Objekt 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Agile Unternehmenssteuerung</a:t>
            </a:r>
          </a:p>
          <a:p>
            <a:r>
              <a:rPr lang="de-DE" b="1" dirty="0"/>
              <a:t>OKR</a:t>
            </a:r>
          </a:p>
          <a:p>
            <a:r>
              <a:rPr lang="de-DE" dirty="0" err="1"/>
              <a:t>Scrum</a:t>
            </a:r>
            <a:endParaRPr lang="de-DE" dirty="0"/>
          </a:p>
        </p:txBody>
      </p:sp>
      <p:sp>
        <p:nvSpPr>
          <p:cNvPr id="8" name="Textplatzhalter 7"/>
          <p:cNvSpPr>
            <a:spLocks noGrp="1"/>
          </p:cNvSpPr>
          <p:nvPr>
            <p:ph type="body" sz="quarter" idx="13"/>
          </p:nvPr>
        </p:nvSpPr>
        <p:spPr/>
        <p:txBody>
          <a:bodyPr/>
          <a:lstStyle/>
          <a:p>
            <a:endParaRPr lang="de-DE"/>
          </a:p>
        </p:txBody>
      </p:sp>
      <p:sp>
        <p:nvSpPr>
          <p:cNvPr id="7" name="Foliennummernplatzhalter 6">
            <a:extLst>
              <a:ext uri="{FF2B5EF4-FFF2-40B4-BE49-F238E27FC236}">
                <a16:creationId xmlns:a16="http://schemas.microsoft.com/office/drawing/2014/main" id="{D7EB8C11-DCC4-4BF1-94BD-4E26070F65C9}"/>
              </a:ext>
            </a:extLst>
          </p:cNvPr>
          <p:cNvSpPr>
            <a:spLocks noGrp="1"/>
          </p:cNvSpPr>
          <p:nvPr>
            <p:ph type="sldNum" sz="quarter" idx="11"/>
          </p:nvPr>
        </p:nvSpPr>
        <p:spPr/>
        <p:txBody>
          <a:bodyPr/>
          <a:lstStyle/>
          <a:p>
            <a:fld id="{FFC269A0-BD27-4577-9DED-0AAE60100C51}" type="slidenum">
              <a:rPr lang="de-DE" smtClean="0"/>
              <a:pPr/>
              <a:t>193</a:t>
            </a:fld>
            <a:r>
              <a:rPr lang="de-DE"/>
              <a:t> | ©</a:t>
            </a:r>
            <a:endParaRPr lang="de-DE" dirty="0"/>
          </a:p>
        </p:txBody>
      </p:sp>
      <p:sp>
        <p:nvSpPr>
          <p:cNvPr id="9" name="Fußzeilenplatzhalter 8">
            <a:extLst>
              <a:ext uri="{FF2B5EF4-FFF2-40B4-BE49-F238E27FC236}">
                <a16:creationId xmlns:a16="http://schemas.microsoft.com/office/drawing/2014/main" id="{2A6D488E-884F-4265-A927-24D950B60D9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1859238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4251" name="think-cell Folie" r:id="rId5" imgW="196" imgH="196" progId="TCLayout.ActiveDocument.1">
                  <p:embed/>
                </p:oleObj>
              </mc:Choice>
              <mc:Fallback>
                <p:oleObj name="think-cell Folie" r:id="rId5" imgW="196" imgH="196" progId="TCLayout.ActiveDocument.1">
                  <p:embed/>
                  <p:pic>
                    <p:nvPicPr>
                      <p:cNvPr id="5" name="Objekt 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Herausforderungen</a:t>
            </a:r>
          </a:p>
        </p:txBody>
      </p:sp>
      <p:sp>
        <p:nvSpPr>
          <p:cNvPr id="3" name="Inhaltsplatzhalter 2"/>
          <p:cNvSpPr>
            <a:spLocks noGrp="1"/>
          </p:cNvSpPr>
          <p:nvPr>
            <p:ph idx="1"/>
          </p:nvPr>
        </p:nvSpPr>
        <p:spPr/>
        <p:txBody>
          <a:bodyPr/>
          <a:lstStyle/>
          <a:p>
            <a:pPr marL="0" indent="0" algn="ctr">
              <a:buNone/>
            </a:pPr>
            <a:r>
              <a:rPr lang="en-US" sz="1800" dirty="0"/>
              <a:t>“Your company has 21st-century technology, mid-20th-century management processes, all built atop 19th-century management principles.”</a:t>
            </a:r>
          </a:p>
          <a:p>
            <a:pPr marL="0" indent="0" algn="ctr">
              <a:buNone/>
            </a:pPr>
            <a:r>
              <a:rPr lang="en-US" sz="1800" dirty="0"/>
              <a:t>Gary Hamel</a:t>
            </a:r>
          </a:p>
          <a:p>
            <a:pPr algn="ctr"/>
            <a:endParaRPr lang="en-US" sz="1800" dirty="0"/>
          </a:p>
          <a:p>
            <a:pPr marL="0" indent="0" algn="ctr">
              <a:buNone/>
            </a:pPr>
            <a:r>
              <a:rPr lang="en-US" sz="1800" dirty="0"/>
              <a:t>“We basically unplug anything which is annual. The notion is that, in the digital age, sitting down once a year to do anything is weird, it’s just bizarre.”</a:t>
            </a:r>
          </a:p>
          <a:p>
            <a:pPr marL="0" indent="0" algn="ctr">
              <a:buNone/>
            </a:pPr>
            <a:r>
              <a:rPr lang="en-US" sz="1800" dirty="0"/>
              <a:t>Jeff </a:t>
            </a:r>
            <a:r>
              <a:rPr lang="en-US" sz="1800" dirty="0" err="1"/>
              <a:t>Immelt</a:t>
            </a:r>
            <a:r>
              <a:rPr lang="en-US" sz="1800" dirty="0"/>
              <a:t>, CEO GE, 2015</a:t>
            </a:r>
            <a:endParaRPr lang="de-DE" sz="1800" dirty="0"/>
          </a:p>
        </p:txBody>
      </p:sp>
      <p:sp>
        <p:nvSpPr>
          <p:cNvPr id="4" name="Textplatzhalter 3"/>
          <p:cNvSpPr>
            <a:spLocks noGrp="1"/>
          </p:cNvSpPr>
          <p:nvPr>
            <p:ph type="body" sz="quarter" idx="13"/>
          </p:nvPr>
        </p:nvSpPr>
        <p:spPr/>
        <p:txBody>
          <a:bodyPr/>
          <a:lstStyle/>
          <a:p>
            <a:endParaRPr lang="de-DE"/>
          </a:p>
        </p:txBody>
      </p:sp>
      <p:sp>
        <p:nvSpPr>
          <p:cNvPr id="8" name="Foliennummernplatzhalter 7">
            <a:extLst>
              <a:ext uri="{FF2B5EF4-FFF2-40B4-BE49-F238E27FC236}">
                <a16:creationId xmlns:a16="http://schemas.microsoft.com/office/drawing/2014/main" id="{D296E7C6-4A3A-4424-8656-BF55D5416E4E}"/>
              </a:ext>
            </a:extLst>
          </p:cNvPr>
          <p:cNvSpPr>
            <a:spLocks noGrp="1"/>
          </p:cNvSpPr>
          <p:nvPr>
            <p:ph type="sldNum" sz="quarter" idx="11"/>
          </p:nvPr>
        </p:nvSpPr>
        <p:spPr/>
        <p:txBody>
          <a:bodyPr/>
          <a:lstStyle/>
          <a:p>
            <a:fld id="{FFC269A0-BD27-4577-9DED-0AAE60100C51}" type="slidenum">
              <a:rPr lang="de-DE" smtClean="0"/>
              <a:pPr/>
              <a:t>194</a:t>
            </a:fld>
            <a:r>
              <a:rPr lang="de-DE"/>
              <a:t> | ©</a:t>
            </a:r>
            <a:endParaRPr lang="de-DE" dirty="0"/>
          </a:p>
        </p:txBody>
      </p:sp>
      <p:sp>
        <p:nvSpPr>
          <p:cNvPr id="9" name="Fußzeilenplatzhalter 8">
            <a:extLst>
              <a:ext uri="{FF2B5EF4-FFF2-40B4-BE49-F238E27FC236}">
                <a16:creationId xmlns:a16="http://schemas.microsoft.com/office/drawing/2014/main" id="{63863510-1DAC-4E60-9B79-1E8E888021FA}"/>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25014583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5275" name="think-cell Folie" r:id="rId6" imgW="196" imgH="196" progId="TCLayout.ActiveDocument.1">
                  <p:embed/>
                </p:oleObj>
              </mc:Choice>
              <mc:Fallback>
                <p:oleObj name="think-cell Folie" r:id="rId6" imgW="196" imgH="196" progId="TCLayout.ActiveDocument.1">
                  <p:embed/>
                  <p:pic>
                    <p:nvPicPr>
                      <p:cNvPr id="5" name="Objekt 4"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OKR-Prinzipien</a:t>
            </a:r>
          </a:p>
        </p:txBody>
      </p:sp>
      <p:sp>
        <p:nvSpPr>
          <p:cNvPr id="3" name="Inhaltsplatzhalter 2"/>
          <p:cNvSpPr>
            <a:spLocks noGrp="1"/>
          </p:cNvSpPr>
          <p:nvPr>
            <p:ph idx="1"/>
          </p:nvPr>
        </p:nvSpPr>
        <p:spPr>
          <a:xfrm>
            <a:off x="2063751" y="2557128"/>
            <a:ext cx="8358716" cy="3383964"/>
          </a:xfrm>
        </p:spPr>
        <p:txBody>
          <a:bodyPr/>
          <a:lstStyle/>
          <a:p>
            <a:r>
              <a:rPr lang="de-DE" sz="1600" dirty="0"/>
              <a:t>Fokus </a:t>
            </a:r>
          </a:p>
          <a:p>
            <a:pPr lvl="1">
              <a:buFont typeface="Symbol" panose="05050102010706020507" pitchFamily="18" charset="2"/>
              <a:buChar char="-"/>
            </a:pPr>
            <a:r>
              <a:rPr lang="de-DE" sz="1400" dirty="0"/>
              <a:t>Maximal fünf </a:t>
            </a:r>
            <a:r>
              <a:rPr lang="de-DE" sz="1400" dirty="0" err="1"/>
              <a:t>Objectives</a:t>
            </a:r>
            <a:r>
              <a:rPr lang="de-DE" sz="1400" dirty="0"/>
              <a:t> und vier Key </a:t>
            </a:r>
            <a:r>
              <a:rPr lang="de-DE" sz="1400" dirty="0" err="1"/>
              <a:t>Results</a:t>
            </a:r>
            <a:r>
              <a:rPr lang="de-DE" sz="1400" dirty="0"/>
              <a:t> pro </a:t>
            </a:r>
            <a:r>
              <a:rPr lang="de-DE" sz="1400" dirty="0" err="1"/>
              <a:t>Objective</a:t>
            </a:r>
            <a:r>
              <a:rPr lang="de-DE" sz="1400" dirty="0"/>
              <a:t> </a:t>
            </a:r>
          </a:p>
          <a:p>
            <a:pPr lvl="1">
              <a:buFont typeface="Symbol" panose="05050102010706020507" pitchFamily="18" charset="2"/>
              <a:buChar char="-"/>
            </a:pPr>
            <a:r>
              <a:rPr lang="de-DE" sz="1400" dirty="0"/>
              <a:t>Nur strategische Projekte und Initiativen, kein reguläres Tagesgeschäft </a:t>
            </a:r>
          </a:p>
          <a:p>
            <a:r>
              <a:rPr lang="de-DE" sz="1600" dirty="0"/>
              <a:t>Partizipation </a:t>
            </a:r>
          </a:p>
          <a:p>
            <a:pPr lvl="1">
              <a:buFont typeface="Symbol" panose="05050102010706020507" pitchFamily="18" charset="2"/>
              <a:buChar char="-"/>
            </a:pPr>
            <a:r>
              <a:rPr lang="de-DE" sz="1400" dirty="0"/>
              <a:t>Mindestens 60 % der OKRS kommen vom Team </a:t>
            </a:r>
          </a:p>
          <a:p>
            <a:pPr lvl="1">
              <a:buFont typeface="Symbol" panose="05050102010706020507" pitchFamily="18" charset="2"/>
              <a:buChar char="-"/>
            </a:pPr>
            <a:r>
              <a:rPr lang="de-DE" sz="1400" dirty="0"/>
              <a:t>Kein Diktieren, alle Beteiligten müssen zustimmen </a:t>
            </a:r>
          </a:p>
          <a:p>
            <a:r>
              <a:rPr lang="de-DE" sz="1600" dirty="0"/>
              <a:t>Transparenz </a:t>
            </a:r>
          </a:p>
          <a:p>
            <a:pPr lvl="1">
              <a:buFont typeface="Symbol" panose="05050102010706020507" pitchFamily="18" charset="2"/>
              <a:buChar char="-"/>
            </a:pPr>
            <a:r>
              <a:rPr lang="de-DE" sz="1400" dirty="0"/>
              <a:t>Alle Mitarbeiter des Unternehmens bestimmen OKRs für das Quartal </a:t>
            </a:r>
          </a:p>
          <a:p>
            <a:pPr lvl="1">
              <a:buFont typeface="Symbol" panose="05050102010706020507" pitchFamily="18" charset="2"/>
              <a:buChar char="-"/>
            </a:pPr>
            <a:r>
              <a:rPr lang="de-DE" sz="1400" dirty="0"/>
              <a:t>Die OKRs jedes Mitarbeiters sind öffentlich zugänglich, z. B. über das Intranet </a:t>
            </a:r>
          </a:p>
          <a:p>
            <a:r>
              <a:rPr lang="de-DE" sz="1600" dirty="0"/>
              <a:t>Bewertung </a:t>
            </a:r>
          </a:p>
          <a:p>
            <a:pPr lvl="1">
              <a:buFont typeface="Symbol" panose="05050102010706020507" pitchFamily="18" charset="2"/>
              <a:buChar char="-"/>
            </a:pPr>
            <a:r>
              <a:rPr lang="de-DE" sz="1400" dirty="0"/>
              <a:t>Bewertung jedes OKRS auf einer Skala von O bis 1</a:t>
            </a:r>
          </a:p>
          <a:p>
            <a:pPr lvl="1">
              <a:buFont typeface="Symbol" panose="05050102010706020507" pitchFamily="18" charset="2"/>
              <a:buChar char="-"/>
            </a:pPr>
            <a:r>
              <a:rPr lang="de-DE" sz="1400" dirty="0"/>
              <a:t>Bewertungen zwischen 0,6 und 0,7 gelten als gut </a:t>
            </a:r>
          </a:p>
          <a:p>
            <a:endParaRPr lang="de-DE" sz="1600" dirty="0"/>
          </a:p>
          <a:p>
            <a:endParaRPr lang="de-DE" sz="1600" dirty="0"/>
          </a:p>
        </p:txBody>
      </p:sp>
      <p:sp>
        <p:nvSpPr>
          <p:cNvPr id="7" name="Rechteck 6"/>
          <p:cNvSpPr/>
          <p:nvPr/>
        </p:nvSpPr>
        <p:spPr>
          <a:xfrm>
            <a:off x="2063553" y="1232759"/>
            <a:ext cx="3719180" cy="1200329"/>
          </a:xfrm>
          <a:prstGeom prst="rect">
            <a:avLst/>
          </a:prstGeom>
          <a:solidFill>
            <a:schemeClr val="bg1">
              <a:lumMod val="95000"/>
            </a:schemeClr>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de-DE" dirty="0" err="1">
                <a:solidFill>
                  <a:schemeClr val="tx1"/>
                </a:solidFill>
              </a:rPr>
              <a:t>Objective</a:t>
            </a:r>
            <a:endParaRPr lang="de-DE" dirty="0">
              <a:solidFill>
                <a:schemeClr val="tx1"/>
              </a:solidFill>
            </a:endParaRPr>
          </a:p>
          <a:p>
            <a:pPr marL="271463" lvl="1" indent="-271463">
              <a:buFont typeface="Arial" panose="020B0604020202020204" pitchFamily="34" charset="0"/>
              <a:buChar char="•"/>
            </a:pPr>
            <a:r>
              <a:rPr lang="de-DE" sz="1600" dirty="0">
                <a:solidFill>
                  <a:schemeClr val="tx1"/>
                </a:solidFill>
              </a:rPr>
              <a:t>Was soll erreicht werden? </a:t>
            </a:r>
          </a:p>
          <a:p>
            <a:pPr marL="271463" lvl="1" indent="-271463">
              <a:buFont typeface="Arial" panose="020B0604020202020204" pitchFamily="34" charset="0"/>
              <a:buChar char="•"/>
            </a:pPr>
            <a:r>
              <a:rPr lang="de-DE" sz="1600" dirty="0">
                <a:solidFill>
                  <a:schemeClr val="tx1"/>
                </a:solidFill>
              </a:rPr>
              <a:t>Qualitativ, ambitioniert, inspirierend, zeitgebunden </a:t>
            </a:r>
          </a:p>
        </p:txBody>
      </p:sp>
      <p:sp>
        <p:nvSpPr>
          <p:cNvPr id="8" name="Rechteck 7"/>
          <p:cNvSpPr/>
          <p:nvPr/>
        </p:nvSpPr>
        <p:spPr>
          <a:xfrm>
            <a:off x="6374543" y="1232755"/>
            <a:ext cx="3753909" cy="1200330"/>
          </a:xfrm>
          <a:prstGeom prst="rect">
            <a:avLst/>
          </a:prstGeom>
          <a:solidFill>
            <a:schemeClr val="bg1">
              <a:lumMod val="95000"/>
            </a:schemeClr>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de-DE" dirty="0">
                <a:solidFill>
                  <a:schemeClr val="tx1"/>
                </a:solidFill>
              </a:rPr>
              <a:t>Key </a:t>
            </a:r>
            <a:r>
              <a:rPr lang="de-DE" dirty="0" err="1">
                <a:solidFill>
                  <a:schemeClr val="tx1"/>
                </a:solidFill>
              </a:rPr>
              <a:t>Results</a:t>
            </a:r>
            <a:endParaRPr lang="de-DE" dirty="0">
              <a:solidFill>
                <a:schemeClr val="tx1"/>
              </a:solidFill>
            </a:endParaRPr>
          </a:p>
          <a:p>
            <a:pPr marL="285750" indent="-285750">
              <a:buFont typeface="Arial" panose="020B0604020202020204" pitchFamily="34" charset="0"/>
              <a:buChar char="•"/>
            </a:pPr>
            <a:r>
              <a:rPr lang="de-DE" sz="1600" dirty="0">
                <a:solidFill>
                  <a:schemeClr val="tx1"/>
                </a:solidFill>
              </a:rPr>
              <a:t>Wie kann das </a:t>
            </a:r>
            <a:r>
              <a:rPr lang="de-DE" sz="1600" dirty="0" err="1">
                <a:solidFill>
                  <a:schemeClr val="tx1"/>
                </a:solidFill>
              </a:rPr>
              <a:t>Objective</a:t>
            </a:r>
            <a:r>
              <a:rPr lang="de-DE" sz="1600" dirty="0">
                <a:solidFill>
                  <a:schemeClr val="tx1"/>
                </a:solidFill>
              </a:rPr>
              <a:t> erreicht werden? </a:t>
            </a:r>
          </a:p>
          <a:p>
            <a:pPr marL="285750" indent="-285750">
              <a:buFont typeface="Arial" panose="020B0604020202020204" pitchFamily="34" charset="0"/>
              <a:buChar char="•"/>
            </a:pPr>
            <a:r>
              <a:rPr lang="de-DE" sz="1600" dirty="0">
                <a:solidFill>
                  <a:schemeClr val="tx1"/>
                </a:solidFill>
              </a:rPr>
              <a:t>Quantitativ, messbar, operativ </a:t>
            </a:r>
          </a:p>
        </p:txBody>
      </p:sp>
      <p:sp>
        <p:nvSpPr>
          <p:cNvPr id="4" name="Foliennummernplatzhalter 3">
            <a:extLst>
              <a:ext uri="{FF2B5EF4-FFF2-40B4-BE49-F238E27FC236}">
                <a16:creationId xmlns:a16="http://schemas.microsoft.com/office/drawing/2014/main" id="{D7544F58-7B1A-4843-A897-14E6C017C04D}"/>
              </a:ext>
            </a:extLst>
          </p:cNvPr>
          <p:cNvSpPr>
            <a:spLocks noGrp="1"/>
          </p:cNvSpPr>
          <p:nvPr>
            <p:ph type="sldNum" sz="quarter" idx="11"/>
          </p:nvPr>
        </p:nvSpPr>
        <p:spPr/>
        <p:txBody>
          <a:bodyPr/>
          <a:lstStyle/>
          <a:p>
            <a:fld id="{FFC269A0-BD27-4577-9DED-0AAE60100C51}" type="slidenum">
              <a:rPr lang="de-DE" smtClean="0"/>
              <a:pPr/>
              <a:t>195</a:t>
            </a:fld>
            <a:r>
              <a:rPr lang="de-DE"/>
              <a:t> | ©</a:t>
            </a:r>
            <a:endParaRPr lang="de-DE" dirty="0"/>
          </a:p>
        </p:txBody>
      </p:sp>
      <p:sp>
        <p:nvSpPr>
          <p:cNvPr id="11" name="Fußzeilenplatzhalter 10">
            <a:extLst>
              <a:ext uri="{FF2B5EF4-FFF2-40B4-BE49-F238E27FC236}">
                <a16:creationId xmlns:a16="http://schemas.microsoft.com/office/drawing/2014/main" id="{4BDAAE58-E008-462E-B559-D1C04033E7F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3058989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6299" name="think-cell Folie" r:id="rId5" imgW="196" imgH="196" progId="TCLayout.ActiveDocument.1">
                  <p:embed/>
                </p:oleObj>
              </mc:Choice>
              <mc:Fallback>
                <p:oleObj name="think-cell Folie" r:id="rId5" imgW="196" imgH="196" progId="TCLayout.ActiveDocument.1">
                  <p:embed/>
                  <p:pic>
                    <p:nvPicPr>
                      <p:cNvPr id="6" name="Objekt 5"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5" name="Rechteck 4"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Einige Anwender</a:t>
            </a:r>
          </a:p>
        </p:txBody>
      </p:sp>
      <p:sp>
        <p:nvSpPr>
          <p:cNvPr id="3" name="Inhaltsplatzhalter 2"/>
          <p:cNvSpPr>
            <a:spLocks noGrp="1"/>
          </p:cNvSpPr>
          <p:nvPr>
            <p:ph idx="1"/>
          </p:nvPr>
        </p:nvSpPr>
        <p:spPr>
          <a:xfrm>
            <a:off x="2063949" y="1556795"/>
            <a:ext cx="8064500" cy="4238557"/>
          </a:xfrm>
        </p:spPr>
        <p:txBody>
          <a:bodyPr wrap="square" numCol="5"/>
          <a:lstStyle/>
          <a:p>
            <a:pPr marL="0" indent="0">
              <a:spcBef>
                <a:spcPts val="300"/>
              </a:spcBef>
              <a:buNone/>
            </a:pPr>
            <a:r>
              <a:rPr lang="de-DE" sz="1800" dirty="0"/>
              <a:t>Accenture</a:t>
            </a:r>
          </a:p>
          <a:p>
            <a:pPr marL="0" indent="0">
              <a:spcBef>
                <a:spcPts val="300"/>
              </a:spcBef>
              <a:buNone/>
            </a:pPr>
            <a:r>
              <a:rPr lang="de-DE" sz="1800" dirty="0"/>
              <a:t>Adobe</a:t>
            </a:r>
          </a:p>
          <a:p>
            <a:pPr marL="0" indent="0">
              <a:spcBef>
                <a:spcPts val="300"/>
              </a:spcBef>
              <a:buNone/>
            </a:pPr>
            <a:r>
              <a:rPr lang="de-DE" sz="1800" dirty="0"/>
              <a:t>Amazon</a:t>
            </a:r>
          </a:p>
          <a:p>
            <a:pPr marL="0" indent="0">
              <a:spcBef>
                <a:spcPts val="300"/>
              </a:spcBef>
              <a:buNone/>
            </a:pPr>
            <a:r>
              <a:rPr lang="de-DE" sz="1800" dirty="0"/>
              <a:t>American Global </a:t>
            </a:r>
            <a:r>
              <a:rPr lang="de-DE" sz="1800" dirty="0" err="1"/>
              <a:t>Logistics</a:t>
            </a:r>
            <a:endParaRPr lang="de-DE" sz="1800" dirty="0"/>
          </a:p>
          <a:p>
            <a:pPr marL="0" indent="0">
              <a:spcBef>
                <a:spcPts val="300"/>
              </a:spcBef>
              <a:buNone/>
            </a:pPr>
            <a:r>
              <a:rPr lang="de-DE" sz="1800" dirty="0" err="1"/>
              <a:t>Anheuser</a:t>
            </a:r>
            <a:r>
              <a:rPr lang="de-DE" sz="1800" dirty="0"/>
              <a:t>-Busch</a:t>
            </a:r>
          </a:p>
          <a:p>
            <a:pPr marL="0" indent="0">
              <a:spcBef>
                <a:spcPts val="300"/>
              </a:spcBef>
              <a:buNone/>
            </a:pPr>
            <a:r>
              <a:rPr lang="de-DE" sz="1800" dirty="0" err="1"/>
              <a:t>Asana</a:t>
            </a:r>
            <a:endParaRPr lang="de-DE" sz="1800" dirty="0"/>
          </a:p>
          <a:p>
            <a:pPr marL="0" indent="0">
              <a:spcBef>
                <a:spcPts val="300"/>
              </a:spcBef>
              <a:buNone/>
            </a:pPr>
            <a:r>
              <a:rPr lang="de-DE" sz="1800" dirty="0" err="1"/>
              <a:t>Baidu</a:t>
            </a:r>
            <a:endParaRPr lang="de-DE" sz="1800" dirty="0"/>
          </a:p>
          <a:p>
            <a:pPr marL="0" indent="0">
              <a:spcBef>
                <a:spcPts val="300"/>
              </a:spcBef>
              <a:buNone/>
            </a:pPr>
            <a:r>
              <a:rPr lang="de-DE" sz="1800" dirty="0"/>
              <a:t>Box</a:t>
            </a:r>
          </a:p>
          <a:p>
            <a:pPr marL="0" indent="0">
              <a:spcBef>
                <a:spcPts val="300"/>
              </a:spcBef>
              <a:buNone/>
            </a:pPr>
            <a:r>
              <a:rPr lang="de-DE" sz="1800" dirty="0" err="1"/>
              <a:t>CareerBuilder</a:t>
            </a:r>
            <a:endParaRPr lang="de-DE" sz="1800" dirty="0"/>
          </a:p>
          <a:p>
            <a:pPr marL="0" indent="0">
              <a:spcBef>
                <a:spcPts val="300"/>
              </a:spcBef>
              <a:buNone/>
            </a:pPr>
            <a:r>
              <a:rPr lang="de-DE" sz="1800" dirty="0" err="1"/>
              <a:t>Capco</a:t>
            </a:r>
            <a:endParaRPr lang="de-DE" sz="1800" dirty="0"/>
          </a:p>
          <a:p>
            <a:pPr marL="0" indent="0">
              <a:spcBef>
                <a:spcPts val="300"/>
              </a:spcBef>
              <a:buNone/>
            </a:pPr>
            <a:r>
              <a:rPr lang="de-DE" sz="1800" dirty="0"/>
              <a:t>Cap Gemini</a:t>
            </a:r>
          </a:p>
          <a:p>
            <a:pPr marL="0" indent="0">
              <a:spcBef>
                <a:spcPts val="300"/>
              </a:spcBef>
              <a:buNone/>
            </a:pPr>
            <a:r>
              <a:rPr lang="de-DE" sz="1800" dirty="0" err="1"/>
              <a:t>Datto</a:t>
            </a:r>
            <a:endParaRPr lang="de-DE" sz="1800" dirty="0"/>
          </a:p>
          <a:p>
            <a:pPr marL="0" indent="0">
              <a:spcBef>
                <a:spcPts val="300"/>
              </a:spcBef>
              <a:buNone/>
            </a:pPr>
            <a:r>
              <a:rPr lang="de-DE" sz="1800" dirty="0"/>
              <a:t>Dell</a:t>
            </a:r>
          </a:p>
          <a:p>
            <a:pPr marL="0" indent="0">
              <a:spcBef>
                <a:spcPts val="300"/>
              </a:spcBef>
              <a:buNone/>
            </a:pPr>
            <a:r>
              <a:rPr lang="de-DE" sz="1800" dirty="0" err="1"/>
              <a:t>Deloitte</a:t>
            </a:r>
            <a:endParaRPr lang="de-DE" sz="1800" dirty="0"/>
          </a:p>
          <a:p>
            <a:pPr marL="0" indent="0">
              <a:spcBef>
                <a:spcPts val="300"/>
              </a:spcBef>
              <a:buNone/>
            </a:pPr>
            <a:r>
              <a:rPr lang="de-DE" sz="1800" dirty="0"/>
              <a:t>Department </a:t>
            </a:r>
            <a:r>
              <a:rPr lang="de-DE" sz="1800" dirty="0" err="1"/>
              <a:t>of</a:t>
            </a:r>
            <a:r>
              <a:rPr lang="de-DE" sz="1800" dirty="0"/>
              <a:t> </a:t>
            </a:r>
            <a:r>
              <a:rPr lang="de-DE" sz="1800" dirty="0" err="1"/>
              <a:t>the</a:t>
            </a:r>
            <a:r>
              <a:rPr lang="de-DE" sz="1800" dirty="0"/>
              <a:t> Navy</a:t>
            </a:r>
          </a:p>
          <a:p>
            <a:pPr marL="0" indent="0">
              <a:spcBef>
                <a:spcPts val="300"/>
              </a:spcBef>
              <a:buNone/>
            </a:pPr>
            <a:r>
              <a:rPr lang="de-DE" sz="1800" dirty="0" err="1"/>
              <a:t>Domo</a:t>
            </a:r>
            <a:endParaRPr lang="de-DE" sz="1800" dirty="0"/>
          </a:p>
          <a:p>
            <a:pPr marL="0" indent="0">
              <a:spcBef>
                <a:spcPts val="300"/>
              </a:spcBef>
              <a:buNone/>
            </a:pPr>
            <a:r>
              <a:rPr lang="de-DE" sz="1800" dirty="0"/>
              <a:t>Dropbox</a:t>
            </a:r>
          </a:p>
          <a:p>
            <a:pPr marL="0" indent="0">
              <a:spcBef>
                <a:spcPts val="300"/>
              </a:spcBef>
              <a:buNone/>
            </a:pPr>
            <a:r>
              <a:rPr lang="de-DE" sz="1800" dirty="0"/>
              <a:t>Edmunds</a:t>
            </a:r>
          </a:p>
          <a:p>
            <a:pPr marL="0" indent="0">
              <a:spcBef>
                <a:spcPts val="300"/>
              </a:spcBef>
              <a:buNone/>
            </a:pPr>
            <a:r>
              <a:rPr lang="de-DE" sz="1800" dirty="0"/>
              <a:t>Eli Lilly</a:t>
            </a:r>
          </a:p>
          <a:p>
            <a:pPr marL="0" indent="0">
              <a:spcBef>
                <a:spcPts val="300"/>
              </a:spcBef>
              <a:buNone/>
            </a:pPr>
            <a:r>
              <a:rPr lang="de-DE" sz="1800" dirty="0"/>
              <a:t>Eventbrite</a:t>
            </a:r>
          </a:p>
          <a:p>
            <a:pPr marL="0" indent="0">
              <a:spcBef>
                <a:spcPts val="300"/>
              </a:spcBef>
              <a:buNone/>
            </a:pPr>
            <a:r>
              <a:rPr lang="de-DE" sz="1800" dirty="0"/>
              <a:t>Facebook</a:t>
            </a:r>
          </a:p>
          <a:p>
            <a:pPr marL="0" indent="0">
              <a:spcBef>
                <a:spcPts val="300"/>
              </a:spcBef>
              <a:buNone/>
            </a:pPr>
            <a:r>
              <a:rPr lang="de-DE" sz="1800" dirty="0" err="1"/>
              <a:t>FiServ</a:t>
            </a:r>
            <a:endParaRPr lang="de-DE" sz="1800" dirty="0"/>
          </a:p>
          <a:p>
            <a:pPr marL="0" indent="0">
              <a:spcBef>
                <a:spcPts val="300"/>
              </a:spcBef>
              <a:buNone/>
            </a:pPr>
            <a:r>
              <a:rPr lang="de-DE" sz="1800" dirty="0" err="1"/>
              <a:t>Flipboard</a:t>
            </a:r>
            <a:endParaRPr lang="de-DE" sz="1800" dirty="0"/>
          </a:p>
          <a:p>
            <a:pPr marL="0" indent="0">
              <a:spcBef>
                <a:spcPts val="300"/>
              </a:spcBef>
              <a:buNone/>
            </a:pPr>
            <a:r>
              <a:rPr lang="de-DE" sz="1800" dirty="0"/>
              <a:t>Gap</a:t>
            </a:r>
          </a:p>
          <a:p>
            <a:pPr marL="0" indent="0">
              <a:spcBef>
                <a:spcPts val="300"/>
              </a:spcBef>
              <a:buNone/>
            </a:pPr>
            <a:r>
              <a:rPr lang="de-DE" sz="1800" dirty="0"/>
              <a:t>GE</a:t>
            </a:r>
          </a:p>
          <a:p>
            <a:pPr marL="0" indent="0">
              <a:spcBef>
                <a:spcPts val="300"/>
              </a:spcBef>
              <a:buNone/>
            </a:pPr>
            <a:r>
              <a:rPr lang="de-DE" sz="1800" dirty="0"/>
              <a:t>Google</a:t>
            </a:r>
          </a:p>
          <a:p>
            <a:pPr marL="0" indent="0">
              <a:spcBef>
                <a:spcPts val="300"/>
              </a:spcBef>
              <a:buNone/>
            </a:pPr>
            <a:r>
              <a:rPr lang="de-DE" sz="1800" dirty="0" err="1"/>
              <a:t>GoPro</a:t>
            </a:r>
            <a:endParaRPr lang="de-DE" sz="1800" dirty="0"/>
          </a:p>
          <a:p>
            <a:pPr marL="0" indent="0">
              <a:spcBef>
                <a:spcPts val="300"/>
              </a:spcBef>
              <a:buNone/>
            </a:pPr>
            <a:r>
              <a:rPr lang="de-DE" sz="1800" dirty="0" err="1"/>
              <a:t>InsideSales</a:t>
            </a:r>
            <a:endParaRPr lang="de-DE" sz="1800" dirty="0"/>
          </a:p>
          <a:p>
            <a:pPr marL="0" indent="0">
              <a:spcBef>
                <a:spcPts val="300"/>
              </a:spcBef>
              <a:buNone/>
            </a:pPr>
            <a:r>
              <a:rPr lang="de-DE" sz="1800" dirty="0" err="1"/>
              <a:t>Instructure</a:t>
            </a:r>
            <a:endParaRPr lang="de-DE" sz="1800" dirty="0"/>
          </a:p>
          <a:p>
            <a:pPr marL="0" indent="0">
              <a:spcBef>
                <a:spcPts val="300"/>
              </a:spcBef>
              <a:buNone/>
            </a:pPr>
            <a:r>
              <a:rPr lang="de-DE" sz="1800" dirty="0"/>
              <a:t>Intel</a:t>
            </a:r>
          </a:p>
          <a:p>
            <a:pPr marL="0" indent="0">
              <a:spcBef>
                <a:spcPts val="300"/>
              </a:spcBef>
              <a:buNone/>
            </a:pPr>
            <a:r>
              <a:rPr lang="de-DE" sz="1800" dirty="0"/>
              <a:t>ISO </a:t>
            </a:r>
            <a:r>
              <a:rPr lang="de-DE" sz="1800" dirty="0" err="1"/>
              <a:t>Energy</a:t>
            </a:r>
            <a:endParaRPr lang="de-DE" sz="1800" dirty="0"/>
          </a:p>
          <a:p>
            <a:pPr marL="0" indent="0">
              <a:spcBef>
                <a:spcPts val="300"/>
              </a:spcBef>
              <a:buNone/>
            </a:pPr>
            <a:r>
              <a:rPr lang="de-DE" sz="1800" dirty="0" err="1"/>
              <a:t>Juniper</a:t>
            </a:r>
            <a:r>
              <a:rPr lang="de-DE" sz="1800" dirty="0"/>
              <a:t> Networks</a:t>
            </a:r>
          </a:p>
          <a:p>
            <a:pPr marL="0" indent="0">
              <a:spcBef>
                <a:spcPts val="300"/>
              </a:spcBef>
              <a:buNone/>
            </a:pPr>
            <a:r>
              <a:rPr lang="de-DE" sz="1800" dirty="0"/>
              <a:t>Kelly Services</a:t>
            </a:r>
          </a:p>
          <a:p>
            <a:pPr marL="0" indent="0">
              <a:spcBef>
                <a:spcPts val="300"/>
              </a:spcBef>
              <a:buNone/>
            </a:pPr>
            <a:r>
              <a:rPr lang="de-DE" sz="1800" dirty="0" err="1"/>
              <a:t>KupiVIP</a:t>
            </a:r>
            <a:endParaRPr lang="de-DE" sz="1800" dirty="0"/>
          </a:p>
          <a:p>
            <a:pPr marL="0" indent="0">
              <a:spcBef>
                <a:spcPts val="300"/>
              </a:spcBef>
              <a:buNone/>
            </a:pPr>
            <a:r>
              <a:rPr lang="de-DE" sz="1800" dirty="0"/>
              <a:t>LG</a:t>
            </a:r>
          </a:p>
          <a:p>
            <a:pPr marL="0" indent="0">
              <a:spcBef>
                <a:spcPts val="300"/>
              </a:spcBef>
              <a:buNone/>
            </a:pPr>
            <a:r>
              <a:rPr lang="de-DE" sz="1800" dirty="0"/>
              <a:t>LinkedIn</a:t>
            </a:r>
          </a:p>
          <a:p>
            <a:pPr marL="0" indent="0">
              <a:spcBef>
                <a:spcPts val="300"/>
              </a:spcBef>
              <a:buNone/>
            </a:pPr>
            <a:r>
              <a:rPr lang="de-DE" sz="1800" dirty="0" err="1"/>
              <a:t>Lookout</a:t>
            </a:r>
            <a:endParaRPr lang="de-DE" sz="1800" dirty="0"/>
          </a:p>
          <a:p>
            <a:pPr marL="0" indent="0">
              <a:spcBef>
                <a:spcPts val="300"/>
              </a:spcBef>
              <a:buNone/>
            </a:pPr>
            <a:r>
              <a:rPr lang="de-DE" sz="1800" dirty="0" err="1"/>
              <a:t>Lumeris</a:t>
            </a:r>
            <a:endParaRPr lang="de-DE" sz="1800" dirty="0"/>
          </a:p>
          <a:p>
            <a:pPr marL="0" indent="0">
              <a:spcBef>
                <a:spcPts val="300"/>
              </a:spcBef>
              <a:buNone/>
            </a:pPr>
            <a:r>
              <a:rPr lang="de-DE" sz="1800" dirty="0"/>
              <a:t>Malwarebytes</a:t>
            </a:r>
          </a:p>
          <a:p>
            <a:pPr marL="0" indent="0">
              <a:spcBef>
                <a:spcPts val="300"/>
              </a:spcBef>
              <a:buNone/>
            </a:pPr>
            <a:r>
              <a:rPr lang="de-DE" sz="1800" dirty="0"/>
              <a:t>Microsoft</a:t>
            </a:r>
          </a:p>
          <a:p>
            <a:pPr marL="0" indent="0">
              <a:spcBef>
                <a:spcPts val="300"/>
              </a:spcBef>
              <a:buNone/>
            </a:pPr>
            <a:r>
              <a:rPr lang="de-DE" sz="1800" dirty="0" err="1"/>
              <a:t>Moz</a:t>
            </a:r>
            <a:endParaRPr lang="de-DE" sz="1800" dirty="0"/>
          </a:p>
          <a:p>
            <a:pPr marL="0" indent="0">
              <a:spcBef>
                <a:spcPts val="300"/>
              </a:spcBef>
              <a:buNone/>
            </a:pPr>
            <a:r>
              <a:rPr lang="de-DE" sz="1800" dirty="0"/>
              <a:t>Mozilla</a:t>
            </a:r>
          </a:p>
          <a:p>
            <a:pPr marL="0" indent="0">
              <a:spcBef>
                <a:spcPts val="300"/>
              </a:spcBef>
              <a:buNone/>
            </a:pPr>
            <a:r>
              <a:rPr lang="de-DE" sz="1800" dirty="0" err="1"/>
              <a:t>Nerd</a:t>
            </a:r>
            <a:r>
              <a:rPr lang="de-DE" sz="1800" dirty="0"/>
              <a:t> Wallet</a:t>
            </a:r>
          </a:p>
          <a:p>
            <a:pPr marL="0" indent="0">
              <a:spcBef>
                <a:spcPts val="300"/>
              </a:spcBef>
              <a:buNone/>
            </a:pPr>
            <a:r>
              <a:rPr lang="de-DE" sz="1800" dirty="0" err="1"/>
              <a:t>Netflix</a:t>
            </a:r>
            <a:endParaRPr lang="de-DE" sz="1800" dirty="0"/>
          </a:p>
          <a:p>
            <a:pPr marL="0" indent="0">
              <a:spcBef>
                <a:spcPts val="300"/>
              </a:spcBef>
              <a:buNone/>
            </a:pPr>
            <a:r>
              <a:rPr lang="de-DE" sz="1800" dirty="0"/>
              <a:t>Oracle</a:t>
            </a:r>
          </a:p>
          <a:p>
            <a:pPr marL="0" indent="0">
              <a:spcBef>
                <a:spcPts val="300"/>
              </a:spcBef>
              <a:buNone/>
            </a:pPr>
            <a:r>
              <a:rPr lang="de-DE" sz="1800" dirty="0"/>
              <a:t>Panasonic</a:t>
            </a:r>
          </a:p>
          <a:p>
            <a:pPr marL="0" indent="0">
              <a:spcBef>
                <a:spcPts val="300"/>
              </a:spcBef>
              <a:buNone/>
            </a:pPr>
            <a:r>
              <a:rPr lang="de-DE" sz="1800" dirty="0" err="1"/>
              <a:t>Paperless</a:t>
            </a:r>
            <a:r>
              <a:rPr lang="de-DE" sz="1800" dirty="0"/>
              <a:t> Post</a:t>
            </a:r>
          </a:p>
          <a:p>
            <a:pPr marL="0" indent="0">
              <a:spcBef>
                <a:spcPts val="300"/>
              </a:spcBef>
              <a:buNone/>
            </a:pPr>
            <a:r>
              <a:rPr lang="de-DE" sz="1800" dirty="0" err="1"/>
              <a:t>Rackspace</a:t>
            </a:r>
            <a:endParaRPr lang="de-DE" sz="1800" dirty="0"/>
          </a:p>
          <a:p>
            <a:pPr marL="0" indent="0">
              <a:spcBef>
                <a:spcPts val="300"/>
              </a:spcBef>
              <a:buNone/>
            </a:pPr>
            <a:r>
              <a:rPr lang="de-DE" sz="1800" dirty="0"/>
              <a:t>Salesforce.com</a:t>
            </a:r>
          </a:p>
          <a:p>
            <a:pPr marL="0" indent="0">
              <a:spcBef>
                <a:spcPts val="300"/>
              </a:spcBef>
              <a:buNone/>
            </a:pPr>
            <a:r>
              <a:rPr lang="de-DE" sz="1800" dirty="0"/>
              <a:t>Samsung</a:t>
            </a:r>
          </a:p>
          <a:p>
            <a:pPr marL="0" indent="0">
              <a:spcBef>
                <a:spcPts val="300"/>
              </a:spcBef>
              <a:buNone/>
            </a:pPr>
            <a:r>
              <a:rPr lang="de-DE" sz="1800" dirty="0"/>
              <a:t>Schneider </a:t>
            </a:r>
            <a:r>
              <a:rPr lang="de-DE" sz="1800" dirty="0" err="1"/>
              <a:t>Electric</a:t>
            </a:r>
            <a:endParaRPr lang="de-DE" sz="1800" dirty="0"/>
          </a:p>
          <a:p>
            <a:pPr marL="0" indent="0">
              <a:spcBef>
                <a:spcPts val="300"/>
              </a:spcBef>
              <a:buNone/>
            </a:pPr>
            <a:r>
              <a:rPr lang="de-DE" sz="1800" dirty="0"/>
              <a:t>Sears</a:t>
            </a:r>
          </a:p>
          <a:p>
            <a:pPr marL="0" indent="0">
              <a:spcBef>
                <a:spcPts val="300"/>
              </a:spcBef>
              <a:buNone/>
            </a:pPr>
            <a:r>
              <a:rPr lang="de-DE" sz="1800" dirty="0"/>
              <a:t>Siemens</a:t>
            </a:r>
          </a:p>
          <a:p>
            <a:pPr marL="0" indent="0">
              <a:spcBef>
                <a:spcPts val="300"/>
              </a:spcBef>
              <a:buNone/>
            </a:pPr>
            <a:r>
              <a:rPr lang="de-DE" sz="1800" dirty="0" err="1"/>
              <a:t>Slack</a:t>
            </a:r>
            <a:endParaRPr lang="de-DE" sz="1800" dirty="0"/>
          </a:p>
          <a:p>
            <a:pPr marL="0" indent="0">
              <a:spcBef>
                <a:spcPts val="300"/>
              </a:spcBef>
              <a:buNone/>
            </a:pPr>
            <a:r>
              <a:rPr lang="de-DE" sz="1800" dirty="0" err="1"/>
              <a:t>Spotify</a:t>
            </a:r>
            <a:endParaRPr lang="de-DE" sz="1800" dirty="0"/>
          </a:p>
          <a:p>
            <a:pPr marL="0" indent="0">
              <a:spcBef>
                <a:spcPts val="300"/>
              </a:spcBef>
              <a:buNone/>
            </a:pPr>
            <a:r>
              <a:rPr lang="de-DE" sz="1800" dirty="0" err="1"/>
              <a:t>Splunk</a:t>
            </a:r>
            <a:endParaRPr lang="de-DE" sz="1800" dirty="0"/>
          </a:p>
          <a:p>
            <a:pPr marL="0" indent="0">
              <a:spcBef>
                <a:spcPts val="300"/>
              </a:spcBef>
              <a:buNone/>
            </a:pPr>
            <a:r>
              <a:rPr lang="de-DE" sz="1800" dirty="0" err="1"/>
              <a:t>SunEdison</a:t>
            </a:r>
            <a:endParaRPr lang="de-DE" sz="1800" dirty="0"/>
          </a:p>
          <a:p>
            <a:pPr marL="0" indent="0">
              <a:spcBef>
                <a:spcPts val="300"/>
              </a:spcBef>
              <a:buNone/>
            </a:pPr>
            <a:r>
              <a:rPr lang="de-DE" sz="1800" dirty="0"/>
              <a:t>Tableau</a:t>
            </a:r>
          </a:p>
          <a:p>
            <a:pPr marL="0" indent="0">
              <a:spcBef>
                <a:spcPts val="300"/>
              </a:spcBef>
              <a:buNone/>
            </a:pPr>
            <a:r>
              <a:rPr lang="de-DE" sz="1800" dirty="0"/>
              <a:t>Twitter</a:t>
            </a:r>
          </a:p>
          <a:p>
            <a:pPr marL="0" indent="0">
              <a:spcBef>
                <a:spcPts val="300"/>
              </a:spcBef>
              <a:buNone/>
            </a:pPr>
            <a:r>
              <a:rPr lang="de-DE" sz="1800" dirty="0" err="1"/>
              <a:t>UpWind</a:t>
            </a:r>
            <a:r>
              <a:rPr lang="de-DE" sz="1800" dirty="0"/>
              <a:t> Solutions</a:t>
            </a:r>
          </a:p>
          <a:p>
            <a:pPr marL="0" indent="0">
              <a:spcBef>
                <a:spcPts val="300"/>
              </a:spcBef>
              <a:buNone/>
            </a:pPr>
            <a:r>
              <a:rPr lang="de-DE" sz="1800" dirty="0"/>
              <a:t>Viacom</a:t>
            </a:r>
          </a:p>
          <a:p>
            <a:pPr marL="0" indent="0">
              <a:spcBef>
                <a:spcPts val="300"/>
              </a:spcBef>
              <a:buNone/>
            </a:pPr>
            <a:r>
              <a:rPr lang="de-DE" sz="1800" dirty="0" err="1"/>
              <a:t>Vmware</a:t>
            </a:r>
            <a:endParaRPr lang="de-DE" sz="1800" dirty="0"/>
          </a:p>
          <a:p>
            <a:pPr marL="0" indent="0">
              <a:spcBef>
                <a:spcPts val="300"/>
              </a:spcBef>
              <a:buNone/>
            </a:pPr>
            <a:r>
              <a:rPr lang="de-DE" sz="1800" dirty="0"/>
              <a:t>Vox Media</a:t>
            </a:r>
          </a:p>
          <a:p>
            <a:pPr marL="0" indent="0">
              <a:spcBef>
                <a:spcPts val="300"/>
              </a:spcBef>
              <a:buNone/>
            </a:pPr>
            <a:r>
              <a:rPr lang="de-DE" sz="1800" dirty="0"/>
              <a:t>Yahoo</a:t>
            </a:r>
          </a:p>
          <a:p>
            <a:pPr marL="0" indent="0">
              <a:spcBef>
                <a:spcPts val="300"/>
              </a:spcBef>
              <a:buNone/>
            </a:pPr>
            <a:r>
              <a:rPr lang="de-DE" sz="1800" dirty="0" err="1"/>
              <a:t>Zendesk</a:t>
            </a:r>
            <a:endParaRPr lang="de-DE" sz="1800" dirty="0"/>
          </a:p>
          <a:p>
            <a:pPr marL="0" indent="0">
              <a:spcBef>
                <a:spcPts val="300"/>
              </a:spcBef>
              <a:buNone/>
            </a:pPr>
            <a:r>
              <a:rPr lang="de-DE" sz="1800" dirty="0"/>
              <a:t>Zynga</a:t>
            </a:r>
          </a:p>
          <a:p>
            <a:pPr marL="0" indent="0">
              <a:spcBef>
                <a:spcPts val="300"/>
              </a:spcBef>
              <a:buNone/>
            </a:pPr>
            <a:endParaRPr lang="de-DE" sz="1800" dirty="0"/>
          </a:p>
        </p:txBody>
      </p:sp>
      <p:sp>
        <p:nvSpPr>
          <p:cNvPr id="4" name="Textplatzhalter 3"/>
          <p:cNvSpPr>
            <a:spLocks noGrp="1"/>
          </p:cNvSpPr>
          <p:nvPr>
            <p:ph type="body" sz="quarter" idx="13"/>
          </p:nvPr>
        </p:nvSpPr>
        <p:spPr/>
        <p:txBody>
          <a:bodyPr/>
          <a:lstStyle/>
          <a:p>
            <a:endParaRPr lang="de-DE"/>
          </a:p>
        </p:txBody>
      </p:sp>
      <p:sp>
        <p:nvSpPr>
          <p:cNvPr id="9" name="Foliennummernplatzhalter 8">
            <a:extLst>
              <a:ext uri="{FF2B5EF4-FFF2-40B4-BE49-F238E27FC236}">
                <a16:creationId xmlns:a16="http://schemas.microsoft.com/office/drawing/2014/main" id="{8BD7B0C6-839E-467B-A3E8-3DF042AA2B8D}"/>
              </a:ext>
            </a:extLst>
          </p:cNvPr>
          <p:cNvSpPr>
            <a:spLocks noGrp="1"/>
          </p:cNvSpPr>
          <p:nvPr>
            <p:ph type="sldNum" sz="quarter" idx="11"/>
          </p:nvPr>
        </p:nvSpPr>
        <p:spPr/>
        <p:txBody>
          <a:bodyPr/>
          <a:lstStyle/>
          <a:p>
            <a:fld id="{FFC269A0-BD27-4577-9DED-0AAE60100C51}" type="slidenum">
              <a:rPr lang="de-DE" smtClean="0"/>
              <a:pPr/>
              <a:t>196</a:t>
            </a:fld>
            <a:r>
              <a:rPr lang="de-DE"/>
              <a:t> | ©</a:t>
            </a:r>
            <a:endParaRPr lang="de-DE" dirty="0"/>
          </a:p>
        </p:txBody>
      </p:sp>
      <p:sp>
        <p:nvSpPr>
          <p:cNvPr id="10" name="Fußzeilenplatzhalter 9">
            <a:extLst>
              <a:ext uri="{FF2B5EF4-FFF2-40B4-BE49-F238E27FC236}">
                <a16:creationId xmlns:a16="http://schemas.microsoft.com/office/drawing/2014/main" id="{C195BE56-4D76-41CD-AB61-9D9F2C0FD96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693147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p:cNvSpPr>
            <a:spLocks noGrp="1"/>
          </p:cNvSpPr>
          <p:nvPr>
            <p:ph type="pic" sz="quarter" idx="12"/>
          </p:nvPr>
        </p:nvSpPr>
        <p:spPr/>
      </p:sp>
      <p:sp>
        <p:nvSpPr>
          <p:cNvPr id="3" name="Titel 2"/>
          <p:cNvSpPr>
            <a:spLocks noGrp="1"/>
          </p:cNvSpPr>
          <p:nvPr>
            <p:ph type="title"/>
          </p:nvPr>
        </p:nvSpPr>
        <p:spPr/>
        <p:txBody>
          <a:bodyPr/>
          <a:lstStyle/>
          <a:p>
            <a:r>
              <a:rPr lang="de-DE" dirty="0"/>
              <a:t>Was macht ein effektives Ziel aus?</a:t>
            </a:r>
          </a:p>
        </p:txBody>
      </p:sp>
      <p:sp>
        <p:nvSpPr>
          <p:cNvPr id="6" name="Textplatzhalter 5"/>
          <p:cNvSpPr>
            <a:spLocks noGrp="1"/>
          </p:cNvSpPr>
          <p:nvPr>
            <p:ph type="body" sz="quarter" idx="13"/>
          </p:nvPr>
        </p:nvSpPr>
        <p:spPr/>
        <p:txBody>
          <a:bodyPr/>
          <a:lstStyle/>
          <a:p>
            <a:endParaRPr lang="de-DE"/>
          </a:p>
        </p:txBody>
      </p:sp>
      <p:pic>
        <p:nvPicPr>
          <p:cNvPr id="7" name="Grafik 6"/>
          <p:cNvPicPr>
            <a:picLocks noChangeAspect="1"/>
          </p:cNvPicPr>
          <p:nvPr/>
        </p:nvPicPr>
        <p:blipFill>
          <a:blip r:embed="rId3"/>
          <a:stretch>
            <a:fillRect/>
          </a:stretch>
        </p:blipFill>
        <p:spPr>
          <a:xfrm>
            <a:off x="2659963" y="1268760"/>
            <a:ext cx="6902678" cy="5040560"/>
          </a:xfrm>
          <a:prstGeom prst="rect">
            <a:avLst/>
          </a:prstGeom>
        </p:spPr>
      </p:pic>
      <p:sp>
        <p:nvSpPr>
          <p:cNvPr id="8" name="Foliennummernplatzhalter 7">
            <a:extLst>
              <a:ext uri="{FF2B5EF4-FFF2-40B4-BE49-F238E27FC236}">
                <a16:creationId xmlns:a16="http://schemas.microsoft.com/office/drawing/2014/main" id="{162D611C-6063-4315-BECE-C123962E3325}"/>
              </a:ext>
            </a:extLst>
          </p:cNvPr>
          <p:cNvSpPr>
            <a:spLocks noGrp="1"/>
          </p:cNvSpPr>
          <p:nvPr>
            <p:ph type="sldNum" sz="quarter" idx="11"/>
          </p:nvPr>
        </p:nvSpPr>
        <p:spPr/>
        <p:txBody>
          <a:bodyPr/>
          <a:lstStyle/>
          <a:p>
            <a:fld id="{FFC269A0-BD27-4577-9DED-0AAE60100C51}" type="slidenum">
              <a:rPr lang="de-DE" noProof="0" smtClean="0"/>
              <a:pPr/>
              <a:t>197</a:t>
            </a:fld>
            <a:r>
              <a:rPr lang="de-DE" noProof="0"/>
              <a:t> | ©</a:t>
            </a:r>
            <a:endParaRPr lang="de-DE" noProof="0" dirty="0"/>
          </a:p>
        </p:txBody>
      </p:sp>
      <p:sp>
        <p:nvSpPr>
          <p:cNvPr id="9" name="Fußzeilenplatzhalter 8">
            <a:extLst>
              <a:ext uri="{FF2B5EF4-FFF2-40B4-BE49-F238E27FC236}">
                <a16:creationId xmlns:a16="http://schemas.microsoft.com/office/drawing/2014/main" id="{1D345192-75BD-4A36-8BE7-A04E967A373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1281542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Was macht ein effektives „Key </a:t>
            </a:r>
            <a:r>
              <a:rPr lang="de-DE" dirty="0" err="1"/>
              <a:t>Result</a:t>
            </a:r>
            <a:r>
              <a:rPr lang="de-DE" dirty="0"/>
              <a:t>“ aus?</a:t>
            </a:r>
          </a:p>
        </p:txBody>
      </p:sp>
      <p:pic>
        <p:nvPicPr>
          <p:cNvPr id="7" name="Grafik 6"/>
          <p:cNvPicPr>
            <a:picLocks noChangeAspect="1"/>
          </p:cNvPicPr>
          <p:nvPr/>
        </p:nvPicPr>
        <p:blipFill>
          <a:blip r:embed="rId3"/>
          <a:stretch>
            <a:fillRect/>
          </a:stretch>
        </p:blipFill>
        <p:spPr>
          <a:xfrm>
            <a:off x="2527094" y="1283639"/>
            <a:ext cx="6377218" cy="5059526"/>
          </a:xfrm>
          <a:prstGeom prst="rect">
            <a:avLst/>
          </a:prstGeom>
        </p:spPr>
      </p:pic>
      <p:sp>
        <p:nvSpPr>
          <p:cNvPr id="2" name="Foliennummernplatzhalter 1">
            <a:extLst>
              <a:ext uri="{FF2B5EF4-FFF2-40B4-BE49-F238E27FC236}">
                <a16:creationId xmlns:a16="http://schemas.microsoft.com/office/drawing/2014/main" id="{8DBF86B9-FF9D-4197-9B87-168DC0B5DFB8}"/>
              </a:ext>
            </a:extLst>
          </p:cNvPr>
          <p:cNvSpPr>
            <a:spLocks noGrp="1"/>
          </p:cNvSpPr>
          <p:nvPr>
            <p:ph type="sldNum" sz="quarter" idx="11"/>
          </p:nvPr>
        </p:nvSpPr>
        <p:spPr/>
        <p:txBody>
          <a:bodyPr/>
          <a:lstStyle/>
          <a:p>
            <a:fld id="{FFC269A0-BD27-4577-9DED-0AAE60100C51}" type="slidenum">
              <a:rPr lang="de-DE" noProof="0" smtClean="0"/>
              <a:pPr/>
              <a:t>198</a:t>
            </a:fld>
            <a:r>
              <a:rPr lang="de-DE" noProof="0"/>
              <a:t> | ©</a:t>
            </a:r>
            <a:endParaRPr lang="de-DE" noProof="0" dirty="0"/>
          </a:p>
        </p:txBody>
      </p:sp>
      <p:sp>
        <p:nvSpPr>
          <p:cNvPr id="6" name="Fußzeilenplatzhalter 5">
            <a:extLst>
              <a:ext uri="{FF2B5EF4-FFF2-40B4-BE49-F238E27FC236}">
                <a16:creationId xmlns:a16="http://schemas.microsoft.com/office/drawing/2014/main" id="{764D255F-9949-43A0-B9B8-2FBDC6255A7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045657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Digitale Transformation im Controlling</a:t>
            </a:r>
          </a:p>
        </p:txBody>
      </p:sp>
      <p:sp>
        <p:nvSpPr>
          <p:cNvPr id="4" name="Textplatzhalter 3"/>
          <p:cNvSpPr>
            <a:spLocks noGrp="1"/>
          </p:cNvSpPr>
          <p:nvPr>
            <p:ph type="body" sz="quarter" idx="10"/>
          </p:nvPr>
        </p:nvSpPr>
        <p:spPr/>
        <p:txBody>
          <a:bodyPr/>
          <a:lstStyle/>
          <a:p>
            <a:r>
              <a:rPr lang="de-DE" dirty="0"/>
              <a:t>Referent: Raphael Fockel</a:t>
            </a:r>
          </a:p>
        </p:txBody>
      </p:sp>
    </p:spTree>
    <p:extLst>
      <p:ext uri="{BB962C8B-B14F-4D97-AF65-F5344CB8AC3E}">
        <p14:creationId xmlns:p14="http://schemas.microsoft.com/office/powerpoint/2010/main" val="2211503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1637093651"/>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6428" name="think-cell Folie" r:id="rId6" imgW="360" imgH="360" progId="TCLayout.ActiveDocument.1">
                  <p:embed/>
                </p:oleObj>
              </mc:Choice>
              <mc:Fallback>
                <p:oleObj name="think-cell Folie" r:id="rId6" imgW="360" imgH="360" progId="TCLayout.ActiveDocument.1">
                  <p:embed/>
                  <p:pic>
                    <p:nvPicPr>
                      <p:cNvPr id="125" name="Objekt 124"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Digitale Transformation</a:t>
            </a:r>
          </a:p>
        </p:txBody>
      </p:sp>
      <p:sp>
        <p:nvSpPr>
          <p:cNvPr id="20" name="Trapezoid 19"/>
          <p:cNvSpPr/>
          <p:nvPr/>
        </p:nvSpPr>
        <p:spPr>
          <a:xfrm>
            <a:off x="1505719" y="5414604"/>
            <a:ext cx="5178082" cy="750700"/>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21" name="Trapezoid 20"/>
          <p:cNvSpPr/>
          <p:nvPr/>
        </p:nvSpPr>
        <p:spPr>
          <a:xfrm>
            <a:off x="2050366" y="4568931"/>
            <a:ext cx="4076398" cy="750700"/>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22" name="Trapezoid 21"/>
          <p:cNvSpPr/>
          <p:nvPr/>
        </p:nvSpPr>
        <p:spPr>
          <a:xfrm>
            <a:off x="2584239" y="3404163"/>
            <a:ext cx="3029849" cy="1069796"/>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23" name="Rad 22"/>
          <p:cNvSpPr/>
          <p:nvPr/>
        </p:nvSpPr>
        <p:spPr>
          <a:xfrm>
            <a:off x="2972960" y="1722048"/>
            <a:ext cx="2290227" cy="228130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24" name="Textfeld 23"/>
          <p:cNvSpPr txBox="1"/>
          <p:nvPr/>
        </p:nvSpPr>
        <p:spPr>
          <a:xfrm>
            <a:off x="2426582" y="4005026"/>
            <a:ext cx="3358201" cy="523220"/>
          </a:xfrm>
          <a:prstGeom prst="rect">
            <a:avLst/>
          </a:prstGeom>
          <a:noFill/>
        </p:spPr>
        <p:txBody>
          <a:bodyPr wrap="square" rtlCol="0">
            <a:spAutoFit/>
          </a:bodyPr>
          <a:lstStyle/>
          <a:p>
            <a:pPr algn="ctr"/>
            <a:r>
              <a:rPr lang="de-DE" sz="1400" dirty="0">
                <a:solidFill>
                  <a:schemeClr val="bg1"/>
                </a:solidFill>
              </a:rPr>
              <a:t>4. Digitalisierung </a:t>
            </a:r>
            <a:br>
              <a:rPr lang="de-DE" sz="1400" dirty="0">
                <a:solidFill>
                  <a:schemeClr val="bg1"/>
                </a:solidFill>
              </a:rPr>
            </a:br>
            <a:r>
              <a:rPr lang="de-DE" sz="1400" dirty="0">
                <a:solidFill>
                  <a:schemeClr val="bg1"/>
                </a:solidFill>
              </a:rPr>
              <a:t>Wertschöpfungskette/Prozesse</a:t>
            </a:r>
          </a:p>
        </p:txBody>
      </p:sp>
      <p:sp>
        <p:nvSpPr>
          <p:cNvPr id="25" name="Textfeld 24"/>
          <p:cNvSpPr txBox="1"/>
          <p:nvPr/>
        </p:nvSpPr>
        <p:spPr>
          <a:xfrm>
            <a:off x="2609019" y="4695140"/>
            <a:ext cx="3005070" cy="523220"/>
          </a:xfrm>
          <a:prstGeom prst="rect">
            <a:avLst/>
          </a:prstGeom>
          <a:noFill/>
        </p:spPr>
        <p:txBody>
          <a:bodyPr wrap="square" rtlCol="0">
            <a:spAutoFit/>
          </a:bodyPr>
          <a:lstStyle/>
          <a:p>
            <a:pPr algn="ctr"/>
            <a:r>
              <a:rPr lang="de-DE" sz="1400" dirty="0">
                <a:solidFill>
                  <a:schemeClr val="bg1"/>
                </a:solidFill>
              </a:rPr>
              <a:t>5. Daten: </a:t>
            </a:r>
            <a:br>
              <a:rPr lang="de-DE" sz="1400" dirty="0">
                <a:solidFill>
                  <a:schemeClr val="bg1"/>
                </a:solidFill>
              </a:rPr>
            </a:br>
            <a:r>
              <a:rPr lang="de-DE" sz="1400" dirty="0">
                <a:solidFill>
                  <a:schemeClr val="bg1"/>
                </a:solidFill>
              </a:rPr>
              <a:t>Integration &amp; Analytics</a:t>
            </a:r>
          </a:p>
        </p:txBody>
      </p:sp>
      <p:sp>
        <p:nvSpPr>
          <p:cNvPr id="26" name="Textfeld 25"/>
          <p:cNvSpPr txBox="1"/>
          <p:nvPr/>
        </p:nvSpPr>
        <p:spPr>
          <a:xfrm>
            <a:off x="2495600" y="5643193"/>
            <a:ext cx="3486982" cy="307777"/>
          </a:xfrm>
          <a:prstGeom prst="rect">
            <a:avLst/>
          </a:prstGeom>
          <a:noFill/>
        </p:spPr>
        <p:txBody>
          <a:bodyPr wrap="square" rtlCol="0">
            <a:spAutoFit/>
          </a:bodyPr>
          <a:lstStyle/>
          <a:p>
            <a:pPr algn="ctr"/>
            <a:r>
              <a:rPr lang="de-DE" sz="1400" dirty="0">
                <a:solidFill>
                  <a:schemeClr val="bg1"/>
                </a:solidFill>
              </a:rPr>
              <a:t>6. Leadership &amp; Management-Fähigkeiten</a:t>
            </a:r>
          </a:p>
        </p:txBody>
      </p:sp>
      <p:sp>
        <p:nvSpPr>
          <p:cNvPr id="27" name="Textfeld 26"/>
          <p:cNvSpPr txBox="1"/>
          <p:nvPr/>
        </p:nvSpPr>
        <p:spPr>
          <a:xfrm>
            <a:off x="3293543" y="1904322"/>
            <a:ext cx="1649059" cy="307777"/>
          </a:xfrm>
          <a:prstGeom prst="rect">
            <a:avLst/>
          </a:prstGeom>
          <a:noFill/>
        </p:spPr>
        <p:txBody>
          <a:bodyPr wrap="square" rtlCol="0">
            <a:spAutoFit/>
          </a:bodyPr>
          <a:lstStyle/>
          <a:p>
            <a:pPr algn="ctr"/>
            <a:r>
              <a:rPr lang="de-DE" sz="1400" dirty="0">
                <a:solidFill>
                  <a:schemeClr val="bg1"/>
                </a:solidFill>
              </a:rPr>
              <a:t>1.Geschäftsmodell</a:t>
            </a:r>
          </a:p>
        </p:txBody>
      </p:sp>
      <p:sp>
        <p:nvSpPr>
          <p:cNvPr id="28" name="Halbbogen 27"/>
          <p:cNvSpPr/>
          <p:nvPr/>
        </p:nvSpPr>
        <p:spPr>
          <a:xfrm>
            <a:off x="3495750" y="2219973"/>
            <a:ext cx="1249816" cy="1283531"/>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29" name="Halbbogen 28"/>
          <p:cNvSpPr/>
          <p:nvPr/>
        </p:nvSpPr>
        <p:spPr>
          <a:xfrm flipV="1">
            <a:off x="3495750" y="2234929"/>
            <a:ext cx="1249816" cy="1268570"/>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30" name="Textfeld 29"/>
          <p:cNvSpPr txBox="1"/>
          <p:nvPr/>
        </p:nvSpPr>
        <p:spPr>
          <a:xfrm flipH="1">
            <a:off x="3568429" y="2370962"/>
            <a:ext cx="1116293" cy="523220"/>
          </a:xfrm>
          <a:prstGeom prst="rect">
            <a:avLst/>
          </a:prstGeom>
          <a:noFill/>
        </p:spPr>
        <p:txBody>
          <a:bodyPr wrap="square" rtlCol="0">
            <a:spAutoFit/>
          </a:bodyPr>
          <a:lstStyle/>
          <a:p>
            <a:pPr algn="ctr"/>
            <a:r>
              <a:rPr lang="de-DE" sz="1400" dirty="0">
                <a:solidFill>
                  <a:schemeClr val="bg1"/>
                </a:solidFill>
              </a:rPr>
              <a:t>2. Produkte/</a:t>
            </a:r>
            <a:br>
              <a:rPr lang="de-DE" sz="1400" dirty="0">
                <a:solidFill>
                  <a:schemeClr val="bg1"/>
                </a:solidFill>
              </a:rPr>
            </a:br>
            <a:r>
              <a:rPr lang="de-DE" sz="1400" dirty="0">
                <a:solidFill>
                  <a:schemeClr val="bg1"/>
                </a:solidFill>
              </a:rPr>
              <a:t>Services</a:t>
            </a:r>
          </a:p>
        </p:txBody>
      </p:sp>
      <p:sp>
        <p:nvSpPr>
          <p:cNvPr id="31" name="Textfeld 30"/>
          <p:cNvSpPr txBox="1"/>
          <p:nvPr/>
        </p:nvSpPr>
        <p:spPr>
          <a:xfrm flipH="1">
            <a:off x="3565334" y="2857886"/>
            <a:ext cx="1116293" cy="523220"/>
          </a:xfrm>
          <a:prstGeom prst="rect">
            <a:avLst/>
          </a:prstGeom>
          <a:noFill/>
        </p:spPr>
        <p:txBody>
          <a:bodyPr wrap="square" rtlCol="0">
            <a:spAutoFit/>
          </a:bodyPr>
          <a:lstStyle/>
          <a:p>
            <a:pPr algn="ctr"/>
            <a:r>
              <a:rPr lang="de-DE" sz="1400" dirty="0">
                <a:solidFill>
                  <a:schemeClr val="bg1"/>
                </a:solidFill>
              </a:rPr>
              <a:t>3. Kunden-erfahrung</a:t>
            </a:r>
          </a:p>
        </p:txBody>
      </p:sp>
      <p:sp>
        <p:nvSpPr>
          <p:cNvPr id="5" name="Foliennummernplatzhalter 4">
            <a:extLst>
              <a:ext uri="{FF2B5EF4-FFF2-40B4-BE49-F238E27FC236}">
                <a16:creationId xmlns:a16="http://schemas.microsoft.com/office/drawing/2014/main" id="{7026A18D-DCD8-403A-B944-794DB120E602}"/>
              </a:ext>
            </a:extLst>
          </p:cNvPr>
          <p:cNvSpPr>
            <a:spLocks noGrp="1"/>
          </p:cNvSpPr>
          <p:nvPr>
            <p:ph type="sldNum" sz="quarter" idx="11"/>
          </p:nvPr>
        </p:nvSpPr>
        <p:spPr/>
        <p:txBody>
          <a:bodyPr/>
          <a:lstStyle/>
          <a:p>
            <a:fld id="{FFC269A0-BD27-4577-9DED-0AAE60100C51}" type="slidenum">
              <a:rPr lang="de-DE" smtClean="0"/>
              <a:pPr/>
              <a:t>19</a:t>
            </a:fld>
            <a:r>
              <a:rPr lang="de-DE" dirty="0"/>
              <a:t> | ©</a:t>
            </a:r>
          </a:p>
        </p:txBody>
      </p:sp>
      <p:sp>
        <p:nvSpPr>
          <p:cNvPr id="6" name="Fußzeilenplatzhalter 5">
            <a:extLst>
              <a:ext uri="{FF2B5EF4-FFF2-40B4-BE49-F238E27FC236}">
                <a16:creationId xmlns:a16="http://schemas.microsoft.com/office/drawing/2014/main" id="{FB09EC74-02F9-481E-86FD-701B3CC03C7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7576711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7323" name="think-cell Folie" r:id="rId6" imgW="196" imgH="196" progId="TCLayout.ActiveDocument.1">
                  <p:embed/>
                </p:oleObj>
              </mc:Choice>
              <mc:Fallback>
                <p:oleObj name="think-cell Folie" r:id="rId6" imgW="196" imgH="196" progId="TCLayout.ActiveDocument.1">
                  <p:embed/>
                  <p:pic>
                    <p:nvPicPr>
                      <p:cNvPr id="7" name="Objekt 6"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Ein Beispiel</a:t>
            </a:r>
          </a:p>
        </p:txBody>
      </p:sp>
      <p:pic>
        <p:nvPicPr>
          <p:cNvPr id="5" name="Inhaltsplatzhalter 4"/>
          <p:cNvPicPr>
            <a:picLocks noGrp="1" noChangeAspect="1"/>
          </p:cNvPicPr>
          <p:nvPr>
            <p:ph idx="1"/>
          </p:nvPr>
        </p:nvPicPr>
        <p:blipFill>
          <a:blip r:embed="rId8"/>
          <a:stretch>
            <a:fillRect/>
          </a:stretch>
        </p:blipFill>
        <p:spPr>
          <a:xfrm>
            <a:off x="1427620" y="2060848"/>
            <a:ext cx="9250424" cy="3528392"/>
          </a:xfrm>
          <a:prstGeom prst="rect">
            <a:avLst/>
          </a:prstGeom>
        </p:spPr>
      </p:pic>
      <p:sp>
        <p:nvSpPr>
          <p:cNvPr id="4" name="Textplatzhalter 3"/>
          <p:cNvSpPr>
            <a:spLocks noGrp="1"/>
          </p:cNvSpPr>
          <p:nvPr>
            <p:ph type="body" sz="quarter" idx="13"/>
          </p:nvPr>
        </p:nvSpPr>
        <p:spPr/>
        <p:txBody>
          <a:bodyPr/>
          <a:lstStyle/>
          <a:p>
            <a:endParaRPr lang="de-DE"/>
          </a:p>
        </p:txBody>
      </p:sp>
      <p:sp>
        <p:nvSpPr>
          <p:cNvPr id="9" name="Foliennummernplatzhalter 8">
            <a:extLst>
              <a:ext uri="{FF2B5EF4-FFF2-40B4-BE49-F238E27FC236}">
                <a16:creationId xmlns:a16="http://schemas.microsoft.com/office/drawing/2014/main" id="{A6E3B3D7-9EEA-4AD4-BB2F-46409B6C8BE7}"/>
              </a:ext>
            </a:extLst>
          </p:cNvPr>
          <p:cNvSpPr>
            <a:spLocks noGrp="1"/>
          </p:cNvSpPr>
          <p:nvPr>
            <p:ph type="sldNum" sz="quarter" idx="11"/>
          </p:nvPr>
        </p:nvSpPr>
        <p:spPr/>
        <p:txBody>
          <a:bodyPr/>
          <a:lstStyle/>
          <a:p>
            <a:fld id="{FFC269A0-BD27-4577-9DED-0AAE60100C51}" type="slidenum">
              <a:rPr lang="de-DE" smtClean="0"/>
              <a:pPr/>
              <a:t>199</a:t>
            </a:fld>
            <a:r>
              <a:rPr lang="de-DE"/>
              <a:t> | ©</a:t>
            </a:r>
            <a:endParaRPr lang="de-DE" dirty="0"/>
          </a:p>
        </p:txBody>
      </p:sp>
      <p:sp>
        <p:nvSpPr>
          <p:cNvPr id="10" name="Fußzeilenplatzhalter 9">
            <a:extLst>
              <a:ext uri="{FF2B5EF4-FFF2-40B4-BE49-F238E27FC236}">
                <a16:creationId xmlns:a16="http://schemas.microsoft.com/office/drawing/2014/main" id="{BC971E48-6BB9-4E69-89D3-0D8B99316E3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2740199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8347" name="think-cell Folie" r:id="rId5" imgW="196" imgH="196" progId="TCLayout.ActiveDocument.1">
                  <p:embed/>
                </p:oleObj>
              </mc:Choice>
              <mc:Fallback>
                <p:oleObj name="think-cell Folie" r:id="rId5" imgW="196" imgH="196" progId="TCLayout.ActiveDocument.1">
                  <p:embed/>
                  <p:pic>
                    <p:nvPicPr>
                      <p:cNvPr id="5" name="Objekt 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Eine Erfolgsstory</a:t>
            </a:r>
          </a:p>
        </p:txBody>
      </p:sp>
      <p:sp>
        <p:nvSpPr>
          <p:cNvPr id="3" name="Inhaltsplatzhalter 2"/>
          <p:cNvSpPr>
            <a:spLocks noGrp="1"/>
          </p:cNvSpPr>
          <p:nvPr>
            <p:ph idx="1"/>
          </p:nvPr>
        </p:nvSpPr>
        <p:spPr/>
        <p:txBody>
          <a:bodyPr/>
          <a:lstStyle/>
          <a:p>
            <a:r>
              <a:rPr lang="de-DE" dirty="0"/>
              <a:t>Sears Holdings Corporation, Chicago, Einzelhandel, 196.000 MA</a:t>
            </a:r>
          </a:p>
          <a:p>
            <a:r>
              <a:rPr lang="de-DE" dirty="0"/>
              <a:t>Messzeitraum: 18 Monate (2015/2016)</a:t>
            </a:r>
          </a:p>
          <a:p>
            <a:r>
              <a:rPr lang="de-DE" dirty="0"/>
              <a:t>3 % Steigerung des Leistungsniveaus bei inkonsistenter Verwendung von OKR </a:t>
            </a:r>
            <a:br>
              <a:rPr lang="de-DE" dirty="0"/>
            </a:br>
            <a:r>
              <a:rPr lang="de-DE" dirty="0"/>
              <a:t>(1-3 Zyklen, aber nicht alle 4 pro Jahr)</a:t>
            </a:r>
          </a:p>
          <a:p>
            <a:r>
              <a:rPr lang="de-DE" dirty="0"/>
              <a:t>11,5 % Steigerung des Leistungsniveaus bei konsistenter Verwendung von OKR </a:t>
            </a:r>
            <a:br>
              <a:rPr lang="de-DE" dirty="0"/>
            </a:br>
            <a:r>
              <a:rPr lang="de-DE" dirty="0"/>
              <a:t>(alle Zyklen pro Jahr)</a:t>
            </a:r>
          </a:p>
          <a:p>
            <a:r>
              <a:rPr lang="de-DE" dirty="0"/>
              <a:t>8,5 % Steigerung im Umsatz pro MA bei konsistentem Einsatz von OKR</a:t>
            </a:r>
          </a:p>
        </p:txBody>
      </p:sp>
      <p:sp>
        <p:nvSpPr>
          <p:cNvPr id="4" name="Textplatzhalter 3"/>
          <p:cNvSpPr>
            <a:spLocks noGrp="1"/>
          </p:cNvSpPr>
          <p:nvPr>
            <p:ph type="body" sz="quarter" idx="13"/>
          </p:nvPr>
        </p:nvSpPr>
        <p:spPr>
          <a:xfrm>
            <a:off x="2351584" y="6600880"/>
            <a:ext cx="10752931" cy="143992"/>
          </a:xfrm>
        </p:spPr>
        <p:txBody>
          <a:bodyPr/>
          <a:lstStyle/>
          <a:p>
            <a:r>
              <a:rPr lang="de-DE" dirty="0">
                <a:solidFill>
                  <a:schemeClr val="tx1">
                    <a:lumMod val="40000"/>
                    <a:lumOff val="60000"/>
                  </a:schemeClr>
                </a:solidFill>
              </a:rPr>
              <a:t>https://www.linkedin.com/pulse/sears-holding-company-study-shows-okrs-impactbottom-line-ben-lamorte</a:t>
            </a:r>
          </a:p>
        </p:txBody>
      </p:sp>
      <p:sp>
        <p:nvSpPr>
          <p:cNvPr id="9" name="Foliennummernplatzhalter 8">
            <a:extLst>
              <a:ext uri="{FF2B5EF4-FFF2-40B4-BE49-F238E27FC236}">
                <a16:creationId xmlns:a16="http://schemas.microsoft.com/office/drawing/2014/main" id="{F4446037-5A99-4BC3-B587-52F17381400F}"/>
              </a:ext>
            </a:extLst>
          </p:cNvPr>
          <p:cNvSpPr>
            <a:spLocks noGrp="1"/>
          </p:cNvSpPr>
          <p:nvPr>
            <p:ph type="sldNum" sz="quarter" idx="11"/>
          </p:nvPr>
        </p:nvSpPr>
        <p:spPr/>
        <p:txBody>
          <a:bodyPr/>
          <a:lstStyle/>
          <a:p>
            <a:fld id="{FFC269A0-BD27-4577-9DED-0AAE60100C51}" type="slidenum">
              <a:rPr lang="de-DE" smtClean="0"/>
              <a:pPr/>
              <a:t>200</a:t>
            </a:fld>
            <a:r>
              <a:rPr lang="de-DE"/>
              <a:t> | ©</a:t>
            </a:r>
            <a:endParaRPr lang="de-DE" dirty="0"/>
          </a:p>
        </p:txBody>
      </p:sp>
      <p:sp>
        <p:nvSpPr>
          <p:cNvPr id="10" name="Fußzeilenplatzhalter 9">
            <a:extLst>
              <a:ext uri="{FF2B5EF4-FFF2-40B4-BE49-F238E27FC236}">
                <a16:creationId xmlns:a16="http://schemas.microsoft.com/office/drawing/2014/main" id="{E8E8A828-DE97-4BDF-B4E6-E304DBA155B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3985170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9371" name="think-cell Folie" r:id="rId4" imgW="196" imgH="196" progId="TCLayout.ActiveDocument.1">
                  <p:embed/>
                </p:oleObj>
              </mc:Choice>
              <mc:Fallback>
                <p:oleObj name="think-cell Folie" r:id="rId4" imgW="196" imgH="196" progId="TCLayout.ActiveDocument.1">
                  <p:embed/>
                  <p:pic>
                    <p:nvPicPr>
                      <p:cNvPr id="5" name="Objekt 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Agile Unternehmenssteuerung</a:t>
            </a:r>
          </a:p>
          <a:p>
            <a:r>
              <a:rPr lang="de-DE" dirty="0"/>
              <a:t>OKR</a:t>
            </a:r>
          </a:p>
          <a:p>
            <a:r>
              <a:rPr lang="de-DE" dirty="0"/>
              <a:t>Zukunft der Planung</a:t>
            </a:r>
          </a:p>
          <a:p>
            <a:r>
              <a:rPr lang="de-DE" b="1" dirty="0" err="1"/>
              <a:t>Scrum</a:t>
            </a:r>
            <a:endParaRPr lang="de-DE" b="1" dirty="0"/>
          </a:p>
        </p:txBody>
      </p:sp>
      <p:sp>
        <p:nvSpPr>
          <p:cNvPr id="8" name="Textplatzhalter 7"/>
          <p:cNvSpPr>
            <a:spLocks noGrp="1"/>
          </p:cNvSpPr>
          <p:nvPr>
            <p:ph type="body" sz="quarter" idx="13"/>
          </p:nvPr>
        </p:nvSpPr>
        <p:spPr/>
        <p:txBody>
          <a:bodyPr/>
          <a:lstStyle/>
          <a:p>
            <a:endParaRPr lang="de-DE"/>
          </a:p>
        </p:txBody>
      </p:sp>
      <p:sp>
        <p:nvSpPr>
          <p:cNvPr id="7" name="Foliennummernplatzhalter 6">
            <a:extLst>
              <a:ext uri="{FF2B5EF4-FFF2-40B4-BE49-F238E27FC236}">
                <a16:creationId xmlns:a16="http://schemas.microsoft.com/office/drawing/2014/main" id="{D7EB8C11-DCC4-4BF1-94BD-4E26070F65C9}"/>
              </a:ext>
            </a:extLst>
          </p:cNvPr>
          <p:cNvSpPr>
            <a:spLocks noGrp="1"/>
          </p:cNvSpPr>
          <p:nvPr>
            <p:ph type="sldNum" sz="quarter" idx="11"/>
          </p:nvPr>
        </p:nvSpPr>
        <p:spPr/>
        <p:txBody>
          <a:bodyPr/>
          <a:lstStyle/>
          <a:p>
            <a:fld id="{FFC269A0-BD27-4577-9DED-0AAE60100C51}" type="slidenum">
              <a:rPr lang="de-DE" smtClean="0"/>
              <a:pPr/>
              <a:t>201</a:t>
            </a:fld>
            <a:r>
              <a:rPr lang="de-DE"/>
              <a:t> | ©</a:t>
            </a:r>
            <a:endParaRPr lang="de-DE" dirty="0"/>
          </a:p>
        </p:txBody>
      </p:sp>
      <p:sp>
        <p:nvSpPr>
          <p:cNvPr id="9" name="Fußzeilenplatzhalter 8">
            <a:extLst>
              <a:ext uri="{FF2B5EF4-FFF2-40B4-BE49-F238E27FC236}">
                <a16:creationId xmlns:a16="http://schemas.microsoft.com/office/drawing/2014/main" id="{2A6D488E-884F-4265-A927-24D950B60D9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260110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7791B1-899B-4C7C-8233-C53BD2C1C1E5}"/>
              </a:ext>
            </a:extLst>
          </p:cNvPr>
          <p:cNvSpPr>
            <a:spLocks noGrp="1"/>
          </p:cNvSpPr>
          <p:nvPr>
            <p:ph type="title"/>
          </p:nvPr>
        </p:nvSpPr>
        <p:spPr/>
        <p:txBody>
          <a:bodyPr/>
          <a:lstStyle/>
          <a:p>
            <a:r>
              <a:rPr lang="de-DE" dirty="0"/>
              <a:t>Agile Vorgehensweise – Beispiel </a:t>
            </a:r>
            <a:r>
              <a:rPr lang="de-DE" dirty="0" err="1"/>
              <a:t>Scrum</a:t>
            </a:r>
            <a:endParaRPr lang="de-DE" dirty="0"/>
          </a:p>
        </p:txBody>
      </p:sp>
      <p:sp>
        <p:nvSpPr>
          <p:cNvPr id="3" name="Inhaltsplatzhalter 2">
            <a:extLst>
              <a:ext uri="{FF2B5EF4-FFF2-40B4-BE49-F238E27FC236}">
                <a16:creationId xmlns:a16="http://schemas.microsoft.com/office/drawing/2014/main" id="{D4978740-3469-4FE0-AC17-AECB0A75B4CF}"/>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398E749B-58EF-459F-9BAF-80C372640CD8}"/>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FD0C1C45-DD65-4583-8DCD-BA04CA6696D6}"/>
              </a:ext>
            </a:extLst>
          </p:cNvPr>
          <p:cNvSpPr>
            <a:spLocks noGrp="1"/>
          </p:cNvSpPr>
          <p:nvPr>
            <p:ph type="sldNum" sz="quarter" idx="11"/>
          </p:nvPr>
        </p:nvSpPr>
        <p:spPr/>
        <p:txBody>
          <a:bodyPr/>
          <a:lstStyle/>
          <a:p>
            <a:fld id="{FFC269A0-BD27-4577-9DED-0AAE60100C51}" type="slidenum">
              <a:rPr lang="de-DE" smtClean="0"/>
              <a:pPr/>
              <a:t>202</a:t>
            </a:fld>
            <a:r>
              <a:rPr lang="de-DE"/>
              <a:t> | ©</a:t>
            </a:r>
            <a:endParaRPr lang="de-DE" dirty="0"/>
          </a:p>
        </p:txBody>
      </p:sp>
      <p:sp>
        <p:nvSpPr>
          <p:cNvPr id="6" name="Textplatzhalter 5">
            <a:extLst>
              <a:ext uri="{FF2B5EF4-FFF2-40B4-BE49-F238E27FC236}">
                <a16:creationId xmlns:a16="http://schemas.microsoft.com/office/drawing/2014/main" id="{D308297A-B216-4B20-B332-44E9AF7A34ED}"/>
              </a:ext>
            </a:extLst>
          </p:cNvPr>
          <p:cNvSpPr>
            <a:spLocks noGrp="1"/>
          </p:cNvSpPr>
          <p:nvPr>
            <p:ph type="body" sz="quarter" idx="13"/>
          </p:nvPr>
        </p:nvSpPr>
        <p:spPr/>
        <p:txBody>
          <a:bodyPr/>
          <a:lstStyle/>
          <a:p>
            <a:endParaRPr lang="de-DE"/>
          </a:p>
        </p:txBody>
      </p:sp>
      <p:sp>
        <p:nvSpPr>
          <p:cNvPr id="7" name="Textfeld 6">
            <a:extLst>
              <a:ext uri="{FF2B5EF4-FFF2-40B4-BE49-F238E27FC236}">
                <a16:creationId xmlns:a16="http://schemas.microsoft.com/office/drawing/2014/main" id="{12B6CFA5-3E96-4765-B239-29903C2797AC}"/>
              </a:ext>
            </a:extLst>
          </p:cNvPr>
          <p:cNvSpPr txBox="1"/>
          <p:nvPr/>
        </p:nvSpPr>
        <p:spPr>
          <a:xfrm>
            <a:off x="9704649" y="5094181"/>
            <a:ext cx="2026140" cy="646331"/>
          </a:xfrm>
          <a:prstGeom prst="rect">
            <a:avLst/>
          </a:prstGeom>
          <a:noFill/>
          <a:ln>
            <a:solidFill>
              <a:srgbClr val="1D6893"/>
            </a:solidFill>
          </a:ln>
        </p:spPr>
        <p:txBody>
          <a:bodyPr wrap="square" rtlCol="0">
            <a:spAutoFit/>
          </a:bodyPr>
          <a:lstStyle/>
          <a:p>
            <a:pPr algn="ctr"/>
            <a:r>
              <a:rPr lang="de-DE" dirty="0"/>
              <a:t>Lieferfähiges Produktinkrement</a:t>
            </a:r>
          </a:p>
        </p:txBody>
      </p:sp>
      <p:grpSp>
        <p:nvGrpSpPr>
          <p:cNvPr id="8" name="Gruppieren 7">
            <a:extLst>
              <a:ext uri="{FF2B5EF4-FFF2-40B4-BE49-F238E27FC236}">
                <a16:creationId xmlns:a16="http://schemas.microsoft.com/office/drawing/2014/main" id="{0E3A76D7-D354-46D3-B163-03D598C6FE4F}"/>
              </a:ext>
            </a:extLst>
          </p:cNvPr>
          <p:cNvGrpSpPr/>
          <p:nvPr/>
        </p:nvGrpSpPr>
        <p:grpSpPr>
          <a:xfrm>
            <a:off x="856445" y="1827273"/>
            <a:ext cx="3477189" cy="2028106"/>
            <a:chOff x="2787762" y="4414839"/>
            <a:chExt cx="2682737" cy="1461679"/>
          </a:xfrm>
        </p:grpSpPr>
        <p:grpSp>
          <p:nvGrpSpPr>
            <p:cNvPr id="9" name="Gruppieren 8">
              <a:extLst>
                <a:ext uri="{FF2B5EF4-FFF2-40B4-BE49-F238E27FC236}">
                  <a16:creationId xmlns:a16="http://schemas.microsoft.com/office/drawing/2014/main" id="{53954BA9-A7B3-4045-8455-631A39CC331A}"/>
                </a:ext>
              </a:extLst>
            </p:cNvPr>
            <p:cNvGrpSpPr/>
            <p:nvPr/>
          </p:nvGrpSpPr>
          <p:grpSpPr>
            <a:xfrm>
              <a:off x="2787762" y="4414839"/>
              <a:ext cx="2682737" cy="1461679"/>
              <a:chOff x="2787762" y="4414839"/>
              <a:chExt cx="2682737" cy="1461679"/>
            </a:xfrm>
          </p:grpSpPr>
          <p:sp>
            <p:nvSpPr>
              <p:cNvPr id="14" name="Rechteck: abgerundete Ecken 13">
                <a:extLst>
                  <a:ext uri="{FF2B5EF4-FFF2-40B4-BE49-F238E27FC236}">
                    <a16:creationId xmlns:a16="http://schemas.microsoft.com/office/drawing/2014/main" id="{705D8205-52E8-4A0B-BF34-0C1C6D245BDC}"/>
                  </a:ext>
                </a:extLst>
              </p:cNvPr>
              <p:cNvSpPr/>
              <p:nvPr/>
            </p:nvSpPr>
            <p:spPr>
              <a:xfrm>
                <a:off x="2787762" y="4414839"/>
                <a:ext cx="2682737" cy="1461679"/>
              </a:xfrm>
              <a:prstGeom prst="roundRect">
                <a:avLst/>
              </a:prstGeom>
              <a:solidFill>
                <a:schemeClr val="bg1">
                  <a:lumMod val="95000"/>
                </a:schemeClr>
              </a:solidFill>
              <a:ln>
                <a:solidFill>
                  <a:srgbClr val="4E4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r Verbinder 14">
                <a:extLst>
                  <a:ext uri="{FF2B5EF4-FFF2-40B4-BE49-F238E27FC236}">
                    <a16:creationId xmlns:a16="http://schemas.microsoft.com/office/drawing/2014/main" id="{44C29AA9-341B-440D-8896-C2FECC6D46AA}"/>
                  </a:ext>
                </a:extLst>
              </p:cNvPr>
              <p:cNvCxnSpPr/>
              <p:nvPr/>
            </p:nvCxnSpPr>
            <p:spPr>
              <a:xfrm>
                <a:off x="2916557" y="4800600"/>
                <a:ext cx="2448000" cy="0"/>
              </a:xfrm>
              <a:prstGeom prst="line">
                <a:avLst/>
              </a:prstGeom>
              <a:ln>
                <a:solidFill>
                  <a:srgbClr val="4E4E50"/>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FA16D486-2997-4F21-9A7A-630B1D1F24CE}"/>
                  </a:ext>
                </a:extLst>
              </p:cNvPr>
              <p:cNvCxnSpPr/>
              <p:nvPr/>
            </p:nvCxnSpPr>
            <p:spPr>
              <a:xfrm flipV="1">
                <a:off x="3577967" y="4543425"/>
                <a:ext cx="0" cy="1276350"/>
              </a:xfrm>
              <a:prstGeom prst="line">
                <a:avLst/>
              </a:prstGeom>
              <a:ln>
                <a:solidFill>
                  <a:srgbClr val="4E4E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23B18D39-DBC3-4CA0-9A22-2AD09A7F12BB}"/>
                  </a:ext>
                </a:extLst>
              </p:cNvPr>
              <p:cNvCxnSpPr/>
              <p:nvPr/>
            </p:nvCxnSpPr>
            <p:spPr>
              <a:xfrm flipV="1">
                <a:off x="4689467" y="4543425"/>
                <a:ext cx="0" cy="1276350"/>
              </a:xfrm>
              <a:prstGeom prst="line">
                <a:avLst/>
              </a:prstGeom>
              <a:ln>
                <a:solidFill>
                  <a:srgbClr val="4E4E50"/>
                </a:solidFill>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070BDA03-ECE5-4415-8080-1F590FD56D68}"/>
                  </a:ext>
                </a:extLst>
              </p:cNvPr>
              <p:cNvSpPr txBox="1"/>
              <p:nvPr/>
            </p:nvSpPr>
            <p:spPr>
              <a:xfrm>
                <a:off x="2935268" y="4496872"/>
                <a:ext cx="582211" cy="307777"/>
              </a:xfrm>
              <a:prstGeom prst="rect">
                <a:avLst/>
              </a:prstGeom>
              <a:noFill/>
            </p:spPr>
            <p:txBody>
              <a:bodyPr wrap="none" rtlCol="0" anchor="ctr">
                <a:spAutoFit/>
              </a:bodyPr>
              <a:lstStyle/>
              <a:p>
                <a:pPr algn="ctr"/>
                <a:r>
                  <a:rPr lang="de-DE" sz="1400">
                    <a:solidFill>
                      <a:srgbClr val="4E4E50"/>
                    </a:solidFill>
                  </a:rPr>
                  <a:t>Open</a:t>
                </a:r>
              </a:p>
            </p:txBody>
          </p:sp>
          <p:sp>
            <p:nvSpPr>
              <p:cNvPr id="19" name="Textfeld 18">
                <a:extLst>
                  <a:ext uri="{FF2B5EF4-FFF2-40B4-BE49-F238E27FC236}">
                    <a16:creationId xmlns:a16="http://schemas.microsoft.com/office/drawing/2014/main" id="{92B8333B-D168-4C2A-B289-AA4A883AE8A2}"/>
                  </a:ext>
                </a:extLst>
              </p:cNvPr>
              <p:cNvSpPr txBox="1"/>
              <p:nvPr/>
            </p:nvSpPr>
            <p:spPr>
              <a:xfrm>
                <a:off x="3635470" y="4496872"/>
                <a:ext cx="987322" cy="307777"/>
              </a:xfrm>
              <a:prstGeom prst="rect">
                <a:avLst/>
              </a:prstGeom>
              <a:noFill/>
            </p:spPr>
            <p:txBody>
              <a:bodyPr wrap="none" rtlCol="0" anchor="ctr">
                <a:spAutoFit/>
              </a:bodyPr>
              <a:lstStyle>
                <a:defPPr>
                  <a:defRPr lang="de-DE"/>
                </a:defPPr>
                <a:lvl1pPr>
                  <a:defRPr sz="1400">
                    <a:solidFill>
                      <a:srgbClr val="4E4E50"/>
                    </a:solidFill>
                  </a:defRPr>
                </a:lvl1pPr>
              </a:lstStyle>
              <a:p>
                <a:pPr algn="ctr"/>
                <a:r>
                  <a:rPr lang="de-DE" dirty="0"/>
                  <a:t>In Progress</a:t>
                </a:r>
              </a:p>
            </p:txBody>
          </p:sp>
          <p:sp>
            <p:nvSpPr>
              <p:cNvPr id="20" name="Textfeld 19">
                <a:extLst>
                  <a:ext uri="{FF2B5EF4-FFF2-40B4-BE49-F238E27FC236}">
                    <a16:creationId xmlns:a16="http://schemas.microsoft.com/office/drawing/2014/main" id="{2711F998-766D-4886-A10A-3EE965D0C926}"/>
                  </a:ext>
                </a:extLst>
              </p:cNvPr>
              <p:cNvSpPr txBox="1"/>
              <p:nvPr/>
            </p:nvSpPr>
            <p:spPr>
              <a:xfrm>
                <a:off x="4737444" y="4496872"/>
                <a:ext cx="574196" cy="307777"/>
              </a:xfrm>
              <a:prstGeom prst="rect">
                <a:avLst/>
              </a:prstGeom>
              <a:noFill/>
            </p:spPr>
            <p:txBody>
              <a:bodyPr wrap="none" rtlCol="0" anchor="ctr">
                <a:spAutoFit/>
              </a:bodyPr>
              <a:lstStyle/>
              <a:p>
                <a:pPr algn="ctr"/>
                <a:r>
                  <a:rPr lang="de-DE" sz="1400" err="1">
                    <a:solidFill>
                      <a:srgbClr val="4E4E50"/>
                    </a:solidFill>
                  </a:rPr>
                  <a:t>Done</a:t>
                </a:r>
                <a:endParaRPr lang="de-DE" sz="1400">
                  <a:solidFill>
                    <a:srgbClr val="4E4E50"/>
                  </a:solidFill>
                </a:endParaRPr>
              </a:p>
            </p:txBody>
          </p:sp>
        </p:grpSp>
        <p:pic>
          <p:nvPicPr>
            <p:cNvPr id="10" name="Grafik 9">
              <a:extLst>
                <a:ext uri="{FF2B5EF4-FFF2-40B4-BE49-F238E27FC236}">
                  <a16:creationId xmlns:a16="http://schemas.microsoft.com/office/drawing/2014/main" id="{0E98D9C1-E6A3-4CC4-BECB-A66A998D69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89622">
              <a:off x="3200608" y="4846389"/>
              <a:ext cx="315730" cy="315730"/>
            </a:xfrm>
            <a:prstGeom prst="rect">
              <a:avLst/>
            </a:prstGeom>
          </p:spPr>
        </p:pic>
        <p:pic>
          <p:nvPicPr>
            <p:cNvPr id="11" name="Grafik 10">
              <a:extLst>
                <a:ext uri="{FF2B5EF4-FFF2-40B4-BE49-F238E27FC236}">
                  <a16:creationId xmlns:a16="http://schemas.microsoft.com/office/drawing/2014/main" id="{197FF511-131B-469F-A1A3-F89A0F034D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1350325">
              <a:off x="2997784" y="5189442"/>
              <a:ext cx="315730" cy="315730"/>
            </a:xfrm>
            <a:prstGeom prst="rect">
              <a:avLst/>
            </a:prstGeom>
          </p:spPr>
        </p:pic>
        <p:pic>
          <p:nvPicPr>
            <p:cNvPr id="12" name="Grafik 11">
              <a:extLst>
                <a:ext uri="{FF2B5EF4-FFF2-40B4-BE49-F238E27FC236}">
                  <a16:creationId xmlns:a16="http://schemas.microsoft.com/office/drawing/2014/main" id="{9B4016D6-492A-4B39-829D-EA86A07AD5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4378" y="4899911"/>
              <a:ext cx="315730" cy="315730"/>
            </a:xfrm>
            <a:prstGeom prst="rect">
              <a:avLst/>
            </a:prstGeom>
          </p:spPr>
        </p:pic>
        <p:pic>
          <p:nvPicPr>
            <p:cNvPr id="13" name="Grafik 12">
              <a:extLst>
                <a:ext uri="{FF2B5EF4-FFF2-40B4-BE49-F238E27FC236}">
                  <a16:creationId xmlns:a16="http://schemas.microsoft.com/office/drawing/2014/main" id="{2B4FD104-DE6B-4BE0-B55F-F74169DA8E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1064644">
              <a:off x="4937881" y="4928476"/>
              <a:ext cx="315730" cy="315730"/>
            </a:xfrm>
            <a:prstGeom prst="rect">
              <a:avLst/>
            </a:prstGeom>
          </p:spPr>
        </p:pic>
      </p:grpSp>
      <p:grpSp>
        <p:nvGrpSpPr>
          <p:cNvPr id="21" name="Gruppieren 20">
            <a:extLst>
              <a:ext uri="{FF2B5EF4-FFF2-40B4-BE49-F238E27FC236}">
                <a16:creationId xmlns:a16="http://schemas.microsoft.com/office/drawing/2014/main" id="{58CDF415-C355-4C37-91FA-BD6B8057AE57}"/>
              </a:ext>
            </a:extLst>
          </p:cNvPr>
          <p:cNvGrpSpPr/>
          <p:nvPr/>
        </p:nvGrpSpPr>
        <p:grpSpPr>
          <a:xfrm>
            <a:off x="3998923" y="2164943"/>
            <a:ext cx="5854511" cy="3508177"/>
            <a:chOff x="12710699" y="2939897"/>
            <a:chExt cx="5854511" cy="3508177"/>
          </a:xfrm>
        </p:grpSpPr>
        <p:graphicFrame>
          <p:nvGraphicFramePr>
            <p:cNvPr id="22" name="Diagramm 21">
              <a:extLst>
                <a:ext uri="{FF2B5EF4-FFF2-40B4-BE49-F238E27FC236}">
                  <a16:creationId xmlns:a16="http://schemas.microsoft.com/office/drawing/2014/main" id="{65A49B52-1825-4A3F-A50D-230807C9CE8A}"/>
                </a:ext>
              </a:extLst>
            </p:cNvPr>
            <p:cNvGraphicFramePr/>
            <p:nvPr>
              <p:extLst>
                <p:ext uri="{D42A27DB-BD31-4B8C-83A1-F6EECF244321}">
                  <p14:modId xmlns:p14="http://schemas.microsoft.com/office/powerpoint/2010/main" val="2980289440"/>
                </p:ext>
              </p:extLst>
            </p:nvPr>
          </p:nvGraphicFramePr>
          <p:xfrm>
            <a:off x="12710699" y="2939897"/>
            <a:ext cx="5854511" cy="3389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Pfeil: nach rechts 22">
              <a:extLst>
                <a:ext uri="{FF2B5EF4-FFF2-40B4-BE49-F238E27FC236}">
                  <a16:creationId xmlns:a16="http://schemas.microsoft.com/office/drawing/2014/main" id="{C6D8CD3D-0EAD-439D-8C13-9B4684EE7D87}"/>
                </a:ext>
              </a:extLst>
            </p:cNvPr>
            <p:cNvSpPr/>
            <p:nvPr/>
          </p:nvSpPr>
          <p:spPr>
            <a:xfrm>
              <a:off x="15158300" y="5947674"/>
              <a:ext cx="3206524" cy="500400"/>
            </a:xfrm>
            <a:prstGeom prst="rightArrow">
              <a:avLst>
                <a:gd name="adj1" fmla="val 50000"/>
                <a:gd name="adj2" fmla="val 76718"/>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24" name="Textfeld 23">
            <a:extLst>
              <a:ext uri="{FF2B5EF4-FFF2-40B4-BE49-F238E27FC236}">
                <a16:creationId xmlns:a16="http://schemas.microsoft.com/office/drawing/2014/main" id="{B40BE898-7FF3-4C5C-A236-9F0DDB39A3FC}"/>
              </a:ext>
            </a:extLst>
          </p:cNvPr>
          <p:cNvSpPr txBox="1"/>
          <p:nvPr/>
        </p:nvSpPr>
        <p:spPr>
          <a:xfrm>
            <a:off x="686861" y="4201147"/>
            <a:ext cx="1178912" cy="369332"/>
          </a:xfrm>
          <a:prstGeom prst="rect">
            <a:avLst/>
          </a:prstGeom>
          <a:noFill/>
        </p:spPr>
        <p:txBody>
          <a:bodyPr wrap="none" rtlCol="0" anchor="ctr">
            <a:spAutoFit/>
          </a:bodyPr>
          <a:lstStyle/>
          <a:p>
            <a:r>
              <a:rPr lang="de-DE"/>
              <a:t>User Story</a:t>
            </a:r>
          </a:p>
        </p:txBody>
      </p:sp>
      <p:sp>
        <p:nvSpPr>
          <p:cNvPr id="25" name="Textfeld 24">
            <a:extLst>
              <a:ext uri="{FF2B5EF4-FFF2-40B4-BE49-F238E27FC236}">
                <a16:creationId xmlns:a16="http://schemas.microsoft.com/office/drawing/2014/main" id="{E20A5815-2E23-4676-8016-EAAF9E80C5B4}"/>
              </a:ext>
            </a:extLst>
          </p:cNvPr>
          <p:cNvSpPr txBox="1"/>
          <p:nvPr/>
        </p:nvSpPr>
        <p:spPr>
          <a:xfrm>
            <a:off x="2388518" y="4062648"/>
            <a:ext cx="1180543" cy="646331"/>
          </a:xfrm>
          <a:prstGeom prst="rect">
            <a:avLst/>
          </a:prstGeom>
          <a:noFill/>
        </p:spPr>
        <p:txBody>
          <a:bodyPr wrap="square" rtlCol="0" anchor="ctr">
            <a:spAutoFit/>
          </a:bodyPr>
          <a:lstStyle/>
          <a:p>
            <a:r>
              <a:rPr lang="de-DE" dirty="0"/>
              <a:t>Product Backlog</a:t>
            </a:r>
          </a:p>
        </p:txBody>
      </p:sp>
      <p:pic>
        <p:nvPicPr>
          <p:cNvPr id="26" name="Grafik 25">
            <a:extLst>
              <a:ext uri="{FF2B5EF4-FFF2-40B4-BE49-F238E27FC236}">
                <a16:creationId xmlns:a16="http://schemas.microsoft.com/office/drawing/2014/main" id="{97DAEBDC-AFBA-4181-BA80-464F135A1F8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14605" y="4630843"/>
            <a:ext cx="762772" cy="762772"/>
          </a:xfrm>
          <a:prstGeom prst="rect">
            <a:avLst/>
          </a:prstGeom>
        </p:spPr>
      </p:pic>
      <p:pic>
        <p:nvPicPr>
          <p:cNvPr id="27" name="Grafik 26">
            <a:extLst>
              <a:ext uri="{FF2B5EF4-FFF2-40B4-BE49-F238E27FC236}">
                <a16:creationId xmlns:a16="http://schemas.microsoft.com/office/drawing/2014/main" id="{59B7AE24-7171-4385-99E6-D9DF743AE5C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33455" y="4704398"/>
            <a:ext cx="712949" cy="712949"/>
          </a:xfrm>
          <a:prstGeom prst="rect">
            <a:avLst/>
          </a:prstGeom>
        </p:spPr>
      </p:pic>
      <p:sp>
        <p:nvSpPr>
          <p:cNvPr id="28" name="Pfeil: nach rechts 27">
            <a:extLst>
              <a:ext uri="{FF2B5EF4-FFF2-40B4-BE49-F238E27FC236}">
                <a16:creationId xmlns:a16="http://schemas.microsoft.com/office/drawing/2014/main" id="{BFD7BAC6-3CE2-49D2-8842-CB5329D5F75A}"/>
              </a:ext>
            </a:extLst>
          </p:cNvPr>
          <p:cNvSpPr/>
          <p:nvPr/>
        </p:nvSpPr>
        <p:spPr>
          <a:xfrm>
            <a:off x="1885396" y="4837179"/>
            <a:ext cx="424494" cy="385562"/>
          </a:xfrm>
          <a:prstGeom prst="rightArrow">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4A9A48E7-59DD-4A4D-B3E3-FA41678A1FB2}"/>
              </a:ext>
            </a:extLst>
          </p:cNvPr>
          <p:cNvSpPr txBox="1"/>
          <p:nvPr/>
        </p:nvSpPr>
        <p:spPr>
          <a:xfrm>
            <a:off x="5040752" y="5590981"/>
            <a:ext cx="1787333" cy="646331"/>
          </a:xfrm>
          <a:prstGeom prst="rect">
            <a:avLst/>
          </a:prstGeom>
        </p:spPr>
        <p:txBody>
          <a:bodyPr wrap="square" lIns="0" rIns="0" rtlCol="0">
            <a:spAutoFit/>
          </a:bodyPr>
          <a:lstStyle/>
          <a:p>
            <a:pPr algn="r"/>
            <a:r>
              <a:rPr lang="de-DE" sz="1200" dirty="0">
                <a:latin typeface="Calibri" panose="020F0502020204030204" pitchFamily="34" charset="0"/>
                <a:ea typeface="Titillium" charset="0"/>
                <a:cs typeface="Calibri" panose="020F0502020204030204" pitchFamily="34" charset="0"/>
              </a:rPr>
              <a:t>Sprint </a:t>
            </a:r>
            <a:r>
              <a:rPr lang="de-DE" sz="1200" dirty="0" err="1">
                <a:latin typeface="Calibri" panose="020F0502020204030204" pitchFamily="34" charset="0"/>
                <a:ea typeface="Titillium" charset="0"/>
                <a:cs typeface="Calibri" panose="020F0502020204030204" pitchFamily="34" charset="0"/>
              </a:rPr>
              <a:t>Planning</a:t>
            </a:r>
            <a:endParaRPr lang="de-DE" sz="1200" b="0" i="0" kern="1200" dirty="0">
              <a:solidFill>
                <a:schemeClr val="tx1"/>
              </a:solidFill>
              <a:latin typeface="Calibri" panose="020F0502020204030204" pitchFamily="34" charset="0"/>
              <a:ea typeface="Titillium" charset="0"/>
              <a:cs typeface="Calibri" panose="020F0502020204030204" pitchFamily="34" charset="0"/>
            </a:endParaRPr>
          </a:p>
          <a:p>
            <a:pPr algn="r"/>
            <a:r>
              <a:rPr lang="de-DE" sz="1200" b="0" i="0" kern="1200" dirty="0">
                <a:solidFill>
                  <a:schemeClr val="tx1"/>
                </a:solidFill>
                <a:latin typeface="Calibri" panose="020F0502020204030204" pitchFamily="34" charset="0"/>
                <a:ea typeface="Titillium" charset="0"/>
                <a:cs typeface="Calibri" panose="020F0502020204030204" pitchFamily="34" charset="0"/>
              </a:rPr>
              <a:t>Sprint Review</a:t>
            </a:r>
          </a:p>
          <a:p>
            <a:pPr algn="r"/>
            <a:r>
              <a:rPr lang="de-DE" sz="1200" dirty="0">
                <a:latin typeface="Calibri" panose="020F0502020204030204" pitchFamily="34" charset="0"/>
                <a:ea typeface="Titillium" charset="0"/>
                <a:cs typeface="Calibri" panose="020F0502020204030204" pitchFamily="34" charset="0"/>
              </a:rPr>
              <a:t>Sprint </a:t>
            </a:r>
            <a:r>
              <a:rPr lang="de-DE" sz="1200" dirty="0" err="1">
                <a:latin typeface="Calibri" panose="020F0502020204030204" pitchFamily="34" charset="0"/>
                <a:ea typeface="Titillium" charset="0"/>
                <a:cs typeface="Calibri" panose="020F0502020204030204" pitchFamily="34" charset="0"/>
              </a:rPr>
              <a:t>Retrospective</a:t>
            </a:r>
            <a:endParaRPr lang="de-DE" sz="1200" dirty="0">
              <a:latin typeface="Calibri" panose="020F0502020204030204" pitchFamily="34" charset="0"/>
              <a:ea typeface="Titillium" charset="0"/>
              <a:cs typeface="Calibri" panose="020F0502020204030204" pitchFamily="34" charset="0"/>
            </a:endParaRPr>
          </a:p>
        </p:txBody>
      </p:sp>
      <p:sp>
        <p:nvSpPr>
          <p:cNvPr id="30" name="Rechteck 29">
            <a:extLst>
              <a:ext uri="{FF2B5EF4-FFF2-40B4-BE49-F238E27FC236}">
                <a16:creationId xmlns:a16="http://schemas.microsoft.com/office/drawing/2014/main" id="{AFD13F4C-6493-4101-8630-E05D6789BFBC}"/>
              </a:ext>
            </a:extLst>
          </p:cNvPr>
          <p:cNvSpPr/>
          <p:nvPr/>
        </p:nvSpPr>
        <p:spPr>
          <a:xfrm>
            <a:off x="6828085" y="2942097"/>
            <a:ext cx="673434" cy="500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8C21C9F9-F900-4E23-91AC-DE555CF83799}"/>
              </a:ext>
            </a:extLst>
          </p:cNvPr>
          <p:cNvSpPr/>
          <p:nvPr/>
        </p:nvSpPr>
        <p:spPr>
          <a:xfrm>
            <a:off x="6039191" y="4339294"/>
            <a:ext cx="906516" cy="500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C6C89859-5A42-4905-9EFC-66827ED6242E}"/>
              </a:ext>
            </a:extLst>
          </p:cNvPr>
          <p:cNvSpPr/>
          <p:nvPr/>
        </p:nvSpPr>
        <p:spPr>
          <a:xfrm>
            <a:off x="5371475" y="5579860"/>
            <a:ext cx="1574231" cy="657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385AEBF3-952D-4579-A513-6AA5E7300897}"/>
              </a:ext>
            </a:extLst>
          </p:cNvPr>
          <p:cNvSpPr txBox="1"/>
          <p:nvPr/>
        </p:nvSpPr>
        <p:spPr>
          <a:xfrm>
            <a:off x="3987395" y="4056123"/>
            <a:ext cx="1180543" cy="646331"/>
          </a:xfrm>
          <a:prstGeom prst="rect">
            <a:avLst/>
          </a:prstGeom>
          <a:noFill/>
        </p:spPr>
        <p:txBody>
          <a:bodyPr wrap="square" rtlCol="0" anchor="ctr">
            <a:spAutoFit/>
          </a:bodyPr>
          <a:lstStyle/>
          <a:p>
            <a:r>
              <a:rPr lang="de-DE" dirty="0"/>
              <a:t>Sprint Backlog</a:t>
            </a:r>
          </a:p>
        </p:txBody>
      </p:sp>
      <p:pic>
        <p:nvPicPr>
          <p:cNvPr id="34" name="Grafik 33">
            <a:extLst>
              <a:ext uri="{FF2B5EF4-FFF2-40B4-BE49-F238E27FC236}">
                <a16:creationId xmlns:a16="http://schemas.microsoft.com/office/drawing/2014/main" id="{BD85949D-DAE4-4FE8-904E-13246847A28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13482" y="4624318"/>
            <a:ext cx="762772" cy="762772"/>
          </a:xfrm>
          <a:prstGeom prst="rect">
            <a:avLst/>
          </a:prstGeom>
        </p:spPr>
      </p:pic>
      <p:sp>
        <p:nvSpPr>
          <p:cNvPr id="35" name="Pfeil: nach rechts 34">
            <a:extLst>
              <a:ext uri="{FF2B5EF4-FFF2-40B4-BE49-F238E27FC236}">
                <a16:creationId xmlns:a16="http://schemas.microsoft.com/office/drawing/2014/main" id="{59906C21-7898-46D6-BC85-FA2AFD1D691C}"/>
              </a:ext>
            </a:extLst>
          </p:cNvPr>
          <p:cNvSpPr/>
          <p:nvPr/>
        </p:nvSpPr>
        <p:spPr>
          <a:xfrm>
            <a:off x="3484273" y="4830654"/>
            <a:ext cx="424494" cy="385562"/>
          </a:xfrm>
          <a:prstGeom prst="rightArrow">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196305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uppieren 37">
            <a:extLst>
              <a:ext uri="{FF2B5EF4-FFF2-40B4-BE49-F238E27FC236}">
                <a16:creationId xmlns:a16="http://schemas.microsoft.com/office/drawing/2014/main" id="{A75F5EEA-35F5-4E7B-A252-B0EFCD4163F3}"/>
              </a:ext>
            </a:extLst>
          </p:cNvPr>
          <p:cNvGrpSpPr/>
          <p:nvPr/>
        </p:nvGrpSpPr>
        <p:grpSpPr>
          <a:xfrm>
            <a:off x="213747" y="792620"/>
            <a:ext cx="11018279" cy="3508177"/>
            <a:chOff x="12710699" y="2939897"/>
            <a:chExt cx="11018279" cy="3508177"/>
          </a:xfrm>
        </p:grpSpPr>
        <p:graphicFrame>
          <p:nvGraphicFramePr>
            <p:cNvPr id="39" name="Diagramm 38">
              <a:extLst>
                <a:ext uri="{FF2B5EF4-FFF2-40B4-BE49-F238E27FC236}">
                  <a16:creationId xmlns:a16="http://schemas.microsoft.com/office/drawing/2014/main" id="{C37BB619-30B4-4EB3-B846-52088061FEDA}"/>
                </a:ext>
              </a:extLst>
            </p:cNvPr>
            <p:cNvGraphicFramePr/>
            <p:nvPr>
              <p:extLst>
                <p:ext uri="{D42A27DB-BD31-4B8C-83A1-F6EECF244321}">
                  <p14:modId xmlns:p14="http://schemas.microsoft.com/office/powerpoint/2010/main" val="4130250348"/>
                </p:ext>
              </p:extLst>
            </p:nvPr>
          </p:nvGraphicFramePr>
          <p:xfrm>
            <a:off x="12710699" y="2939897"/>
            <a:ext cx="5854511" cy="3389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 name="Pfeil: nach rechts 104">
              <a:extLst>
                <a:ext uri="{FF2B5EF4-FFF2-40B4-BE49-F238E27FC236}">
                  <a16:creationId xmlns:a16="http://schemas.microsoft.com/office/drawing/2014/main" id="{DA712374-70F7-4AAD-AF38-6CDCA397C279}"/>
                </a:ext>
              </a:extLst>
            </p:cNvPr>
            <p:cNvSpPr/>
            <p:nvPr/>
          </p:nvSpPr>
          <p:spPr>
            <a:xfrm>
              <a:off x="15158300" y="5947674"/>
              <a:ext cx="8570678" cy="500400"/>
            </a:xfrm>
            <a:prstGeom prst="rightArrow">
              <a:avLst>
                <a:gd name="adj1" fmla="val 50000"/>
                <a:gd name="adj2" fmla="val 76718"/>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2" name="Titel 1">
            <a:extLst>
              <a:ext uri="{FF2B5EF4-FFF2-40B4-BE49-F238E27FC236}">
                <a16:creationId xmlns:a16="http://schemas.microsoft.com/office/drawing/2014/main" id="{5D7791B1-899B-4C7C-8233-C53BD2C1C1E5}"/>
              </a:ext>
            </a:extLst>
          </p:cNvPr>
          <p:cNvSpPr>
            <a:spLocks noGrp="1"/>
          </p:cNvSpPr>
          <p:nvPr>
            <p:ph type="title"/>
          </p:nvPr>
        </p:nvSpPr>
        <p:spPr/>
        <p:txBody>
          <a:bodyPr/>
          <a:lstStyle/>
          <a:p>
            <a:r>
              <a:rPr lang="de-DE" dirty="0"/>
              <a:t>Agile Vorgehensweise – Beispiel </a:t>
            </a:r>
            <a:r>
              <a:rPr lang="de-DE" dirty="0" err="1"/>
              <a:t>Scrum</a:t>
            </a:r>
            <a:endParaRPr lang="de-DE" dirty="0"/>
          </a:p>
        </p:txBody>
      </p:sp>
      <p:sp>
        <p:nvSpPr>
          <p:cNvPr id="4" name="Fußzeilenplatzhalter 3">
            <a:extLst>
              <a:ext uri="{FF2B5EF4-FFF2-40B4-BE49-F238E27FC236}">
                <a16:creationId xmlns:a16="http://schemas.microsoft.com/office/drawing/2014/main" id="{398E749B-58EF-459F-9BAF-80C372640CD8}"/>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FD0C1C45-DD65-4583-8DCD-BA04CA6696D6}"/>
              </a:ext>
            </a:extLst>
          </p:cNvPr>
          <p:cNvSpPr>
            <a:spLocks noGrp="1"/>
          </p:cNvSpPr>
          <p:nvPr>
            <p:ph type="sldNum" sz="quarter" idx="11"/>
          </p:nvPr>
        </p:nvSpPr>
        <p:spPr/>
        <p:txBody>
          <a:bodyPr/>
          <a:lstStyle/>
          <a:p>
            <a:fld id="{FFC269A0-BD27-4577-9DED-0AAE60100C51}" type="slidenum">
              <a:rPr lang="de-DE" smtClean="0"/>
              <a:pPr/>
              <a:t>203</a:t>
            </a:fld>
            <a:r>
              <a:rPr lang="de-DE"/>
              <a:t> | ©</a:t>
            </a:r>
            <a:endParaRPr lang="de-DE" dirty="0"/>
          </a:p>
        </p:txBody>
      </p:sp>
      <p:sp>
        <p:nvSpPr>
          <p:cNvPr id="36" name="Textfeld 35">
            <a:extLst>
              <a:ext uri="{FF2B5EF4-FFF2-40B4-BE49-F238E27FC236}">
                <a16:creationId xmlns:a16="http://schemas.microsoft.com/office/drawing/2014/main" id="{A6109913-A722-4E02-9682-CFC86B950A39}"/>
              </a:ext>
            </a:extLst>
          </p:cNvPr>
          <p:cNvSpPr txBox="1"/>
          <p:nvPr/>
        </p:nvSpPr>
        <p:spPr>
          <a:xfrm>
            <a:off x="7789320" y="2849134"/>
            <a:ext cx="1049354" cy="584775"/>
          </a:xfrm>
          <a:prstGeom prst="rect">
            <a:avLst/>
          </a:prstGeom>
        </p:spPr>
        <p:txBody>
          <a:bodyPr wrap="square" lIns="0" rIns="0" rtlCol="0">
            <a:spAutoFit/>
          </a:bodyPr>
          <a:lstStyle/>
          <a:p>
            <a:pPr algn="ctr"/>
            <a:r>
              <a:rPr lang="de-DE" sz="1600" b="0" i="0" kern="1200" dirty="0">
                <a:solidFill>
                  <a:schemeClr val="tx1"/>
                </a:solidFill>
                <a:latin typeface="Calibri" panose="020F0502020204030204" pitchFamily="34" charset="0"/>
                <a:ea typeface="Titillium" charset="0"/>
                <a:cs typeface="Calibri" panose="020F0502020204030204" pitchFamily="34" charset="0"/>
              </a:rPr>
              <a:t>Sprint </a:t>
            </a:r>
          </a:p>
          <a:p>
            <a:pPr algn="ctr"/>
            <a:r>
              <a:rPr lang="de-DE" sz="1600" b="0" i="0" kern="1200" dirty="0">
                <a:solidFill>
                  <a:schemeClr val="tx1"/>
                </a:solidFill>
                <a:latin typeface="Calibri" panose="020F0502020204030204" pitchFamily="34" charset="0"/>
                <a:ea typeface="Titillium" charset="0"/>
                <a:cs typeface="Calibri" panose="020F0502020204030204" pitchFamily="34" charset="0"/>
              </a:rPr>
              <a:t>2 Wochen</a:t>
            </a:r>
          </a:p>
        </p:txBody>
      </p:sp>
      <p:sp>
        <p:nvSpPr>
          <p:cNvPr id="37" name="Untertitel 5">
            <a:extLst>
              <a:ext uri="{FF2B5EF4-FFF2-40B4-BE49-F238E27FC236}">
                <a16:creationId xmlns:a16="http://schemas.microsoft.com/office/drawing/2014/main" id="{6AA13CB2-432B-4D2C-A25B-6F51FFF6ACA3}"/>
              </a:ext>
            </a:extLst>
          </p:cNvPr>
          <p:cNvSpPr txBox="1">
            <a:spLocks/>
          </p:cNvSpPr>
          <p:nvPr/>
        </p:nvSpPr>
        <p:spPr bwMode="gray">
          <a:xfrm>
            <a:off x="748144" y="1447709"/>
            <a:ext cx="10640291" cy="365122"/>
          </a:xfrm>
          <a:prstGeom prst="rect">
            <a:avLst/>
          </a:prstGeom>
        </p:spPr>
        <p:txBody>
          <a:bodyPr vert="horz" lIns="0" tIns="0" rIns="0" bIns="0" rtlCol="0">
            <a:noAutofit/>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285750" indent="-285750" algn="l" defTabSz="914400" rtl="0" eaLnBrk="1" latinLnBrk="0" hangingPunct="1">
              <a:spcBef>
                <a:spcPts val="400"/>
              </a:spcBef>
              <a:spcAft>
                <a:spcPts val="0"/>
              </a:spcAft>
              <a:buSzPct val="90000"/>
              <a:buFont typeface="Arial" panose="020B0604020202020204" pitchFamily="34" charset="0"/>
              <a:buChar char="•"/>
              <a:defRPr sz="1800" b="0"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b="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b="0" kern="1200">
                <a:solidFill>
                  <a:schemeClr val="tx1"/>
                </a:solidFill>
                <a:latin typeface="+mn-lt"/>
                <a:ea typeface="+mn-ea"/>
                <a:cs typeface="+mn-cs"/>
              </a:defRPr>
            </a:lvl5pPr>
            <a:lvl6pPr marL="808038" indent="-268288" algn="l" defTabSz="914400" rtl="0" eaLnBrk="1" latinLnBrk="0" hangingPunct="1">
              <a:spcBef>
                <a:spcPts val="400"/>
              </a:spcBef>
              <a:spcAft>
                <a:spcPts val="0"/>
              </a:spcAft>
              <a:buSzPct val="90000"/>
              <a:buFont typeface="Arial" panose="020B0604020202020204" pitchFamily="34" charset="0"/>
              <a:buChar char="•"/>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dirty="0" err="1"/>
              <a:t>Machine</a:t>
            </a:r>
            <a:r>
              <a:rPr lang="de-DE" dirty="0"/>
              <a:t> Learning Projekt</a:t>
            </a:r>
          </a:p>
        </p:txBody>
      </p:sp>
      <p:sp>
        <p:nvSpPr>
          <p:cNvPr id="41" name="Rechteck 40">
            <a:extLst>
              <a:ext uri="{FF2B5EF4-FFF2-40B4-BE49-F238E27FC236}">
                <a16:creationId xmlns:a16="http://schemas.microsoft.com/office/drawing/2014/main" id="{61856B66-F7FE-4DC1-B662-8CA244A1F41B}"/>
              </a:ext>
            </a:extLst>
          </p:cNvPr>
          <p:cNvSpPr/>
          <p:nvPr/>
        </p:nvSpPr>
        <p:spPr>
          <a:xfrm>
            <a:off x="2254015" y="2966971"/>
            <a:ext cx="991018" cy="500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D260C57D-B3CC-494D-B7A1-B8E9583C8977}"/>
              </a:ext>
            </a:extLst>
          </p:cNvPr>
          <p:cNvGrpSpPr/>
          <p:nvPr/>
        </p:nvGrpSpPr>
        <p:grpSpPr>
          <a:xfrm>
            <a:off x="1566527" y="5341261"/>
            <a:ext cx="9665494" cy="990446"/>
            <a:chOff x="873426" y="2247088"/>
            <a:chExt cx="1897832" cy="990446"/>
          </a:xfrm>
        </p:grpSpPr>
        <p:sp>
          <p:nvSpPr>
            <p:cNvPr id="43" name="Textfeld 42">
              <a:extLst>
                <a:ext uri="{FF2B5EF4-FFF2-40B4-BE49-F238E27FC236}">
                  <a16:creationId xmlns:a16="http://schemas.microsoft.com/office/drawing/2014/main" id="{C6CC19E0-5D0A-49EF-96E0-8D1611DDFCCD}"/>
                </a:ext>
              </a:extLst>
            </p:cNvPr>
            <p:cNvSpPr txBox="1"/>
            <p:nvPr/>
          </p:nvSpPr>
          <p:spPr>
            <a:xfrm>
              <a:off x="910185" y="2283427"/>
              <a:ext cx="1861073" cy="954107"/>
            </a:xfrm>
            <a:prstGeom prst="rect">
              <a:avLst/>
            </a:prstGeom>
          </p:spPr>
          <p:txBody>
            <a:bodyPr wrap="square" lIns="0" rIns="0" rtlCol="0">
              <a:spAutoFit/>
            </a:bodyPr>
            <a:lstStyle/>
            <a:p>
              <a:pPr marL="171450" indent="-171450">
                <a:buFont typeface="Arial" panose="020B0604020202020204" pitchFamily="34" charset="0"/>
                <a:buChar char="•"/>
              </a:pPr>
              <a:r>
                <a:rPr lang="de-DE" sz="1400" b="0" i="0" kern="1200" dirty="0">
                  <a:solidFill>
                    <a:schemeClr val="tx1"/>
                  </a:solidFill>
                  <a:latin typeface="Calibri" panose="020F0502020204030204" pitchFamily="34" charset="0"/>
                  <a:ea typeface="Titillium" charset="0"/>
                  <a:cs typeface="Calibri" panose="020F0502020204030204" pitchFamily="34" charset="0"/>
                </a:rPr>
                <a:t>Sprint </a:t>
              </a:r>
              <a:r>
                <a:rPr lang="de-DE" sz="1400" b="0" i="0" kern="1200" dirty="0" err="1">
                  <a:solidFill>
                    <a:schemeClr val="tx1"/>
                  </a:solidFill>
                  <a:latin typeface="Calibri" panose="020F0502020204030204" pitchFamily="34" charset="0"/>
                  <a:ea typeface="Titillium" charset="0"/>
                  <a:cs typeface="Calibri" panose="020F0502020204030204" pitchFamily="34" charset="0"/>
                </a:rPr>
                <a:t>Planning</a:t>
              </a:r>
              <a:endParaRPr lang="de-DE" sz="1400" b="0" i="0" kern="1200" dirty="0">
                <a:solidFill>
                  <a:schemeClr val="tx1"/>
                </a:solidFill>
                <a:latin typeface="Calibri" panose="020F0502020204030204" pitchFamily="34" charset="0"/>
                <a:ea typeface="Titillium" charset="0"/>
                <a:cs typeface="Calibri" panose="020F0502020204030204" pitchFamily="34" charset="0"/>
              </a:endParaRPr>
            </a:p>
            <a:p>
              <a:pPr marL="171450" indent="-171450">
                <a:buFont typeface="Arial" panose="020B0604020202020204" pitchFamily="34" charset="0"/>
                <a:buChar char="•"/>
              </a:pPr>
              <a:r>
                <a:rPr lang="de-DE" sz="1400" b="0" i="0" kern="1200" dirty="0">
                  <a:solidFill>
                    <a:schemeClr val="tx1"/>
                  </a:solidFill>
                  <a:latin typeface="Calibri" panose="020F0502020204030204" pitchFamily="34" charset="0"/>
                  <a:ea typeface="Titillium" charset="0"/>
                  <a:cs typeface="Calibri" panose="020F0502020204030204" pitchFamily="34" charset="0"/>
                </a:rPr>
                <a:t>Daily Scrum</a:t>
              </a:r>
            </a:p>
            <a:p>
              <a:pPr marL="171450" indent="-171450">
                <a:buFont typeface="Arial" panose="020B0604020202020204" pitchFamily="34" charset="0"/>
                <a:buChar char="•"/>
              </a:pPr>
              <a:r>
                <a:rPr lang="de-DE" sz="1400" b="0" i="0" kern="1200" dirty="0">
                  <a:solidFill>
                    <a:schemeClr val="tx1"/>
                  </a:solidFill>
                  <a:latin typeface="Calibri" panose="020F0502020204030204" pitchFamily="34" charset="0"/>
                  <a:ea typeface="Titillium" charset="0"/>
                  <a:cs typeface="Calibri" panose="020F0502020204030204" pitchFamily="34" charset="0"/>
                </a:rPr>
                <a:t>Sprint Review</a:t>
              </a:r>
            </a:p>
            <a:p>
              <a:pPr marL="171450" indent="-171450">
                <a:buFont typeface="Arial" panose="020B0604020202020204" pitchFamily="34" charset="0"/>
                <a:buChar char="•"/>
              </a:pPr>
              <a:r>
                <a:rPr lang="de-DE" sz="1400" dirty="0">
                  <a:latin typeface="Calibri" panose="020F0502020204030204" pitchFamily="34" charset="0"/>
                  <a:ea typeface="Titillium" charset="0"/>
                  <a:cs typeface="Calibri" panose="020F0502020204030204" pitchFamily="34" charset="0"/>
                </a:rPr>
                <a:t>Sprint </a:t>
              </a:r>
              <a:r>
                <a:rPr lang="de-DE" sz="1400" dirty="0" err="1">
                  <a:latin typeface="Calibri" panose="020F0502020204030204" pitchFamily="34" charset="0"/>
                  <a:ea typeface="Titillium" charset="0"/>
                  <a:cs typeface="Calibri" panose="020F0502020204030204" pitchFamily="34" charset="0"/>
                </a:rPr>
                <a:t>Retrospective</a:t>
              </a:r>
              <a:endParaRPr lang="de-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44" name="Rechteck 43">
              <a:extLst>
                <a:ext uri="{FF2B5EF4-FFF2-40B4-BE49-F238E27FC236}">
                  <a16:creationId xmlns:a16="http://schemas.microsoft.com/office/drawing/2014/main" id="{DA1832B4-2840-4171-A1C6-7A43F70F739D}"/>
                </a:ext>
              </a:extLst>
            </p:cNvPr>
            <p:cNvSpPr/>
            <p:nvPr/>
          </p:nvSpPr>
          <p:spPr>
            <a:xfrm>
              <a:off x="873426" y="2247088"/>
              <a:ext cx="1897831" cy="990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5" name="Pfeil nach rechts 2">
            <a:extLst>
              <a:ext uri="{FF2B5EF4-FFF2-40B4-BE49-F238E27FC236}">
                <a16:creationId xmlns:a16="http://schemas.microsoft.com/office/drawing/2014/main" id="{421DCDD3-E5AB-4165-B958-85BFC3FD4594}"/>
              </a:ext>
            </a:extLst>
          </p:cNvPr>
          <p:cNvSpPr/>
          <p:nvPr/>
        </p:nvSpPr>
        <p:spPr>
          <a:xfrm rot="16200000">
            <a:off x="3434267" y="2817246"/>
            <a:ext cx="338400" cy="486000"/>
          </a:xfrm>
          <a:prstGeom prst="rightArrow">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Halbbogen 45">
            <a:extLst>
              <a:ext uri="{FF2B5EF4-FFF2-40B4-BE49-F238E27FC236}">
                <a16:creationId xmlns:a16="http://schemas.microsoft.com/office/drawing/2014/main" id="{B8D66303-DC60-4ED0-8368-DE55AB4BF409}"/>
              </a:ext>
            </a:extLst>
          </p:cNvPr>
          <p:cNvSpPr/>
          <p:nvPr/>
        </p:nvSpPr>
        <p:spPr>
          <a:xfrm>
            <a:off x="4503913" y="2145827"/>
            <a:ext cx="1940566" cy="1941387"/>
          </a:xfrm>
          <a:prstGeom prst="blockArc">
            <a:avLst>
              <a:gd name="adj1" fmla="val 0"/>
              <a:gd name="adj2" fmla="val 18900000"/>
              <a:gd name="adj3" fmla="val 12740"/>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Halbbogen 46">
            <a:extLst>
              <a:ext uri="{FF2B5EF4-FFF2-40B4-BE49-F238E27FC236}">
                <a16:creationId xmlns:a16="http://schemas.microsoft.com/office/drawing/2014/main" id="{C2B26FE0-A00C-4B57-A70E-F832F1B8D800}"/>
              </a:ext>
            </a:extLst>
          </p:cNvPr>
          <p:cNvSpPr/>
          <p:nvPr/>
        </p:nvSpPr>
        <p:spPr>
          <a:xfrm>
            <a:off x="7268674" y="2107348"/>
            <a:ext cx="1940566" cy="1941387"/>
          </a:xfrm>
          <a:prstGeom prst="blockArc">
            <a:avLst>
              <a:gd name="adj1" fmla="val 0"/>
              <a:gd name="adj2" fmla="val 18900000"/>
              <a:gd name="adj3" fmla="val 12740"/>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Pfeil nach rechts 37">
            <a:extLst>
              <a:ext uri="{FF2B5EF4-FFF2-40B4-BE49-F238E27FC236}">
                <a16:creationId xmlns:a16="http://schemas.microsoft.com/office/drawing/2014/main" id="{D0530421-18CC-4945-953D-12E93D5FB25E}"/>
              </a:ext>
            </a:extLst>
          </p:cNvPr>
          <p:cNvSpPr/>
          <p:nvPr/>
        </p:nvSpPr>
        <p:spPr>
          <a:xfrm rot="16200000">
            <a:off x="6154244" y="2761705"/>
            <a:ext cx="338400" cy="486000"/>
          </a:xfrm>
          <a:prstGeom prst="rightArrow">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Pfeil nach rechts 38">
            <a:extLst>
              <a:ext uri="{FF2B5EF4-FFF2-40B4-BE49-F238E27FC236}">
                <a16:creationId xmlns:a16="http://schemas.microsoft.com/office/drawing/2014/main" id="{E9A2758E-291F-49D9-B654-91D4EBD7C5F7}"/>
              </a:ext>
            </a:extLst>
          </p:cNvPr>
          <p:cNvSpPr/>
          <p:nvPr/>
        </p:nvSpPr>
        <p:spPr>
          <a:xfrm rot="16200000">
            <a:off x="8912474" y="2717082"/>
            <a:ext cx="338400" cy="486000"/>
          </a:xfrm>
          <a:prstGeom prst="rightArrow">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EBE48CD8-9545-45D2-A967-90F2FF0D069B}"/>
              </a:ext>
            </a:extLst>
          </p:cNvPr>
          <p:cNvSpPr/>
          <p:nvPr/>
        </p:nvSpPr>
        <p:spPr>
          <a:xfrm>
            <a:off x="1566532" y="4278554"/>
            <a:ext cx="2649495" cy="523220"/>
          </a:xfrm>
          <a:prstGeom prst="rect">
            <a:avLst/>
          </a:prstGeom>
        </p:spPr>
        <p:txBody>
          <a:bodyPr wrap="square">
            <a:spAutoFit/>
          </a:bodyPr>
          <a:lstStyle/>
          <a:p>
            <a:r>
              <a:rPr lang="en-US" sz="1400" dirty="0">
                <a:solidFill>
                  <a:srgbClr val="009FE3"/>
                </a:solidFill>
                <a:latin typeface="+mj-lt"/>
              </a:rPr>
              <a:t>Business/Data Understanding</a:t>
            </a:r>
            <a:br>
              <a:rPr lang="en-US" sz="1400" dirty="0">
                <a:latin typeface="+mj-lt"/>
              </a:rPr>
            </a:br>
            <a:r>
              <a:rPr lang="en-US" sz="1400" dirty="0" err="1">
                <a:latin typeface="+mj-lt"/>
              </a:rPr>
              <a:t>Frage</a:t>
            </a:r>
            <a:r>
              <a:rPr lang="en-US" sz="1400" dirty="0">
                <a:latin typeface="+mj-lt"/>
              </a:rPr>
              <a:t> </a:t>
            </a:r>
            <a:r>
              <a:rPr lang="en-US" sz="1400" dirty="0" err="1">
                <a:latin typeface="+mj-lt"/>
              </a:rPr>
              <a:t>geklärt</a:t>
            </a:r>
            <a:r>
              <a:rPr lang="en-US" sz="1400" dirty="0">
                <a:latin typeface="+mj-lt"/>
              </a:rPr>
              <a:t> und </a:t>
            </a:r>
            <a:r>
              <a:rPr lang="en-US" sz="1400" dirty="0" err="1">
                <a:latin typeface="+mj-lt"/>
              </a:rPr>
              <a:t>spezifiziert</a:t>
            </a:r>
            <a:endParaRPr lang="en-US" sz="1400" dirty="0">
              <a:latin typeface="+mj-lt"/>
            </a:endParaRPr>
          </a:p>
        </p:txBody>
      </p:sp>
      <p:sp>
        <p:nvSpPr>
          <p:cNvPr id="51" name="Rechteck 50">
            <a:extLst>
              <a:ext uri="{FF2B5EF4-FFF2-40B4-BE49-F238E27FC236}">
                <a16:creationId xmlns:a16="http://schemas.microsoft.com/office/drawing/2014/main" id="{0C6AED16-342B-47C9-8E10-09C4A48FFC33}"/>
              </a:ext>
            </a:extLst>
          </p:cNvPr>
          <p:cNvSpPr/>
          <p:nvPr/>
        </p:nvSpPr>
        <p:spPr>
          <a:xfrm>
            <a:off x="4503913" y="4304610"/>
            <a:ext cx="2681970" cy="954107"/>
          </a:xfrm>
          <a:prstGeom prst="rect">
            <a:avLst/>
          </a:prstGeom>
        </p:spPr>
        <p:txBody>
          <a:bodyPr wrap="square">
            <a:spAutoFit/>
          </a:bodyPr>
          <a:lstStyle/>
          <a:p>
            <a:r>
              <a:rPr lang="en-US" sz="1400" dirty="0">
                <a:solidFill>
                  <a:srgbClr val="009FE3"/>
                </a:solidFill>
                <a:latin typeface="+mj-lt"/>
              </a:rPr>
              <a:t>Data Screening</a:t>
            </a:r>
            <a:br>
              <a:rPr lang="en-US" sz="1400" dirty="0">
                <a:solidFill>
                  <a:srgbClr val="009FE3"/>
                </a:solidFill>
                <a:latin typeface="+mj-lt"/>
              </a:rPr>
            </a:br>
            <a:r>
              <a:rPr lang="en-US" sz="1400" dirty="0" err="1">
                <a:latin typeface="+mj-lt"/>
              </a:rPr>
              <a:t>Datenzugriff</a:t>
            </a:r>
            <a:r>
              <a:rPr lang="en-US" sz="1400" dirty="0">
                <a:latin typeface="+mj-lt"/>
              </a:rPr>
              <a:t> </a:t>
            </a:r>
            <a:r>
              <a:rPr lang="en-US" sz="1400" dirty="0" err="1">
                <a:latin typeface="+mj-lt"/>
              </a:rPr>
              <a:t>sichergestellt</a:t>
            </a:r>
            <a:endParaRPr lang="en-US" sz="1400" dirty="0">
              <a:latin typeface="+mj-lt"/>
            </a:endParaRPr>
          </a:p>
          <a:p>
            <a:r>
              <a:rPr lang="en-US" sz="1400" dirty="0" err="1">
                <a:latin typeface="+mj-lt"/>
              </a:rPr>
              <a:t>Erste</a:t>
            </a:r>
            <a:r>
              <a:rPr lang="en-US" sz="1400" dirty="0">
                <a:latin typeface="+mj-lt"/>
              </a:rPr>
              <a:t> </a:t>
            </a:r>
            <a:r>
              <a:rPr lang="en-US" sz="1400" dirty="0" err="1">
                <a:latin typeface="+mj-lt"/>
              </a:rPr>
              <a:t>Analysen</a:t>
            </a:r>
            <a:r>
              <a:rPr lang="en-US" sz="1400" dirty="0">
                <a:latin typeface="+mj-lt"/>
              </a:rPr>
              <a:t> </a:t>
            </a:r>
            <a:r>
              <a:rPr lang="en-US" sz="1400" dirty="0" err="1">
                <a:latin typeface="+mj-lt"/>
              </a:rPr>
              <a:t>abgeschlossen</a:t>
            </a:r>
            <a:endParaRPr lang="en-US" sz="1400" dirty="0">
              <a:latin typeface="+mj-lt"/>
            </a:endParaRPr>
          </a:p>
          <a:p>
            <a:r>
              <a:rPr lang="en-US" sz="1400" dirty="0" err="1">
                <a:latin typeface="+mj-lt"/>
              </a:rPr>
              <a:t>Datenqualität</a:t>
            </a:r>
            <a:r>
              <a:rPr lang="en-US" sz="1400" dirty="0">
                <a:latin typeface="+mj-lt"/>
              </a:rPr>
              <a:t> </a:t>
            </a:r>
            <a:r>
              <a:rPr lang="en-US" sz="1400" dirty="0" err="1">
                <a:latin typeface="+mj-lt"/>
              </a:rPr>
              <a:t>bewertet</a:t>
            </a:r>
            <a:endParaRPr lang="en-US" sz="1400" dirty="0">
              <a:latin typeface="+mj-lt"/>
            </a:endParaRPr>
          </a:p>
        </p:txBody>
      </p:sp>
      <p:sp>
        <p:nvSpPr>
          <p:cNvPr id="52" name="Rechteck 51">
            <a:extLst>
              <a:ext uri="{FF2B5EF4-FFF2-40B4-BE49-F238E27FC236}">
                <a16:creationId xmlns:a16="http://schemas.microsoft.com/office/drawing/2014/main" id="{8B83119F-CCE5-4DA7-99E9-203AE7150F70}"/>
              </a:ext>
            </a:extLst>
          </p:cNvPr>
          <p:cNvSpPr/>
          <p:nvPr/>
        </p:nvSpPr>
        <p:spPr>
          <a:xfrm>
            <a:off x="7127628" y="4300797"/>
            <a:ext cx="3720885" cy="738664"/>
          </a:xfrm>
          <a:prstGeom prst="rect">
            <a:avLst/>
          </a:prstGeom>
        </p:spPr>
        <p:txBody>
          <a:bodyPr wrap="square">
            <a:spAutoFit/>
          </a:bodyPr>
          <a:lstStyle/>
          <a:p>
            <a:r>
              <a:rPr lang="en-US" sz="1400" dirty="0">
                <a:solidFill>
                  <a:srgbClr val="009FE3"/>
                </a:solidFill>
                <a:latin typeface="+mj-lt"/>
              </a:rPr>
              <a:t>First Model Iteration (Baseline)</a:t>
            </a:r>
            <a:br>
              <a:rPr lang="en-US" sz="1400" dirty="0">
                <a:solidFill>
                  <a:srgbClr val="009FE3"/>
                </a:solidFill>
                <a:latin typeface="+mj-lt"/>
              </a:rPr>
            </a:br>
            <a:r>
              <a:rPr lang="en-US" sz="1400" dirty="0">
                <a:latin typeface="+mj-lt"/>
              </a:rPr>
              <a:t>Workflow für </a:t>
            </a:r>
            <a:r>
              <a:rPr lang="en-US" sz="1400" dirty="0" err="1">
                <a:latin typeface="+mj-lt"/>
              </a:rPr>
              <a:t>maschinelles</a:t>
            </a:r>
            <a:r>
              <a:rPr lang="en-US" sz="1400" dirty="0">
                <a:latin typeface="+mj-lt"/>
              </a:rPr>
              <a:t> </a:t>
            </a:r>
            <a:r>
              <a:rPr lang="en-US" sz="1400" dirty="0" err="1">
                <a:latin typeface="+mj-lt"/>
              </a:rPr>
              <a:t>Lernen</a:t>
            </a:r>
            <a:r>
              <a:rPr lang="en-US" sz="1400" dirty="0">
                <a:latin typeface="+mj-lt"/>
              </a:rPr>
              <a:t> </a:t>
            </a:r>
            <a:r>
              <a:rPr lang="en-US" sz="1400" dirty="0" err="1">
                <a:latin typeface="+mj-lt"/>
              </a:rPr>
              <a:t>einrichten</a:t>
            </a:r>
            <a:endParaRPr lang="en-US" sz="1400" dirty="0">
              <a:latin typeface="+mj-lt"/>
            </a:endParaRPr>
          </a:p>
          <a:p>
            <a:r>
              <a:rPr lang="en-US" sz="1400" dirty="0" err="1">
                <a:latin typeface="+mj-lt"/>
              </a:rPr>
              <a:t>Erste</a:t>
            </a:r>
            <a:r>
              <a:rPr lang="en-US" sz="1400" dirty="0">
                <a:latin typeface="+mj-lt"/>
              </a:rPr>
              <a:t> </a:t>
            </a:r>
            <a:r>
              <a:rPr lang="en-US" sz="1400" dirty="0" err="1">
                <a:latin typeface="+mj-lt"/>
              </a:rPr>
              <a:t>Fragen</a:t>
            </a:r>
            <a:r>
              <a:rPr lang="en-US" sz="1400" dirty="0">
                <a:latin typeface="+mj-lt"/>
              </a:rPr>
              <a:t> </a:t>
            </a:r>
            <a:r>
              <a:rPr lang="en-US" sz="1400" dirty="0" err="1">
                <a:latin typeface="+mj-lt"/>
              </a:rPr>
              <a:t>beantworten</a:t>
            </a:r>
            <a:endParaRPr lang="en-US" sz="1400" dirty="0">
              <a:latin typeface="+mj-lt"/>
            </a:endParaRPr>
          </a:p>
        </p:txBody>
      </p:sp>
      <p:sp>
        <p:nvSpPr>
          <p:cNvPr id="53" name="Textfeld 52">
            <a:extLst>
              <a:ext uri="{FF2B5EF4-FFF2-40B4-BE49-F238E27FC236}">
                <a16:creationId xmlns:a16="http://schemas.microsoft.com/office/drawing/2014/main" id="{7E8DFCC5-7476-441A-9CA5-1D42E0B1C286}"/>
              </a:ext>
            </a:extLst>
          </p:cNvPr>
          <p:cNvSpPr txBox="1"/>
          <p:nvPr/>
        </p:nvSpPr>
        <p:spPr>
          <a:xfrm>
            <a:off x="10022305" y="2790882"/>
            <a:ext cx="1209721" cy="584775"/>
          </a:xfrm>
          <a:prstGeom prst="rect">
            <a:avLst/>
          </a:prstGeom>
        </p:spPr>
        <p:txBody>
          <a:bodyPr wrap="square" lIns="0" rIns="0" rtlCol="0">
            <a:spAutoFit/>
          </a:bodyPr>
          <a:lstStyle/>
          <a:p>
            <a:pPr algn="l"/>
            <a:r>
              <a:rPr lang="de-DE" sz="3200" b="0" i="0" kern="1200" dirty="0">
                <a:solidFill>
                  <a:schemeClr val="tx1"/>
                </a:solidFill>
                <a:latin typeface="Calibri" panose="020F0502020204030204" pitchFamily="34" charset="0"/>
                <a:ea typeface="Titillium" charset="0"/>
                <a:cs typeface="Calibri" panose="020F0502020204030204" pitchFamily="34" charset="0"/>
              </a:rPr>
              <a:t>…</a:t>
            </a:r>
          </a:p>
        </p:txBody>
      </p:sp>
      <p:sp>
        <p:nvSpPr>
          <p:cNvPr id="54" name="Rechteck 53">
            <a:extLst>
              <a:ext uri="{FF2B5EF4-FFF2-40B4-BE49-F238E27FC236}">
                <a16:creationId xmlns:a16="http://schemas.microsoft.com/office/drawing/2014/main" id="{1E2E29B0-0CCA-4D7B-9D31-13101924F6B5}"/>
              </a:ext>
            </a:extLst>
          </p:cNvPr>
          <p:cNvSpPr/>
          <p:nvPr/>
        </p:nvSpPr>
        <p:spPr>
          <a:xfrm>
            <a:off x="4965704" y="2891046"/>
            <a:ext cx="1078039" cy="500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a:extLst>
              <a:ext uri="{FF2B5EF4-FFF2-40B4-BE49-F238E27FC236}">
                <a16:creationId xmlns:a16="http://schemas.microsoft.com/office/drawing/2014/main" id="{33AFB227-E9C4-403C-BC29-828C2ABE1C9C}"/>
              </a:ext>
            </a:extLst>
          </p:cNvPr>
          <p:cNvSpPr/>
          <p:nvPr/>
        </p:nvSpPr>
        <p:spPr>
          <a:xfrm>
            <a:off x="7789320" y="2875117"/>
            <a:ext cx="1029827" cy="500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Textfeld 55">
            <a:extLst>
              <a:ext uri="{FF2B5EF4-FFF2-40B4-BE49-F238E27FC236}">
                <a16:creationId xmlns:a16="http://schemas.microsoft.com/office/drawing/2014/main" id="{879C7CBB-E12F-4A6A-BA6E-B0F9D7710BFC}"/>
              </a:ext>
            </a:extLst>
          </p:cNvPr>
          <p:cNvSpPr txBox="1"/>
          <p:nvPr/>
        </p:nvSpPr>
        <p:spPr>
          <a:xfrm>
            <a:off x="5002404" y="2841593"/>
            <a:ext cx="1078040" cy="584775"/>
          </a:xfrm>
          <a:prstGeom prst="rect">
            <a:avLst/>
          </a:prstGeom>
        </p:spPr>
        <p:txBody>
          <a:bodyPr wrap="square" lIns="0" rIns="0" rtlCol="0">
            <a:spAutoFit/>
          </a:bodyPr>
          <a:lstStyle/>
          <a:p>
            <a:pPr algn="ctr"/>
            <a:r>
              <a:rPr lang="de-DE" sz="1600" b="0" i="0" kern="1200" dirty="0">
                <a:solidFill>
                  <a:schemeClr val="tx1"/>
                </a:solidFill>
                <a:latin typeface="Calibri" panose="020F0502020204030204" pitchFamily="34" charset="0"/>
                <a:ea typeface="Titillium" charset="0"/>
                <a:cs typeface="Calibri" panose="020F0502020204030204" pitchFamily="34" charset="0"/>
              </a:rPr>
              <a:t>Sprint </a:t>
            </a:r>
          </a:p>
          <a:p>
            <a:pPr algn="ctr"/>
            <a:r>
              <a:rPr lang="de-DE" sz="1600" b="0" i="0" kern="1200" dirty="0">
                <a:solidFill>
                  <a:schemeClr val="tx1"/>
                </a:solidFill>
                <a:latin typeface="Calibri" panose="020F0502020204030204" pitchFamily="34" charset="0"/>
                <a:ea typeface="Titillium" charset="0"/>
                <a:cs typeface="Calibri" panose="020F0502020204030204" pitchFamily="34" charset="0"/>
              </a:rPr>
              <a:t>2 Wochen</a:t>
            </a:r>
          </a:p>
        </p:txBody>
      </p:sp>
    </p:spTree>
    <p:extLst>
      <p:ext uri="{BB962C8B-B14F-4D97-AF65-F5344CB8AC3E}">
        <p14:creationId xmlns:p14="http://schemas.microsoft.com/office/powerpoint/2010/main" val="37545485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7791B1-899B-4C7C-8233-C53BD2C1C1E5}"/>
              </a:ext>
            </a:extLst>
          </p:cNvPr>
          <p:cNvSpPr>
            <a:spLocks noGrp="1"/>
          </p:cNvSpPr>
          <p:nvPr>
            <p:ph type="title"/>
          </p:nvPr>
        </p:nvSpPr>
        <p:spPr/>
        <p:txBody>
          <a:bodyPr/>
          <a:lstStyle/>
          <a:p>
            <a:r>
              <a:rPr lang="de-DE" dirty="0" err="1"/>
              <a:t>Scrum</a:t>
            </a:r>
            <a:r>
              <a:rPr lang="de-DE" dirty="0"/>
              <a:t> Rollen</a:t>
            </a:r>
          </a:p>
        </p:txBody>
      </p:sp>
      <p:sp>
        <p:nvSpPr>
          <p:cNvPr id="4" name="Fußzeilenplatzhalter 3">
            <a:extLst>
              <a:ext uri="{FF2B5EF4-FFF2-40B4-BE49-F238E27FC236}">
                <a16:creationId xmlns:a16="http://schemas.microsoft.com/office/drawing/2014/main" id="{398E749B-58EF-459F-9BAF-80C372640CD8}"/>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FD0C1C45-DD65-4583-8DCD-BA04CA6696D6}"/>
              </a:ext>
            </a:extLst>
          </p:cNvPr>
          <p:cNvSpPr>
            <a:spLocks noGrp="1"/>
          </p:cNvSpPr>
          <p:nvPr>
            <p:ph type="sldNum" sz="quarter" idx="11"/>
          </p:nvPr>
        </p:nvSpPr>
        <p:spPr/>
        <p:txBody>
          <a:bodyPr/>
          <a:lstStyle/>
          <a:p>
            <a:fld id="{FFC269A0-BD27-4577-9DED-0AAE60100C51}" type="slidenum">
              <a:rPr lang="de-DE" smtClean="0"/>
              <a:pPr/>
              <a:t>204</a:t>
            </a:fld>
            <a:r>
              <a:rPr lang="de-DE"/>
              <a:t> | ©</a:t>
            </a:r>
            <a:endParaRPr lang="de-DE" dirty="0"/>
          </a:p>
        </p:txBody>
      </p:sp>
      <p:sp>
        <p:nvSpPr>
          <p:cNvPr id="26" name="Oval 5">
            <a:extLst>
              <a:ext uri="{FF2B5EF4-FFF2-40B4-BE49-F238E27FC236}">
                <a16:creationId xmlns:a16="http://schemas.microsoft.com/office/drawing/2014/main" id="{AFAE2A93-BDDA-477D-9003-24583D9C172D}"/>
              </a:ext>
            </a:extLst>
          </p:cNvPr>
          <p:cNvSpPr/>
          <p:nvPr/>
        </p:nvSpPr>
        <p:spPr>
          <a:xfrm>
            <a:off x="4412593" y="1435607"/>
            <a:ext cx="2680959" cy="2530442"/>
          </a:xfrm>
          <a:prstGeom prst="ellipse">
            <a:avLst/>
          </a:prstGeom>
          <a:solidFill>
            <a:schemeClr val="accent3"/>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27BD721D-D832-45A0-B702-B3465CB20C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2739" y="1628775"/>
            <a:ext cx="1032749" cy="1032749"/>
          </a:xfrm>
          <a:prstGeom prst="rect">
            <a:avLst/>
          </a:prstGeom>
        </p:spPr>
      </p:pic>
      <p:pic>
        <p:nvPicPr>
          <p:cNvPr id="28" name="Grafik 27">
            <a:extLst>
              <a:ext uri="{FF2B5EF4-FFF2-40B4-BE49-F238E27FC236}">
                <a16:creationId xmlns:a16="http://schemas.microsoft.com/office/drawing/2014/main" id="{5988A086-BB2C-4807-87A3-3E29DC1617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0857" y="2933300"/>
            <a:ext cx="1032749" cy="1032749"/>
          </a:xfrm>
          <a:prstGeom prst="rect">
            <a:avLst/>
          </a:prstGeom>
        </p:spPr>
      </p:pic>
      <p:pic>
        <p:nvPicPr>
          <p:cNvPr id="29" name="Grafik 28">
            <a:extLst>
              <a:ext uri="{FF2B5EF4-FFF2-40B4-BE49-F238E27FC236}">
                <a16:creationId xmlns:a16="http://schemas.microsoft.com/office/drawing/2014/main" id="{C3DD6F34-6DA1-409B-A938-4B363789C3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36072" y="1518845"/>
            <a:ext cx="1032749" cy="1032749"/>
          </a:xfrm>
          <a:prstGeom prst="rect">
            <a:avLst/>
          </a:prstGeom>
        </p:spPr>
      </p:pic>
      <p:sp>
        <p:nvSpPr>
          <p:cNvPr id="30" name="Textfeld 29">
            <a:extLst>
              <a:ext uri="{FF2B5EF4-FFF2-40B4-BE49-F238E27FC236}">
                <a16:creationId xmlns:a16="http://schemas.microsoft.com/office/drawing/2014/main" id="{B79CB77A-F006-4362-A261-A8C1A3442218}"/>
              </a:ext>
            </a:extLst>
          </p:cNvPr>
          <p:cNvSpPr txBox="1"/>
          <p:nvPr/>
        </p:nvSpPr>
        <p:spPr>
          <a:xfrm>
            <a:off x="1348513" y="1465174"/>
            <a:ext cx="2680959" cy="400110"/>
          </a:xfrm>
          <a:prstGeom prst="rect">
            <a:avLst/>
          </a:prstGeom>
        </p:spPr>
        <p:txBody>
          <a:bodyPr wrap="square" lIns="0" rIns="0" rtlCol="0">
            <a:spAutoFit/>
          </a:bodyPr>
          <a:lstStyle/>
          <a:p>
            <a:pPr algn="l"/>
            <a:r>
              <a:rPr lang="de-DE" sz="2000" b="1" i="0" kern="1200" dirty="0">
                <a:solidFill>
                  <a:srgbClr val="0478B7"/>
                </a:solidFill>
                <a:latin typeface="Calibri" panose="020F0502020204030204" pitchFamily="34" charset="0"/>
                <a:ea typeface="Titillium" charset="0"/>
                <a:cs typeface="Calibri" panose="020F0502020204030204" pitchFamily="34" charset="0"/>
              </a:rPr>
              <a:t>Scrum Master</a:t>
            </a:r>
          </a:p>
        </p:txBody>
      </p:sp>
      <p:sp>
        <p:nvSpPr>
          <p:cNvPr id="31" name="Textfeld 30">
            <a:extLst>
              <a:ext uri="{FF2B5EF4-FFF2-40B4-BE49-F238E27FC236}">
                <a16:creationId xmlns:a16="http://schemas.microsoft.com/office/drawing/2014/main" id="{7224CF2B-7C1D-49A3-8881-2AAB7F0573D7}"/>
              </a:ext>
            </a:extLst>
          </p:cNvPr>
          <p:cNvSpPr txBox="1"/>
          <p:nvPr/>
        </p:nvSpPr>
        <p:spPr>
          <a:xfrm>
            <a:off x="7360704" y="1811613"/>
            <a:ext cx="2680959" cy="400110"/>
          </a:xfrm>
          <a:prstGeom prst="rect">
            <a:avLst/>
          </a:prstGeom>
        </p:spPr>
        <p:txBody>
          <a:bodyPr wrap="square" lIns="0" rIns="0" rtlCol="0">
            <a:spAutoFit/>
          </a:bodyPr>
          <a:lstStyle/>
          <a:p>
            <a:pPr algn="l"/>
            <a:r>
              <a:rPr lang="de-DE" sz="2000" b="1" i="0" kern="1200" dirty="0">
                <a:solidFill>
                  <a:srgbClr val="0478B7"/>
                </a:solidFill>
                <a:latin typeface="Calibri" panose="020F0502020204030204" pitchFamily="34" charset="0"/>
                <a:ea typeface="Titillium" charset="0"/>
                <a:cs typeface="Calibri" panose="020F0502020204030204" pitchFamily="34" charset="0"/>
              </a:rPr>
              <a:t>Product Owner</a:t>
            </a:r>
          </a:p>
        </p:txBody>
      </p:sp>
      <p:sp>
        <p:nvSpPr>
          <p:cNvPr id="32" name="Textfeld 31">
            <a:extLst>
              <a:ext uri="{FF2B5EF4-FFF2-40B4-BE49-F238E27FC236}">
                <a16:creationId xmlns:a16="http://schemas.microsoft.com/office/drawing/2014/main" id="{998A87BF-05BF-41D9-8636-211DC11B76FE}"/>
              </a:ext>
            </a:extLst>
          </p:cNvPr>
          <p:cNvSpPr txBox="1"/>
          <p:nvPr/>
        </p:nvSpPr>
        <p:spPr>
          <a:xfrm>
            <a:off x="3239197" y="4140891"/>
            <a:ext cx="3590877" cy="400110"/>
          </a:xfrm>
          <a:prstGeom prst="rect">
            <a:avLst/>
          </a:prstGeom>
        </p:spPr>
        <p:txBody>
          <a:bodyPr wrap="square" lIns="0" rIns="0" rtlCol="0">
            <a:spAutoFit/>
          </a:bodyPr>
          <a:lstStyle/>
          <a:p>
            <a:pPr algn="ctr"/>
            <a:r>
              <a:rPr lang="de-DE" sz="2000" b="1" i="0" kern="1200" dirty="0">
                <a:solidFill>
                  <a:srgbClr val="0478B7"/>
                </a:solidFill>
                <a:latin typeface="Calibri" panose="020F0502020204030204" pitchFamily="34" charset="0"/>
                <a:ea typeface="Titillium" charset="0"/>
                <a:cs typeface="Calibri" panose="020F0502020204030204" pitchFamily="34" charset="0"/>
              </a:rPr>
              <a:t>Development Team</a:t>
            </a:r>
          </a:p>
        </p:txBody>
      </p:sp>
      <p:sp>
        <p:nvSpPr>
          <p:cNvPr id="33" name="Rechteck 32">
            <a:extLst>
              <a:ext uri="{FF2B5EF4-FFF2-40B4-BE49-F238E27FC236}">
                <a16:creationId xmlns:a16="http://schemas.microsoft.com/office/drawing/2014/main" id="{21AE6D83-C547-4CA3-A14C-28605007410C}"/>
              </a:ext>
            </a:extLst>
          </p:cNvPr>
          <p:cNvSpPr/>
          <p:nvPr/>
        </p:nvSpPr>
        <p:spPr>
          <a:xfrm>
            <a:off x="3840052" y="4541001"/>
            <a:ext cx="4861652" cy="1754326"/>
          </a:xfrm>
          <a:prstGeom prst="rect">
            <a:avLst/>
          </a:prstGeom>
        </p:spPr>
        <p:txBody>
          <a:bodyPr wrap="none">
            <a:spAutoFit/>
          </a:bodyPr>
          <a:lstStyle/>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z. B. Team aus Data Scientists/Data Engineers</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Cross-funktionales Team</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Selbstorganisiert</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Eigenverantwortlich für ihre Arbeit</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3 bis 9 Teammitglieder</a:t>
            </a:r>
          </a:p>
          <a:p>
            <a:pPr marL="342900" indent="-342900">
              <a:buClr>
                <a:schemeClr val="accent1"/>
              </a:buClr>
              <a:buFont typeface="Arial" panose="020B0604020202020204" pitchFamily="34" charset="0"/>
              <a:buChar char="•"/>
            </a:pPr>
            <a:endParaRPr lang="de-DE" dirty="0">
              <a:latin typeface="Calibri" panose="020F0502020204030204" pitchFamily="34" charset="0"/>
              <a:ea typeface="Titillium" charset="0"/>
              <a:cs typeface="Calibri" panose="020F0502020204030204" pitchFamily="34" charset="0"/>
            </a:endParaRPr>
          </a:p>
        </p:txBody>
      </p:sp>
      <p:sp>
        <p:nvSpPr>
          <p:cNvPr id="34" name="Rechteck 33">
            <a:extLst>
              <a:ext uri="{FF2B5EF4-FFF2-40B4-BE49-F238E27FC236}">
                <a16:creationId xmlns:a16="http://schemas.microsoft.com/office/drawing/2014/main" id="{ECB8D31D-5B7D-4DD6-86B4-B83B05C15A61}"/>
              </a:ext>
            </a:extLst>
          </p:cNvPr>
          <p:cNvSpPr/>
          <p:nvPr/>
        </p:nvSpPr>
        <p:spPr>
          <a:xfrm>
            <a:off x="1271464" y="1865284"/>
            <a:ext cx="3286709" cy="1754326"/>
          </a:xfrm>
          <a:prstGeom prst="rect">
            <a:avLst/>
          </a:prstGeom>
        </p:spPr>
        <p:txBody>
          <a:bodyPr wrap="square">
            <a:spAutoFit/>
          </a:bodyPr>
          <a:lstStyle/>
          <a:p>
            <a:pPr marL="342900" indent="-342900">
              <a:buClr>
                <a:schemeClr val="accent1"/>
              </a:buClr>
              <a:buFont typeface="Arial" panose="020B0604020202020204" pitchFamily="34" charset="0"/>
              <a:buChar char="•"/>
            </a:pPr>
            <a:r>
              <a:rPr lang="de-DE" dirty="0" err="1">
                <a:latin typeface="Calibri" panose="020F0502020204030204" pitchFamily="34" charset="0"/>
                <a:ea typeface="Titillium" charset="0"/>
                <a:cs typeface="Calibri" panose="020F0502020204030204" pitchFamily="34" charset="0"/>
              </a:rPr>
              <a:t>Servant</a:t>
            </a:r>
            <a:r>
              <a:rPr lang="de-DE" dirty="0">
                <a:latin typeface="Calibri" panose="020F0502020204030204" pitchFamily="34" charset="0"/>
                <a:ea typeface="Titillium" charset="0"/>
                <a:cs typeface="Calibri" panose="020F0502020204030204" pitchFamily="34" charset="0"/>
              </a:rPr>
              <a:t> Leader</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Schafft Hindernisse aus dem Weg</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Fördert Scrum in der Organisation</a:t>
            </a:r>
          </a:p>
          <a:p>
            <a:pPr marL="342900" indent="-342900">
              <a:buClr>
                <a:schemeClr val="accent1"/>
              </a:buClr>
              <a:buFont typeface="Arial" panose="020B0604020202020204" pitchFamily="34" charset="0"/>
              <a:buChar char="•"/>
            </a:pPr>
            <a:endParaRPr lang="de-DE" dirty="0">
              <a:latin typeface="Calibri" panose="020F0502020204030204" pitchFamily="34" charset="0"/>
              <a:ea typeface="Titillium" charset="0"/>
              <a:cs typeface="Calibri" panose="020F0502020204030204" pitchFamily="34" charset="0"/>
            </a:endParaRPr>
          </a:p>
        </p:txBody>
      </p:sp>
      <p:sp>
        <p:nvSpPr>
          <p:cNvPr id="35" name="Rechteck 34">
            <a:extLst>
              <a:ext uri="{FF2B5EF4-FFF2-40B4-BE49-F238E27FC236}">
                <a16:creationId xmlns:a16="http://schemas.microsoft.com/office/drawing/2014/main" id="{2759472D-209C-47B1-8D91-F1ABC0968500}"/>
              </a:ext>
            </a:extLst>
          </p:cNvPr>
          <p:cNvSpPr/>
          <p:nvPr/>
        </p:nvSpPr>
        <p:spPr>
          <a:xfrm>
            <a:off x="7326559" y="2211723"/>
            <a:ext cx="3808543" cy="1754326"/>
          </a:xfrm>
          <a:prstGeom prst="rect">
            <a:avLst/>
          </a:prstGeom>
        </p:spPr>
        <p:txBody>
          <a:bodyPr wrap="none">
            <a:spAutoFit/>
          </a:bodyPr>
          <a:lstStyle/>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Value Maximizer</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Verantwortlich für Produkt-Release</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Verantwortlich für Product Backlog</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Austausch mit Stakeholdern</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Marktbeobachtung</a:t>
            </a:r>
          </a:p>
          <a:p>
            <a:pPr marL="342900" indent="-342900">
              <a:buClr>
                <a:schemeClr val="accent1"/>
              </a:buClr>
              <a:buFont typeface="Arial" panose="020B0604020202020204" pitchFamily="34" charset="0"/>
              <a:buChar char="•"/>
            </a:pPr>
            <a:endParaRPr lang="de-DE" dirty="0">
              <a:latin typeface="Calibri" panose="020F0502020204030204" pitchFamily="34" charset="0"/>
              <a:ea typeface="Titillium" charset="0"/>
              <a:cs typeface="Calibri" panose="020F0502020204030204" pitchFamily="34" charset="0"/>
            </a:endParaRPr>
          </a:p>
        </p:txBody>
      </p:sp>
    </p:spTree>
    <p:extLst>
      <p:ext uri="{BB962C8B-B14F-4D97-AF65-F5344CB8AC3E}">
        <p14:creationId xmlns:p14="http://schemas.microsoft.com/office/powerpoint/2010/main" val="358519802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7791B1-899B-4C7C-8233-C53BD2C1C1E5}"/>
              </a:ext>
            </a:extLst>
          </p:cNvPr>
          <p:cNvSpPr>
            <a:spLocks noGrp="1"/>
          </p:cNvSpPr>
          <p:nvPr>
            <p:ph type="title"/>
          </p:nvPr>
        </p:nvSpPr>
        <p:spPr/>
        <p:txBody>
          <a:bodyPr/>
          <a:lstStyle/>
          <a:p>
            <a:r>
              <a:rPr lang="de-DE" dirty="0"/>
              <a:t>Kanban Boards</a:t>
            </a:r>
          </a:p>
        </p:txBody>
      </p:sp>
      <p:sp>
        <p:nvSpPr>
          <p:cNvPr id="4" name="Fußzeilenplatzhalter 3">
            <a:extLst>
              <a:ext uri="{FF2B5EF4-FFF2-40B4-BE49-F238E27FC236}">
                <a16:creationId xmlns:a16="http://schemas.microsoft.com/office/drawing/2014/main" id="{398E749B-58EF-459F-9BAF-80C372640CD8}"/>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FD0C1C45-DD65-4583-8DCD-BA04CA6696D6}"/>
              </a:ext>
            </a:extLst>
          </p:cNvPr>
          <p:cNvSpPr>
            <a:spLocks noGrp="1"/>
          </p:cNvSpPr>
          <p:nvPr>
            <p:ph type="sldNum" sz="quarter" idx="11"/>
          </p:nvPr>
        </p:nvSpPr>
        <p:spPr/>
        <p:txBody>
          <a:bodyPr/>
          <a:lstStyle/>
          <a:p>
            <a:fld id="{FFC269A0-BD27-4577-9DED-0AAE60100C51}" type="slidenum">
              <a:rPr lang="de-DE" smtClean="0"/>
              <a:pPr/>
              <a:t>205</a:t>
            </a:fld>
            <a:r>
              <a:rPr lang="de-DE"/>
              <a:t> | ©</a:t>
            </a:r>
            <a:endParaRPr lang="de-DE" dirty="0"/>
          </a:p>
        </p:txBody>
      </p:sp>
      <p:sp>
        <p:nvSpPr>
          <p:cNvPr id="15" name="Rechteck: abgerundete Ecken 14">
            <a:extLst>
              <a:ext uri="{FF2B5EF4-FFF2-40B4-BE49-F238E27FC236}">
                <a16:creationId xmlns:a16="http://schemas.microsoft.com/office/drawing/2014/main" id="{FF54E8D5-2D7C-4AC5-AA1A-D23DE51FC144}"/>
              </a:ext>
            </a:extLst>
          </p:cNvPr>
          <p:cNvSpPr/>
          <p:nvPr/>
        </p:nvSpPr>
        <p:spPr>
          <a:xfrm>
            <a:off x="887499" y="1901228"/>
            <a:ext cx="2417275" cy="4166888"/>
          </a:xfrm>
          <a:prstGeom prst="roundRect">
            <a:avLst/>
          </a:prstGeom>
          <a:solidFill>
            <a:srgbClr val="CED2DA">
              <a:alpha val="50000"/>
            </a:srgbClr>
          </a:solidFill>
          <a:ln>
            <a:solidFill>
              <a:srgbClr val="CED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obere Ecken abgerundet 15">
            <a:extLst>
              <a:ext uri="{FF2B5EF4-FFF2-40B4-BE49-F238E27FC236}">
                <a16:creationId xmlns:a16="http://schemas.microsoft.com/office/drawing/2014/main" id="{6A45F5E8-FFD4-45C5-9E53-17F1ECD40406}"/>
              </a:ext>
            </a:extLst>
          </p:cNvPr>
          <p:cNvSpPr/>
          <p:nvPr/>
        </p:nvSpPr>
        <p:spPr>
          <a:xfrm>
            <a:off x="887499" y="1901228"/>
            <a:ext cx="2417275" cy="597528"/>
          </a:xfrm>
          <a:prstGeom prst="round2SameRect">
            <a:avLst>
              <a:gd name="adj1" fmla="val 50000"/>
              <a:gd name="adj2" fmla="val 0"/>
            </a:avLst>
          </a:prstGeom>
          <a:solidFill>
            <a:srgbClr val="2F394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Funnel</a:t>
            </a:r>
            <a:endParaRPr lang="de-DE"/>
          </a:p>
        </p:txBody>
      </p:sp>
      <p:sp>
        <p:nvSpPr>
          <p:cNvPr id="17" name="Rechteck: abgerundete Ecken 16">
            <a:extLst>
              <a:ext uri="{FF2B5EF4-FFF2-40B4-BE49-F238E27FC236}">
                <a16:creationId xmlns:a16="http://schemas.microsoft.com/office/drawing/2014/main" id="{CEB93D84-232D-44BF-819C-40F86E299035}"/>
              </a:ext>
            </a:extLst>
          </p:cNvPr>
          <p:cNvSpPr/>
          <p:nvPr/>
        </p:nvSpPr>
        <p:spPr>
          <a:xfrm>
            <a:off x="3558146" y="1901228"/>
            <a:ext cx="2417275" cy="4166888"/>
          </a:xfrm>
          <a:prstGeom prst="roundRect">
            <a:avLst/>
          </a:prstGeom>
          <a:solidFill>
            <a:srgbClr val="CED2DA">
              <a:alpha val="50000"/>
            </a:srgbClr>
          </a:solidFill>
          <a:ln>
            <a:solidFill>
              <a:srgbClr val="CED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obere Ecken abgerundet 17">
            <a:extLst>
              <a:ext uri="{FF2B5EF4-FFF2-40B4-BE49-F238E27FC236}">
                <a16:creationId xmlns:a16="http://schemas.microsoft.com/office/drawing/2014/main" id="{5574E357-EDFE-4F2A-834A-C58E9384FD27}"/>
              </a:ext>
            </a:extLst>
          </p:cNvPr>
          <p:cNvSpPr/>
          <p:nvPr/>
        </p:nvSpPr>
        <p:spPr>
          <a:xfrm>
            <a:off x="3558146" y="1901228"/>
            <a:ext cx="2417275" cy="597528"/>
          </a:xfrm>
          <a:prstGeom prst="round2SameRect">
            <a:avLst>
              <a:gd name="adj1" fmla="val 50000"/>
              <a:gd name="adj2" fmla="val 0"/>
            </a:avLst>
          </a:prstGeom>
          <a:solidFill>
            <a:srgbClr val="2F394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Implementing</a:t>
            </a:r>
            <a:endParaRPr lang="de-DE"/>
          </a:p>
        </p:txBody>
      </p:sp>
      <p:sp>
        <p:nvSpPr>
          <p:cNvPr id="19" name="Rechteck: abgerundete Ecken 18">
            <a:extLst>
              <a:ext uri="{FF2B5EF4-FFF2-40B4-BE49-F238E27FC236}">
                <a16:creationId xmlns:a16="http://schemas.microsoft.com/office/drawing/2014/main" id="{AC03E87E-E16D-4C63-B6A0-35256D286063}"/>
              </a:ext>
            </a:extLst>
          </p:cNvPr>
          <p:cNvSpPr/>
          <p:nvPr/>
        </p:nvSpPr>
        <p:spPr>
          <a:xfrm>
            <a:off x="6271592" y="1901228"/>
            <a:ext cx="2417275" cy="4166888"/>
          </a:xfrm>
          <a:prstGeom prst="roundRect">
            <a:avLst/>
          </a:prstGeom>
          <a:solidFill>
            <a:srgbClr val="CED2DA">
              <a:alpha val="50000"/>
            </a:srgbClr>
          </a:solidFill>
          <a:ln>
            <a:solidFill>
              <a:srgbClr val="CED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obere Ecken abgerundet 19">
            <a:extLst>
              <a:ext uri="{FF2B5EF4-FFF2-40B4-BE49-F238E27FC236}">
                <a16:creationId xmlns:a16="http://schemas.microsoft.com/office/drawing/2014/main" id="{623D1637-8003-4576-9DD6-821F2FD40FEE}"/>
              </a:ext>
            </a:extLst>
          </p:cNvPr>
          <p:cNvSpPr/>
          <p:nvPr/>
        </p:nvSpPr>
        <p:spPr>
          <a:xfrm>
            <a:off x="6271592" y="1901228"/>
            <a:ext cx="2417275" cy="597528"/>
          </a:xfrm>
          <a:prstGeom prst="round2SameRect">
            <a:avLst>
              <a:gd name="adj1" fmla="val 50000"/>
              <a:gd name="adj2" fmla="val 0"/>
            </a:avLst>
          </a:prstGeom>
          <a:solidFill>
            <a:srgbClr val="2F394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Done</a:t>
            </a:r>
            <a:endParaRPr lang="de-DE"/>
          </a:p>
        </p:txBody>
      </p:sp>
      <p:grpSp>
        <p:nvGrpSpPr>
          <p:cNvPr id="21" name="Gruppieren 20">
            <a:extLst>
              <a:ext uri="{FF2B5EF4-FFF2-40B4-BE49-F238E27FC236}">
                <a16:creationId xmlns:a16="http://schemas.microsoft.com/office/drawing/2014/main" id="{906103BA-B9C3-4F71-8238-1AF3104E0158}"/>
              </a:ext>
            </a:extLst>
          </p:cNvPr>
          <p:cNvGrpSpPr/>
          <p:nvPr/>
        </p:nvGrpSpPr>
        <p:grpSpPr>
          <a:xfrm>
            <a:off x="6407393" y="2617596"/>
            <a:ext cx="2145671" cy="811403"/>
            <a:chOff x="1285591" y="2617596"/>
            <a:chExt cx="2145671" cy="811403"/>
          </a:xfrm>
        </p:grpSpPr>
        <p:sp>
          <p:nvSpPr>
            <p:cNvPr id="22" name="Rechteck 21">
              <a:extLst>
                <a:ext uri="{FF2B5EF4-FFF2-40B4-BE49-F238E27FC236}">
                  <a16:creationId xmlns:a16="http://schemas.microsoft.com/office/drawing/2014/main" id="{561B9DED-1499-4F05-A494-4A4A815377D3}"/>
                </a:ext>
              </a:extLst>
            </p:cNvPr>
            <p:cNvSpPr/>
            <p:nvPr/>
          </p:nvSpPr>
          <p:spPr>
            <a:xfrm>
              <a:off x="1285591" y="2617596"/>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57D0A43C-F537-4F91-BAF6-27DF83C259D8}"/>
                </a:ext>
              </a:extLst>
            </p:cNvPr>
            <p:cNvSpPr txBox="1"/>
            <p:nvPr/>
          </p:nvSpPr>
          <p:spPr>
            <a:xfrm>
              <a:off x="1374336" y="2659494"/>
              <a:ext cx="955390"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#1 Data Screening</a:t>
              </a:r>
            </a:p>
          </p:txBody>
        </p:sp>
        <p:sp>
          <p:nvSpPr>
            <p:cNvPr id="24" name="Textfeld 23">
              <a:extLst>
                <a:ext uri="{FF2B5EF4-FFF2-40B4-BE49-F238E27FC236}">
                  <a16:creationId xmlns:a16="http://schemas.microsoft.com/office/drawing/2014/main" id="{BC3A6C15-42D2-4125-96ED-EDF406889D8C}"/>
                </a:ext>
              </a:extLst>
            </p:cNvPr>
            <p:cNvSpPr txBox="1"/>
            <p:nvPr/>
          </p:nvSpPr>
          <p:spPr>
            <a:xfrm>
              <a:off x="1374336" y="3120772"/>
              <a:ext cx="862416"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14.01.2019</a:t>
              </a:r>
            </a:p>
          </p:txBody>
        </p:sp>
      </p:grpSp>
      <p:grpSp>
        <p:nvGrpSpPr>
          <p:cNvPr id="25" name="Gruppieren 24">
            <a:extLst>
              <a:ext uri="{FF2B5EF4-FFF2-40B4-BE49-F238E27FC236}">
                <a16:creationId xmlns:a16="http://schemas.microsoft.com/office/drawing/2014/main" id="{20370EBB-5F00-464F-9FD8-83CB20EBE36D}"/>
              </a:ext>
            </a:extLst>
          </p:cNvPr>
          <p:cNvGrpSpPr/>
          <p:nvPr/>
        </p:nvGrpSpPr>
        <p:grpSpPr>
          <a:xfrm>
            <a:off x="3693947" y="2617596"/>
            <a:ext cx="2145671" cy="811403"/>
            <a:chOff x="1285591" y="2617596"/>
            <a:chExt cx="2145671" cy="811403"/>
          </a:xfrm>
        </p:grpSpPr>
        <p:sp>
          <p:nvSpPr>
            <p:cNvPr id="36" name="Rechteck 35">
              <a:extLst>
                <a:ext uri="{FF2B5EF4-FFF2-40B4-BE49-F238E27FC236}">
                  <a16:creationId xmlns:a16="http://schemas.microsoft.com/office/drawing/2014/main" id="{6DF8DEEE-94BF-4018-81D6-29181AF3BC87}"/>
                </a:ext>
              </a:extLst>
            </p:cNvPr>
            <p:cNvSpPr/>
            <p:nvPr/>
          </p:nvSpPr>
          <p:spPr>
            <a:xfrm>
              <a:off x="1285591" y="2617596"/>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feld 36">
              <a:extLst>
                <a:ext uri="{FF2B5EF4-FFF2-40B4-BE49-F238E27FC236}">
                  <a16:creationId xmlns:a16="http://schemas.microsoft.com/office/drawing/2014/main" id="{5D885508-F707-420D-AA22-0A9BCF5F2890}"/>
                </a:ext>
              </a:extLst>
            </p:cNvPr>
            <p:cNvSpPr txBox="1"/>
            <p:nvPr/>
          </p:nvSpPr>
          <p:spPr>
            <a:xfrm>
              <a:off x="1374336" y="2659494"/>
              <a:ext cx="1412246"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#2 Model Training &amp; </a:t>
              </a:r>
              <a:r>
                <a:rPr lang="de-DE" sz="1000" b="1" i="0" kern="1200" dirty="0" err="1">
                  <a:solidFill>
                    <a:schemeClr val="tx1"/>
                  </a:solidFill>
                  <a:latin typeface="Calibri" panose="020F0502020204030204" pitchFamily="34" charset="0"/>
                  <a:ea typeface="Titillium" charset="0"/>
                  <a:cs typeface="Calibri" panose="020F0502020204030204" pitchFamily="34" charset="0"/>
                </a:rPr>
                <a:t>Eval</a:t>
              </a:r>
              <a:r>
                <a:rPr lang="de-DE" sz="1000" b="1" i="0" kern="1200" dirty="0">
                  <a:solidFill>
                    <a:schemeClr val="tx1"/>
                  </a:solidFill>
                  <a:latin typeface="Calibri" panose="020F0502020204030204" pitchFamily="34" charset="0"/>
                  <a:ea typeface="Titillium" charset="0"/>
                  <a:cs typeface="Calibri" panose="020F0502020204030204" pitchFamily="34" charset="0"/>
                </a:rPr>
                <a:t>.</a:t>
              </a:r>
            </a:p>
          </p:txBody>
        </p:sp>
        <p:sp>
          <p:nvSpPr>
            <p:cNvPr id="38" name="Textfeld 37">
              <a:extLst>
                <a:ext uri="{FF2B5EF4-FFF2-40B4-BE49-F238E27FC236}">
                  <a16:creationId xmlns:a16="http://schemas.microsoft.com/office/drawing/2014/main" id="{FFE1D763-F35D-4F70-9811-1D5CC757558E}"/>
                </a:ext>
              </a:extLst>
            </p:cNvPr>
            <p:cNvSpPr txBox="1"/>
            <p:nvPr/>
          </p:nvSpPr>
          <p:spPr>
            <a:xfrm>
              <a:off x="1374336" y="3120772"/>
              <a:ext cx="862416"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14.01.2019</a:t>
              </a:r>
            </a:p>
          </p:txBody>
        </p:sp>
      </p:grpSp>
      <p:grpSp>
        <p:nvGrpSpPr>
          <p:cNvPr id="39" name="Gruppieren 38">
            <a:extLst>
              <a:ext uri="{FF2B5EF4-FFF2-40B4-BE49-F238E27FC236}">
                <a16:creationId xmlns:a16="http://schemas.microsoft.com/office/drawing/2014/main" id="{B26D91B9-AFEB-4B7D-AF80-DBAE34FADAF6}"/>
              </a:ext>
            </a:extLst>
          </p:cNvPr>
          <p:cNvGrpSpPr/>
          <p:nvPr/>
        </p:nvGrpSpPr>
        <p:grpSpPr>
          <a:xfrm>
            <a:off x="1023298" y="2617595"/>
            <a:ext cx="2145671" cy="811403"/>
            <a:chOff x="1285591" y="2617595"/>
            <a:chExt cx="2145671" cy="811403"/>
          </a:xfrm>
        </p:grpSpPr>
        <p:sp>
          <p:nvSpPr>
            <p:cNvPr id="40" name="Rechteck 39">
              <a:extLst>
                <a:ext uri="{FF2B5EF4-FFF2-40B4-BE49-F238E27FC236}">
                  <a16:creationId xmlns:a16="http://schemas.microsoft.com/office/drawing/2014/main" id="{EE8961EC-1CE8-438E-8B9C-2068C2DCE36C}"/>
                </a:ext>
              </a:extLst>
            </p:cNvPr>
            <p:cNvSpPr/>
            <p:nvPr/>
          </p:nvSpPr>
          <p:spPr>
            <a:xfrm>
              <a:off x="1285591" y="2617595"/>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406C3C3D-1E77-4232-8554-5995431A503F}"/>
                </a:ext>
              </a:extLst>
            </p:cNvPr>
            <p:cNvSpPr txBox="1"/>
            <p:nvPr/>
          </p:nvSpPr>
          <p:spPr>
            <a:xfrm>
              <a:off x="1374336" y="2659494"/>
              <a:ext cx="1497205"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#3 Model </a:t>
              </a:r>
              <a:r>
                <a:rPr lang="de-DE" sz="1000" b="1" i="0" kern="1200" dirty="0" err="1">
                  <a:solidFill>
                    <a:schemeClr val="tx1"/>
                  </a:solidFill>
                  <a:latin typeface="Calibri" panose="020F0502020204030204" pitchFamily="34" charset="0"/>
                  <a:ea typeface="Titillium" charset="0"/>
                  <a:cs typeface="Calibri" panose="020F0502020204030204" pitchFamily="34" charset="0"/>
                </a:rPr>
                <a:t>Deployment</a:t>
              </a:r>
              <a:r>
                <a:rPr lang="de-DE" sz="1000" b="1" i="0" kern="1200" dirty="0">
                  <a:solidFill>
                    <a:schemeClr val="tx1"/>
                  </a:solidFill>
                  <a:latin typeface="Calibri" panose="020F0502020204030204" pitchFamily="34" charset="0"/>
                  <a:ea typeface="Titillium" charset="0"/>
                  <a:cs typeface="Calibri" panose="020F0502020204030204" pitchFamily="34" charset="0"/>
                </a:rPr>
                <a:t> (v1)t</a:t>
              </a:r>
            </a:p>
          </p:txBody>
        </p:sp>
        <p:sp>
          <p:nvSpPr>
            <p:cNvPr id="42" name="Textfeld 41">
              <a:extLst>
                <a:ext uri="{FF2B5EF4-FFF2-40B4-BE49-F238E27FC236}">
                  <a16:creationId xmlns:a16="http://schemas.microsoft.com/office/drawing/2014/main" id="{B476BECA-3358-467D-B832-0AE5BA37F662}"/>
                </a:ext>
              </a:extLst>
            </p:cNvPr>
            <p:cNvSpPr txBox="1"/>
            <p:nvPr/>
          </p:nvSpPr>
          <p:spPr>
            <a:xfrm>
              <a:off x="1374336" y="3120772"/>
              <a:ext cx="862416"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31.01.2019</a:t>
              </a:r>
            </a:p>
          </p:txBody>
        </p:sp>
      </p:grpSp>
      <p:pic>
        <p:nvPicPr>
          <p:cNvPr id="43" name="Grafik 42">
            <a:extLst>
              <a:ext uri="{FF2B5EF4-FFF2-40B4-BE49-F238E27FC236}">
                <a16:creationId xmlns:a16="http://schemas.microsoft.com/office/drawing/2014/main" id="{30AF66B0-956F-4325-BD45-6C1FF75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61385" y="3081510"/>
            <a:ext cx="306387" cy="306387"/>
          </a:xfrm>
          <a:prstGeom prst="rect">
            <a:avLst/>
          </a:prstGeom>
        </p:spPr>
      </p:pic>
      <p:pic>
        <p:nvPicPr>
          <p:cNvPr id="44" name="Grafik 43">
            <a:extLst>
              <a:ext uri="{FF2B5EF4-FFF2-40B4-BE49-F238E27FC236}">
                <a16:creationId xmlns:a16="http://schemas.microsoft.com/office/drawing/2014/main" id="{1ADC43E0-54B3-43AF-890B-E74BE8E448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5879" y="2661655"/>
            <a:ext cx="231893" cy="313259"/>
          </a:xfrm>
          <a:prstGeom prst="rect">
            <a:avLst/>
          </a:prstGeom>
        </p:spPr>
      </p:pic>
      <p:pic>
        <p:nvPicPr>
          <p:cNvPr id="45" name="Grafik 44">
            <a:extLst>
              <a:ext uri="{FF2B5EF4-FFF2-40B4-BE49-F238E27FC236}">
                <a16:creationId xmlns:a16="http://schemas.microsoft.com/office/drawing/2014/main" id="{07C22B14-5E40-4632-9B10-E88389CA06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13810" y="2659494"/>
            <a:ext cx="235804" cy="303176"/>
          </a:xfrm>
          <a:prstGeom prst="rect">
            <a:avLst/>
          </a:prstGeom>
        </p:spPr>
      </p:pic>
      <p:pic>
        <p:nvPicPr>
          <p:cNvPr id="46" name="Grafik 45">
            <a:extLst>
              <a:ext uri="{FF2B5EF4-FFF2-40B4-BE49-F238E27FC236}">
                <a16:creationId xmlns:a16="http://schemas.microsoft.com/office/drawing/2014/main" id="{5D4FDA65-654E-4598-BF4F-B5771BE42C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66947" y="2659494"/>
            <a:ext cx="302022" cy="302022"/>
          </a:xfrm>
          <a:prstGeom prst="rect">
            <a:avLst/>
          </a:prstGeom>
        </p:spPr>
      </p:pic>
      <p:grpSp>
        <p:nvGrpSpPr>
          <p:cNvPr id="47" name="Gruppieren 46">
            <a:extLst>
              <a:ext uri="{FF2B5EF4-FFF2-40B4-BE49-F238E27FC236}">
                <a16:creationId xmlns:a16="http://schemas.microsoft.com/office/drawing/2014/main" id="{4F7C89EA-3297-497A-9A32-F4EC49781FF5}"/>
              </a:ext>
            </a:extLst>
          </p:cNvPr>
          <p:cNvGrpSpPr/>
          <p:nvPr/>
        </p:nvGrpSpPr>
        <p:grpSpPr>
          <a:xfrm>
            <a:off x="3693947" y="4608510"/>
            <a:ext cx="2145671" cy="811403"/>
            <a:chOff x="1285591" y="2617596"/>
            <a:chExt cx="2145671" cy="811403"/>
          </a:xfrm>
        </p:grpSpPr>
        <p:sp>
          <p:nvSpPr>
            <p:cNvPr id="48" name="Rechteck 47">
              <a:extLst>
                <a:ext uri="{FF2B5EF4-FFF2-40B4-BE49-F238E27FC236}">
                  <a16:creationId xmlns:a16="http://schemas.microsoft.com/office/drawing/2014/main" id="{EE4637CC-B5E5-4BBC-A42C-8150E4243B80}"/>
                </a:ext>
              </a:extLst>
            </p:cNvPr>
            <p:cNvSpPr/>
            <p:nvPr/>
          </p:nvSpPr>
          <p:spPr>
            <a:xfrm>
              <a:off x="1285591" y="2617596"/>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C7BF9746-4DD2-4D16-B6D3-C9EB36106C5B}"/>
                </a:ext>
              </a:extLst>
            </p:cNvPr>
            <p:cNvSpPr txBox="1"/>
            <p:nvPr/>
          </p:nvSpPr>
          <p:spPr>
            <a:xfrm>
              <a:off x="1374336" y="2659494"/>
              <a:ext cx="916918"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#4 API Connector</a:t>
              </a:r>
            </a:p>
          </p:txBody>
        </p:sp>
        <p:sp>
          <p:nvSpPr>
            <p:cNvPr id="50" name="Textfeld 49">
              <a:extLst>
                <a:ext uri="{FF2B5EF4-FFF2-40B4-BE49-F238E27FC236}">
                  <a16:creationId xmlns:a16="http://schemas.microsoft.com/office/drawing/2014/main" id="{D311D8EF-8839-4263-A37C-BE5191D97BDF}"/>
                </a:ext>
              </a:extLst>
            </p:cNvPr>
            <p:cNvSpPr txBox="1"/>
            <p:nvPr/>
          </p:nvSpPr>
          <p:spPr>
            <a:xfrm>
              <a:off x="1374336" y="3120772"/>
              <a:ext cx="796693"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2.01.2019</a:t>
              </a:r>
            </a:p>
          </p:txBody>
        </p:sp>
      </p:grpSp>
      <p:pic>
        <p:nvPicPr>
          <p:cNvPr id="51" name="Grafik 50">
            <a:extLst>
              <a:ext uri="{FF2B5EF4-FFF2-40B4-BE49-F238E27FC236}">
                <a16:creationId xmlns:a16="http://schemas.microsoft.com/office/drawing/2014/main" id="{88CE338B-68C7-4536-912C-24954437A3E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37596" y="4650408"/>
            <a:ext cx="302022" cy="302022"/>
          </a:xfrm>
          <a:prstGeom prst="rect">
            <a:avLst/>
          </a:prstGeom>
        </p:spPr>
      </p:pic>
      <p:grpSp>
        <p:nvGrpSpPr>
          <p:cNvPr id="52" name="Gruppieren 51">
            <a:extLst>
              <a:ext uri="{FF2B5EF4-FFF2-40B4-BE49-F238E27FC236}">
                <a16:creationId xmlns:a16="http://schemas.microsoft.com/office/drawing/2014/main" id="{8B953EE3-04B5-47EE-9EE0-4F154DABDE8D}"/>
              </a:ext>
            </a:extLst>
          </p:cNvPr>
          <p:cNvGrpSpPr/>
          <p:nvPr/>
        </p:nvGrpSpPr>
        <p:grpSpPr>
          <a:xfrm>
            <a:off x="3693947" y="3644056"/>
            <a:ext cx="2145671" cy="811403"/>
            <a:chOff x="1285591" y="2617596"/>
            <a:chExt cx="2145671" cy="811403"/>
          </a:xfrm>
        </p:grpSpPr>
        <p:sp>
          <p:nvSpPr>
            <p:cNvPr id="53" name="Rechteck 52">
              <a:extLst>
                <a:ext uri="{FF2B5EF4-FFF2-40B4-BE49-F238E27FC236}">
                  <a16:creationId xmlns:a16="http://schemas.microsoft.com/office/drawing/2014/main" id="{E03AAEE9-F40B-4C58-9E32-E6C4F3CED37C}"/>
                </a:ext>
              </a:extLst>
            </p:cNvPr>
            <p:cNvSpPr/>
            <p:nvPr/>
          </p:nvSpPr>
          <p:spPr>
            <a:xfrm>
              <a:off x="1285591" y="2617596"/>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feld 53">
              <a:extLst>
                <a:ext uri="{FF2B5EF4-FFF2-40B4-BE49-F238E27FC236}">
                  <a16:creationId xmlns:a16="http://schemas.microsoft.com/office/drawing/2014/main" id="{A3B395BF-90FF-4323-95C8-2369031AB353}"/>
                </a:ext>
              </a:extLst>
            </p:cNvPr>
            <p:cNvSpPr txBox="1"/>
            <p:nvPr/>
          </p:nvSpPr>
          <p:spPr>
            <a:xfrm>
              <a:off x="1374336" y="2659494"/>
              <a:ext cx="1061188"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#5 Report Manager.</a:t>
              </a:r>
            </a:p>
          </p:txBody>
        </p:sp>
        <p:sp>
          <p:nvSpPr>
            <p:cNvPr id="55" name="Textfeld 54">
              <a:extLst>
                <a:ext uri="{FF2B5EF4-FFF2-40B4-BE49-F238E27FC236}">
                  <a16:creationId xmlns:a16="http://schemas.microsoft.com/office/drawing/2014/main" id="{FEEEE954-0240-49F7-B559-D35A23E34D26}"/>
                </a:ext>
              </a:extLst>
            </p:cNvPr>
            <p:cNvSpPr txBox="1"/>
            <p:nvPr/>
          </p:nvSpPr>
          <p:spPr>
            <a:xfrm>
              <a:off x="1374336" y="3120772"/>
              <a:ext cx="862416"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14.01.2019</a:t>
              </a:r>
            </a:p>
          </p:txBody>
        </p:sp>
      </p:grpSp>
      <p:pic>
        <p:nvPicPr>
          <p:cNvPr id="56" name="Grafik 55">
            <a:extLst>
              <a:ext uri="{FF2B5EF4-FFF2-40B4-BE49-F238E27FC236}">
                <a16:creationId xmlns:a16="http://schemas.microsoft.com/office/drawing/2014/main" id="{6B9E7975-E36E-47DF-81D5-5CB987B419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3810" y="3676711"/>
            <a:ext cx="231893" cy="313259"/>
          </a:xfrm>
          <a:prstGeom prst="rect">
            <a:avLst/>
          </a:prstGeom>
        </p:spPr>
      </p:pic>
      <p:grpSp>
        <p:nvGrpSpPr>
          <p:cNvPr id="57" name="Gruppieren 56">
            <a:extLst>
              <a:ext uri="{FF2B5EF4-FFF2-40B4-BE49-F238E27FC236}">
                <a16:creationId xmlns:a16="http://schemas.microsoft.com/office/drawing/2014/main" id="{8B9BA596-291B-4F9B-836B-3E519CB5F7A9}"/>
              </a:ext>
            </a:extLst>
          </p:cNvPr>
          <p:cNvGrpSpPr/>
          <p:nvPr/>
        </p:nvGrpSpPr>
        <p:grpSpPr>
          <a:xfrm>
            <a:off x="1023298" y="3644056"/>
            <a:ext cx="2145671" cy="811403"/>
            <a:chOff x="1285591" y="2617596"/>
            <a:chExt cx="2145671" cy="811403"/>
          </a:xfrm>
        </p:grpSpPr>
        <p:sp>
          <p:nvSpPr>
            <p:cNvPr id="58" name="Rechteck 57">
              <a:extLst>
                <a:ext uri="{FF2B5EF4-FFF2-40B4-BE49-F238E27FC236}">
                  <a16:creationId xmlns:a16="http://schemas.microsoft.com/office/drawing/2014/main" id="{392D1AEE-D0B9-4EDB-8A21-5A9A458BAF9B}"/>
                </a:ext>
              </a:extLst>
            </p:cNvPr>
            <p:cNvSpPr/>
            <p:nvPr/>
          </p:nvSpPr>
          <p:spPr>
            <a:xfrm>
              <a:off x="1285591" y="2617596"/>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Textfeld 58">
              <a:extLst>
                <a:ext uri="{FF2B5EF4-FFF2-40B4-BE49-F238E27FC236}">
                  <a16:creationId xmlns:a16="http://schemas.microsoft.com/office/drawing/2014/main" id="{30619EE1-9394-4789-9928-F86AF95F45B1}"/>
                </a:ext>
              </a:extLst>
            </p:cNvPr>
            <p:cNvSpPr txBox="1"/>
            <p:nvPr/>
          </p:nvSpPr>
          <p:spPr>
            <a:xfrm>
              <a:off x="1374336" y="2659494"/>
              <a:ext cx="1521250"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#6 </a:t>
              </a:r>
              <a:r>
                <a:rPr lang="de-DE" sz="1000" b="1" i="0" kern="1200" dirty="0" err="1">
                  <a:solidFill>
                    <a:schemeClr val="tx1"/>
                  </a:solidFill>
                  <a:latin typeface="Calibri" panose="020F0502020204030204" pitchFamily="34" charset="0"/>
                  <a:ea typeface="Titillium" charset="0"/>
                  <a:cs typeface="Calibri" panose="020F0502020204030204" pitchFamily="34" charset="0"/>
                </a:rPr>
                <a:t>mlFlow</a:t>
              </a:r>
              <a:r>
                <a:rPr lang="de-DE" sz="1000" b="1" i="0" kern="1200" dirty="0">
                  <a:solidFill>
                    <a:schemeClr val="tx1"/>
                  </a:solidFill>
                  <a:latin typeface="Calibri" panose="020F0502020204030204" pitchFamily="34" charset="0"/>
                  <a:ea typeface="Titillium" charset="0"/>
                  <a:cs typeface="Calibri" panose="020F0502020204030204" pitchFamily="34" charset="0"/>
                </a:rPr>
                <a:t> </a:t>
              </a:r>
              <a:r>
                <a:rPr lang="de-DE" sz="1000" b="1" i="0" kern="1200" dirty="0" err="1">
                  <a:solidFill>
                    <a:schemeClr val="tx1"/>
                  </a:solidFill>
                  <a:latin typeface="Calibri" panose="020F0502020204030204" pitchFamily="34" charset="0"/>
                  <a:ea typeface="Titillium" charset="0"/>
                  <a:cs typeface="Calibri" panose="020F0502020204030204" pitchFamily="34" charset="0"/>
                </a:rPr>
                <a:t>for</a:t>
              </a:r>
              <a:r>
                <a:rPr lang="de-DE" sz="1000" b="1" i="0" kern="1200" dirty="0">
                  <a:solidFill>
                    <a:schemeClr val="tx1"/>
                  </a:solidFill>
                  <a:latin typeface="Calibri" panose="020F0502020204030204" pitchFamily="34" charset="0"/>
                  <a:ea typeface="Titillium" charset="0"/>
                  <a:cs typeface="Calibri" panose="020F0502020204030204" pitchFamily="34" charset="0"/>
                </a:rPr>
                <a:t> Model </a:t>
              </a:r>
              <a:r>
                <a:rPr lang="de-DE" sz="1000" b="1" i="0" kern="1200" dirty="0" err="1">
                  <a:solidFill>
                    <a:schemeClr val="tx1"/>
                  </a:solidFill>
                  <a:latin typeface="Calibri" panose="020F0502020204030204" pitchFamily="34" charset="0"/>
                  <a:ea typeface="Titillium" charset="0"/>
                  <a:cs typeface="Calibri" panose="020F0502020204030204" pitchFamily="34" charset="0"/>
                </a:rPr>
                <a:t>History</a:t>
              </a:r>
              <a:endParaRPr lang="de-DE" sz="1000" b="1"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60" name="Textfeld 59">
              <a:extLst>
                <a:ext uri="{FF2B5EF4-FFF2-40B4-BE49-F238E27FC236}">
                  <a16:creationId xmlns:a16="http://schemas.microsoft.com/office/drawing/2014/main" id="{88BCB663-27AE-4339-938F-1072DD28A997}"/>
                </a:ext>
              </a:extLst>
            </p:cNvPr>
            <p:cNvSpPr txBox="1"/>
            <p:nvPr/>
          </p:nvSpPr>
          <p:spPr>
            <a:xfrm>
              <a:off x="1374336" y="3120772"/>
              <a:ext cx="862416"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14.01.2019</a:t>
              </a:r>
            </a:p>
          </p:txBody>
        </p:sp>
      </p:grpSp>
      <p:pic>
        <p:nvPicPr>
          <p:cNvPr id="61" name="Grafik 60">
            <a:extLst>
              <a:ext uri="{FF2B5EF4-FFF2-40B4-BE49-F238E27FC236}">
                <a16:creationId xmlns:a16="http://schemas.microsoft.com/office/drawing/2014/main" id="{F98201A0-7BF8-4E2A-8E7D-BA6347E173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83165" y="3681496"/>
            <a:ext cx="235804" cy="303176"/>
          </a:xfrm>
          <a:prstGeom prst="rect">
            <a:avLst/>
          </a:prstGeom>
        </p:spPr>
      </p:pic>
      <p:sp>
        <p:nvSpPr>
          <p:cNvPr id="62" name="Inhaltsplatzhalter 9">
            <a:extLst>
              <a:ext uri="{FF2B5EF4-FFF2-40B4-BE49-F238E27FC236}">
                <a16:creationId xmlns:a16="http://schemas.microsoft.com/office/drawing/2014/main" id="{8C1E78AF-9F22-47BD-98C8-16E0D76D27D0}"/>
              </a:ext>
            </a:extLst>
          </p:cNvPr>
          <p:cNvSpPr txBox="1">
            <a:spLocks/>
          </p:cNvSpPr>
          <p:nvPr/>
        </p:nvSpPr>
        <p:spPr>
          <a:xfrm>
            <a:off x="9047073" y="2468557"/>
            <a:ext cx="2972647" cy="2428071"/>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de-AT" sz="1800" b="0" i="0" u="none" strike="noStrike" kern="1200" baseline="0" smtClean="0">
                <a:solidFill>
                  <a:schemeClr val="tx1"/>
                </a:solidFill>
                <a:effectLst/>
                <a:latin typeface="Arial" panose="020B0604020202020204" pitchFamily="34" charset="0"/>
                <a:ea typeface="+mn-ea"/>
                <a:cs typeface="Agency FB"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100000"/>
              </a:lnSpc>
              <a:buFont typeface="Arial" panose="020B0604020202020204" pitchFamily="34" charset="0"/>
              <a:buChar char="•"/>
            </a:pPr>
            <a:r>
              <a:rPr lang="de-DE" sz="1600" dirty="0">
                <a:latin typeface="Calibri" panose="020F0502020204030204" pitchFamily="34" charset="0"/>
              </a:rPr>
              <a:t>Transparente Darstellung des Projektstatus und -fortschritts</a:t>
            </a:r>
          </a:p>
          <a:p>
            <a:pPr marL="285750" indent="-285750" algn="l">
              <a:lnSpc>
                <a:spcPct val="100000"/>
              </a:lnSpc>
              <a:buFont typeface="Arial" panose="020B0604020202020204" pitchFamily="34" charset="0"/>
              <a:buChar char="•"/>
            </a:pPr>
            <a:r>
              <a:rPr lang="de-DE" sz="1600" dirty="0">
                <a:latin typeface="Calibri" panose="020F0502020204030204" pitchFamily="34" charset="0"/>
              </a:rPr>
              <a:t>Basis für PL, Product Owner, Scrum Master und Entwickler</a:t>
            </a:r>
          </a:p>
          <a:p>
            <a:pPr marL="285750" indent="-285750" algn="l">
              <a:lnSpc>
                <a:spcPct val="100000"/>
              </a:lnSpc>
              <a:buFont typeface="Arial" panose="020B0604020202020204" pitchFamily="34" charset="0"/>
              <a:buChar char="•"/>
            </a:pPr>
            <a:r>
              <a:rPr lang="de-DE" sz="1600" dirty="0">
                <a:latin typeface="Calibri" panose="020F0502020204030204" pitchFamily="34" charset="0"/>
              </a:rPr>
              <a:t>Neue Erkenntnisse ändern die Priorität</a:t>
            </a:r>
          </a:p>
          <a:p>
            <a:pPr marL="285750" indent="-285750" algn="l">
              <a:lnSpc>
                <a:spcPct val="100000"/>
              </a:lnSpc>
              <a:buFont typeface="Arial" panose="020B0604020202020204" pitchFamily="34" charset="0"/>
              <a:buChar char="•"/>
            </a:pPr>
            <a:r>
              <a:rPr lang="de-DE" sz="1600" dirty="0">
                <a:latin typeface="Calibri" panose="020F0502020204030204" pitchFamily="34" charset="0"/>
              </a:rPr>
              <a:t>Beispiele: Jira, Azure </a:t>
            </a:r>
            <a:r>
              <a:rPr lang="de-DE" sz="1600" dirty="0" err="1">
                <a:latin typeface="Calibri" panose="020F0502020204030204" pitchFamily="34" charset="0"/>
              </a:rPr>
              <a:t>Devops</a:t>
            </a:r>
            <a:endParaRPr lang="de-DE" sz="1600" dirty="0">
              <a:latin typeface="Calibri" panose="020F0502020204030204" pitchFamily="34" charset="0"/>
            </a:endParaRPr>
          </a:p>
        </p:txBody>
      </p:sp>
    </p:spTree>
    <p:extLst>
      <p:ext uri="{BB962C8B-B14F-4D97-AF65-F5344CB8AC3E}">
        <p14:creationId xmlns:p14="http://schemas.microsoft.com/office/powerpoint/2010/main" val="27636499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00395"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b="1"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206</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2564388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1878730"/>
            <a:chOff x="539750" y="1772221"/>
            <a:chExt cx="8064500" cy="1878730"/>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1878730"/>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Wie wirken sich die Veränderungen auf das Hauptwerkzeug des Controllers aus?</a:t>
              </a:r>
            </a:p>
            <a:p>
              <a:pPr lvl="3"/>
              <a:r>
                <a:rPr lang="de-DE" dirty="0"/>
                <a:t>Welche Ansätze gibt es?</a:t>
              </a:r>
            </a:p>
            <a:p>
              <a:pPr lvl="3"/>
              <a:r>
                <a:rPr lang="de-DE" dirty="0"/>
                <a:t>Was eignet sich für die Digitale Transformation?</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err="1">
                <a:solidFill>
                  <a:schemeClr val="accent1"/>
                </a:solidFill>
              </a:endParaRPr>
            </a:p>
          </p:txBody>
        </p:sp>
      </p:grpSp>
      <p:sp>
        <p:nvSpPr>
          <p:cNvPr id="4" name="Foliennummernplatzhalter 3">
            <a:extLst>
              <a:ext uri="{FF2B5EF4-FFF2-40B4-BE49-F238E27FC236}">
                <a16:creationId xmlns:a16="http://schemas.microsoft.com/office/drawing/2014/main" id="{5F615E47-D7E1-4DB6-AF8B-D7AEC2F08C29}"/>
              </a:ext>
            </a:extLst>
          </p:cNvPr>
          <p:cNvSpPr>
            <a:spLocks noGrp="1"/>
          </p:cNvSpPr>
          <p:nvPr>
            <p:ph type="sldNum" sz="quarter" idx="11"/>
          </p:nvPr>
        </p:nvSpPr>
        <p:spPr/>
        <p:txBody>
          <a:bodyPr/>
          <a:lstStyle/>
          <a:p>
            <a:fld id="{FFC269A0-BD27-4577-9DED-0AAE60100C51}" type="slidenum">
              <a:rPr lang="de-DE" smtClean="0"/>
              <a:pPr/>
              <a:t>207</a:t>
            </a:fld>
            <a:r>
              <a:rPr lang="de-DE"/>
              <a:t> | ©</a:t>
            </a:r>
            <a:endParaRPr lang="de-DE" dirty="0"/>
          </a:p>
        </p:txBody>
      </p:sp>
      <p:sp>
        <p:nvSpPr>
          <p:cNvPr id="5" name="Fußzeilenplatzhalter 4">
            <a:extLst>
              <a:ext uri="{FF2B5EF4-FFF2-40B4-BE49-F238E27FC236}">
                <a16:creationId xmlns:a16="http://schemas.microsoft.com/office/drawing/2014/main" id="{C4564C7A-448E-42B1-85BA-425CD450AC6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6696191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3807943001"/>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01419"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8D166A90-8BC7-4AC2-95AB-1FE0DAB9EB9C}"/>
              </a:ext>
            </a:extLst>
          </p:cNvPr>
          <p:cNvGrpSpPr/>
          <p:nvPr/>
        </p:nvGrpSpPr>
        <p:grpSpPr>
          <a:xfrm>
            <a:off x="1420772" y="1292790"/>
            <a:ext cx="9257738" cy="5016530"/>
            <a:chOff x="1819737" y="1508979"/>
            <a:chExt cx="8459808" cy="4584152"/>
          </a:xfrm>
        </p:grpSpPr>
        <p:grpSp>
          <p:nvGrpSpPr>
            <p:cNvPr id="18" name="Gruppieren 17"/>
            <p:cNvGrpSpPr/>
            <p:nvPr/>
          </p:nvGrpSpPr>
          <p:grpSpPr>
            <a:xfrm rot="16200000">
              <a:off x="3757565" y="-428849"/>
              <a:ext cx="4584152" cy="8459808"/>
              <a:chOff x="714501" y="-3819806"/>
              <a:chExt cx="7611458" cy="9598094"/>
            </a:xfrm>
          </p:grpSpPr>
          <p:sp>
            <p:nvSpPr>
              <p:cNvPr id="19" name="Rechteck 18"/>
              <p:cNvSpPr/>
              <p:nvPr/>
            </p:nvSpPr>
            <p:spPr bwMode="gray">
              <a:xfrm rot="5400000">
                <a:off x="5744941"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rot="5400000">
                <a:off x="3224297"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err="1">
                    <a:solidFill>
                      <a:schemeClr val="tx1"/>
                    </a:solidFill>
                  </a:rPr>
                  <a:t>Self</a:t>
                </a:r>
                <a:r>
                  <a:rPr lang="de-DE" sz="1400" dirty="0">
                    <a:solidFill>
                      <a:schemeClr val="tx1"/>
                    </a:solidFill>
                  </a:rPr>
                  <a:t>- Controlling</a:t>
                </a:r>
              </a:p>
            </p:txBody>
          </p:sp>
          <p:sp>
            <p:nvSpPr>
              <p:cNvPr id="21" name="Rechteck 20"/>
              <p:cNvSpPr/>
              <p:nvPr/>
            </p:nvSpPr>
            <p:spPr bwMode="gray">
              <a:xfrm rot="5400000">
                <a:off x="1963975" y="2733222"/>
                <a:ext cx="1598708" cy="1042685"/>
              </a:xfrm>
              <a:prstGeom prst="rect">
                <a:avLst/>
              </a:prstGeom>
              <a:solidFill>
                <a:schemeClr val="accent1">
                  <a:lumMod val="60000"/>
                  <a:lumOff val="4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Agile Unternehmens- steuerung</a:t>
                </a:r>
              </a:p>
            </p:txBody>
          </p:sp>
          <p:sp>
            <p:nvSpPr>
              <p:cNvPr id="22" name="Rechteck 21"/>
              <p:cNvSpPr/>
              <p:nvPr/>
            </p:nvSpPr>
            <p:spPr bwMode="gray">
              <a:xfrm rot="5400000">
                <a:off x="7005263" y="2733927"/>
                <a:ext cx="1598708" cy="1042685"/>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rot="5400000">
                <a:off x="703655" y="2733927"/>
                <a:ext cx="1598708" cy="1042685"/>
              </a:xfrm>
              <a:prstGeom prst="rect">
                <a:avLst/>
              </a:prstGeom>
              <a:solidFill>
                <a:schemeClr val="accent1">
                  <a:lumMod val="5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Business Partnering</a:t>
                </a:r>
              </a:p>
            </p:txBody>
          </p:sp>
          <p:sp>
            <p:nvSpPr>
              <p:cNvPr id="24" name="Rechteck 23"/>
              <p:cNvSpPr/>
              <p:nvPr/>
            </p:nvSpPr>
            <p:spPr bwMode="gray">
              <a:xfrm rot="5400000">
                <a:off x="4484619"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a:off x="971599" y="5342704"/>
                <a:ext cx="7345235"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a:t>
                </a:r>
                <a:r>
                  <a:rPr lang="de-DE" sz="1400" dirty="0" err="1">
                    <a:solidFill>
                      <a:schemeClr val="tx1"/>
                    </a:solidFill>
                  </a:rPr>
                  <a:t>Mindset</a:t>
                </a:r>
                <a:endParaRPr lang="de-DE" sz="1400" dirty="0">
                  <a:solidFill>
                    <a:schemeClr val="tx1"/>
                  </a:solidFill>
                </a:endParaRPr>
              </a:p>
            </p:txBody>
          </p:sp>
          <p:cxnSp>
            <p:nvCxnSpPr>
              <p:cNvPr id="28" name="Gewinkelter Verbinder 27"/>
              <p:cNvCxnSpPr>
                <a:stCxn id="25" idx="2"/>
                <a:endCxn id="19" idx="1"/>
              </p:cNvCxnSpPr>
              <p:nvPr/>
            </p:nvCxnSpPr>
            <p:spPr bwMode="gray">
              <a:xfrm rot="5400000" flipV="1">
                <a:off x="5022435" y="933350"/>
                <a:ext cx="1014888" cy="20288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a:off x="3762113" y="1701861"/>
                <a:ext cx="1014888" cy="4918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a:off x="3131952" y="1071700"/>
                <a:ext cx="1014888" cy="17521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flipV="1">
                <a:off x="5652244" y="303543"/>
                <a:ext cx="1015591" cy="3289154"/>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a:off x="2501440" y="441892"/>
                <a:ext cx="1015592" cy="301245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flipV="1">
                <a:off x="4392274" y="1563511"/>
                <a:ext cx="1014888" cy="7685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6200000" flipV="1">
                <a:off x="4481117" y="5179604"/>
                <a:ext cx="325992" cy="209"/>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a:off x="5961060" y="2737570"/>
                <a:ext cx="526505" cy="316061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flipV="1">
                <a:off x="3440064" y="3377185"/>
                <a:ext cx="527209" cy="1880678"/>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a:off x="4700386" y="3997541"/>
                <a:ext cx="527209" cy="639966"/>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a:off x="5330547" y="3367380"/>
                <a:ext cx="527209" cy="1900288"/>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flipV="1">
                <a:off x="2810257" y="2747376"/>
                <a:ext cx="526505" cy="314099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flipV="1">
                <a:off x="4070225" y="4007346"/>
                <a:ext cx="527209" cy="620356"/>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7" name="Textfeld 46"/>
            <p:cNvSpPr txBox="1"/>
            <p:nvPr/>
          </p:nvSpPr>
          <p:spPr>
            <a:xfrm>
              <a:off x="2679670" y="3995718"/>
              <a:ext cx="2848711" cy="449999"/>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49999"/>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49999"/>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372277" y="2220799"/>
              <a:ext cx="1337894" cy="267187"/>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49999"/>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49999"/>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AC3E6AF8-966D-4F62-9A37-1743E41C3C40}"/>
              </a:ext>
            </a:extLst>
          </p:cNvPr>
          <p:cNvSpPr>
            <a:spLocks noGrp="1"/>
          </p:cNvSpPr>
          <p:nvPr>
            <p:ph type="sldNum" sz="quarter" idx="11"/>
          </p:nvPr>
        </p:nvSpPr>
        <p:spPr/>
        <p:txBody>
          <a:bodyPr/>
          <a:lstStyle/>
          <a:p>
            <a:fld id="{FFC269A0-BD27-4577-9DED-0AAE60100C51}" type="slidenum">
              <a:rPr lang="de-DE" smtClean="0"/>
              <a:pPr/>
              <a:t>208</a:t>
            </a:fld>
            <a:r>
              <a:rPr lang="de-DE"/>
              <a:t> | ©</a:t>
            </a:r>
            <a:endParaRPr lang="de-DE" dirty="0"/>
          </a:p>
        </p:txBody>
      </p:sp>
      <p:sp>
        <p:nvSpPr>
          <p:cNvPr id="6" name="Fußzeilenplatzhalter 5">
            <a:extLst>
              <a:ext uri="{FF2B5EF4-FFF2-40B4-BE49-F238E27FC236}">
                <a16:creationId xmlns:a16="http://schemas.microsoft.com/office/drawing/2014/main" id="{4EEC0F83-1F0B-4C6A-AA26-86EE029BF46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89553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3075341312"/>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7453" name="think-cell Folie" r:id="rId6" imgW="360" imgH="360" progId="TCLayout.ActiveDocument.1">
                  <p:embed/>
                </p:oleObj>
              </mc:Choice>
              <mc:Fallback>
                <p:oleObj name="think-cell Folie" r:id="rId6" imgW="360" imgH="360" progId="TCLayout.ActiveDocument.1">
                  <p:embed/>
                  <p:pic>
                    <p:nvPicPr>
                      <p:cNvPr id="125" name="Objekt 124"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18" name="Gruppieren 17"/>
          <p:cNvGrpSpPr/>
          <p:nvPr/>
        </p:nvGrpSpPr>
        <p:grpSpPr>
          <a:xfrm rot="16200000">
            <a:off x="3698393" y="-984831"/>
            <a:ext cx="5016530" cy="9571772"/>
            <a:chOff x="714501" y="-3819806"/>
            <a:chExt cx="7611458" cy="9598094"/>
          </a:xfrm>
        </p:grpSpPr>
        <p:sp>
          <p:nvSpPr>
            <p:cNvPr id="19" name="Rechteck 18"/>
            <p:cNvSpPr/>
            <p:nvPr/>
          </p:nvSpPr>
          <p:spPr bwMode="gray">
            <a:xfrm rot="5400000">
              <a:off x="5744941"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Daten-Management</a:t>
              </a:r>
            </a:p>
          </p:txBody>
        </p:sp>
        <p:sp>
          <p:nvSpPr>
            <p:cNvPr id="20" name="Rechteck 19"/>
            <p:cNvSpPr/>
            <p:nvPr/>
          </p:nvSpPr>
          <p:spPr bwMode="gray">
            <a:xfrm rot="5400000">
              <a:off x="3224297"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Self- Controlling</a:t>
              </a:r>
            </a:p>
          </p:txBody>
        </p:sp>
        <p:sp>
          <p:nvSpPr>
            <p:cNvPr id="21" name="Rechteck 20"/>
            <p:cNvSpPr/>
            <p:nvPr/>
          </p:nvSpPr>
          <p:spPr bwMode="gray">
            <a:xfrm rot="5400000">
              <a:off x="1963975" y="2733222"/>
              <a:ext cx="1598708" cy="1042685"/>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bg1"/>
                  </a:solidFill>
                </a:rPr>
                <a:t>Agile Unternehmens- steuerung</a:t>
              </a:r>
            </a:p>
          </p:txBody>
        </p:sp>
        <p:sp>
          <p:nvSpPr>
            <p:cNvPr id="22" name="Rechteck 21"/>
            <p:cNvSpPr/>
            <p:nvPr/>
          </p:nvSpPr>
          <p:spPr bwMode="gray">
            <a:xfrm rot="5400000">
              <a:off x="7005263" y="2733927"/>
              <a:ext cx="1598708" cy="1042685"/>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Effizienz im Controlling</a:t>
              </a:r>
            </a:p>
          </p:txBody>
        </p:sp>
        <p:sp>
          <p:nvSpPr>
            <p:cNvPr id="23" name="Rechteck 22"/>
            <p:cNvSpPr/>
            <p:nvPr/>
          </p:nvSpPr>
          <p:spPr bwMode="gray">
            <a:xfrm rot="5400000">
              <a:off x="703655" y="2733927"/>
              <a:ext cx="1598708" cy="104268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bg1"/>
                  </a:solidFill>
                </a:rPr>
                <a:t>Business Partnering</a:t>
              </a:r>
            </a:p>
          </p:txBody>
        </p:sp>
        <p:sp>
          <p:nvSpPr>
            <p:cNvPr id="24" name="Rechteck 23"/>
            <p:cNvSpPr/>
            <p:nvPr/>
          </p:nvSpPr>
          <p:spPr bwMode="gray">
            <a:xfrm rot="5400000">
              <a:off x="4484619"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Fähigkeiten</a:t>
              </a:r>
            </a:p>
          </p:txBody>
        </p:sp>
        <p:sp>
          <p:nvSpPr>
            <p:cNvPr id="27" name="Rechteck 26"/>
            <p:cNvSpPr/>
            <p:nvPr/>
          </p:nvSpPr>
          <p:spPr bwMode="gray">
            <a:xfrm>
              <a:off x="971599" y="5342704"/>
              <a:ext cx="7345235"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Controlling-Mindset</a:t>
              </a:r>
            </a:p>
          </p:txBody>
        </p:sp>
        <p:cxnSp>
          <p:nvCxnSpPr>
            <p:cNvPr id="28" name="Gewinkelter Verbinder 27"/>
            <p:cNvCxnSpPr>
              <a:stCxn id="25" idx="2"/>
              <a:endCxn id="19" idx="1"/>
            </p:cNvCxnSpPr>
            <p:nvPr/>
          </p:nvCxnSpPr>
          <p:spPr bwMode="gray">
            <a:xfrm rot="5400000" flipV="1">
              <a:off x="5022435" y="933350"/>
              <a:ext cx="1014888" cy="20288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a:off x="3762113" y="1701861"/>
              <a:ext cx="1014888" cy="4918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a:off x="3131952" y="1071700"/>
              <a:ext cx="1014888" cy="17521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flipV="1">
              <a:off x="5652244" y="303543"/>
              <a:ext cx="1015591" cy="3289154"/>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a:off x="2501440" y="441892"/>
              <a:ext cx="1015592" cy="301245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flipV="1">
              <a:off x="4392274" y="1563511"/>
              <a:ext cx="1014888" cy="7685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6200000" flipV="1">
              <a:off x="4481117" y="5179604"/>
              <a:ext cx="325992" cy="209"/>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a:off x="5961060" y="2737570"/>
              <a:ext cx="526505" cy="316061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flipV="1">
              <a:off x="3440064" y="3377185"/>
              <a:ext cx="527209" cy="1880678"/>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a:off x="4700386" y="3997541"/>
              <a:ext cx="527209" cy="639966"/>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a:off x="5330547" y="3367380"/>
              <a:ext cx="527209" cy="1900288"/>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flipV="1">
              <a:off x="2810257" y="2747376"/>
              <a:ext cx="526505" cy="314099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flipV="1">
              <a:off x="4070225" y="4007346"/>
              <a:ext cx="527209" cy="620356"/>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7" name="Textfeld 46"/>
          <p:cNvSpPr txBox="1"/>
          <p:nvPr/>
        </p:nvSpPr>
        <p:spPr>
          <a:xfrm>
            <a:off x="2679670" y="3995718"/>
            <a:ext cx="2848711" cy="461665"/>
          </a:xfrm>
          <a:prstGeom prst="rect">
            <a:avLst/>
          </a:prstGeom>
          <a:noFill/>
        </p:spPr>
        <p:txBody>
          <a:bodyPr wrap="square" rtlCol="0">
            <a:spAutoFit/>
          </a:bodyPr>
          <a:lstStyle/>
          <a:p>
            <a:pPr algn="ctr"/>
            <a:r>
              <a:rPr lang="de-DE" sz="1200" dirty="0">
                <a:solidFill>
                  <a:schemeClr val="bg1"/>
                </a:solidFill>
              </a:rPr>
              <a:t>4. Digitalisierung </a:t>
            </a:r>
            <a:br>
              <a:rPr lang="de-DE" sz="1200" dirty="0">
                <a:solidFill>
                  <a:schemeClr val="bg1"/>
                </a:solidFill>
              </a:rPr>
            </a:br>
            <a:r>
              <a:rPr lang="de-DE" sz="1200" dirty="0">
                <a:solidFill>
                  <a:schemeClr val="bg1"/>
                </a:solidFill>
              </a:rPr>
              <a:t>Wertschöpfungskette/Prozesse</a:t>
            </a:r>
          </a:p>
        </p:txBody>
      </p:sp>
      <p:sp>
        <p:nvSpPr>
          <p:cNvPr id="48" name="Textfeld 47"/>
          <p:cNvSpPr txBox="1"/>
          <p:nvPr/>
        </p:nvSpPr>
        <p:spPr>
          <a:xfrm>
            <a:off x="2834428" y="4581131"/>
            <a:ext cx="2570175" cy="461665"/>
          </a:xfrm>
          <a:prstGeom prst="rect">
            <a:avLst/>
          </a:prstGeom>
          <a:noFill/>
        </p:spPr>
        <p:txBody>
          <a:bodyPr wrap="square" rtlCol="0">
            <a:spAutoFit/>
          </a:bodyPr>
          <a:lstStyle/>
          <a:p>
            <a:pPr algn="ctr"/>
            <a:r>
              <a:rPr lang="de-DE" sz="1200" dirty="0">
                <a:solidFill>
                  <a:schemeClr val="bg1"/>
                </a:solidFill>
              </a:rPr>
              <a:t>5. Daten: </a:t>
            </a:r>
            <a:br>
              <a:rPr lang="de-DE" sz="1200" dirty="0">
                <a:solidFill>
                  <a:schemeClr val="bg1"/>
                </a:solidFill>
              </a:rPr>
            </a:br>
            <a:r>
              <a:rPr lang="de-DE" sz="1200" dirty="0">
                <a:solidFill>
                  <a:schemeClr val="bg1"/>
                </a:solidFill>
              </a:rPr>
              <a:t>Integration &amp; Analytics</a:t>
            </a:r>
          </a:p>
        </p:txBody>
      </p:sp>
      <p:sp>
        <p:nvSpPr>
          <p:cNvPr id="49" name="Textfeld 48"/>
          <p:cNvSpPr txBox="1"/>
          <p:nvPr/>
        </p:nvSpPr>
        <p:spPr>
          <a:xfrm>
            <a:off x="2834428" y="5326202"/>
            <a:ext cx="2570175" cy="461665"/>
          </a:xfrm>
          <a:prstGeom prst="rect">
            <a:avLst/>
          </a:prstGeom>
          <a:noFill/>
        </p:spPr>
        <p:txBody>
          <a:bodyPr wrap="square" rtlCol="0">
            <a:spAutoFit/>
          </a:bodyPr>
          <a:lstStyle/>
          <a:p>
            <a:pPr algn="ctr"/>
            <a:r>
              <a:rPr lang="de-DE" sz="1200" dirty="0">
                <a:solidFill>
                  <a:schemeClr val="bg1"/>
                </a:solidFill>
              </a:rPr>
              <a:t>6. Leadership &amp; Management-Fähigkeiten</a:t>
            </a:r>
          </a:p>
        </p:txBody>
      </p:sp>
      <p:sp>
        <p:nvSpPr>
          <p:cNvPr id="50" name="Textfeld 49"/>
          <p:cNvSpPr txBox="1"/>
          <p:nvPr/>
        </p:nvSpPr>
        <p:spPr>
          <a:xfrm>
            <a:off x="3513943" y="2088559"/>
            <a:ext cx="1279730" cy="461665"/>
          </a:xfrm>
          <a:prstGeom prst="rect">
            <a:avLst/>
          </a:prstGeom>
          <a:noFill/>
        </p:spPr>
        <p:txBody>
          <a:bodyPr wrap="square" rtlCol="0">
            <a:spAutoFit/>
          </a:bodyPr>
          <a:lstStyle/>
          <a:p>
            <a:pPr algn="ctr"/>
            <a:r>
              <a:rPr lang="de-DE" sz="1200" dirty="0">
                <a:solidFill>
                  <a:schemeClr val="bg1"/>
                </a:solidFill>
              </a:rPr>
              <a:t>1.Geschäfts-modell</a:t>
            </a:r>
          </a:p>
        </p:txBody>
      </p:sp>
      <p:sp>
        <p:nvSpPr>
          <p:cNvPr id="5" name="Foliennummernplatzhalter 4">
            <a:extLst>
              <a:ext uri="{FF2B5EF4-FFF2-40B4-BE49-F238E27FC236}">
                <a16:creationId xmlns:a16="http://schemas.microsoft.com/office/drawing/2014/main" id="{F8938355-60DF-4282-B86F-C86A1B3E6E77}"/>
              </a:ext>
            </a:extLst>
          </p:cNvPr>
          <p:cNvSpPr>
            <a:spLocks noGrp="1"/>
          </p:cNvSpPr>
          <p:nvPr>
            <p:ph type="sldNum" sz="quarter" idx="11"/>
          </p:nvPr>
        </p:nvSpPr>
        <p:spPr/>
        <p:txBody>
          <a:bodyPr/>
          <a:lstStyle/>
          <a:p>
            <a:fld id="{FFC269A0-BD27-4577-9DED-0AAE60100C51}" type="slidenum">
              <a:rPr lang="de-DE" smtClean="0"/>
              <a:pPr/>
              <a:t>20</a:t>
            </a:fld>
            <a:r>
              <a:rPr lang="de-DE" dirty="0"/>
              <a:t> | ©</a:t>
            </a:r>
          </a:p>
        </p:txBody>
      </p:sp>
      <p:sp>
        <p:nvSpPr>
          <p:cNvPr id="6" name="Fußzeilenplatzhalter 5">
            <a:extLst>
              <a:ext uri="{FF2B5EF4-FFF2-40B4-BE49-F238E27FC236}">
                <a16:creationId xmlns:a16="http://schemas.microsoft.com/office/drawing/2014/main" id="{183EAF7E-F763-40A0-9115-2110317D09FA}"/>
              </a:ext>
            </a:extLst>
          </p:cNvPr>
          <p:cNvSpPr>
            <a:spLocks noGrp="1"/>
          </p:cNvSpPr>
          <p:nvPr>
            <p:ph type="ftr" sz="quarter" idx="10"/>
          </p:nvPr>
        </p:nvSpPr>
        <p:spPr/>
        <p:txBody>
          <a:bodyPr/>
          <a:lstStyle/>
          <a:p>
            <a:r>
              <a:rPr lang="de-DE" dirty="0"/>
              <a:t>Fockel</a:t>
            </a:r>
          </a:p>
        </p:txBody>
      </p:sp>
      <p:grpSp>
        <p:nvGrpSpPr>
          <p:cNvPr id="3" name="Gruppieren 2">
            <a:extLst>
              <a:ext uri="{FF2B5EF4-FFF2-40B4-BE49-F238E27FC236}">
                <a16:creationId xmlns:a16="http://schemas.microsoft.com/office/drawing/2014/main" id="{793B9CBE-DFD2-4565-B5D4-DE3B6F2F3B6A}"/>
              </a:ext>
            </a:extLst>
          </p:cNvPr>
          <p:cNvGrpSpPr/>
          <p:nvPr/>
        </p:nvGrpSpPr>
        <p:grpSpPr>
          <a:xfrm>
            <a:off x="1457239" y="1605225"/>
            <a:ext cx="5178082" cy="4443256"/>
            <a:chOff x="583125" y="1845829"/>
            <a:chExt cx="5178082" cy="4443256"/>
          </a:xfrm>
        </p:grpSpPr>
        <p:sp>
          <p:nvSpPr>
            <p:cNvPr id="42" name="Trapezoid 41">
              <a:extLst>
                <a:ext uri="{FF2B5EF4-FFF2-40B4-BE49-F238E27FC236}">
                  <a16:creationId xmlns:a16="http://schemas.microsoft.com/office/drawing/2014/main" id="{3A559C80-AE07-44DB-8A42-A10BCE11CE4A}"/>
                </a:ext>
              </a:extLst>
            </p:cNvPr>
            <p:cNvSpPr/>
            <p:nvPr/>
          </p:nvSpPr>
          <p:spPr>
            <a:xfrm>
              <a:off x="583125" y="5538385"/>
              <a:ext cx="5178082" cy="750700"/>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5" name="Trapezoid 54">
              <a:extLst>
                <a:ext uri="{FF2B5EF4-FFF2-40B4-BE49-F238E27FC236}">
                  <a16:creationId xmlns:a16="http://schemas.microsoft.com/office/drawing/2014/main" id="{D359B93F-D3C2-4EDA-9EDF-327E258DFCCB}"/>
                </a:ext>
              </a:extLst>
            </p:cNvPr>
            <p:cNvSpPr/>
            <p:nvPr/>
          </p:nvSpPr>
          <p:spPr>
            <a:xfrm>
              <a:off x="1127772" y="4692712"/>
              <a:ext cx="4076398" cy="750700"/>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56" name="Trapezoid 55">
              <a:extLst>
                <a:ext uri="{FF2B5EF4-FFF2-40B4-BE49-F238E27FC236}">
                  <a16:creationId xmlns:a16="http://schemas.microsoft.com/office/drawing/2014/main" id="{C863BA1E-4C6E-4A01-BCBA-7033DB3177E9}"/>
                </a:ext>
              </a:extLst>
            </p:cNvPr>
            <p:cNvSpPr/>
            <p:nvPr/>
          </p:nvSpPr>
          <p:spPr>
            <a:xfrm>
              <a:off x="1661645" y="3527944"/>
              <a:ext cx="3029849" cy="1069796"/>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57" name="Rad 22">
              <a:extLst>
                <a:ext uri="{FF2B5EF4-FFF2-40B4-BE49-F238E27FC236}">
                  <a16:creationId xmlns:a16="http://schemas.microsoft.com/office/drawing/2014/main" id="{BB76F3A9-DA43-415F-A335-8131576DAC92}"/>
                </a:ext>
              </a:extLst>
            </p:cNvPr>
            <p:cNvSpPr/>
            <p:nvPr/>
          </p:nvSpPr>
          <p:spPr>
            <a:xfrm>
              <a:off x="2050366" y="1845829"/>
              <a:ext cx="2290227" cy="228130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58" name="Textfeld 57">
              <a:extLst>
                <a:ext uri="{FF2B5EF4-FFF2-40B4-BE49-F238E27FC236}">
                  <a16:creationId xmlns:a16="http://schemas.microsoft.com/office/drawing/2014/main" id="{FF544C17-6F9B-4A74-8ECF-559139308162}"/>
                </a:ext>
              </a:extLst>
            </p:cNvPr>
            <p:cNvSpPr txBox="1"/>
            <p:nvPr/>
          </p:nvSpPr>
          <p:spPr>
            <a:xfrm>
              <a:off x="1503988" y="4128807"/>
              <a:ext cx="3358201" cy="523220"/>
            </a:xfrm>
            <a:prstGeom prst="rect">
              <a:avLst/>
            </a:prstGeom>
            <a:noFill/>
          </p:spPr>
          <p:txBody>
            <a:bodyPr wrap="square" rtlCol="0">
              <a:spAutoFit/>
            </a:bodyPr>
            <a:lstStyle/>
            <a:p>
              <a:pPr algn="ctr"/>
              <a:r>
                <a:rPr lang="de-DE" sz="1400" dirty="0">
                  <a:solidFill>
                    <a:schemeClr val="bg1"/>
                  </a:solidFill>
                </a:rPr>
                <a:t>4. Digitalisierung </a:t>
              </a:r>
              <a:br>
                <a:rPr lang="de-DE" sz="1400" dirty="0">
                  <a:solidFill>
                    <a:schemeClr val="bg1"/>
                  </a:solidFill>
                </a:rPr>
              </a:br>
              <a:r>
                <a:rPr lang="de-DE" sz="1400" dirty="0">
                  <a:solidFill>
                    <a:schemeClr val="bg1"/>
                  </a:solidFill>
                </a:rPr>
                <a:t>Wertschöpfungskette/Prozesse</a:t>
              </a:r>
            </a:p>
          </p:txBody>
        </p:sp>
        <p:sp>
          <p:nvSpPr>
            <p:cNvPr id="59" name="Textfeld 58">
              <a:extLst>
                <a:ext uri="{FF2B5EF4-FFF2-40B4-BE49-F238E27FC236}">
                  <a16:creationId xmlns:a16="http://schemas.microsoft.com/office/drawing/2014/main" id="{AD036971-5AB4-44DA-904B-F849E69BE794}"/>
                </a:ext>
              </a:extLst>
            </p:cNvPr>
            <p:cNvSpPr txBox="1"/>
            <p:nvPr/>
          </p:nvSpPr>
          <p:spPr>
            <a:xfrm>
              <a:off x="1686425" y="4818921"/>
              <a:ext cx="3005070" cy="523220"/>
            </a:xfrm>
            <a:prstGeom prst="rect">
              <a:avLst/>
            </a:prstGeom>
            <a:noFill/>
          </p:spPr>
          <p:txBody>
            <a:bodyPr wrap="square" rtlCol="0">
              <a:spAutoFit/>
            </a:bodyPr>
            <a:lstStyle/>
            <a:p>
              <a:pPr algn="ctr"/>
              <a:r>
                <a:rPr lang="de-DE" sz="1400" dirty="0">
                  <a:solidFill>
                    <a:schemeClr val="bg1"/>
                  </a:solidFill>
                </a:rPr>
                <a:t>5. Daten: </a:t>
              </a:r>
              <a:br>
                <a:rPr lang="de-DE" sz="1400" dirty="0">
                  <a:solidFill>
                    <a:schemeClr val="bg1"/>
                  </a:solidFill>
                </a:rPr>
              </a:br>
              <a:r>
                <a:rPr lang="de-DE" sz="1400" dirty="0">
                  <a:solidFill>
                    <a:schemeClr val="bg1"/>
                  </a:solidFill>
                </a:rPr>
                <a:t>Integration &amp; Analytics</a:t>
              </a:r>
            </a:p>
          </p:txBody>
        </p:sp>
        <p:sp>
          <p:nvSpPr>
            <p:cNvPr id="60" name="Textfeld 59">
              <a:extLst>
                <a:ext uri="{FF2B5EF4-FFF2-40B4-BE49-F238E27FC236}">
                  <a16:creationId xmlns:a16="http://schemas.microsoft.com/office/drawing/2014/main" id="{2F9F5FC2-3D20-4E9B-806A-087411EB12D2}"/>
                </a:ext>
              </a:extLst>
            </p:cNvPr>
            <p:cNvSpPr txBox="1"/>
            <p:nvPr/>
          </p:nvSpPr>
          <p:spPr>
            <a:xfrm>
              <a:off x="1573006" y="5766974"/>
              <a:ext cx="3486982" cy="307777"/>
            </a:xfrm>
            <a:prstGeom prst="rect">
              <a:avLst/>
            </a:prstGeom>
            <a:noFill/>
          </p:spPr>
          <p:txBody>
            <a:bodyPr wrap="square" rtlCol="0">
              <a:spAutoFit/>
            </a:bodyPr>
            <a:lstStyle/>
            <a:p>
              <a:pPr algn="ctr"/>
              <a:r>
                <a:rPr lang="de-DE" sz="1400" dirty="0">
                  <a:solidFill>
                    <a:schemeClr val="bg1"/>
                  </a:solidFill>
                </a:rPr>
                <a:t>6. Leadership &amp; Management-Fähigkeiten</a:t>
              </a:r>
            </a:p>
          </p:txBody>
        </p:sp>
        <p:sp>
          <p:nvSpPr>
            <p:cNvPr id="61" name="Textfeld 60">
              <a:extLst>
                <a:ext uri="{FF2B5EF4-FFF2-40B4-BE49-F238E27FC236}">
                  <a16:creationId xmlns:a16="http://schemas.microsoft.com/office/drawing/2014/main" id="{66FFD4B3-4870-42FB-8412-77999B77E041}"/>
                </a:ext>
              </a:extLst>
            </p:cNvPr>
            <p:cNvSpPr txBox="1"/>
            <p:nvPr/>
          </p:nvSpPr>
          <p:spPr>
            <a:xfrm>
              <a:off x="2370949" y="2028103"/>
              <a:ext cx="1649059" cy="307777"/>
            </a:xfrm>
            <a:prstGeom prst="rect">
              <a:avLst/>
            </a:prstGeom>
            <a:noFill/>
          </p:spPr>
          <p:txBody>
            <a:bodyPr wrap="square" rtlCol="0">
              <a:spAutoFit/>
            </a:bodyPr>
            <a:lstStyle/>
            <a:p>
              <a:pPr algn="ctr"/>
              <a:r>
                <a:rPr lang="de-DE" sz="1400" dirty="0">
                  <a:solidFill>
                    <a:schemeClr val="bg1"/>
                  </a:solidFill>
                </a:rPr>
                <a:t>1.Geschäftsmodell</a:t>
              </a:r>
            </a:p>
          </p:txBody>
        </p:sp>
        <p:sp>
          <p:nvSpPr>
            <p:cNvPr id="62" name="Halbbogen 61">
              <a:extLst>
                <a:ext uri="{FF2B5EF4-FFF2-40B4-BE49-F238E27FC236}">
                  <a16:creationId xmlns:a16="http://schemas.microsoft.com/office/drawing/2014/main" id="{FB034A79-BA85-45B5-83EF-8BF01E38D9CA}"/>
                </a:ext>
              </a:extLst>
            </p:cNvPr>
            <p:cNvSpPr/>
            <p:nvPr/>
          </p:nvSpPr>
          <p:spPr>
            <a:xfrm>
              <a:off x="2573156" y="2343754"/>
              <a:ext cx="1249816" cy="1283531"/>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63" name="Halbbogen 62">
              <a:extLst>
                <a:ext uri="{FF2B5EF4-FFF2-40B4-BE49-F238E27FC236}">
                  <a16:creationId xmlns:a16="http://schemas.microsoft.com/office/drawing/2014/main" id="{75C59D12-1CEF-422B-807A-FE60D53B0B60}"/>
                </a:ext>
              </a:extLst>
            </p:cNvPr>
            <p:cNvSpPr/>
            <p:nvPr/>
          </p:nvSpPr>
          <p:spPr>
            <a:xfrm flipV="1">
              <a:off x="2573156" y="2358710"/>
              <a:ext cx="1249816" cy="1268570"/>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64" name="Textfeld 63">
              <a:extLst>
                <a:ext uri="{FF2B5EF4-FFF2-40B4-BE49-F238E27FC236}">
                  <a16:creationId xmlns:a16="http://schemas.microsoft.com/office/drawing/2014/main" id="{694E7921-5A6D-4377-BE52-D6C373A4124D}"/>
                </a:ext>
              </a:extLst>
            </p:cNvPr>
            <p:cNvSpPr txBox="1"/>
            <p:nvPr/>
          </p:nvSpPr>
          <p:spPr>
            <a:xfrm flipH="1">
              <a:off x="2645835" y="2494743"/>
              <a:ext cx="1116293" cy="523220"/>
            </a:xfrm>
            <a:prstGeom prst="rect">
              <a:avLst/>
            </a:prstGeom>
            <a:noFill/>
          </p:spPr>
          <p:txBody>
            <a:bodyPr wrap="square" rtlCol="0">
              <a:spAutoFit/>
            </a:bodyPr>
            <a:lstStyle/>
            <a:p>
              <a:pPr algn="ctr"/>
              <a:r>
                <a:rPr lang="de-DE" sz="1400" dirty="0">
                  <a:solidFill>
                    <a:schemeClr val="bg1"/>
                  </a:solidFill>
                </a:rPr>
                <a:t>2. Produkte/</a:t>
              </a:r>
              <a:br>
                <a:rPr lang="de-DE" sz="1400" dirty="0">
                  <a:solidFill>
                    <a:schemeClr val="bg1"/>
                  </a:solidFill>
                </a:rPr>
              </a:br>
              <a:r>
                <a:rPr lang="de-DE" sz="1400" dirty="0">
                  <a:solidFill>
                    <a:schemeClr val="bg1"/>
                  </a:solidFill>
                </a:rPr>
                <a:t>Services</a:t>
              </a:r>
            </a:p>
          </p:txBody>
        </p:sp>
        <p:sp>
          <p:nvSpPr>
            <p:cNvPr id="65" name="Textfeld 64">
              <a:extLst>
                <a:ext uri="{FF2B5EF4-FFF2-40B4-BE49-F238E27FC236}">
                  <a16:creationId xmlns:a16="http://schemas.microsoft.com/office/drawing/2014/main" id="{62FAC289-97FA-4D49-9CCA-8BA1C80EDAB6}"/>
                </a:ext>
              </a:extLst>
            </p:cNvPr>
            <p:cNvSpPr txBox="1"/>
            <p:nvPr/>
          </p:nvSpPr>
          <p:spPr>
            <a:xfrm flipH="1">
              <a:off x="2642740" y="2981667"/>
              <a:ext cx="1116293" cy="523220"/>
            </a:xfrm>
            <a:prstGeom prst="rect">
              <a:avLst/>
            </a:prstGeom>
            <a:noFill/>
          </p:spPr>
          <p:txBody>
            <a:bodyPr wrap="square" rtlCol="0">
              <a:spAutoFit/>
            </a:bodyPr>
            <a:lstStyle/>
            <a:p>
              <a:pPr algn="ctr"/>
              <a:r>
                <a:rPr lang="de-DE" sz="1400" dirty="0">
                  <a:solidFill>
                    <a:schemeClr val="bg1"/>
                  </a:solidFill>
                </a:rPr>
                <a:t>3. Kunden-erfahrung</a:t>
              </a:r>
            </a:p>
          </p:txBody>
        </p:sp>
      </p:grpSp>
    </p:spTree>
    <p:extLst>
      <p:ext uri="{BB962C8B-B14F-4D97-AF65-F5344CB8AC3E}">
        <p14:creationId xmlns:p14="http://schemas.microsoft.com/office/powerpoint/2010/main" val="21877355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02443" name="think-cell Folie" r:id="rId5" imgW="196" imgH="196" progId="TCLayout.ActiveDocument.1">
                  <p:embed/>
                </p:oleObj>
              </mc:Choice>
              <mc:Fallback>
                <p:oleObj name="think-cell Folie" r:id="rId5" imgW="196" imgH="196" progId="TCLayout.ActiveDocument.1">
                  <p:embed/>
                  <p:pic>
                    <p:nvPicPr>
                      <p:cNvPr id="12" name="Objekt 11"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9" name="Titel 8"/>
          <p:cNvSpPr>
            <a:spLocks noGrp="1"/>
          </p:cNvSpPr>
          <p:nvPr>
            <p:ph type="title"/>
          </p:nvPr>
        </p:nvSpPr>
        <p:spPr/>
        <p:txBody>
          <a:bodyPr/>
          <a:lstStyle/>
          <a:p>
            <a:r>
              <a:rPr lang="de-DE" dirty="0"/>
              <a:t>Herausforderungen</a:t>
            </a:r>
          </a:p>
        </p:txBody>
      </p:sp>
      <p:graphicFrame>
        <p:nvGraphicFramePr>
          <p:cNvPr id="3" name="Tabelle 2"/>
          <p:cNvGraphicFramePr>
            <a:graphicFrameLocks noGrp="1"/>
          </p:cNvGraphicFramePr>
          <p:nvPr>
            <p:extLst>
              <p:ext uri="{D42A27DB-BD31-4B8C-83A1-F6EECF244321}">
                <p14:modId xmlns:p14="http://schemas.microsoft.com/office/powerpoint/2010/main" val="3522304885"/>
              </p:ext>
            </p:extLst>
          </p:nvPr>
        </p:nvGraphicFramePr>
        <p:xfrm>
          <a:off x="2010382" y="1397003"/>
          <a:ext cx="8022078" cy="4921885"/>
        </p:xfrm>
        <a:graphic>
          <a:graphicData uri="http://schemas.openxmlformats.org/drawingml/2006/table">
            <a:tbl>
              <a:tblPr firstRow="1" bandRow="1">
                <a:tableStyleId>{5C22544A-7EE6-4342-B048-85BDC9FD1C3A}</a:tableStyleId>
              </a:tblPr>
              <a:tblGrid>
                <a:gridCol w="4020304">
                  <a:extLst>
                    <a:ext uri="{9D8B030D-6E8A-4147-A177-3AD203B41FA5}">
                      <a16:colId xmlns:a16="http://schemas.microsoft.com/office/drawing/2014/main" val="21949351"/>
                    </a:ext>
                  </a:extLst>
                </a:gridCol>
                <a:gridCol w="4001774">
                  <a:extLst>
                    <a:ext uri="{9D8B030D-6E8A-4147-A177-3AD203B41FA5}">
                      <a16:colId xmlns:a16="http://schemas.microsoft.com/office/drawing/2014/main" val="3136878345"/>
                    </a:ext>
                  </a:extLst>
                </a:gridCol>
              </a:tblGrid>
              <a:tr h="370840">
                <a:tc>
                  <a:txBody>
                    <a:bodyPr/>
                    <a:lstStyle/>
                    <a:p>
                      <a:pPr marL="0" indent="0">
                        <a:buFont typeface="Arial" panose="020B0604020202020204" pitchFamily="34" charset="0"/>
                        <a:buNone/>
                      </a:pPr>
                      <a:r>
                        <a:rPr lang="de-DE" sz="1400" dirty="0">
                          <a:latin typeface="+mj-lt"/>
                        </a:rPr>
                        <a:t>Problem</a:t>
                      </a:r>
                    </a:p>
                  </a:txBody>
                  <a:tcPr/>
                </a:tc>
                <a:tc>
                  <a:txBody>
                    <a:bodyPr/>
                    <a:lstStyle/>
                    <a:p>
                      <a:pPr marL="0" indent="0">
                        <a:buFont typeface="Arial" panose="020B0604020202020204" pitchFamily="34" charset="0"/>
                        <a:buNone/>
                      </a:pPr>
                      <a:r>
                        <a:rPr lang="de-DE" sz="1400" dirty="0">
                          <a:latin typeface="+mj-lt"/>
                        </a:rPr>
                        <a:t>Symptome</a:t>
                      </a:r>
                    </a:p>
                  </a:txBody>
                  <a:tcPr/>
                </a:tc>
                <a:extLst>
                  <a:ext uri="{0D108BD9-81ED-4DB2-BD59-A6C34878D82A}">
                    <a16:rowId xmlns:a16="http://schemas.microsoft.com/office/drawing/2014/main" val="2697469167"/>
                  </a:ext>
                </a:extLst>
              </a:tr>
              <a:tr h="370840">
                <a:tc>
                  <a:txBody>
                    <a:bodyPr/>
                    <a:lstStyle/>
                    <a:p>
                      <a:pPr marL="0" marR="0" lvl="0" indent="0" algn="l" defTabSz="914400" rtl="0" eaLnBrk="1" fontAlgn="ctr" latinLnBrk="0" hangingPunct="1">
                        <a:lnSpc>
                          <a:spcPct val="100000"/>
                        </a:lnSpc>
                        <a:spcBef>
                          <a:spcPts val="0"/>
                        </a:spcBef>
                        <a:spcAft>
                          <a:spcPts val="0"/>
                        </a:spcAft>
                        <a:buClr>
                          <a:srgbClr val="000000"/>
                        </a:buClr>
                        <a:buSzPts val="2000"/>
                        <a:buFont typeface="Arial" panose="020B0604020202020204" pitchFamily="34" charset="0"/>
                        <a:buNone/>
                        <a:tabLst/>
                        <a:defRPr/>
                      </a:pPr>
                      <a:r>
                        <a:rPr lang="de-DE" sz="1600" b="0" i="0" u="none" strike="noStrike" dirty="0">
                          <a:solidFill>
                            <a:srgbClr val="000000"/>
                          </a:solidFill>
                          <a:effectLst/>
                          <a:latin typeface="+mj-lt"/>
                        </a:rPr>
                        <a:t>Es fehlt eine digitale Vision. Eine </a:t>
                      </a:r>
                      <a:r>
                        <a:rPr lang="de-DE" sz="1600" b="1" i="0" u="none" strike="noStrike" dirty="0">
                          <a:solidFill>
                            <a:srgbClr val="000000"/>
                          </a:solidFill>
                          <a:effectLst/>
                          <a:latin typeface="+mj-lt"/>
                        </a:rPr>
                        <a:t>Strategie</a:t>
                      </a:r>
                      <a:r>
                        <a:rPr lang="de-DE" sz="1600" b="0" i="0" u="none" strike="noStrike" dirty="0">
                          <a:solidFill>
                            <a:srgbClr val="000000"/>
                          </a:solidFill>
                          <a:effectLst/>
                          <a:latin typeface="+mj-lt"/>
                        </a:rPr>
                        <a:t> ist nicht erkennbar.</a:t>
                      </a:r>
                    </a:p>
                  </a:txBody>
                  <a:tcPr marL="342900" marR="9525" marT="9525" marB="0" anchor="ctr"/>
                </a:tc>
                <a:tc>
                  <a:txBody>
                    <a:bodyPr/>
                    <a:lstStyle/>
                    <a:p>
                      <a:pPr marL="0" indent="0">
                        <a:buFont typeface="Arial" panose="020B0604020202020204" pitchFamily="34" charset="0"/>
                        <a:buNone/>
                      </a:pPr>
                      <a:r>
                        <a:rPr lang="de-DE" sz="1400" dirty="0">
                          <a:latin typeface="+mj-lt"/>
                        </a:rPr>
                        <a:t>Entscheidungen wirken ad-hoc-getrieben. </a:t>
                      </a:r>
                    </a:p>
                    <a:p>
                      <a:pPr marL="0" indent="0">
                        <a:buFont typeface="Arial" panose="020B0604020202020204" pitchFamily="34" charset="0"/>
                        <a:buNone/>
                      </a:pPr>
                      <a:r>
                        <a:rPr lang="de-DE" sz="1400" dirty="0">
                          <a:latin typeface="+mj-lt"/>
                        </a:rPr>
                        <a:t>Häufig nur ein einziger, spezifischer Fokus.</a:t>
                      </a:r>
                    </a:p>
                  </a:txBody>
                  <a:tcPr/>
                </a:tc>
                <a:extLst>
                  <a:ext uri="{0D108BD9-81ED-4DB2-BD59-A6C34878D82A}">
                    <a16:rowId xmlns:a16="http://schemas.microsoft.com/office/drawing/2014/main" val="2456059647"/>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Der </a:t>
                      </a:r>
                      <a:r>
                        <a:rPr lang="de-DE" sz="1600" b="1" i="0" u="none" strike="noStrike" dirty="0">
                          <a:solidFill>
                            <a:srgbClr val="000000"/>
                          </a:solidFill>
                          <a:effectLst/>
                          <a:latin typeface="+mj-lt"/>
                        </a:rPr>
                        <a:t>Wertbeitrag</a:t>
                      </a:r>
                      <a:r>
                        <a:rPr lang="de-DE" sz="1600" b="0" i="0" u="none" strike="noStrike" dirty="0">
                          <a:solidFill>
                            <a:srgbClr val="000000"/>
                          </a:solidFill>
                          <a:effectLst/>
                          <a:latin typeface="+mj-lt"/>
                        </a:rPr>
                        <a:t> von initialen </a:t>
                      </a:r>
                      <a:r>
                        <a:rPr lang="de-DE" sz="1600" b="1" i="0" u="none" strike="noStrike" dirty="0" err="1">
                          <a:solidFill>
                            <a:srgbClr val="000000"/>
                          </a:solidFill>
                          <a:effectLst/>
                          <a:latin typeface="+mj-lt"/>
                        </a:rPr>
                        <a:t>Use</a:t>
                      </a:r>
                      <a:r>
                        <a:rPr lang="de-DE" sz="1600" b="1" i="0" u="none" strike="noStrike" dirty="0">
                          <a:solidFill>
                            <a:srgbClr val="000000"/>
                          </a:solidFill>
                          <a:effectLst/>
                          <a:latin typeface="+mj-lt"/>
                        </a:rPr>
                        <a:t> Cases </a:t>
                      </a:r>
                      <a:r>
                        <a:rPr lang="de-DE" sz="1600" b="0" i="0" u="none" strike="noStrike" dirty="0">
                          <a:solidFill>
                            <a:srgbClr val="000000"/>
                          </a:solidFill>
                          <a:effectLst/>
                          <a:latin typeface="+mj-lt"/>
                        </a:rPr>
                        <a:t>ist unklar.</a:t>
                      </a:r>
                    </a:p>
                  </a:txBody>
                  <a:tcPr marL="342900" marR="9525" marT="9525" marB="0" anchor="ctr"/>
                </a:tc>
                <a:tc>
                  <a:txBody>
                    <a:bodyPr/>
                    <a:lstStyle/>
                    <a:p>
                      <a:pPr marL="0" indent="0">
                        <a:buFont typeface="Arial" panose="020B0604020202020204" pitchFamily="34" charset="0"/>
                        <a:buNone/>
                      </a:pPr>
                      <a:r>
                        <a:rPr lang="de-DE" sz="1400" dirty="0">
                          <a:latin typeface="+mj-lt"/>
                        </a:rPr>
                        <a:t>Vorstellungen sind abstrakt. </a:t>
                      </a:r>
                    </a:p>
                    <a:p>
                      <a:pPr marL="0" indent="0">
                        <a:buFont typeface="Arial" panose="020B0604020202020204" pitchFamily="34" charset="0"/>
                        <a:buNone/>
                      </a:pPr>
                      <a:r>
                        <a:rPr lang="de-DE" sz="1400" dirty="0">
                          <a:latin typeface="+mj-lt"/>
                        </a:rPr>
                        <a:t>Anekdotische Argumentation.</a:t>
                      </a:r>
                    </a:p>
                  </a:txBody>
                  <a:tcPr/>
                </a:tc>
                <a:extLst>
                  <a:ext uri="{0D108BD9-81ED-4DB2-BD59-A6C34878D82A}">
                    <a16:rowId xmlns:a16="http://schemas.microsoft.com/office/drawing/2014/main" val="1916631013"/>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Analytische </a:t>
                      </a:r>
                      <a:r>
                        <a:rPr lang="de-DE" sz="1600" b="1" i="0" u="none" strike="noStrike" dirty="0">
                          <a:solidFill>
                            <a:srgbClr val="000000"/>
                          </a:solidFill>
                          <a:effectLst/>
                          <a:latin typeface="+mj-lt"/>
                        </a:rPr>
                        <a:t>Rollen</a:t>
                      </a:r>
                      <a:r>
                        <a:rPr lang="de-DE" sz="1600" b="0" i="0" u="none" strike="noStrike" dirty="0">
                          <a:solidFill>
                            <a:srgbClr val="000000"/>
                          </a:solidFill>
                          <a:effectLst/>
                          <a:latin typeface="+mj-lt"/>
                        </a:rPr>
                        <a:t> sind nicht definiert. </a:t>
                      </a:r>
                    </a:p>
                  </a:txBody>
                  <a:tcPr marL="342900" marR="9525" marT="9525" marB="0" anchor="ctr"/>
                </a:tc>
                <a:tc>
                  <a:txBody>
                    <a:bodyPr/>
                    <a:lstStyle/>
                    <a:p>
                      <a:pPr marL="0" indent="0">
                        <a:buFont typeface="Arial" panose="020B0604020202020204" pitchFamily="34" charset="0"/>
                        <a:buNone/>
                      </a:pPr>
                      <a:r>
                        <a:rPr lang="de-DE" sz="1400" dirty="0">
                          <a:latin typeface="+mj-lt"/>
                        </a:rPr>
                        <a:t>Alle versuchen sich in den verschiedenen Themen und Funktionen.</a:t>
                      </a:r>
                    </a:p>
                  </a:txBody>
                  <a:tcPr/>
                </a:tc>
                <a:extLst>
                  <a:ext uri="{0D108BD9-81ED-4DB2-BD59-A6C34878D82A}">
                    <a16:rowId xmlns:a16="http://schemas.microsoft.com/office/drawing/2014/main" val="4026959027"/>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Es fehlt ein analytischer Transformator.</a:t>
                      </a:r>
                    </a:p>
                  </a:txBody>
                  <a:tcPr marL="342900" marR="9525" marT="9525" marB="0" anchor="ctr"/>
                </a:tc>
                <a:tc>
                  <a:txBody>
                    <a:bodyPr/>
                    <a:lstStyle/>
                    <a:p>
                      <a:pPr marL="0" indent="0">
                        <a:buFont typeface="Arial" panose="020B0604020202020204" pitchFamily="34" charset="0"/>
                        <a:buNone/>
                      </a:pPr>
                      <a:r>
                        <a:rPr lang="de-DE" sz="1400" dirty="0">
                          <a:latin typeface="+mj-lt"/>
                        </a:rPr>
                        <a:t>Die Ergebnisse behalten prototypischen Charakter.</a:t>
                      </a:r>
                    </a:p>
                    <a:p>
                      <a:pPr marL="0" indent="0">
                        <a:buFont typeface="Arial" panose="020B0604020202020204" pitchFamily="34" charset="0"/>
                        <a:buNone/>
                      </a:pPr>
                      <a:r>
                        <a:rPr lang="de-DE" sz="1400" dirty="0">
                          <a:latin typeface="+mj-lt"/>
                        </a:rPr>
                        <a:t>Eine</a:t>
                      </a:r>
                      <a:r>
                        <a:rPr lang="de-DE" sz="1400" baseline="0" dirty="0">
                          <a:latin typeface="+mj-lt"/>
                        </a:rPr>
                        <a:t> Prozessintegration gelingt nicht. </a:t>
                      </a:r>
                      <a:endParaRPr lang="de-DE" sz="1400" dirty="0">
                        <a:latin typeface="+mj-lt"/>
                      </a:endParaRPr>
                    </a:p>
                  </a:txBody>
                  <a:tcPr/>
                </a:tc>
                <a:extLst>
                  <a:ext uri="{0D108BD9-81ED-4DB2-BD59-A6C34878D82A}">
                    <a16:rowId xmlns:a16="http://schemas.microsoft.com/office/drawing/2014/main" val="64930445"/>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Organisatorisch isolierte analytische Kompetenz.</a:t>
                      </a:r>
                    </a:p>
                  </a:txBody>
                  <a:tcPr marL="342900"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400" dirty="0">
                          <a:latin typeface="+mj-lt"/>
                        </a:rPr>
                        <a:t>Methode geht vor Problem.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400" dirty="0">
                          <a:latin typeface="+mj-lt"/>
                        </a:rPr>
                        <a:t>Die  Lösungen sind "</a:t>
                      </a:r>
                      <a:r>
                        <a:rPr lang="de-DE" sz="1400" dirty="0" err="1">
                          <a:latin typeface="+mj-lt"/>
                        </a:rPr>
                        <a:t>overengineered</a:t>
                      </a:r>
                      <a:r>
                        <a:rPr lang="de-DE" sz="1400" dirty="0">
                          <a:latin typeface="+mj-lt"/>
                        </a:rPr>
                        <a:t>".</a:t>
                      </a:r>
                    </a:p>
                  </a:txBody>
                  <a:tcPr/>
                </a:tc>
                <a:extLst>
                  <a:ext uri="{0D108BD9-81ED-4DB2-BD59-A6C34878D82A}">
                    <a16:rowId xmlns:a16="http://schemas.microsoft.com/office/drawing/2014/main" val="4127230076"/>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Alle </a:t>
                      </a:r>
                      <a:r>
                        <a:rPr lang="de-DE" sz="1600" b="1" i="0" u="none" strike="noStrike" dirty="0">
                          <a:solidFill>
                            <a:srgbClr val="000000"/>
                          </a:solidFill>
                          <a:effectLst/>
                          <a:latin typeface="+mj-lt"/>
                        </a:rPr>
                        <a:t>Daten</a:t>
                      </a:r>
                      <a:r>
                        <a:rPr lang="de-DE" sz="1600" b="0" i="0" u="none" strike="noStrike" dirty="0">
                          <a:solidFill>
                            <a:srgbClr val="000000"/>
                          </a:solidFill>
                          <a:effectLst/>
                          <a:latin typeface="+mj-lt"/>
                        </a:rPr>
                        <a:t> werden müssen </a:t>
                      </a:r>
                      <a:r>
                        <a:rPr lang="de-DE" sz="1600" b="1" i="0" u="none" strike="noStrike" dirty="0">
                          <a:solidFill>
                            <a:srgbClr val="000000"/>
                          </a:solidFill>
                          <a:effectLst/>
                          <a:latin typeface="+mj-lt"/>
                        </a:rPr>
                        <a:t>bereinigt</a:t>
                      </a:r>
                      <a:r>
                        <a:rPr lang="de-DE" sz="1600" b="0" i="0" u="none" strike="noStrike" dirty="0">
                          <a:solidFill>
                            <a:srgbClr val="000000"/>
                          </a:solidFill>
                          <a:effectLst/>
                          <a:latin typeface="+mj-lt"/>
                        </a:rPr>
                        <a:t> werden.</a:t>
                      </a:r>
                    </a:p>
                  </a:txBody>
                  <a:tcPr marL="342900" marR="9525" marT="9525" marB="0" anchor="ctr"/>
                </a:tc>
                <a:tc>
                  <a:txBody>
                    <a:bodyPr/>
                    <a:lstStyle/>
                    <a:p>
                      <a:pPr marL="0" indent="0">
                        <a:buFont typeface="Arial" panose="020B0604020202020204" pitchFamily="34" charset="0"/>
                        <a:buNone/>
                      </a:pPr>
                      <a:r>
                        <a:rPr lang="de-DE" sz="1400" dirty="0">
                          <a:latin typeface="+mj-lt"/>
                        </a:rPr>
                        <a:t>Es wird ein umfassendes Warehouse konzipiert.</a:t>
                      </a:r>
                    </a:p>
                  </a:txBody>
                  <a:tcPr/>
                </a:tc>
                <a:extLst>
                  <a:ext uri="{0D108BD9-81ED-4DB2-BD59-A6C34878D82A}">
                    <a16:rowId xmlns:a16="http://schemas.microsoft.com/office/drawing/2014/main" val="129832696"/>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Analytische </a:t>
                      </a:r>
                      <a:r>
                        <a:rPr lang="de-DE" sz="1600" b="1" i="0" u="none" strike="noStrike" dirty="0">
                          <a:solidFill>
                            <a:srgbClr val="000000"/>
                          </a:solidFill>
                          <a:effectLst/>
                          <a:latin typeface="+mj-lt"/>
                        </a:rPr>
                        <a:t>Werkzeuge werden ohne konkreten Einsatz</a:t>
                      </a:r>
                      <a:r>
                        <a:rPr lang="de-DE" sz="1600" b="0" i="0" u="none" strike="noStrike" dirty="0">
                          <a:solidFill>
                            <a:srgbClr val="000000"/>
                          </a:solidFill>
                          <a:effectLst/>
                          <a:latin typeface="+mj-lt"/>
                        </a:rPr>
                        <a:t> angeschafft.</a:t>
                      </a:r>
                    </a:p>
                  </a:txBody>
                  <a:tcPr marL="342900" marR="9525" marT="9525" marB="0" anchor="ctr"/>
                </a:tc>
                <a:tc>
                  <a:txBody>
                    <a:bodyPr/>
                    <a:lstStyle/>
                    <a:p>
                      <a:pPr marL="0" indent="0">
                        <a:buFont typeface="Arial" panose="020B0604020202020204" pitchFamily="34" charset="0"/>
                        <a:buNone/>
                      </a:pPr>
                      <a:r>
                        <a:rPr lang="de-DE" sz="1400" dirty="0">
                          <a:latin typeface="+mj-lt"/>
                        </a:rPr>
                        <a:t>Die "Features"</a:t>
                      </a:r>
                      <a:r>
                        <a:rPr lang="de-DE" sz="1400" baseline="0" dirty="0">
                          <a:latin typeface="+mj-lt"/>
                        </a:rPr>
                        <a:t> der Werkzeuge stehen im Vordergrund.</a:t>
                      </a:r>
                    </a:p>
                    <a:p>
                      <a:pPr marL="0" indent="0">
                        <a:buFont typeface="Arial" panose="020B0604020202020204" pitchFamily="34" charset="0"/>
                        <a:buNone/>
                      </a:pPr>
                      <a:r>
                        <a:rPr lang="de-DE" sz="1400" baseline="0" dirty="0">
                          <a:latin typeface="+mj-lt"/>
                        </a:rPr>
                        <a:t>Die Abteilungen gehen unterschiedliche Wege.</a:t>
                      </a:r>
                      <a:endParaRPr lang="de-DE" sz="1400" dirty="0">
                        <a:latin typeface="+mj-lt"/>
                      </a:endParaRPr>
                    </a:p>
                  </a:txBody>
                  <a:tcPr/>
                </a:tc>
                <a:extLst>
                  <a:ext uri="{0D108BD9-81ED-4DB2-BD59-A6C34878D82A}">
                    <a16:rowId xmlns:a16="http://schemas.microsoft.com/office/drawing/2014/main" val="2981883613"/>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Die </a:t>
                      </a:r>
                      <a:r>
                        <a:rPr lang="de-DE" sz="1600" b="1" i="0" u="none" strike="noStrike" dirty="0">
                          <a:solidFill>
                            <a:srgbClr val="000000"/>
                          </a:solidFill>
                          <a:effectLst/>
                          <a:latin typeface="+mj-lt"/>
                        </a:rPr>
                        <a:t>sozialen</a:t>
                      </a:r>
                      <a:r>
                        <a:rPr lang="de-DE" sz="1600" b="0" i="0" u="none" strike="noStrike" dirty="0">
                          <a:solidFill>
                            <a:srgbClr val="000000"/>
                          </a:solidFill>
                          <a:effectLst/>
                          <a:latin typeface="+mj-lt"/>
                        </a:rPr>
                        <a:t> und </a:t>
                      </a:r>
                      <a:r>
                        <a:rPr lang="de-DE" sz="1600" b="1" i="0" u="none" strike="noStrike" dirty="0">
                          <a:solidFill>
                            <a:srgbClr val="000000"/>
                          </a:solidFill>
                          <a:effectLst/>
                          <a:latin typeface="+mj-lt"/>
                        </a:rPr>
                        <a:t>regulatorischen</a:t>
                      </a:r>
                      <a:r>
                        <a:rPr lang="de-DE" sz="1600" b="0" i="0" u="none" strike="noStrike" dirty="0">
                          <a:solidFill>
                            <a:srgbClr val="000000"/>
                          </a:solidFill>
                          <a:effectLst/>
                          <a:latin typeface="+mj-lt"/>
                        </a:rPr>
                        <a:t> Implikation werden unterschätzt. </a:t>
                      </a:r>
                    </a:p>
                  </a:txBody>
                  <a:tcPr marL="342900" marR="9525" marT="9525" marB="0" anchor="ctr"/>
                </a:tc>
                <a:tc>
                  <a:txBody>
                    <a:bodyPr/>
                    <a:lstStyle/>
                    <a:p>
                      <a:pPr marL="0" indent="0">
                        <a:buFont typeface="Arial" panose="020B0604020202020204" pitchFamily="34" charset="0"/>
                        <a:buNone/>
                      </a:pPr>
                      <a:r>
                        <a:rPr lang="de-DE" sz="1400" dirty="0">
                          <a:latin typeface="+mj-lt"/>
                        </a:rPr>
                        <a:t>Wie gut wird die Belegschaft auf die neue Welt vorbereitet? Bestehen</a:t>
                      </a:r>
                      <a:r>
                        <a:rPr lang="de-DE" sz="1400" baseline="0" dirty="0">
                          <a:latin typeface="+mj-lt"/>
                        </a:rPr>
                        <a:t> Ängste? </a:t>
                      </a:r>
                    </a:p>
                    <a:p>
                      <a:pPr marL="0" indent="0">
                        <a:buFont typeface="Arial" panose="020B0604020202020204" pitchFamily="34" charset="0"/>
                        <a:buNone/>
                      </a:pPr>
                      <a:r>
                        <a:rPr lang="de-DE" sz="1400" baseline="0" dirty="0">
                          <a:latin typeface="+mj-lt"/>
                        </a:rPr>
                        <a:t>Wie stellt sich der Betriebsrat?</a:t>
                      </a:r>
                      <a:endParaRPr lang="de-DE" sz="1400" dirty="0">
                        <a:latin typeface="+mj-lt"/>
                      </a:endParaRPr>
                    </a:p>
                  </a:txBody>
                  <a:tcPr/>
                </a:tc>
                <a:extLst>
                  <a:ext uri="{0D108BD9-81ED-4DB2-BD59-A6C34878D82A}">
                    <a16:rowId xmlns:a16="http://schemas.microsoft.com/office/drawing/2014/main" val="1793612979"/>
                  </a:ext>
                </a:extLst>
              </a:tr>
            </a:tbl>
          </a:graphicData>
        </a:graphic>
      </p:graphicFrame>
      <p:sp>
        <p:nvSpPr>
          <p:cNvPr id="6" name="Foliennummernplatzhalter 5">
            <a:extLst>
              <a:ext uri="{FF2B5EF4-FFF2-40B4-BE49-F238E27FC236}">
                <a16:creationId xmlns:a16="http://schemas.microsoft.com/office/drawing/2014/main" id="{D48850F3-C24C-496C-B1FB-E4705C755966}"/>
              </a:ext>
            </a:extLst>
          </p:cNvPr>
          <p:cNvSpPr>
            <a:spLocks noGrp="1"/>
          </p:cNvSpPr>
          <p:nvPr>
            <p:ph type="sldNum" sz="quarter" idx="11"/>
          </p:nvPr>
        </p:nvSpPr>
        <p:spPr/>
        <p:txBody>
          <a:bodyPr/>
          <a:lstStyle/>
          <a:p>
            <a:fld id="{FFC269A0-BD27-4577-9DED-0AAE60100C51}" type="slidenum">
              <a:rPr lang="de-DE" smtClean="0"/>
              <a:pPr/>
              <a:t>209</a:t>
            </a:fld>
            <a:r>
              <a:rPr lang="de-DE"/>
              <a:t> | ©</a:t>
            </a:r>
            <a:endParaRPr lang="de-DE" dirty="0"/>
          </a:p>
        </p:txBody>
      </p:sp>
      <p:sp>
        <p:nvSpPr>
          <p:cNvPr id="7" name="Fußzeilenplatzhalter 6">
            <a:extLst>
              <a:ext uri="{FF2B5EF4-FFF2-40B4-BE49-F238E27FC236}">
                <a16:creationId xmlns:a16="http://schemas.microsoft.com/office/drawing/2014/main" id="{C23E6E13-1ADD-4A0F-A13A-592399EA4709}"/>
              </a:ext>
            </a:extLst>
          </p:cNvPr>
          <p:cNvSpPr>
            <a:spLocks noGrp="1"/>
          </p:cNvSpPr>
          <p:nvPr>
            <p:ph type="ftr" sz="quarter" idx="10"/>
          </p:nvPr>
        </p:nvSpPr>
        <p:spPr/>
        <p:txBody>
          <a:bodyPr/>
          <a:lstStyle/>
          <a:p>
            <a:r>
              <a:rPr lang="de-DE" dirty="0"/>
              <a:t>Fockel</a:t>
            </a:r>
          </a:p>
        </p:txBody>
      </p:sp>
      <p:sp>
        <p:nvSpPr>
          <p:cNvPr id="8" name="Rechteck 7"/>
          <p:cNvSpPr/>
          <p:nvPr/>
        </p:nvSpPr>
        <p:spPr bwMode="gray">
          <a:xfrm>
            <a:off x="-684584" y="158750"/>
            <a:ext cx="504056" cy="1110010"/>
          </a:xfrm>
          <a:prstGeom prst="rect">
            <a:avLst/>
          </a:prstGeom>
          <a:solidFill>
            <a:srgbClr val="BF1F1C"/>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tx1"/>
              </a:solidFill>
            </a:endParaRPr>
          </a:p>
        </p:txBody>
      </p:sp>
    </p:spTree>
    <p:extLst>
      <p:ext uri="{BB962C8B-B14F-4D97-AF65-F5344CB8AC3E}">
        <p14:creationId xmlns:p14="http://schemas.microsoft.com/office/powerpoint/2010/main" val="27306593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03467" name="think-cell Folie" r:id="rId6" imgW="196" imgH="196" progId="TCLayout.ActiveDocument.1">
                  <p:embed/>
                </p:oleObj>
              </mc:Choice>
              <mc:Fallback>
                <p:oleObj name="think-cell Folie" r:id="rId6" imgW="196" imgH="196" progId="TCLayout.ActiveDocument.1">
                  <p:embed/>
                  <p:pic>
                    <p:nvPicPr>
                      <p:cNvPr id="8" name="Objekt 7"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p:txBody>
          <a:bodyPr/>
          <a:lstStyle/>
          <a:p>
            <a:r>
              <a:rPr lang="de-DE" dirty="0"/>
              <a:t>Verfügt Ihr Unternehmen über eine Digitalisierungsstrategie?</a:t>
            </a:r>
          </a:p>
        </p:txBody>
      </p:sp>
      <p:pic>
        <p:nvPicPr>
          <p:cNvPr id="5" name="Grafik 4">
            <a:hlinkClick r:id="rId8" action="ppaction://hlinkfile"/>
          </p:cNvPr>
          <p:cNvPicPr>
            <a:picLocks noChangeAspect="1"/>
          </p:cNvPicPr>
          <p:nvPr/>
        </p:nvPicPr>
        <p:blipFill>
          <a:blip r:embed="rId9"/>
          <a:stretch>
            <a:fillRect/>
          </a:stretch>
        </p:blipFill>
        <p:spPr>
          <a:xfrm>
            <a:off x="1778000" y="1556795"/>
            <a:ext cx="8636000" cy="3748809"/>
          </a:xfrm>
          <a:prstGeom prst="rect">
            <a:avLst/>
          </a:prstGeom>
        </p:spPr>
      </p:pic>
      <p:sp>
        <p:nvSpPr>
          <p:cNvPr id="9" name="Textfeld 8"/>
          <p:cNvSpPr txBox="1"/>
          <p:nvPr/>
        </p:nvSpPr>
        <p:spPr bwMode="gray">
          <a:xfrm>
            <a:off x="5735963" y="5589243"/>
            <a:ext cx="588303" cy="276999"/>
          </a:xfrm>
          <a:prstGeom prst="rect">
            <a:avLst/>
          </a:prstGeom>
          <a:noFill/>
        </p:spPr>
        <p:txBody>
          <a:bodyPr wrap="none" lIns="0" tIns="0" rIns="0" bIns="0" rtlCol="0">
            <a:spAutoFit/>
          </a:bodyPr>
          <a:lstStyle/>
          <a:p>
            <a:pPr>
              <a:buSzPct val="90000"/>
              <a:defRPr/>
            </a:pPr>
            <a:r>
              <a:rPr lang="de-DE" dirty="0">
                <a:solidFill>
                  <a:srgbClr val="363636"/>
                </a:solidFill>
                <a:latin typeface="Calibri"/>
              </a:rPr>
              <a:t>n=227</a:t>
            </a:r>
          </a:p>
        </p:txBody>
      </p:sp>
      <p:sp>
        <p:nvSpPr>
          <p:cNvPr id="6" name="Rechteck 5"/>
          <p:cNvSpPr/>
          <p:nvPr/>
        </p:nvSpPr>
        <p:spPr bwMode="gray">
          <a:xfrm>
            <a:off x="5519936" y="5517232"/>
            <a:ext cx="1008112" cy="432048"/>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tx1"/>
              </a:solidFill>
            </a:endParaRPr>
          </a:p>
        </p:txBody>
      </p:sp>
      <p:sp>
        <p:nvSpPr>
          <p:cNvPr id="10" name="Foliennummernplatzhalter 9">
            <a:extLst>
              <a:ext uri="{FF2B5EF4-FFF2-40B4-BE49-F238E27FC236}">
                <a16:creationId xmlns:a16="http://schemas.microsoft.com/office/drawing/2014/main" id="{6EFB5011-F739-4F18-9FA6-004F4642F621}"/>
              </a:ext>
            </a:extLst>
          </p:cNvPr>
          <p:cNvSpPr>
            <a:spLocks noGrp="1"/>
          </p:cNvSpPr>
          <p:nvPr>
            <p:ph type="sldNum" sz="quarter" idx="11"/>
          </p:nvPr>
        </p:nvSpPr>
        <p:spPr/>
        <p:txBody>
          <a:bodyPr/>
          <a:lstStyle/>
          <a:p>
            <a:fld id="{FFC269A0-BD27-4577-9DED-0AAE60100C51}" type="slidenum">
              <a:rPr lang="de-DE" smtClean="0"/>
              <a:pPr/>
              <a:t>210</a:t>
            </a:fld>
            <a:r>
              <a:rPr lang="de-DE"/>
              <a:t> | ©</a:t>
            </a:r>
            <a:endParaRPr lang="de-DE" dirty="0"/>
          </a:p>
        </p:txBody>
      </p:sp>
      <p:sp>
        <p:nvSpPr>
          <p:cNvPr id="11" name="Fußzeilenplatzhalter 10">
            <a:extLst>
              <a:ext uri="{FF2B5EF4-FFF2-40B4-BE49-F238E27FC236}">
                <a16:creationId xmlns:a16="http://schemas.microsoft.com/office/drawing/2014/main" id="{06308887-3818-4DAC-9678-12AF1120263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8081227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04491" name="think-cell Folie" r:id="rId6" imgW="196" imgH="196" progId="TCLayout.ActiveDocument.1">
                  <p:embed/>
                </p:oleObj>
              </mc:Choice>
              <mc:Fallback>
                <p:oleObj name="think-cell Folie" r:id="rId6" imgW="196" imgH="196" progId="TCLayout.ActiveDocument.1">
                  <p:embed/>
                  <p:pic>
                    <p:nvPicPr>
                      <p:cNvPr id="5" name="Objekt 4"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p:txBody>
          <a:bodyPr/>
          <a:lstStyle/>
          <a:p>
            <a:r>
              <a:rPr lang="de-DE" dirty="0"/>
              <a:t>Folge: Die Wirkung der Initiativen bleiben unscharf und in der Regel unter ihrem möglichen Optimum</a:t>
            </a:r>
          </a:p>
        </p:txBody>
      </p:sp>
      <p:pic>
        <p:nvPicPr>
          <p:cNvPr id="7" name="Grafik 6"/>
          <p:cNvPicPr>
            <a:picLocks noChangeAspect="1"/>
          </p:cNvPicPr>
          <p:nvPr/>
        </p:nvPicPr>
        <p:blipFill>
          <a:blip r:embed="rId8"/>
          <a:stretch>
            <a:fillRect/>
          </a:stretch>
        </p:blipFill>
        <p:spPr>
          <a:xfrm>
            <a:off x="2651479" y="1821161"/>
            <a:ext cx="5845675" cy="4518887"/>
          </a:xfrm>
          <a:prstGeom prst="rect">
            <a:avLst/>
          </a:prstGeom>
        </p:spPr>
      </p:pic>
      <p:sp>
        <p:nvSpPr>
          <p:cNvPr id="8" name="Foliennummernplatzhalter 7">
            <a:extLst>
              <a:ext uri="{FF2B5EF4-FFF2-40B4-BE49-F238E27FC236}">
                <a16:creationId xmlns:a16="http://schemas.microsoft.com/office/drawing/2014/main" id="{E6C8BA0B-F3A3-43D5-AC19-D29FB97B2536}"/>
              </a:ext>
            </a:extLst>
          </p:cNvPr>
          <p:cNvSpPr>
            <a:spLocks noGrp="1"/>
          </p:cNvSpPr>
          <p:nvPr>
            <p:ph type="sldNum" sz="quarter" idx="11"/>
          </p:nvPr>
        </p:nvSpPr>
        <p:spPr/>
        <p:txBody>
          <a:bodyPr/>
          <a:lstStyle/>
          <a:p>
            <a:fld id="{FFC269A0-BD27-4577-9DED-0AAE60100C51}" type="slidenum">
              <a:rPr lang="de-DE" smtClean="0"/>
              <a:pPr/>
              <a:t>211</a:t>
            </a:fld>
            <a:r>
              <a:rPr lang="de-DE"/>
              <a:t> | ©</a:t>
            </a:r>
            <a:endParaRPr lang="de-DE" dirty="0"/>
          </a:p>
        </p:txBody>
      </p:sp>
      <p:sp>
        <p:nvSpPr>
          <p:cNvPr id="9" name="Fußzeilenplatzhalter 8">
            <a:extLst>
              <a:ext uri="{FF2B5EF4-FFF2-40B4-BE49-F238E27FC236}">
                <a16:creationId xmlns:a16="http://schemas.microsoft.com/office/drawing/2014/main" id="{DF6D50AB-032C-44E8-A26E-C2B9BF4B63E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8506569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05515" name="think-cell Folie" r:id="rId6" imgW="196" imgH="196" progId="TCLayout.ActiveDocument.1">
                  <p:embed/>
                </p:oleObj>
              </mc:Choice>
              <mc:Fallback>
                <p:oleObj name="think-cell Folie" r:id="rId6" imgW="196" imgH="196" progId="TCLayout.ActiveDocument.1">
                  <p:embed/>
                  <p:pic>
                    <p:nvPicPr>
                      <p:cNvPr id="12" name="Objekt 11"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30" name="Rechteck 29"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29" name="Titel 28"/>
          <p:cNvSpPr>
            <a:spLocks noGrp="1"/>
          </p:cNvSpPr>
          <p:nvPr>
            <p:ph type="title"/>
          </p:nvPr>
        </p:nvSpPr>
        <p:spPr/>
        <p:txBody>
          <a:bodyPr/>
          <a:lstStyle/>
          <a:p>
            <a:r>
              <a:rPr lang="de-DE" dirty="0"/>
              <a:t>Ein möglicher Fahrplan</a:t>
            </a:r>
          </a:p>
        </p:txBody>
      </p:sp>
      <p:sp>
        <p:nvSpPr>
          <p:cNvPr id="2" name="Foliennummernplatzhalter 1">
            <a:extLst>
              <a:ext uri="{FF2B5EF4-FFF2-40B4-BE49-F238E27FC236}">
                <a16:creationId xmlns:a16="http://schemas.microsoft.com/office/drawing/2014/main" id="{2AB34A40-8B13-4F16-9F13-3F25EE8D2B8E}"/>
              </a:ext>
            </a:extLst>
          </p:cNvPr>
          <p:cNvSpPr>
            <a:spLocks noGrp="1"/>
          </p:cNvSpPr>
          <p:nvPr>
            <p:ph type="sldNum" sz="quarter" idx="11"/>
          </p:nvPr>
        </p:nvSpPr>
        <p:spPr/>
        <p:txBody>
          <a:bodyPr/>
          <a:lstStyle/>
          <a:p>
            <a:fld id="{FFC269A0-BD27-4577-9DED-0AAE60100C51}" type="slidenum">
              <a:rPr lang="de-DE" smtClean="0"/>
              <a:pPr/>
              <a:t>212</a:t>
            </a:fld>
            <a:r>
              <a:rPr lang="de-DE"/>
              <a:t> | ©</a:t>
            </a:r>
            <a:endParaRPr lang="de-DE" dirty="0"/>
          </a:p>
        </p:txBody>
      </p:sp>
      <p:sp>
        <p:nvSpPr>
          <p:cNvPr id="3" name="Fußzeilenplatzhalter 2">
            <a:extLst>
              <a:ext uri="{FF2B5EF4-FFF2-40B4-BE49-F238E27FC236}">
                <a16:creationId xmlns:a16="http://schemas.microsoft.com/office/drawing/2014/main" id="{D4DF525C-EF56-4090-B883-1B895395414F}"/>
              </a:ext>
            </a:extLst>
          </p:cNvPr>
          <p:cNvSpPr>
            <a:spLocks noGrp="1"/>
          </p:cNvSpPr>
          <p:nvPr>
            <p:ph type="ftr" sz="quarter" idx="10"/>
          </p:nvPr>
        </p:nvSpPr>
        <p:spPr/>
        <p:txBody>
          <a:bodyPr/>
          <a:lstStyle/>
          <a:p>
            <a:r>
              <a:rPr lang="de-DE" dirty="0"/>
              <a:t>Fockel</a:t>
            </a:r>
          </a:p>
        </p:txBody>
      </p:sp>
      <p:grpSp>
        <p:nvGrpSpPr>
          <p:cNvPr id="5" name="Gruppieren 4">
            <a:extLst>
              <a:ext uri="{FF2B5EF4-FFF2-40B4-BE49-F238E27FC236}">
                <a16:creationId xmlns:a16="http://schemas.microsoft.com/office/drawing/2014/main" id="{B0520092-DBB9-4D5B-8015-B5D24ACC4A3C}"/>
              </a:ext>
            </a:extLst>
          </p:cNvPr>
          <p:cNvGrpSpPr/>
          <p:nvPr/>
        </p:nvGrpSpPr>
        <p:grpSpPr>
          <a:xfrm>
            <a:off x="1794143" y="1628800"/>
            <a:ext cx="8819738" cy="4608512"/>
            <a:chOff x="2207568" y="1844824"/>
            <a:chExt cx="7992888" cy="4176464"/>
          </a:xfrm>
        </p:grpSpPr>
        <p:grpSp>
          <p:nvGrpSpPr>
            <p:cNvPr id="23" name="Gruppieren 22"/>
            <p:cNvGrpSpPr/>
            <p:nvPr/>
          </p:nvGrpSpPr>
          <p:grpSpPr>
            <a:xfrm>
              <a:off x="2207568" y="1844824"/>
              <a:ext cx="7992888" cy="4176464"/>
              <a:chOff x="683568" y="2597434"/>
              <a:chExt cx="5472240" cy="2413959"/>
            </a:xfrm>
          </p:grpSpPr>
          <p:sp>
            <p:nvSpPr>
              <p:cNvPr id="14" name="Rechteck 13"/>
              <p:cNvSpPr/>
              <p:nvPr/>
            </p:nvSpPr>
            <p:spPr bwMode="gray">
              <a:xfrm>
                <a:off x="683568" y="2809628"/>
                <a:ext cx="1774780" cy="1078024"/>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a:defRPr/>
                </a:pPr>
                <a:r>
                  <a:rPr lang="de-DE" sz="1600" dirty="0">
                    <a:solidFill>
                      <a:srgbClr val="363636"/>
                    </a:solidFill>
                    <a:latin typeface="Calibri"/>
                  </a:rPr>
                  <a:t>Startworkshops für Handlungsfelder</a:t>
                </a:r>
              </a:p>
            </p:txBody>
          </p:sp>
          <p:sp>
            <p:nvSpPr>
              <p:cNvPr id="15" name="Rechteck 14"/>
              <p:cNvSpPr/>
              <p:nvPr/>
            </p:nvSpPr>
            <p:spPr bwMode="gray">
              <a:xfrm>
                <a:off x="683568" y="2597435"/>
                <a:ext cx="1774780" cy="212194"/>
              </a:xfrm>
              <a:prstGeom prst="rect">
                <a:avLst/>
              </a:prstGeom>
              <a:solidFill>
                <a:srgbClr val="11366B"/>
              </a:solid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2000" dirty="0">
                    <a:solidFill>
                      <a:prstClr val="white"/>
                    </a:solidFill>
                    <a:latin typeface="Calibri"/>
                  </a:rPr>
                  <a:t>Analyse</a:t>
                </a:r>
              </a:p>
            </p:txBody>
          </p:sp>
          <p:sp>
            <p:nvSpPr>
              <p:cNvPr id="16" name="Rechteck 15"/>
              <p:cNvSpPr/>
              <p:nvPr/>
            </p:nvSpPr>
            <p:spPr bwMode="gray">
              <a:xfrm>
                <a:off x="683568" y="3887652"/>
                <a:ext cx="1774780" cy="1123741"/>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startAt="2"/>
                  <a:defRPr/>
                </a:pPr>
                <a:r>
                  <a:rPr lang="de-DE" sz="1600" dirty="0">
                    <a:solidFill>
                      <a:srgbClr val="363636"/>
                    </a:solidFill>
                    <a:latin typeface="Calibri"/>
                  </a:rPr>
                  <a:t>Digitalisierungsreife/</a:t>
                </a:r>
                <a:br>
                  <a:rPr lang="de-DE" sz="1600" dirty="0">
                    <a:solidFill>
                      <a:srgbClr val="363636"/>
                    </a:solidFill>
                    <a:latin typeface="Calibri"/>
                  </a:rPr>
                </a:br>
                <a:r>
                  <a:rPr lang="de-DE" sz="1600" dirty="0">
                    <a:solidFill>
                      <a:srgbClr val="363636"/>
                    </a:solidFill>
                    <a:latin typeface="Calibri"/>
                  </a:rPr>
                  <a:t>Prozessverständnis</a:t>
                </a:r>
              </a:p>
            </p:txBody>
          </p:sp>
          <p:sp>
            <p:nvSpPr>
              <p:cNvPr id="17" name="Rechteck 16"/>
              <p:cNvSpPr/>
              <p:nvPr/>
            </p:nvSpPr>
            <p:spPr bwMode="gray">
              <a:xfrm>
                <a:off x="2555775" y="2809629"/>
                <a:ext cx="1775952" cy="1078023"/>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startAt="3"/>
                  <a:defRPr/>
                </a:pPr>
                <a:r>
                  <a:rPr lang="de-DE" sz="1600" dirty="0">
                    <a:solidFill>
                      <a:srgbClr val="363636"/>
                    </a:solidFill>
                    <a:latin typeface="Calibri"/>
                  </a:rPr>
                  <a:t>Zielbild: Nutzen/Datenlage/</a:t>
                </a:r>
                <a:br>
                  <a:rPr lang="de-DE" sz="1600" dirty="0">
                    <a:solidFill>
                      <a:srgbClr val="363636"/>
                    </a:solidFill>
                    <a:latin typeface="Calibri"/>
                  </a:rPr>
                </a:br>
                <a:r>
                  <a:rPr lang="de-DE" sz="1600" dirty="0">
                    <a:solidFill>
                      <a:srgbClr val="363636"/>
                    </a:solidFill>
                    <a:latin typeface="Calibri"/>
                  </a:rPr>
                  <a:t>Komplexität </a:t>
                </a:r>
              </a:p>
            </p:txBody>
          </p:sp>
          <p:sp>
            <p:nvSpPr>
              <p:cNvPr id="18" name="Rechteck 17"/>
              <p:cNvSpPr/>
              <p:nvPr/>
            </p:nvSpPr>
            <p:spPr bwMode="gray">
              <a:xfrm>
                <a:off x="2555775" y="2597434"/>
                <a:ext cx="1775952" cy="212195"/>
              </a:xfrm>
              <a:prstGeom prst="rect">
                <a:avLst/>
              </a:prstGeom>
              <a:solidFill>
                <a:srgbClr val="11366B"/>
              </a:solid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2000" dirty="0">
                    <a:solidFill>
                      <a:prstClr val="white"/>
                    </a:solidFill>
                    <a:latin typeface="Calibri"/>
                  </a:rPr>
                  <a:t>Ziele/Soll-Zustand</a:t>
                </a:r>
              </a:p>
            </p:txBody>
          </p:sp>
          <p:sp>
            <p:nvSpPr>
              <p:cNvPr id="19" name="Rechteck 18"/>
              <p:cNvSpPr/>
              <p:nvPr/>
            </p:nvSpPr>
            <p:spPr bwMode="gray">
              <a:xfrm>
                <a:off x="2555775" y="3887652"/>
                <a:ext cx="1775952" cy="1123741"/>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startAt="4"/>
                  <a:defRPr/>
                </a:pPr>
                <a:r>
                  <a:rPr lang="de-DE" sz="1600" dirty="0">
                    <a:solidFill>
                      <a:srgbClr val="363636"/>
                    </a:solidFill>
                    <a:latin typeface="Calibri"/>
                  </a:rPr>
                  <a:t>Maßnahmen generieren, bewerten</a:t>
                </a:r>
              </a:p>
            </p:txBody>
          </p:sp>
          <p:sp>
            <p:nvSpPr>
              <p:cNvPr id="20" name="Rechteck 19"/>
              <p:cNvSpPr/>
              <p:nvPr/>
            </p:nvSpPr>
            <p:spPr bwMode="gray">
              <a:xfrm>
                <a:off x="4446442" y="2809629"/>
                <a:ext cx="1709366" cy="1078023"/>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startAt="5"/>
                  <a:defRPr/>
                </a:pPr>
                <a:r>
                  <a:rPr lang="de-DE" sz="1600" dirty="0">
                    <a:solidFill>
                      <a:srgbClr val="363636"/>
                    </a:solidFill>
                    <a:latin typeface="Calibri"/>
                  </a:rPr>
                  <a:t>Entscheidungen vorbereiten</a:t>
                </a:r>
              </a:p>
            </p:txBody>
          </p:sp>
          <p:sp>
            <p:nvSpPr>
              <p:cNvPr id="21" name="Rechteck 20"/>
              <p:cNvSpPr/>
              <p:nvPr/>
            </p:nvSpPr>
            <p:spPr bwMode="gray">
              <a:xfrm>
                <a:off x="4446442" y="2597434"/>
                <a:ext cx="1709366" cy="212195"/>
              </a:xfrm>
              <a:prstGeom prst="rect">
                <a:avLst/>
              </a:prstGeom>
              <a:solidFill>
                <a:srgbClr val="11366B"/>
              </a:solid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2000" dirty="0">
                    <a:solidFill>
                      <a:prstClr val="white"/>
                    </a:solidFill>
                    <a:latin typeface="Calibri"/>
                  </a:rPr>
                  <a:t>Umsetzung</a:t>
                </a:r>
              </a:p>
            </p:txBody>
          </p:sp>
          <p:sp>
            <p:nvSpPr>
              <p:cNvPr id="22" name="Rechteck 21"/>
              <p:cNvSpPr/>
              <p:nvPr/>
            </p:nvSpPr>
            <p:spPr bwMode="gray">
              <a:xfrm>
                <a:off x="4446442" y="3887652"/>
                <a:ext cx="1709366" cy="1123741"/>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startAt="6"/>
                  <a:defRPr/>
                </a:pPr>
                <a:r>
                  <a:rPr lang="de-DE" sz="1600" dirty="0">
                    <a:solidFill>
                      <a:srgbClr val="363636"/>
                    </a:solidFill>
                    <a:latin typeface="Calibri"/>
                  </a:rPr>
                  <a:t>Roadmap festlegen</a:t>
                </a:r>
              </a:p>
            </p:txBody>
          </p:sp>
        </p:grpSp>
        <p:pic>
          <p:nvPicPr>
            <p:cNvPr id="24" name="Grafik 23"/>
            <p:cNvPicPr>
              <a:picLocks noChangeAspect="1"/>
            </p:cNvPicPr>
            <p:nvPr/>
          </p:nvPicPr>
          <p:blipFill>
            <a:blip r:embed="rId8"/>
            <a:stretch>
              <a:fillRect/>
            </a:stretch>
          </p:blipFill>
          <p:spPr>
            <a:xfrm>
              <a:off x="7943736" y="3019995"/>
              <a:ext cx="2127670" cy="473938"/>
            </a:xfrm>
            <a:prstGeom prst="rect">
              <a:avLst/>
            </a:prstGeom>
          </p:spPr>
        </p:pic>
        <p:pic>
          <p:nvPicPr>
            <p:cNvPr id="26" name="Grafik 25"/>
            <p:cNvPicPr>
              <a:picLocks noChangeAspect="1"/>
            </p:cNvPicPr>
            <p:nvPr/>
          </p:nvPicPr>
          <p:blipFill>
            <a:blip r:embed="rId9"/>
            <a:stretch>
              <a:fillRect/>
            </a:stretch>
          </p:blipFill>
          <p:spPr>
            <a:xfrm>
              <a:off x="7896203" y="4885118"/>
              <a:ext cx="1991329" cy="948511"/>
            </a:xfrm>
            <a:prstGeom prst="rect">
              <a:avLst/>
            </a:prstGeom>
          </p:spPr>
        </p:pic>
        <p:pic>
          <p:nvPicPr>
            <p:cNvPr id="27" name="Grafik 26"/>
            <p:cNvPicPr>
              <a:picLocks noChangeAspect="1"/>
            </p:cNvPicPr>
            <p:nvPr/>
          </p:nvPicPr>
          <p:blipFill>
            <a:blip r:embed="rId10"/>
            <a:stretch>
              <a:fillRect/>
            </a:stretch>
          </p:blipFill>
          <p:spPr>
            <a:xfrm>
              <a:off x="5514468" y="4622125"/>
              <a:ext cx="1373620" cy="1255149"/>
            </a:xfrm>
            <a:prstGeom prst="rect">
              <a:avLst/>
            </a:prstGeom>
          </p:spPr>
        </p:pic>
        <p:pic>
          <p:nvPicPr>
            <p:cNvPr id="31" name="Inhaltsplatzhalter 10">
              <a:hlinkClick r:id="rId11" action="ppaction://hlinkfile"/>
            </p:cNvPr>
            <p:cNvPicPr>
              <a:picLocks noChangeAspect="1"/>
            </p:cNvPicPr>
            <p:nvPr/>
          </p:nvPicPr>
          <p:blipFill>
            <a:blip r:embed="rId12"/>
            <a:stretch>
              <a:fillRect/>
            </a:stretch>
          </p:blipFill>
          <p:spPr>
            <a:xfrm>
              <a:off x="2495600" y="4656056"/>
              <a:ext cx="1906622" cy="1310044"/>
            </a:xfrm>
            <a:prstGeom prst="rect">
              <a:avLst/>
            </a:prstGeom>
          </p:spPr>
        </p:pic>
        <p:pic>
          <p:nvPicPr>
            <p:cNvPr id="33" name="Grafik 32"/>
            <p:cNvPicPr>
              <a:picLocks noChangeAspect="1"/>
            </p:cNvPicPr>
            <p:nvPr/>
          </p:nvPicPr>
          <p:blipFill>
            <a:blip r:embed="rId13"/>
            <a:stretch>
              <a:fillRect/>
            </a:stretch>
          </p:blipFill>
          <p:spPr>
            <a:xfrm>
              <a:off x="2567608" y="2807584"/>
              <a:ext cx="1875792" cy="1125475"/>
            </a:xfrm>
            <a:prstGeom prst="rect">
              <a:avLst/>
            </a:prstGeom>
          </p:spPr>
        </p:pic>
        <p:pic>
          <p:nvPicPr>
            <p:cNvPr id="4" name="Grafik 3"/>
            <p:cNvPicPr>
              <a:picLocks noChangeAspect="1"/>
            </p:cNvPicPr>
            <p:nvPr/>
          </p:nvPicPr>
          <p:blipFill>
            <a:blip r:embed="rId14"/>
            <a:stretch>
              <a:fillRect/>
            </a:stretch>
          </p:blipFill>
          <p:spPr>
            <a:xfrm>
              <a:off x="5231907" y="2827690"/>
              <a:ext cx="1923799" cy="1105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4177417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06539"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0" name="Rechteck 9"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5" name="Titel 4"/>
          <p:cNvSpPr>
            <a:spLocks noGrp="1"/>
          </p:cNvSpPr>
          <p:nvPr>
            <p:ph type="title"/>
          </p:nvPr>
        </p:nvSpPr>
        <p:spPr/>
        <p:txBody>
          <a:bodyPr/>
          <a:lstStyle/>
          <a:p>
            <a:r>
              <a:rPr lang="de-DE" dirty="0"/>
              <a:t>Analyse</a:t>
            </a:r>
          </a:p>
        </p:txBody>
      </p:sp>
      <p:sp>
        <p:nvSpPr>
          <p:cNvPr id="6" name="Inhaltsplatzhalter 5"/>
          <p:cNvSpPr>
            <a:spLocks noGrp="1"/>
          </p:cNvSpPr>
          <p:nvPr>
            <p:ph idx="1"/>
          </p:nvPr>
        </p:nvSpPr>
        <p:spPr/>
        <p:txBody>
          <a:bodyPr/>
          <a:lstStyle/>
          <a:p>
            <a:pPr marL="285750" indent="-285750"/>
            <a:r>
              <a:rPr lang="de-DE" dirty="0">
                <a:solidFill>
                  <a:schemeClr val="tx1"/>
                </a:solidFill>
              </a:rPr>
              <a:t>Gemeinsames Verständnis: Was ist Digitalisierung?  </a:t>
            </a:r>
            <a:br>
              <a:rPr lang="de-DE" dirty="0">
                <a:solidFill>
                  <a:schemeClr val="tx1"/>
                </a:solidFill>
              </a:rPr>
            </a:br>
            <a:r>
              <a:rPr lang="de-DE" dirty="0">
                <a:solidFill>
                  <a:schemeClr val="tx1"/>
                </a:solidFill>
              </a:rPr>
              <a:t>Was umfasst die Digitale Transformation?</a:t>
            </a:r>
          </a:p>
          <a:p>
            <a:pPr marL="285750" indent="-285750"/>
            <a:r>
              <a:rPr lang="de-DE" dirty="0">
                <a:solidFill>
                  <a:schemeClr val="tx1"/>
                </a:solidFill>
              </a:rPr>
              <a:t>Gibt es eine unternehmensweite Digitalisierungsstrategie? Was leitet sich hieraus für das Controlling ab?</a:t>
            </a:r>
          </a:p>
          <a:p>
            <a:pPr marL="285750" indent="-285750"/>
            <a:r>
              <a:rPr lang="de-DE" dirty="0">
                <a:solidFill>
                  <a:schemeClr val="tx1"/>
                </a:solidFill>
              </a:rPr>
              <a:t>Ideen aus </a:t>
            </a:r>
            <a:r>
              <a:rPr lang="de-DE" dirty="0" err="1">
                <a:solidFill>
                  <a:schemeClr val="tx1"/>
                </a:solidFill>
              </a:rPr>
              <a:t>Use</a:t>
            </a:r>
            <a:r>
              <a:rPr lang="de-DE" dirty="0">
                <a:solidFill>
                  <a:schemeClr val="tx1"/>
                </a:solidFill>
              </a:rPr>
              <a:t> Cases</a:t>
            </a:r>
          </a:p>
          <a:p>
            <a:pPr marL="285750" indent="-285750"/>
            <a:r>
              <a:rPr lang="de-DE" dirty="0">
                <a:solidFill>
                  <a:schemeClr val="tx1"/>
                </a:solidFill>
              </a:rPr>
              <a:t>Welche Prozesse sind betroffen (Controlling eigene und tangierte)?</a:t>
            </a:r>
          </a:p>
          <a:p>
            <a:pPr marL="285750" indent="-285750"/>
            <a:r>
              <a:rPr lang="de-DE" dirty="0">
                <a:solidFill>
                  <a:schemeClr val="tx1"/>
                </a:solidFill>
              </a:rPr>
              <a:t>Welche Geschäfts-Chancen und -Risiken ergeben sich?</a:t>
            </a:r>
          </a:p>
          <a:p>
            <a:pPr marL="285750" indent="-285750"/>
            <a:r>
              <a:rPr lang="de-DE" dirty="0">
                <a:solidFill>
                  <a:schemeClr val="tx1"/>
                </a:solidFill>
              </a:rPr>
              <a:t>Welche Tätigkeitsprofile sind vorhanden? Welche Profile fehlen und müssten akquiriert werden?</a:t>
            </a:r>
          </a:p>
          <a:p>
            <a:endParaRPr lang="de-DE" dirty="0"/>
          </a:p>
        </p:txBody>
      </p:sp>
      <p:sp>
        <p:nvSpPr>
          <p:cNvPr id="7" name="Textplatzhalter 6"/>
          <p:cNvSpPr>
            <a:spLocks noGrp="1"/>
          </p:cNvSpPr>
          <p:nvPr>
            <p:ph type="body" sz="quarter" idx="13"/>
          </p:nvPr>
        </p:nvSpPr>
        <p:spPr/>
        <p:txBody>
          <a:bodyPr/>
          <a:lstStyle/>
          <a:p>
            <a:endParaRPr lang="de-DE"/>
          </a:p>
        </p:txBody>
      </p:sp>
      <p:sp>
        <p:nvSpPr>
          <p:cNvPr id="2" name="Foliennummernplatzhalter 1">
            <a:extLst>
              <a:ext uri="{FF2B5EF4-FFF2-40B4-BE49-F238E27FC236}">
                <a16:creationId xmlns:a16="http://schemas.microsoft.com/office/drawing/2014/main" id="{0D0B5E22-FDD9-4297-9F3F-58748ED115B8}"/>
              </a:ext>
            </a:extLst>
          </p:cNvPr>
          <p:cNvSpPr>
            <a:spLocks noGrp="1"/>
          </p:cNvSpPr>
          <p:nvPr>
            <p:ph type="sldNum" sz="quarter" idx="11"/>
          </p:nvPr>
        </p:nvSpPr>
        <p:spPr/>
        <p:txBody>
          <a:bodyPr/>
          <a:lstStyle/>
          <a:p>
            <a:fld id="{FFC269A0-BD27-4577-9DED-0AAE60100C51}" type="slidenum">
              <a:rPr lang="de-DE" smtClean="0"/>
              <a:pPr/>
              <a:t>213</a:t>
            </a:fld>
            <a:r>
              <a:rPr lang="de-DE"/>
              <a:t> | ©</a:t>
            </a:r>
            <a:endParaRPr lang="de-DE" dirty="0"/>
          </a:p>
        </p:txBody>
      </p:sp>
      <p:sp>
        <p:nvSpPr>
          <p:cNvPr id="11" name="Fußzeilenplatzhalter 10">
            <a:extLst>
              <a:ext uri="{FF2B5EF4-FFF2-40B4-BE49-F238E27FC236}">
                <a16:creationId xmlns:a16="http://schemas.microsoft.com/office/drawing/2014/main" id="{51F3C267-0713-49F0-97F3-4D0AAA2A1D9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395841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07563"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Eine Workshop-Agenda</a:t>
            </a:r>
          </a:p>
        </p:txBody>
      </p:sp>
      <p:sp>
        <p:nvSpPr>
          <p:cNvPr id="3" name="Inhaltsplatzhalter 2"/>
          <p:cNvSpPr>
            <a:spLocks noGrp="1"/>
          </p:cNvSpPr>
          <p:nvPr>
            <p:ph idx="1"/>
          </p:nvPr>
        </p:nvSpPr>
        <p:spPr/>
        <p:txBody>
          <a:bodyPr/>
          <a:lstStyle/>
          <a:p>
            <a:r>
              <a:rPr lang="de-DE" sz="1600" dirty="0"/>
              <a:t>Vorstellung eines relevanten Themas, z. B. Managed Self Service Reporting</a:t>
            </a:r>
          </a:p>
          <a:p>
            <a:r>
              <a:rPr lang="de-DE" sz="1600" dirty="0"/>
              <a:t>Darstellung des Ist-Stands (Ergebnisse Vorbereitungsinterviews)</a:t>
            </a:r>
          </a:p>
          <a:p>
            <a:pPr lvl="1"/>
            <a:r>
              <a:rPr lang="de-DE" sz="1400" dirty="0"/>
              <a:t>Datenversorgung/Systembrüche</a:t>
            </a:r>
          </a:p>
          <a:p>
            <a:pPr lvl="1"/>
            <a:r>
              <a:rPr lang="de-DE" sz="1400" dirty="0"/>
              <a:t>Infrastruktur</a:t>
            </a:r>
          </a:p>
          <a:p>
            <a:pPr lvl="1"/>
            <a:r>
              <a:rPr lang="de-DE" sz="1400" dirty="0"/>
              <a:t>Aufwand</a:t>
            </a:r>
          </a:p>
          <a:p>
            <a:pPr lvl="1"/>
            <a:r>
              <a:rPr lang="de-DE" sz="1400" dirty="0"/>
              <a:t>Fähigkeiten der Nutzer</a:t>
            </a:r>
          </a:p>
          <a:p>
            <a:r>
              <a:rPr lang="de-DE" sz="1600" dirty="0"/>
              <a:t>Darstellung State of the Art (u. U. externer Experte, Fallbeispiele)</a:t>
            </a:r>
          </a:p>
          <a:p>
            <a:r>
              <a:rPr lang="de-DE" sz="1600" dirty="0"/>
              <a:t>Chancen/Risiken der Anwendung</a:t>
            </a:r>
          </a:p>
          <a:p>
            <a:pPr lvl="1"/>
            <a:r>
              <a:rPr lang="de-DE" sz="1400" dirty="0"/>
              <a:t>Security</a:t>
            </a:r>
          </a:p>
          <a:p>
            <a:pPr lvl="1"/>
            <a:r>
              <a:rPr lang="de-DE" sz="1400" dirty="0"/>
              <a:t>Integrierbarkeit</a:t>
            </a:r>
          </a:p>
          <a:p>
            <a:pPr lvl="1"/>
            <a:r>
              <a:rPr lang="de-DE" sz="1400" dirty="0"/>
              <a:t>Datenqualität</a:t>
            </a:r>
          </a:p>
          <a:p>
            <a:pPr lvl="1"/>
            <a:r>
              <a:rPr lang="de-DE" sz="1400" dirty="0"/>
              <a:t>Geschwindigkeit</a:t>
            </a:r>
          </a:p>
          <a:p>
            <a:pPr lvl="1"/>
            <a:r>
              <a:rPr lang="de-DE" sz="1400" dirty="0"/>
              <a:t>Flexibilität</a:t>
            </a:r>
          </a:p>
          <a:p>
            <a:r>
              <a:rPr lang="de-DE" sz="1600" dirty="0"/>
              <a:t>Grobes Handlungsprofil</a:t>
            </a:r>
          </a:p>
        </p:txBody>
      </p:sp>
      <p:sp>
        <p:nvSpPr>
          <p:cNvPr id="6" name="Textplatzhalter 5"/>
          <p:cNvSpPr>
            <a:spLocks noGrp="1"/>
          </p:cNvSpPr>
          <p:nvPr>
            <p:ph type="body" sz="quarter" idx="13"/>
          </p:nvPr>
        </p:nvSpPr>
        <p:spPr/>
        <p:txBody>
          <a:bodyPr/>
          <a:lstStyle/>
          <a:p>
            <a:endParaRPr lang="de-DE"/>
          </a:p>
        </p:txBody>
      </p:sp>
      <p:sp>
        <p:nvSpPr>
          <p:cNvPr id="9" name="Foliennummernplatzhalter 8">
            <a:extLst>
              <a:ext uri="{FF2B5EF4-FFF2-40B4-BE49-F238E27FC236}">
                <a16:creationId xmlns:a16="http://schemas.microsoft.com/office/drawing/2014/main" id="{87B490E3-15AF-45A5-B3AD-A03ED354990D}"/>
              </a:ext>
            </a:extLst>
          </p:cNvPr>
          <p:cNvSpPr>
            <a:spLocks noGrp="1"/>
          </p:cNvSpPr>
          <p:nvPr>
            <p:ph type="sldNum" sz="quarter" idx="11"/>
          </p:nvPr>
        </p:nvSpPr>
        <p:spPr/>
        <p:txBody>
          <a:bodyPr/>
          <a:lstStyle/>
          <a:p>
            <a:fld id="{FFC269A0-BD27-4577-9DED-0AAE60100C51}" type="slidenum">
              <a:rPr lang="de-DE" smtClean="0"/>
              <a:pPr/>
              <a:t>214</a:t>
            </a:fld>
            <a:r>
              <a:rPr lang="de-DE" dirty="0"/>
              <a:t> | ©</a:t>
            </a:r>
          </a:p>
        </p:txBody>
      </p:sp>
      <p:sp>
        <p:nvSpPr>
          <p:cNvPr id="10" name="Fußzeilenplatzhalter 9">
            <a:extLst>
              <a:ext uri="{FF2B5EF4-FFF2-40B4-BE49-F238E27FC236}">
                <a16:creationId xmlns:a16="http://schemas.microsoft.com/office/drawing/2014/main" id="{491A8B0D-4532-4456-83BB-5B70A5B76967}"/>
              </a:ext>
            </a:extLst>
          </p:cNvPr>
          <p:cNvSpPr>
            <a:spLocks noGrp="1"/>
          </p:cNvSpPr>
          <p:nvPr>
            <p:ph type="ftr" sz="quarter" idx="10"/>
          </p:nvPr>
        </p:nvSpPr>
        <p:spPr/>
        <p:txBody>
          <a:bodyPr/>
          <a:lstStyle/>
          <a:p>
            <a:r>
              <a:rPr lang="de-DE" dirty="0"/>
              <a:t>Fockel</a:t>
            </a:r>
          </a:p>
        </p:txBody>
      </p:sp>
      <p:sp>
        <p:nvSpPr>
          <p:cNvPr id="4" name="Rechteck 3"/>
          <p:cNvSpPr/>
          <p:nvPr/>
        </p:nvSpPr>
        <p:spPr bwMode="gray">
          <a:xfrm>
            <a:off x="-684584" y="158750"/>
            <a:ext cx="504056" cy="1110010"/>
          </a:xfrm>
          <a:prstGeom prst="rect">
            <a:avLst/>
          </a:prstGeom>
          <a:solidFill>
            <a:srgbClr val="BF1F1C"/>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tx1"/>
              </a:solidFill>
            </a:endParaRPr>
          </a:p>
        </p:txBody>
      </p:sp>
    </p:spTree>
    <p:extLst>
      <p:ext uri="{BB962C8B-B14F-4D97-AF65-F5344CB8AC3E}">
        <p14:creationId xmlns:p14="http://schemas.microsoft.com/office/powerpoint/2010/main" val="5010999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p:cNvGraphicFramePr>
            <a:graphicFrameLocks noChangeAspect="1"/>
          </p:cNvGraphicFramePr>
          <p:nvPr>
            <p:custDataLst>
              <p:tags r:id="rId2"/>
            </p:custDataLst>
          </p:nvPr>
        </p:nvGraphicFramePr>
        <p:xfrm>
          <a:off x="2666107" y="856580"/>
          <a:ext cx="119094" cy="119094"/>
        </p:xfrm>
        <a:graphic>
          <a:graphicData uri="http://schemas.openxmlformats.org/presentationml/2006/ole">
            <mc:AlternateContent xmlns:mc="http://schemas.openxmlformats.org/markup-compatibility/2006">
              <mc:Choice xmlns:v="urn:schemas-microsoft-com:vml" Requires="v">
                <p:oleObj spid="_x0000_s108587" name="think-cell Slide" r:id="rId12" imgW="270" imgH="270" progId="TCLayout.ActiveDocument.1">
                  <p:embed/>
                </p:oleObj>
              </mc:Choice>
              <mc:Fallback>
                <p:oleObj name="think-cell Slide" r:id="rId12" imgW="270" imgH="270" progId="TCLayout.ActiveDocument.1">
                  <p:embed/>
                  <p:pic>
                    <p:nvPicPr>
                      <p:cNvPr id="24" name="Object 23"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66107" y="856580"/>
                        <a:ext cx="119094" cy="1190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el 7"/>
          <p:cNvSpPr>
            <a:spLocks noGrp="1"/>
          </p:cNvSpPr>
          <p:nvPr>
            <p:ph type="title"/>
          </p:nvPr>
        </p:nvSpPr>
        <p:spPr/>
        <p:txBody>
          <a:bodyPr/>
          <a:lstStyle/>
          <a:p>
            <a:r>
              <a:rPr lang="de-DE" dirty="0"/>
              <a:t>Workshop</a:t>
            </a:r>
          </a:p>
        </p:txBody>
      </p:sp>
      <p:sp>
        <p:nvSpPr>
          <p:cNvPr id="5" name="Textplatzhalter 4"/>
          <p:cNvSpPr>
            <a:spLocks noGrp="1"/>
          </p:cNvSpPr>
          <p:nvPr>
            <p:ph type="body" sz="quarter" idx="4294967295"/>
          </p:nvPr>
        </p:nvSpPr>
        <p:spPr>
          <a:xfrm>
            <a:off x="3609975" y="1404938"/>
            <a:ext cx="8102649" cy="368300"/>
          </a:xfrm>
        </p:spPr>
        <p:txBody>
          <a:bodyPr wrap="square">
            <a:noAutofit/>
          </a:bodyPr>
          <a:lstStyle/>
          <a:p>
            <a:pPr marL="0" indent="0">
              <a:buNone/>
            </a:pPr>
            <a:r>
              <a:rPr lang="de-DE" sz="1600" dirty="0"/>
              <a:t>Ausgehend von den Controlling Prozessen und der Longlist möglicher Use Cases: </a:t>
            </a:r>
            <a:br>
              <a:rPr lang="de-DE" sz="1600" dirty="0"/>
            </a:br>
            <a:r>
              <a:rPr lang="de-DE" sz="1600" dirty="0"/>
              <a:t> Woher kommen die relevanten Informationen und wohin werden die Informationen </a:t>
            </a:r>
            <a:br>
              <a:rPr lang="de-DE" sz="1600" dirty="0"/>
            </a:br>
            <a:r>
              <a:rPr lang="de-DE" sz="1600" dirty="0"/>
              <a:t>nach der Weiterverarbeitung im Controlling weitergeleitet?</a:t>
            </a:r>
            <a:br>
              <a:rPr lang="de-DE" sz="1600" dirty="0"/>
            </a:br>
            <a:r>
              <a:rPr lang="de-DE" sz="1600" dirty="0"/>
              <a:t>(z. B. Auftragsanbahnung, Eintrag in CPM, Weiterleitung Abschlussinformation, Rechnungsstellung, Planprozesse, </a:t>
            </a:r>
            <a:r>
              <a:rPr lang="de-DE" sz="1600" dirty="0" err="1"/>
              <a:t>Reportingprozesse</a:t>
            </a:r>
            <a:r>
              <a:rPr lang="de-DE" sz="1600" dirty="0"/>
              <a:t>)</a:t>
            </a:r>
          </a:p>
        </p:txBody>
      </p:sp>
      <p:sp>
        <p:nvSpPr>
          <p:cNvPr id="55" name="Rectangle 22"/>
          <p:cNvSpPr/>
          <p:nvPr>
            <p:custDataLst>
              <p:tags r:id="rId3"/>
            </p:custDataLst>
          </p:nvPr>
        </p:nvSpPr>
        <p:spPr bwMode="gray">
          <a:xfrm>
            <a:off x="682708" y="3199544"/>
            <a:ext cx="10565375" cy="708450"/>
          </a:xfrm>
          <a:prstGeom prst="rect">
            <a:avLst/>
          </a:prstGeom>
          <a:solidFill>
            <a:srgbClr val="E3E5E6">
              <a:alpha val="47000"/>
            </a:srgb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56" name="Rectangle 22"/>
          <p:cNvSpPr/>
          <p:nvPr>
            <p:custDataLst>
              <p:tags r:id="rId4"/>
            </p:custDataLst>
          </p:nvPr>
        </p:nvSpPr>
        <p:spPr bwMode="gray">
          <a:xfrm>
            <a:off x="706341" y="3975995"/>
            <a:ext cx="10565375" cy="708450"/>
          </a:xfrm>
          <a:prstGeom prst="rect">
            <a:avLst/>
          </a:prstGeom>
          <a:solidFill>
            <a:srgbClr val="E3E5E6">
              <a:alpha val="47000"/>
            </a:srgb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57" name="Rectangle 22"/>
          <p:cNvSpPr/>
          <p:nvPr>
            <p:custDataLst>
              <p:tags r:id="rId5"/>
            </p:custDataLst>
          </p:nvPr>
        </p:nvSpPr>
        <p:spPr bwMode="gray">
          <a:xfrm>
            <a:off x="682708" y="4764840"/>
            <a:ext cx="10565375" cy="708450"/>
          </a:xfrm>
          <a:prstGeom prst="rect">
            <a:avLst/>
          </a:prstGeom>
          <a:solidFill>
            <a:srgbClr val="E3E5E6">
              <a:alpha val="47000"/>
            </a:srgb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58" name="Rectangle 22"/>
          <p:cNvSpPr/>
          <p:nvPr>
            <p:custDataLst>
              <p:tags r:id="rId6"/>
            </p:custDataLst>
          </p:nvPr>
        </p:nvSpPr>
        <p:spPr bwMode="gray">
          <a:xfrm>
            <a:off x="706341" y="5521774"/>
            <a:ext cx="10565375" cy="708450"/>
          </a:xfrm>
          <a:prstGeom prst="rect">
            <a:avLst/>
          </a:prstGeom>
          <a:solidFill>
            <a:srgbClr val="E3E5E6">
              <a:alpha val="47000"/>
            </a:srgb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26" name="Rectangle 25"/>
          <p:cNvSpPr/>
          <p:nvPr/>
        </p:nvSpPr>
        <p:spPr bwMode="gray">
          <a:xfrm>
            <a:off x="696700" y="4744445"/>
            <a:ext cx="7858653" cy="708450"/>
          </a:xfrm>
          <a:prstGeom prst="rect">
            <a:avLst/>
          </a:prstGeom>
          <a:solidFill>
            <a:srgbClr val="EDEFF1"/>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27" name="Rectangle 26"/>
          <p:cNvSpPr/>
          <p:nvPr/>
        </p:nvSpPr>
        <p:spPr bwMode="gray">
          <a:xfrm>
            <a:off x="696700" y="5516896"/>
            <a:ext cx="7858653" cy="708450"/>
          </a:xfrm>
          <a:prstGeom prst="rect">
            <a:avLst/>
          </a:prstGeom>
          <a:solidFill>
            <a:srgbClr val="EDEFF1"/>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17" name="Pentagon 16"/>
          <p:cNvSpPr/>
          <p:nvPr/>
        </p:nvSpPr>
        <p:spPr bwMode="gray">
          <a:xfrm>
            <a:off x="696700" y="3199544"/>
            <a:ext cx="2179121" cy="708450"/>
          </a:xfrm>
          <a:prstGeom prst="homePlate">
            <a:avLst>
              <a:gd name="adj" fmla="val 36971"/>
            </a:avLst>
          </a:prstGeom>
          <a:solidFill>
            <a:schemeClr val="accent1"/>
          </a:solidFill>
          <a:ln w="6350">
            <a:solidFill>
              <a:srgbClr val="778888">
                <a:lumMod val="20000"/>
                <a:lumOff val="80000"/>
              </a:srgbClr>
            </a:solidFill>
            <a:miter lim="800000"/>
            <a:headEnd/>
            <a:tailEnd/>
          </a:ln>
          <a:effectLst/>
        </p:spPr>
        <p:txBody>
          <a:bodyPr vert="horz" wrap="square" lIns="648169" tIns="54014" rIns="0" bIns="54014" numCol="1" rtlCol="0" anchor="ctr" anchorCtr="0" compatLnSpc="1">
            <a:prstTxWarp prst="textNoShape">
              <a:avLst/>
            </a:prstTxWarp>
            <a:noAutofit/>
          </a:bodyPr>
          <a:lstStyle/>
          <a:p>
            <a:pPr marL="144000">
              <a:spcAft>
                <a:spcPts val="225"/>
              </a:spcAft>
            </a:pPr>
            <a:r>
              <a:rPr lang="en-US" sz="1100" b="1" kern="0" dirty="0">
                <a:solidFill>
                  <a:schemeClr val="bg1"/>
                </a:solidFill>
                <a:latin typeface="Calibri" panose="020F0502020204030204" pitchFamily="34" charset="0"/>
                <a:cs typeface="Calibri" panose="020F0502020204030204" pitchFamily="34" charset="0"/>
              </a:rPr>
              <a:t>1. (</a:t>
            </a:r>
            <a:r>
              <a:rPr lang="en-US" sz="1100" b="1" kern="0" dirty="0" err="1">
                <a:solidFill>
                  <a:schemeClr val="bg1"/>
                </a:solidFill>
                <a:latin typeface="Calibri" panose="020F0502020204030204" pitchFamily="34" charset="0"/>
                <a:cs typeface="Calibri" panose="020F0502020204030204" pitchFamily="34" charset="0"/>
              </a:rPr>
              <a:t>Teil</a:t>
            </a:r>
            <a:r>
              <a:rPr lang="en-US" sz="1100" b="1" kern="0" dirty="0">
                <a:solidFill>
                  <a:schemeClr val="bg1"/>
                </a:solidFill>
                <a:latin typeface="Calibri" panose="020F0502020204030204" pitchFamily="34" charset="0"/>
                <a:cs typeface="Calibri" panose="020F0502020204030204" pitchFamily="34" charset="0"/>
              </a:rPr>
              <a:t>-)</a:t>
            </a:r>
            <a:r>
              <a:rPr lang="en-US" sz="1100" b="1" kern="0" dirty="0" err="1">
                <a:solidFill>
                  <a:schemeClr val="bg1"/>
                </a:solidFill>
                <a:latin typeface="Calibri" panose="020F0502020204030204" pitchFamily="34" charset="0"/>
                <a:cs typeface="Calibri" panose="020F0502020204030204" pitchFamily="34" charset="0"/>
              </a:rPr>
              <a:t>Prozess</a:t>
            </a:r>
            <a:r>
              <a:rPr lang="en-US" sz="1100" b="1" kern="0" dirty="0">
                <a:solidFill>
                  <a:schemeClr val="bg1"/>
                </a:solidFill>
                <a:latin typeface="Calibri" panose="020F0502020204030204" pitchFamily="34" charset="0"/>
                <a:cs typeface="Calibri" panose="020F0502020204030204" pitchFamily="34" charset="0"/>
              </a:rPr>
              <a:t>:</a:t>
            </a:r>
            <a:br>
              <a:rPr lang="en-US" sz="1100" b="1" kern="0" dirty="0">
                <a:solidFill>
                  <a:schemeClr val="bg1"/>
                </a:solidFill>
                <a:latin typeface="Calibri" panose="020F0502020204030204" pitchFamily="34" charset="0"/>
                <a:cs typeface="Calibri" panose="020F0502020204030204" pitchFamily="34" charset="0"/>
              </a:rPr>
            </a:br>
            <a:br>
              <a:rPr lang="en-US" sz="1100" b="1" kern="0" dirty="0">
                <a:solidFill>
                  <a:schemeClr val="bg1"/>
                </a:solidFill>
                <a:latin typeface="Calibri" panose="020F0502020204030204" pitchFamily="34" charset="0"/>
                <a:cs typeface="Calibri" panose="020F0502020204030204" pitchFamily="34" charset="0"/>
              </a:rPr>
            </a:br>
            <a:r>
              <a:rPr lang="en-US" sz="1100" b="1" kern="0" dirty="0">
                <a:solidFill>
                  <a:schemeClr val="bg1"/>
                </a:solidFill>
                <a:latin typeface="Calibri" panose="020F0502020204030204" pitchFamily="34" charset="0"/>
                <a:cs typeface="Calibri" panose="020F0502020204030204" pitchFamily="34" charset="0"/>
              </a:rPr>
              <a:t>………………</a:t>
            </a:r>
          </a:p>
        </p:txBody>
      </p:sp>
      <p:sp>
        <p:nvSpPr>
          <p:cNvPr id="30" name="Pentagon 29"/>
          <p:cNvSpPr/>
          <p:nvPr/>
        </p:nvSpPr>
        <p:spPr bwMode="gray">
          <a:xfrm>
            <a:off x="696700" y="3971994"/>
            <a:ext cx="2179121" cy="708450"/>
          </a:xfrm>
          <a:prstGeom prst="homePlate">
            <a:avLst>
              <a:gd name="adj" fmla="val 36971"/>
            </a:avLst>
          </a:prstGeom>
          <a:solidFill>
            <a:schemeClr val="accent1"/>
          </a:solidFill>
          <a:ln w="6350">
            <a:solidFill>
              <a:srgbClr val="778888">
                <a:lumMod val="20000"/>
                <a:lumOff val="80000"/>
              </a:srgbClr>
            </a:solidFill>
            <a:miter lim="800000"/>
            <a:headEnd/>
            <a:tailEnd/>
          </a:ln>
          <a:effectLst/>
        </p:spPr>
        <p:txBody>
          <a:bodyPr vert="horz" wrap="square" lIns="648169" tIns="54014" rIns="0" bIns="54014" numCol="1" rtlCol="0" anchor="ctr" anchorCtr="0" compatLnSpc="1">
            <a:prstTxWarp prst="textNoShape">
              <a:avLst/>
            </a:prstTxWarp>
            <a:noAutofit/>
          </a:bodyPr>
          <a:lstStyle/>
          <a:p>
            <a:pPr marL="144000">
              <a:spcAft>
                <a:spcPts val="225"/>
              </a:spcAft>
            </a:pPr>
            <a:r>
              <a:rPr lang="en-US" sz="1100" b="1" kern="0" dirty="0">
                <a:solidFill>
                  <a:schemeClr val="bg1"/>
                </a:solidFill>
                <a:latin typeface="Calibri" panose="020F0502020204030204" pitchFamily="34" charset="0"/>
                <a:cs typeface="Calibri" panose="020F0502020204030204" pitchFamily="34" charset="0"/>
              </a:rPr>
              <a:t>2. (</a:t>
            </a:r>
            <a:r>
              <a:rPr lang="en-US" sz="1100" b="1" kern="0" dirty="0" err="1">
                <a:solidFill>
                  <a:schemeClr val="bg1"/>
                </a:solidFill>
                <a:latin typeface="Calibri" panose="020F0502020204030204" pitchFamily="34" charset="0"/>
                <a:cs typeface="Calibri" panose="020F0502020204030204" pitchFamily="34" charset="0"/>
              </a:rPr>
              <a:t>Teil</a:t>
            </a:r>
            <a:r>
              <a:rPr lang="en-US" sz="1100" b="1" kern="0" dirty="0">
                <a:solidFill>
                  <a:schemeClr val="bg1"/>
                </a:solidFill>
                <a:latin typeface="Calibri" panose="020F0502020204030204" pitchFamily="34" charset="0"/>
                <a:cs typeface="Calibri" panose="020F0502020204030204" pitchFamily="34" charset="0"/>
              </a:rPr>
              <a:t>-)</a:t>
            </a:r>
            <a:r>
              <a:rPr lang="en-US" sz="1100" b="1" kern="0" dirty="0" err="1">
                <a:solidFill>
                  <a:schemeClr val="bg1"/>
                </a:solidFill>
                <a:latin typeface="Calibri" panose="020F0502020204030204" pitchFamily="34" charset="0"/>
                <a:cs typeface="Calibri" panose="020F0502020204030204" pitchFamily="34" charset="0"/>
              </a:rPr>
              <a:t>Prozess</a:t>
            </a:r>
            <a:r>
              <a:rPr lang="en-US" sz="1100" b="1" kern="0" dirty="0">
                <a:solidFill>
                  <a:schemeClr val="bg1"/>
                </a:solidFill>
                <a:latin typeface="Calibri" panose="020F0502020204030204" pitchFamily="34" charset="0"/>
                <a:cs typeface="Calibri" panose="020F0502020204030204" pitchFamily="34" charset="0"/>
              </a:rPr>
              <a:t>:</a:t>
            </a:r>
            <a:br>
              <a:rPr lang="en-US" sz="1100" b="1" kern="0" dirty="0">
                <a:solidFill>
                  <a:schemeClr val="bg1"/>
                </a:solidFill>
                <a:latin typeface="Calibri" panose="020F0502020204030204" pitchFamily="34" charset="0"/>
                <a:cs typeface="Calibri" panose="020F0502020204030204" pitchFamily="34" charset="0"/>
              </a:rPr>
            </a:br>
            <a:br>
              <a:rPr lang="en-US" sz="1100" b="1" kern="0" dirty="0">
                <a:solidFill>
                  <a:schemeClr val="bg1"/>
                </a:solidFill>
                <a:latin typeface="Calibri" panose="020F0502020204030204" pitchFamily="34" charset="0"/>
                <a:cs typeface="Calibri" panose="020F0502020204030204" pitchFamily="34" charset="0"/>
              </a:rPr>
            </a:br>
            <a:r>
              <a:rPr lang="en-US" sz="1100" b="1" kern="0" dirty="0">
                <a:solidFill>
                  <a:schemeClr val="bg1"/>
                </a:solidFill>
                <a:latin typeface="Calibri" panose="020F0502020204030204" pitchFamily="34" charset="0"/>
                <a:cs typeface="Calibri" panose="020F0502020204030204" pitchFamily="34" charset="0"/>
              </a:rPr>
              <a:t>……………….</a:t>
            </a:r>
          </a:p>
        </p:txBody>
      </p:sp>
      <p:sp>
        <p:nvSpPr>
          <p:cNvPr id="31" name="Pentagon 30"/>
          <p:cNvSpPr/>
          <p:nvPr/>
        </p:nvSpPr>
        <p:spPr bwMode="gray">
          <a:xfrm>
            <a:off x="696700" y="4744445"/>
            <a:ext cx="2179121" cy="708450"/>
          </a:xfrm>
          <a:prstGeom prst="homePlate">
            <a:avLst>
              <a:gd name="adj" fmla="val 36971"/>
            </a:avLst>
          </a:prstGeom>
          <a:solidFill>
            <a:schemeClr val="accent1"/>
          </a:solidFill>
          <a:ln w="6350">
            <a:solidFill>
              <a:srgbClr val="778888">
                <a:lumMod val="20000"/>
                <a:lumOff val="80000"/>
              </a:srgbClr>
            </a:solidFill>
            <a:miter lim="800000"/>
            <a:headEnd/>
            <a:tailEnd/>
          </a:ln>
          <a:effectLst/>
        </p:spPr>
        <p:txBody>
          <a:bodyPr vert="horz" wrap="square" lIns="648169" tIns="54014" rIns="0" bIns="54014" numCol="1" rtlCol="0" anchor="ctr" anchorCtr="0" compatLnSpc="1">
            <a:prstTxWarp prst="textNoShape">
              <a:avLst/>
            </a:prstTxWarp>
            <a:noAutofit/>
          </a:bodyPr>
          <a:lstStyle/>
          <a:p>
            <a:pPr marL="144000">
              <a:spcAft>
                <a:spcPts val="225"/>
              </a:spcAft>
            </a:pPr>
            <a:r>
              <a:rPr lang="en-US" sz="1100" b="1" kern="0" dirty="0">
                <a:solidFill>
                  <a:schemeClr val="bg1"/>
                </a:solidFill>
                <a:latin typeface="Calibri" panose="020F0502020204030204" pitchFamily="34" charset="0"/>
                <a:cs typeface="Calibri" panose="020F0502020204030204" pitchFamily="34" charset="0"/>
              </a:rPr>
              <a:t>3. (</a:t>
            </a:r>
            <a:r>
              <a:rPr lang="en-US" sz="1100" b="1" kern="0" dirty="0" err="1">
                <a:solidFill>
                  <a:schemeClr val="bg1"/>
                </a:solidFill>
                <a:latin typeface="Calibri" panose="020F0502020204030204" pitchFamily="34" charset="0"/>
                <a:cs typeface="Calibri" panose="020F0502020204030204" pitchFamily="34" charset="0"/>
              </a:rPr>
              <a:t>Teil</a:t>
            </a:r>
            <a:r>
              <a:rPr lang="en-US" sz="1100" b="1" kern="0" dirty="0">
                <a:solidFill>
                  <a:schemeClr val="bg1"/>
                </a:solidFill>
                <a:latin typeface="Calibri" panose="020F0502020204030204" pitchFamily="34" charset="0"/>
                <a:cs typeface="Calibri" panose="020F0502020204030204" pitchFamily="34" charset="0"/>
              </a:rPr>
              <a:t>-)</a:t>
            </a:r>
            <a:r>
              <a:rPr lang="en-US" sz="1100" b="1" kern="0" dirty="0" err="1">
                <a:solidFill>
                  <a:schemeClr val="bg1"/>
                </a:solidFill>
                <a:latin typeface="Calibri" panose="020F0502020204030204" pitchFamily="34" charset="0"/>
                <a:cs typeface="Calibri" panose="020F0502020204030204" pitchFamily="34" charset="0"/>
              </a:rPr>
              <a:t>Prozess</a:t>
            </a:r>
            <a:r>
              <a:rPr lang="en-US" sz="1100" b="1" kern="0" dirty="0">
                <a:solidFill>
                  <a:schemeClr val="bg1"/>
                </a:solidFill>
                <a:latin typeface="Calibri" panose="020F0502020204030204" pitchFamily="34" charset="0"/>
                <a:cs typeface="Calibri" panose="020F0502020204030204" pitchFamily="34" charset="0"/>
              </a:rPr>
              <a:t>:</a:t>
            </a:r>
          </a:p>
          <a:p>
            <a:pPr marL="144000">
              <a:spcAft>
                <a:spcPts val="225"/>
              </a:spcAft>
            </a:pPr>
            <a:br>
              <a:rPr lang="en-US" sz="1100" b="1" kern="0" dirty="0">
                <a:solidFill>
                  <a:schemeClr val="bg1"/>
                </a:solidFill>
                <a:latin typeface="Calibri" panose="020F0502020204030204" pitchFamily="34" charset="0"/>
                <a:cs typeface="Calibri" panose="020F0502020204030204" pitchFamily="34" charset="0"/>
              </a:rPr>
            </a:br>
            <a:r>
              <a:rPr lang="en-US" sz="1100" b="1" kern="0" dirty="0">
                <a:solidFill>
                  <a:schemeClr val="bg1"/>
                </a:solidFill>
                <a:latin typeface="Calibri" panose="020F0502020204030204" pitchFamily="34" charset="0"/>
                <a:cs typeface="Calibri" panose="020F0502020204030204" pitchFamily="34" charset="0"/>
              </a:rPr>
              <a:t>………………...</a:t>
            </a:r>
          </a:p>
        </p:txBody>
      </p:sp>
      <p:sp>
        <p:nvSpPr>
          <p:cNvPr id="32" name="Pentagon 31"/>
          <p:cNvSpPr/>
          <p:nvPr/>
        </p:nvSpPr>
        <p:spPr bwMode="gray">
          <a:xfrm>
            <a:off x="696700" y="5516896"/>
            <a:ext cx="2179121" cy="708450"/>
          </a:xfrm>
          <a:prstGeom prst="homePlate">
            <a:avLst>
              <a:gd name="adj" fmla="val 36971"/>
            </a:avLst>
          </a:prstGeom>
          <a:solidFill>
            <a:schemeClr val="accent1"/>
          </a:solidFill>
          <a:ln w="6350">
            <a:solidFill>
              <a:srgbClr val="778888">
                <a:lumMod val="20000"/>
                <a:lumOff val="80000"/>
              </a:srgbClr>
            </a:solidFill>
            <a:miter lim="800000"/>
            <a:headEnd/>
            <a:tailEnd/>
          </a:ln>
          <a:effectLst/>
        </p:spPr>
        <p:txBody>
          <a:bodyPr vert="horz" wrap="square" lIns="648169" tIns="54014" rIns="0" bIns="54014" numCol="1" rtlCol="0" anchor="ctr" anchorCtr="0" compatLnSpc="1">
            <a:prstTxWarp prst="textNoShape">
              <a:avLst/>
            </a:prstTxWarp>
            <a:noAutofit/>
          </a:bodyPr>
          <a:lstStyle/>
          <a:p>
            <a:pPr marL="144000">
              <a:spcAft>
                <a:spcPts val="225"/>
              </a:spcAft>
            </a:pPr>
            <a:r>
              <a:rPr lang="en-US" sz="1100" b="1" kern="0" dirty="0">
                <a:solidFill>
                  <a:schemeClr val="bg1"/>
                </a:solidFill>
                <a:latin typeface="Calibri" panose="020F0502020204030204" pitchFamily="34" charset="0"/>
                <a:cs typeface="Calibri" panose="020F0502020204030204" pitchFamily="34" charset="0"/>
              </a:rPr>
              <a:t>4. (</a:t>
            </a:r>
            <a:r>
              <a:rPr lang="en-US" sz="1100" b="1" kern="0" dirty="0" err="1">
                <a:solidFill>
                  <a:schemeClr val="bg1"/>
                </a:solidFill>
                <a:latin typeface="Calibri" panose="020F0502020204030204" pitchFamily="34" charset="0"/>
                <a:cs typeface="Calibri" panose="020F0502020204030204" pitchFamily="34" charset="0"/>
              </a:rPr>
              <a:t>Teil</a:t>
            </a:r>
            <a:r>
              <a:rPr lang="en-US" sz="1100" b="1" kern="0" dirty="0">
                <a:solidFill>
                  <a:schemeClr val="bg1"/>
                </a:solidFill>
                <a:latin typeface="Calibri" panose="020F0502020204030204" pitchFamily="34" charset="0"/>
                <a:cs typeface="Calibri" panose="020F0502020204030204" pitchFamily="34" charset="0"/>
              </a:rPr>
              <a:t>-)</a:t>
            </a:r>
            <a:r>
              <a:rPr lang="en-US" sz="1100" b="1" kern="0" dirty="0" err="1">
                <a:solidFill>
                  <a:schemeClr val="bg1"/>
                </a:solidFill>
                <a:latin typeface="Calibri" panose="020F0502020204030204" pitchFamily="34" charset="0"/>
                <a:cs typeface="Calibri" panose="020F0502020204030204" pitchFamily="34" charset="0"/>
              </a:rPr>
              <a:t>Prozess</a:t>
            </a:r>
            <a:r>
              <a:rPr lang="en-US" sz="1100" b="1" kern="0" dirty="0">
                <a:solidFill>
                  <a:schemeClr val="bg1"/>
                </a:solidFill>
                <a:latin typeface="Calibri" panose="020F0502020204030204" pitchFamily="34" charset="0"/>
                <a:cs typeface="Calibri" panose="020F0502020204030204" pitchFamily="34" charset="0"/>
              </a:rPr>
              <a:t>:</a:t>
            </a:r>
            <a:br>
              <a:rPr lang="en-US" sz="1100" b="1" kern="0" dirty="0">
                <a:solidFill>
                  <a:schemeClr val="bg1"/>
                </a:solidFill>
                <a:latin typeface="Calibri" panose="020F0502020204030204" pitchFamily="34" charset="0"/>
                <a:cs typeface="Calibri" panose="020F0502020204030204" pitchFamily="34" charset="0"/>
              </a:rPr>
            </a:br>
            <a:br>
              <a:rPr lang="en-US" sz="1100" b="1" kern="0" dirty="0">
                <a:solidFill>
                  <a:schemeClr val="bg1"/>
                </a:solidFill>
                <a:latin typeface="Calibri" panose="020F0502020204030204" pitchFamily="34" charset="0"/>
                <a:cs typeface="Calibri" panose="020F0502020204030204" pitchFamily="34" charset="0"/>
              </a:rPr>
            </a:br>
            <a:r>
              <a:rPr lang="en-US" sz="1100" b="1" kern="0" dirty="0">
                <a:solidFill>
                  <a:schemeClr val="bg1"/>
                </a:solidFill>
                <a:latin typeface="Calibri" panose="020F0502020204030204" pitchFamily="34" charset="0"/>
                <a:cs typeface="Calibri" panose="020F0502020204030204" pitchFamily="34" charset="0"/>
              </a:rPr>
              <a:t>…………………..</a:t>
            </a:r>
          </a:p>
        </p:txBody>
      </p:sp>
      <p:sp>
        <p:nvSpPr>
          <p:cNvPr id="34" name="Rectangle 33"/>
          <p:cNvSpPr/>
          <p:nvPr/>
        </p:nvSpPr>
        <p:spPr bwMode="gray">
          <a:xfrm>
            <a:off x="734829" y="3233984"/>
            <a:ext cx="660440" cy="639573"/>
          </a:xfrm>
          <a:prstGeom prst="rect">
            <a:avLst/>
          </a:prstGeom>
          <a:blipFill>
            <a:blip r:embed="rId14" cstate="print">
              <a:duotone>
                <a:prstClr val="black"/>
                <a:schemeClr val="accent1">
                  <a:tint val="45000"/>
                  <a:satMod val="400000"/>
                </a:schemeClr>
              </a:duotone>
            </a:blip>
            <a:stretch>
              <a:fillRect/>
            </a:stretch>
          </a:blipFill>
          <a:ln w="6350">
            <a:no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36" name="Rectangle 35"/>
          <p:cNvSpPr/>
          <p:nvPr/>
        </p:nvSpPr>
        <p:spPr bwMode="gray">
          <a:xfrm>
            <a:off x="734829" y="4006434"/>
            <a:ext cx="660440" cy="639573"/>
          </a:xfrm>
          <a:prstGeom prst="rect">
            <a:avLst/>
          </a:prstGeom>
          <a:blipFill>
            <a:blip r:embed="rId15" cstate="print">
              <a:duotone>
                <a:prstClr val="black"/>
                <a:schemeClr val="accent1">
                  <a:tint val="45000"/>
                  <a:satMod val="400000"/>
                </a:schemeClr>
              </a:duotone>
            </a:blip>
            <a:stretch>
              <a:fillRect/>
            </a:stretch>
          </a:blipFill>
          <a:ln w="6350">
            <a:no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37" name="Rectangle 36"/>
          <p:cNvSpPr/>
          <p:nvPr/>
        </p:nvSpPr>
        <p:spPr bwMode="gray">
          <a:xfrm>
            <a:off x="734829" y="4778885"/>
            <a:ext cx="660440" cy="639573"/>
          </a:xfrm>
          <a:prstGeom prst="rect">
            <a:avLst/>
          </a:prstGeom>
          <a:blipFill>
            <a:blip r:embed="rId16" cstate="print">
              <a:duotone>
                <a:prstClr val="black"/>
                <a:schemeClr val="accent1">
                  <a:tint val="45000"/>
                  <a:satMod val="400000"/>
                </a:schemeClr>
              </a:duotone>
            </a:blip>
            <a:stretch>
              <a:fillRect/>
            </a:stretch>
          </a:blipFill>
          <a:ln w="6350">
            <a:no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38" name="Rectangle 37"/>
          <p:cNvSpPr/>
          <p:nvPr/>
        </p:nvSpPr>
        <p:spPr bwMode="gray">
          <a:xfrm>
            <a:off x="734829" y="5551337"/>
            <a:ext cx="660440" cy="639573"/>
          </a:xfrm>
          <a:prstGeom prst="rect">
            <a:avLst/>
          </a:prstGeom>
          <a:blipFill>
            <a:blip r:embed="rId17" cstate="print">
              <a:duotone>
                <a:prstClr val="black"/>
                <a:schemeClr val="accent1">
                  <a:tint val="45000"/>
                  <a:satMod val="400000"/>
                </a:schemeClr>
              </a:duotone>
            </a:blip>
            <a:stretch>
              <a:fillRect/>
            </a:stretch>
          </a:blipFill>
          <a:ln w="6350">
            <a:no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39" name="Rectangle 38"/>
          <p:cNvSpPr/>
          <p:nvPr/>
        </p:nvSpPr>
        <p:spPr bwMode="gray">
          <a:xfrm>
            <a:off x="3058993" y="3233984"/>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4" name="Rectangle 38"/>
          <p:cNvSpPr/>
          <p:nvPr/>
        </p:nvSpPr>
        <p:spPr bwMode="gray">
          <a:xfrm>
            <a:off x="3054049" y="4017477"/>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5" name="Rectangle 38"/>
          <p:cNvSpPr/>
          <p:nvPr/>
        </p:nvSpPr>
        <p:spPr bwMode="gray">
          <a:xfrm>
            <a:off x="3058993" y="4813326"/>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6" name="Rectangle 38"/>
          <p:cNvSpPr/>
          <p:nvPr/>
        </p:nvSpPr>
        <p:spPr bwMode="gray">
          <a:xfrm>
            <a:off x="3058993" y="5516900"/>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7" name="Rectangle 38"/>
          <p:cNvSpPr/>
          <p:nvPr/>
        </p:nvSpPr>
        <p:spPr bwMode="gray">
          <a:xfrm>
            <a:off x="5894836" y="3233984"/>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8" name="Rectangle 38"/>
          <p:cNvSpPr/>
          <p:nvPr/>
        </p:nvSpPr>
        <p:spPr bwMode="gray">
          <a:xfrm>
            <a:off x="5889891" y="4017477"/>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9" name="Rectangle 38"/>
          <p:cNvSpPr/>
          <p:nvPr/>
        </p:nvSpPr>
        <p:spPr bwMode="gray">
          <a:xfrm>
            <a:off x="5894836" y="4813326"/>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0" name="Rectangle 38"/>
          <p:cNvSpPr/>
          <p:nvPr/>
        </p:nvSpPr>
        <p:spPr bwMode="gray">
          <a:xfrm>
            <a:off x="5894836" y="5516900"/>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1" name="Rectangle 38"/>
          <p:cNvSpPr/>
          <p:nvPr/>
        </p:nvSpPr>
        <p:spPr bwMode="gray">
          <a:xfrm>
            <a:off x="8903962" y="2524834"/>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2" name="Rectangle 38"/>
          <p:cNvSpPr/>
          <p:nvPr/>
        </p:nvSpPr>
        <p:spPr bwMode="gray">
          <a:xfrm>
            <a:off x="8899017" y="3308328"/>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3" name="Rectangle 38"/>
          <p:cNvSpPr/>
          <p:nvPr/>
        </p:nvSpPr>
        <p:spPr bwMode="gray">
          <a:xfrm>
            <a:off x="8903962" y="4104177"/>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4" name="Rectangle 38"/>
          <p:cNvSpPr/>
          <p:nvPr/>
        </p:nvSpPr>
        <p:spPr bwMode="gray">
          <a:xfrm>
            <a:off x="8903962" y="4807750"/>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9" name="Rectangle 22"/>
          <p:cNvSpPr/>
          <p:nvPr>
            <p:custDataLst>
              <p:tags r:id="rId7"/>
            </p:custDataLst>
          </p:nvPr>
        </p:nvSpPr>
        <p:spPr bwMode="gray">
          <a:xfrm>
            <a:off x="2980335" y="3099197"/>
            <a:ext cx="2643762" cy="3105500"/>
          </a:xfrm>
          <a:prstGeom prst="rect">
            <a:avLst/>
          </a:prstGeom>
          <a:solidFill>
            <a:schemeClr val="accent3">
              <a:alpha val="47000"/>
            </a:scheme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kern="0" dirty="0">
              <a:solidFill>
                <a:sysClr val="windowText" lastClr="000000"/>
              </a:solidFill>
              <a:latin typeface="Calibri" panose="020F0502020204030204" pitchFamily="34" charset="0"/>
              <a:cs typeface="Calibri" panose="020F0502020204030204" pitchFamily="34" charset="0"/>
            </a:endParaRPr>
          </a:p>
        </p:txBody>
      </p:sp>
      <p:sp>
        <p:nvSpPr>
          <p:cNvPr id="60" name="Rectangle 22"/>
          <p:cNvSpPr/>
          <p:nvPr>
            <p:custDataLst>
              <p:tags r:id="rId8"/>
            </p:custDataLst>
          </p:nvPr>
        </p:nvSpPr>
        <p:spPr bwMode="gray">
          <a:xfrm>
            <a:off x="5826414" y="3119850"/>
            <a:ext cx="2643762" cy="3105500"/>
          </a:xfrm>
          <a:prstGeom prst="rect">
            <a:avLst/>
          </a:prstGeom>
          <a:solidFill>
            <a:schemeClr val="accent3">
              <a:alpha val="47000"/>
            </a:scheme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61" name="Rectangle 22"/>
          <p:cNvSpPr/>
          <p:nvPr>
            <p:custDataLst>
              <p:tags r:id="rId9"/>
            </p:custDataLst>
          </p:nvPr>
        </p:nvSpPr>
        <p:spPr bwMode="gray">
          <a:xfrm>
            <a:off x="8627954" y="3119849"/>
            <a:ext cx="2643762" cy="3105500"/>
          </a:xfrm>
          <a:prstGeom prst="rect">
            <a:avLst/>
          </a:prstGeom>
          <a:solidFill>
            <a:schemeClr val="accent3">
              <a:alpha val="47000"/>
            </a:scheme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10" name="Abgerundetes Rechteck 9"/>
          <p:cNvSpPr/>
          <p:nvPr/>
        </p:nvSpPr>
        <p:spPr>
          <a:xfrm>
            <a:off x="2980335" y="2772727"/>
            <a:ext cx="2643762" cy="321151"/>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b="1" dirty="0"/>
              <a:t>Prozesse</a:t>
            </a:r>
          </a:p>
        </p:txBody>
      </p:sp>
      <p:sp>
        <p:nvSpPr>
          <p:cNvPr id="43" name="Abgerundetes Rechteck 42"/>
          <p:cNvSpPr/>
          <p:nvPr/>
        </p:nvSpPr>
        <p:spPr>
          <a:xfrm>
            <a:off x="5826414" y="2787059"/>
            <a:ext cx="2643762" cy="321151"/>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b="1" dirty="0"/>
              <a:t>People/Departments</a:t>
            </a:r>
          </a:p>
        </p:txBody>
      </p:sp>
      <p:sp>
        <p:nvSpPr>
          <p:cNvPr id="63" name="Abgerundetes Rechteck 62"/>
          <p:cNvSpPr/>
          <p:nvPr/>
        </p:nvSpPr>
        <p:spPr>
          <a:xfrm>
            <a:off x="8619712" y="2792199"/>
            <a:ext cx="2652003" cy="321151"/>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b="1" dirty="0"/>
              <a:t>Systeme (übergreifend)</a:t>
            </a:r>
          </a:p>
        </p:txBody>
      </p:sp>
      <p:sp>
        <p:nvSpPr>
          <p:cNvPr id="41" name="Fußzeilenplatzhalter 9">
            <a:extLst>
              <a:ext uri="{FF2B5EF4-FFF2-40B4-BE49-F238E27FC236}">
                <a16:creationId xmlns:a16="http://schemas.microsoft.com/office/drawing/2014/main" id="{32A0EC88-C513-49C0-8723-B3D2EDA04E54}"/>
              </a:ext>
            </a:extLst>
          </p:cNvPr>
          <p:cNvSpPr>
            <a:spLocks noGrp="1"/>
          </p:cNvSpPr>
          <p:nvPr>
            <p:ph type="ftr" sz="quarter" idx="10"/>
          </p:nvPr>
        </p:nvSpPr>
        <p:spPr>
          <a:xfrm>
            <a:off x="911425" y="6604424"/>
            <a:ext cx="8736971" cy="136944"/>
          </a:xfrm>
        </p:spPr>
        <p:txBody>
          <a:bodyPr/>
          <a:lstStyle/>
          <a:p>
            <a:r>
              <a:rPr lang="de-DE" dirty="0"/>
              <a:t>Fockel</a:t>
            </a:r>
          </a:p>
        </p:txBody>
      </p:sp>
      <p:sp>
        <p:nvSpPr>
          <p:cNvPr id="42" name="Foliennummernplatzhalter 8">
            <a:extLst>
              <a:ext uri="{FF2B5EF4-FFF2-40B4-BE49-F238E27FC236}">
                <a16:creationId xmlns:a16="http://schemas.microsoft.com/office/drawing/2014/main" id="{F6651644-731F-43B8-BAD3-8432041DA8D8}"/>
              </a:ext>
            </a:extLst>
          </p:cNvPr>
          <p:cNvSpPr>
            <a:spLocks noGrp="1"/>
          </p:cNvSpPr>
          <p:nvPr>
            <p:ph type="sldNum" sz="quarter" idx="11"/>
          </p:nvPr>
        </p:nvSpPr>
        <p:spPr>
          <a:xfrm>
            <a:off x="0" y="6604412"/>
            <a:ext cx="911424" cy="136928"/>
          </a:xfrm>
        </p:spPr>
        <p:txBody>
          <a:bodyPr/>
          <a:lstStyle/>
          <a:p>
            <a:fld id="{FFC269A0-BD27-4577-9DED-0AAE60100C51}" type="slidenum">
              <a:rPr lang="de-DE" smtClean="0"/>
              <a:pPr/>
              <a:t>215</a:t>
            </a:fld>
            <a:r>
              <a:rPr lang="de-DE" dirty="0"/>
              <a:t> | ©</a:t>
            </a:r>
          </a:p>
        </p:txBody>
      </p:sp>
    </p:spTree>
    <p:extLst>
      <p:ext uri="{BB962C8B-B14F-4D97-AF65-F5344CB8AC3E}">
        <p14:creationId xmlns:p14="http://schemas.microsoft.com/office/powerpoint/2010/main" val="40693845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09611" name="think-cell Folie" r:id="rId6" imgW="196" imgH="196" progId="TCLayout.ActiveDocument.1">
                  <p:embed/>
                </p:oleObj>
              </mc:Choice>
              <mc:Fallback>
                <p:oleObj name="think-cell Folie" r:id="rId6" imgW="196" imgH="196" progId="TCLayout.ActiveDocument.1">
                  <p:embed/>
                  <p:pic>
                    <p:nvPicPr>
                      <p:cNvPr id="9" name="Objekt 8"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8" name="Rechteck 7"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Fragen Sie sich: Wie digital sind wir in den einzelnen Controlling-Prozessen aufgestellt?</a:t>
            </a:r>
          </a:p>
        </p:txBody>
      </p:sp>
      <p:sp>
        <p:nvSpPr>
          <p:cNvPr id="6" name="Textplatzhalter 5"/>
          <p:cNvSpPr>
            <a:spLocks noGrp="1"/>
          </p:cNvSpPr>
          <p:nvPr>
            <p:ph type="body" sz="quarter" idx="13"/>
          </p:nvPr>
        </p:nvSpPr>
        <p:spPr/>
        <p:txBody>
          <a:bodyPr/>
          <a:lstStyle/>
          <a:p>
            <a:endParaRPr lang="de-DE"/>
          </a:p>
        </p:txBody>
      </p:sp>
      <p:sp>
        <p:nvSpPr>
          <p:cNvPr id="3" name="Chevron 2"/>
          <p:cNvSpPr/>
          <p:nvPr/>
        </p:nvSpPr>
        <p:spPr bwMode="gray">
          <a:xfrm>
            <a:off x="3906317" y="2613747"/>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Konfiguration des Prozesses (Termine, Detailgrad, Personen)</a:t>
            </a:r>
          </a:p>
        </p:txBody>
      </p:sp>
      <p:sp>
        <p:nvSpPr>
          <p:cNvPr id="10" name="Chevron 9"/>
          <p:cNvSpPr/>
          <p:nvPr/>
        </p:nvSpPr>
        <p:spPr bwMode="gray">
          <a:xfrm>
            <a:off x="3933478" y="3185737"/>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Festlegen und kommunizieren der Vorgaben und Prämissen</a:t>
            </a:r>
          </a:p>
        </p:txBody>
      </p:sp>
      <p:sp>
        <p:nvSpPr>
          <p:cNvPr id="11" name="Chevron 10"/>
          <p:cNvSpPr/>
          <p:nvPr/>
        </p:nvSpPr>
        <p:spPr bwMode="gray">
          <a:xfrm>
            <a:off x="3933478" y="3757727"/>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Vorbereiten , Verteilen und Konsolidieren der individuellen Pläne</a:t>
            </a:r>
          </a:p>
        </p:txBody>
      </p:sp>
      <p:sp>
        <p:nvSpPr>
          <p:cNvPr id="12" name="Chevron 11"/>
          <p:cNvSpPr/>
          <p:nvPr/>
        </p:nvSpPr>
        <p:spPr bwMode="gray">
          <a:xfrm>
            <a:off x="3933478" y="4329717"/>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Überprüfen, Anpassen (falls  notwendig) und verabschieden</a:t>
            </a:r>
          </a:p>
        </p:txBody>
      </p:sp>
      <p:sp>
        <p:nvSpPr>
          <p:cNvPr id="13" name="Chevron 12"/>
          <p:cNvSpPr/>
          <p:nvPr/>
        </p:nvSpPr>
        <p:spPr bwMode="gray">
          <a:xfrm>
            <a:off x="3933478" y="4901707"/>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Aktualisieren der Forecasts, Vergleichen mit Plan/Budget und Abweichungsanalyse</a:t>
            </a:r>
          </a:p>
        </p:txBody>
      </p:sp>
      <p:sp>
        <p:nvSpPr>
          <p:cNvPr id="14" name="Chevron 13"/>
          <p:cNvSpPr/>
          <p:nvPr/>
        </p:nvSpPr>
        <p:spPr bwMode="gray">
          <a:xfrm>
            <a:off x="3947249" y="5473696"/>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Erarbeiten von Gegenmaßnahmen</a:t>
            </a:r>
          </a:p>
        </p:txBody>
      </p:sp>
      <p:sp>
        <p:nvSpPr>
          <p:cNvPr id="15" name="Rechteck 14"/>
          <p:cNvSpPr/>
          <p:nvPr/>
        </p:nvSpPr>
        <p:spPr bwMode="gray">
          <a:xfrm>
            <a:off x="8259778" y="4164597"/>
            <a:ext cx="1518096" cy="1857929"/>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400" dirty="0">
                <a:solidFill>
                  <a:schemeClr val="tx1"/>
                </a:solidFill>
              </a:rPr>
              <a:t>Jahresplan, Budget, Forecast (GuV, Bilanz, CF etc.)</a:t>
            </a:r>
          </a:p>
          <a:p>
            <a:pPr marL="285750" indent="-285750">
              <a:buFont typeface="Arial" panose="020B0604020202020204" pitchFamily="34" charset="0"/>
              <a:buChar char="•"/>
            </a:pPr>
            <a:r>
              <a:rPr lang="de-DE" sz="1400" dirty="0">
                <a:solidFill>
                  <a:schemeClr val="tx1"/>
                </a:solidFill>
              </a:rPr>
              <a:t>Ressourcen, Mitarbeiter</a:t>
            </a:r>
          </a:p>
          <a:p>
            <a:pPr marL="285750" indent="-285750">
              <a:buFont typeface="Arial" panose="020B0604020202020204" pitchFamily="34" charset="0"/>
              <a:buChar char="•"/>
            </a:pPr>
            <a:r>
              <a:rPr lang="de-DE" sz="1400" dirty="0">
                <a:solidFill>
                  <a:schemeClr val="tx1"/>
                </a:solidFill>
              </a:rPr>
              <a:t>Mengen und Kapazitäten</a:t>
            </a:r>
          </a:p>
          <a:p>
            <a:pPr marL="285750" indent="-285750">
              <a:buFont typeface="Arial" panose="020B0604020202020204" pitchFamily="34" charset="0"/>
              <a:buChar char="•"/>
            </a:pPr>
            <a:r>
              <a:rPr lang="de-DE" sz="1400" dirty="0">
                <a:solidFill>
                  <a:schemeClr val="tx1"/>
                </a:solidFill>
              </a:rPr>
              <a:t>Maßnahmen</a:t>
            </a:r>
          </a:p>
        </p:txBody>
      </p:sp>
      <p:sp>
        <p:nvSpPr>
          <p:cNvPr id="16" name="Rechteck 15"/>
          <p:cNvSpPr/>
          <p:nvPr/>
        </p:nvSpPr>
        <p:spPr bwMode="gray">
          <a:xfrm>
            <a:off x="2091089" y="4196558"/>
            <a:ext cx="1518096" cy="1857929"/>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400" dirty="0">
                <a:solidFill>
                  <a:schemeClr val="tx1"/>
                </a:solidFill>
              </a:rPr>
              <a:t>Strategischer Plan und Zielvorgaben</a:t>
            </a:r>
          </a:p>
          <a:p>
            <a:pPr marL="285750" indent="-285750">
              <a:buFont typeface="Arial" panose="020B0604020202020204" pitchFamily="34" charset="0"/>
              <a:buChar char="•"/>
            </a:pPr>
            <a:r>
              <a:rPr lang="de-DE" sz="1400" dirty="0">
                <a:solidFill>
                  <a:schemeClr val="tx1"/>
                </a:solidFill>
              </a:rPr>
              <a:t>Planungsbrief</a:t>
            </a:r>
          </a:p>
          <a:p>
            <a:pPr marL="285750" indent="-285750">
              <a:buFont typeface="Arial" panose="020B0604020202020204" pitchFamily="34" charset="0"/>
              <a:buChar char="•"/>
            </a:pPr>
            <a:r>
              <a:rPr lang="de-DE" sz="1400" dirty="0">
                <a:solidFill>
                  <a:schemeClr val="tx1"/>
                </a:solidFill>
              </a:rPr>
              <a:t>Istwert, Abweichung und Analysen</a:t>
            </a:r>
          </a:p>
        </p:txBody>
      </p:sp>
      <p:sp>
        <p:nvSpPr>
          <p:cNvPr id="17" name="Rechteck 16"/>
          <p:cNvSpPr/>
          <p:nvPr/>
        </p:nvSpPr>
        <p:spPr bwMode="gray">
          <a:xfrm>
            <a:off x="2063547" y="2438492"/>
            <a:ext cx="1518096" cy="1386552"/>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Kick-off-Prozess auf der Basis des Planungs-kalenders</a:t>
            </a:r>
          </a:p>
        </p:txBody>
      </p:sp>
      <p:sp>
        <p:nvSpPr>
          <p:cNvPr id="18" name="Rechteck 17"/>
          <p:cNvSpPr/>
          <p:nvPr/>
        </p:nvSpPr>
        <p:spPr bwMode="gray">
          <a:xfrm>
            <a:off x="8259774" y="2438492"/>
            <a:ext cx="1518096" cy="1386552"/>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Verabschiedung des Plans,</a:t>
            </a:r>
          </a:p>
          <a:p>
            <a:pPr algn="ctr"/>
            <a:r>
              <a:rPr lang="de-DE" sz="1400" dirty="0">
                <a:solidFill>
                  <a:schemeClr val="tx1"/>
                </a:solidFill>
              </a:rPr>
              <a:t>Forecasts sind aktuell und Maßnahmen sind bestimmt.</a:t>
            </a:r>
          </a:p>
        </p:txBody>
      </p:sp>
      <p:sp>
        <p:nvSpPr>
          <p:cNvPr id="19" name="Rechteck 18"/>
          <p:cNvSpPr/>
          <p:nvPr/>
        </p:nvSpPr>
        <p:spPr bwMode="gray">
          <a:xfrm>
            <a:off x="8259774" y="2145674"/>
            <a:ext cx="1518096" cy="292821"/>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Prozessende</a:t>
            </a:r>
          </a:p>
        </p:txBody>
      </p:sp>
      <p:sp>
        <p:nvSpPr>
          <p:cNvPr id="20" name="Rechteck 19"/>
          <p:cNvSpPr/>
          <p:nvPr/>
        </p:nvSpPr>
        <p:spPr bwMode="gray">
          <a:xfrm>
            <a:off x="8259774" y="3853908"/>
            <a:ext cx="1518096" cy="292821"/>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Output</a:t>
            </a:r>
          </a:p>
        </p:txBody>
      </p:sp>
      <p:sp>
        <p:nvSpPr>
          <p:cNvPr id="21" name="Rechteck 20"/>
          <p:cNvSpPr/>
          <p:nvPr/>
        </p:nvSpPr>
        <p:spPr bwMode="gray">
          <a:xfrm>
            <a:off x="2091089" y="3899350"/>
            <a:ext cx="1518096" cy="292821"/>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Input</a:t>
            </a:r>
          </a:p>
        </p:txBody>
      </p:sp>
      <p:sp>
        <p:nvSpPr>
          <p:cNvPr id="22" name="Rechteck 21"/>
          <p:cNvSpPr/>
          <p:nvPr/>
        </p:nvSpPr>
        <p:spPr bwMode="gray">
          <a:xfrm>
            <a:off x="2063547" y="2151191"/>
            <a:ext cx="1518096" cy="292821"/>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Prozessstart</a:t>
            </a:r>
          </a:p>
        </p:txBody>
      </p:sp>
      <p:sp>
        <p:nvSpPr>
          <p:cNvPr id="24" name="Rechteck 23"/>
          <p:cNvSpPr/>
          <p:nvPr/>
        </p:nvSpPr>
        <p:spPr bwMode="gray">
          <a:xfrm>
            <a:off x="3907564" y="2169724"/>
            <a:ext cx="4180198" cy="292821"/>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Teilprozesse</a:t>
            </a:r>
          </a:p>
        </p:txBody>
      </p:sp>
      <p:sp>
        <p:nvSpPr>
          <p:cNvPr id="25" name="Richtungspfeil 24"/>
          <p:cNvSpPr/>
          <p:nvPr/>
        </p:nvSpPr>
        <p:spPr bwMode="gray">
          <a:xfrm>
            <a:off x="2063549" y="1711108"/>
            <a:ext cx="4240683" cy="325925"/>
          </a:xfrm>
          <a:prstGeom prst="homePlate">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Planung, Budgetierung und Forecasting</a:t>
            </a:r>
          </a:p>
        </p:txBody>
      </p:sp>
      <p:sp>
        <p:nvSpPr>
          <p:cNvPr id="7" name="Foliennummernplatzhalter 6">
            <a:extLst>
              <a:ext uri="{FF2B5EF4-FFF2-40B4-BE49-F238E27FC236}">
                <a16:creationId xmlns:a16="http://schemas.microsoft.com/office/drawing/2014/main" id="{5DC4D754-9A44-43EB-82C8-2D31E6D9F3BF}"/>
              </a:ext>
            </a:extLst>
          </p:cNvPr>
          <p:cNvSpPr>
            <a:spLocks noGrp="1"/>
          </p:cNvSpPr>
          <p:nvPr>
            <p:ph type="sldNum" sz="quarter" idx="11"/>
          </p:nvPr>
        </p:nvSpPr>
        <p:spPr/>
        <p:txBody>
          <a:bodyPr/>
          <a:lstStyle/>
          <a:p>
            <a:fld id="{FFC269A0-BD27-4577-9DED-0AAE60100C51}" type="slidenum">
              <a:rPr lang="de-DE" smtClean="0"/>
              <a:pPr/>
              <a:t>216</a:t>
            </a:fld>
            <a:r>
              <a:rPr lang="de-DE"/>
              <a:t> | ©</a:t>
            </a:r>
            <a:endParaRPr lang="de-DE" dirty="0"/>
          </a:p>
        </p:txBody>
      </p:sp>
      <p:sp>
        <p:nvSpPr>
          <p:cNvPr id="23" name="Fußzeilenplatzhalter 22">
            <a:extLst>
              <a:ext uri="{FF2B5EF4-FFF2-40B4-BE49-F238E27FC236}">
                <a16:creationId xmlns:a16="http://schemas.microsoft.com/office/drawing/2014/main" id="{202CF31C-4C09-402C-AA0D-A68FEE03445C}"/>
              </a:ext>
            </a:extLst>
          </p:cNvPr>
          <p:cNvSpPr>
            <a:spLocks noGrp="1"/>
          </p:cNvSpPr>
          <p:nvPr>
            <p:ph type="ftr" sz="quarter" idx="10"/>
          </p:nvPr>
        </p:nvSpPr>
        <p:spPr/>
        <p:txBody>
          <a:bodyPr/>
          <a:lstStyle/>
          <a:p>
            <a:r>
              <a:rPr lang="de-DE" dirty="0"/>
              <a:t>Fockel</a:t>
            </a:r>
          </a:p>
        </p:txBody>
      </p:sp>
      <p:pic>
        <p:nvPicPr>
          <p:cNvPr id="5" name="Grafik 4">
            <a:extLst>
              <a:ext uri="{FF2B5EF4-FFF2-40B4-BE49-F238E27FC236}">
                <a16:creationId xmlns:a16="http://schemas.microsoft.com/office/drawing/2014/main" id="{F71F7E88-A396-4641-8A9A-965BF2A479D8}"/>
              </a:ext>
            </a:extLst>
          </p:cNvPr>
          <p:cNvPicPr>
            <a:picLocks noChangeAspect="1"/>
          </p:cNvPicPr>
          <p:nvPr/>
        </p:nvPicPr>
        <p:blipFill>
          <a:blip r:embed="rId8"/>
          <a:stretch>
            <a:fillRect/>
          </a:stretch>
        </p:blipFill>
        <p:spPr>
          <a:xfrm>
            <a:off x="61966" y="1342302"/>
            <a:ext cx="1829569" cy="1683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492485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2668194" y="858444"/>
          <a:ext cx="1191" cy="1191"/>
        </p:xfrm>
        <a:graphic>
          <a:graphicData uri="http://schemas.openxmlformats.org/presentationml/2006/ole">
            <mc:AlternateContent xmlns:mc="http://schemas.openxmlformats.org/markup-compatibility/2006">
              <mc:Choice xmlns:v="urn:schemas-microsoft-com:vml" Requires="v">
                <p:oleObj spid="_x0000_s110635" name="think-cell Folie" r:id="rId6" imgW="196" imgH="196" progId="TCLayout.ActiveDocument.1">
                  <p:embed/>
                </p:oleObj>
              </mc:Choice>
              <mc:Fallback>
                <p:oleObj name="think-cell Folie" r:id="rId6" imgW="196" imgH="196" progId="TCLayout.ActiveDocument.1">
                  <p:embed/>
                  <p:pic>
                    <p:nvPicPr>
                      <p:cNvPr id="8" name="Objekt 7" hidden="1"/>
                      <p:cNvPicPr/>
                      <p:nvPr/>
                    </p:nvPicPr>
                    <p:blipFill>
                      <a:blip r:embed="rId7"/>
                      <a:stretch>
                        <a:fillRect/>
                      </a:stretch>
                    </p:blipFill>
                    <p:spPr>
                      <a:xfrm>
                        <a:off x="2668194" y="858444"/>
                        <a:ext cx="1191" cy="1191"/>
                      </a:xfrm>
                      <a:prstGeom prst="rect">
                        <a:avLst/>
                      </a:prstGeom>
                    </p:spPr>
                  </p:pic>
                </p:oleObj>
              </mc:Fallback>
            </mc:AlternateContent>
          </a:graphicData>
        </a:graphic>
      </p:graphicFrame>
      <p:sp>
        <p:nvSpPr>
          <p:cNvPr id="7" name="Rechteck 6" hidden="1"/>
          <p:cNvSpPr/>
          <p:nvPr>
            <p:custDataLst>
              <p:tags r:id="rId3"/>
            </p:custDataLst>
          </p:nvPr>
        </p:nvSpPr>
        <p:spPr bwMode="gray">
          <a:xfrm>
            <a:off x="2667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p:txBody>
          <a:bodyPr/>
          <a:lstStyle/>
          <a:p>
            <a:r>
              <a:rPr lang="de-DE" dirty="0"/>
              <a:t>Stellen Sie den Nutzen klar dar</a:t>
            </a:r>
            <a:br>
              <a:rPr lang="de-DE" dirty="0"/>
            </a:br>
            <a:r>
              <a:rPr lang="de-DE" dirty="0"/>
              <a:t>Hier: Beispiel zum Self-Service Reporting</a:t>
            </a:r>
          </a:p>
        </p:txBody>
      </p:sp>
      <p:pic>
        <p:nvPicPr>
          <p:cNvPr id="9" name="Inhaltsplatzhalter 8"/>
          <p:cNvPicPr>
            <a:picLocks noGrp="1" noChangeAspect="1"/>
          </p:cNvPicPr>
          <p:nvPr>
            <p:ph idx="1"/>
          </p:nvPr>
        </p:nvPicPr>
        <p:blipFill>
          <a:blip r:embed="rId8"/>
          <a:stretch>
            <a:fillRect/>
          </a:stretch>
        </p:blipFill>
        <p:spPr>
          <a:xfrm>
            <a:off x="1223775" y="1918250"/>
            <a:ext cx="9599690" cy="3749738"/>
          </a:xfrm>
          <a:prstGeom prst="rect">
            <a:avLst/>
          </a:prstGeom>
        </p:spPr>
      </p:pic>
      <p:sp>
        <p:nvSpPr>
          <p:cNvPr id="6" name="Textplatzhalter 5"/>
          <p:cNvSpPr>
            <a:spLocks noGrp="1"/>
          </p:cNvSpPr>
          <p:nvPr>
            <p:ph type="body" sz="quarter" idx="13"/>
          </p:nvPr>
        </p:nvSpPr>
        <p:spPr/>
        <p:txBody>
          <a:bodyPr/>
          <a:lstStyle/>
          <a:p>
            <a:endParaRPr lang="de-DE"/>
          </a:p>
        </p:txBody>
      </p:sp>
      <p:sp>
        <p:nvSpPr>
          <p:cNvPr id="3" name="Foliennummernplatzhalter 2">
            <a:extLst>
              <a:ext uri="{FF2B5EF4-FFF2-40B4-BE49-F238E27FC236}">
                <a16:creationId xmlns:a16="http://schemas.microsoft.com/office/drawing/2014/main" id="{B9B80017-98F4-424B-AF9F-A0203EAD4568}"/>
              </a:ext>
            </a:extLst>
          </p:cNvPr>
          <p:cNvSpPr>
            <a:spLocks noGrp="1"/>
          </p:cNvSpPr>
          <p:nvPr>
            <p:ph type="sldNum" sz="quarter" idx="11"/>
          </p:nvPr>
        </p:nvSpPr>
        <p:spPr/>
        <p:txBody>
          <a:bodyPr/>
          <a:lstStyle/>
          <a:p>
            <a:fld id="{FFC269A0-BD27-4577-9DED-0AAE60100C51}" type="slidenum">
              <a:rPr lang="de-DE" smtClean="0"/>
              <a:pPr/>
              <a:t>217</a:t>
            </a:fld>
            <a:r>
              <a:rPr lang="de-DE"/>
              <a:t> | ©</a:t>
            </a:r>
            <a:endParaRPr lang="de-DE" dirty="0"/>
          </a:p>
        </p:txBody>
      </p:sp>
      <p:sp>
        <p:nvSpPr>
          <p:cNvPr id="10" name="Fußzeilenplatzhalter 9">
            <a:extLst>
              <a:ext uri="{FF2B5EF4-FFF2-40B4-BE49-F238E27FC236}">
                <a16:creationId xmlns:a16="http://schemas.microsoft.com/office/drawing/2014/main" id="{2E1242B9-77B8-4F81-AAAE-8F7E9934358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7245069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F2822A-2C26-4FA6-A6E1-1733B81F2C17}"/>
              </a:ext>
            </a:extLst>
          </p:cNvPr>
          <p:cNvSpPr>
            <a:spLocks noGrp="1"/>
          </p:cNvSpPr>
          <p:nvPr>
            <p:ph type="title"/>
          </p:nvPr>
        </p:nvSpPr>
        <p:spPr/>
        <p:txBody>
          <a:bodyPr/>
          <a:lstStyle/>
          <a:p>
            <a:r>
              <a:rPr lang="de-DE" dirty="0"/>
              <a:t>Beispiel Reifegradmodell für die Digitalisierung des Controllings</a:t>
            </a:r>
          </a:p>
        </p:txBody>
      </p:sp>
      <p:sp>
        <p:nvSpPr>
          <p:cNvPr id="3" name="Inhaltsplatzhalter 2">
            <a:extLst>
              <a:ext uri="{FF2B5EF4-FFF2-40B4-BE49-F238E27FC236}">
                <a16:creationId xmlns:a16="http://schemas.microsoft.com/office/drawing/2014/main" id="{A1F7C925-ACB7-4452-B1B7-D3ABC8DDA500}"/>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B7DDC219-6676-4622-9BBB-4EFFBF1D73CC}"/>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0C1CD6C5-93D9-4168-B9A9-6C1C8D11D805}"/>
              </a:ext>
            </a:extLst>
          </p:cNvPr>
          <p:cNvSpPr>
            <a:spLocks noGrp="1"/>
          </p:cNvSpPr>
          <p:nvPr>
            <p:ph type="sldNum" sz="quarter" idx="11"/>
          </p:nvPr>
        </p:nvSpPr>
        <p:spPr/>
        <p:txBody>
          <a:bodyPr/>
          <a:lstStyle/>
          <a:p>
            <a:fld id="{FFC269A0-BD27-4577-9DED-0AAE60100C51}" type="slidenum">
              <a:rPr lang="de-DE" smtClean="0"/>
              <a:pPr/>
              <a:t>218</a:t>
            </a:fld>
            <a:r>
              <a:rPr lang="de-DE"/>
              <a:t> | ©</a:t>
            </a:r>
            <a:endParaRPr lang="de-DE" dirty="0"/>
          </a:p>
        </p:txBody>
      </p:sp>
      <p:sp>
        <p:nvSpPr>
          <p:cNvPr id="6" name="Textplatzhalter 5">
            <a:extLst>
              <a:ext uri="{FF2B5EF4-FFF2-40B4-BE49-F238E27FC236}">
                <a16:creationId xmlns:a16="http://schemas.microsoft.com/office/drawing/2014/main" id="{4091AB97-E0EB-46C8-9024-274AF9B42C59}"/>
              </a:ext>
            </a:extLst>
          </p:cNvPr>
          <p:cNvSpPr>
            <a:spLocks noGrp="1"/>
          </p:cNvSpPr>
          <p:nvPr>
            <p:ph type="body" sz="quarter" idx="13"/>
          </p:nvPr>
        </p:nvSpPr>
        <p:spPr/>
        <p:txBody>
          <a:bodyPr/>
          <a:lstStyle/>
          <a:p>
            <a:r>
              <a:rPr lang="de-DE" dirty="0"/>
              <a:t>Langmann, Digitalisierung im Controlling, 2021</a:t>
            </a:r>
          </a:p>
        </p:txBody>
      </p:sp>
      <p:pic>
        <p:nvPicPr>
          <p:cNvPr id="8" name="Grafik 7">
            <a:extLst>
              <a:ext uri="{FF2B5EF4-FFF2-40B4-BE49-F238E27FC236}">
                <a16:creationId xmlns:a16="http://schemas.microsoft.com/office/drawing/2014/main" id="{CB41D100-418E-4587-8BDD-E1EFF92F2931}"/>
              </a:ext>
            </a:extLst>
          </p:cNvPr>
          <p:cNvPicPr>
            <a:picLocks noChangeAspect="1"/>
          </p:cNvPicPr>
          <p:nvPr/>
        </p:nvPicPr>
        <p:blipFill>
          <a:blip r:embed="rId3"/>
          <a:stretch>
            <a:fillRect/>
          </a:stretch>
        </p:blipFill>
        <p:spPr>
          <a:xfrm>
            <a:off x="335360" y="1373235"/>
            <a:ext cx="5895975" cy="4352925"/>
          </a:xfrm>
          <a:prstGeom prst="rect">
            <a:avLst/>
          </a:prstGeom>
        </p:spPr>
      </p:pic>
      <p:pic>
        <p:nvPicPr>
          <p:cNvPr id="10" name="Grafik 9">
            <a:extLst>
              <a:ext uri="{FF2B5EF4-FFF2-40B4-BE49-F238E27FC236}">
                <a16:creationId xmlns:a16="http://schemas.microsoft.com/office/drawing/2014/main" id="{7F22181B-7FA0-47A1-9485-1E636F202EAC}"/>
              </a:ext>
            </a:extLst>
          </p:cNvPr>
          <p:cNvPicPr>
            <a:picLocks noChangeAspect="1"/>
          </p:cNvPicPr>
          <p:nvPr/>
        </p:nvPicPr>
        <p:blipFill>
          <a:blip r:embed="rId4"/>
          <a:stretch>
            <a:fillRect/>
          </a:stretch>
        </p:blipFill>
        <p:spPr>
          <a:xfrm>
            <a:off x="6108271" y="1556792"/>
            <a:ext cx="5838825" cy="4229100"/>
          </a:xfrm>
          <a:prstGeom prst="rect">
            <a:avLst/>
          </a:prstGeom>
        </p:spPr>
      </p:pic>
    </p:spTree>
    <p:extLst>
      <p:ext uri="{BB962C8B-B14F-4D97-AF65-F5344CB8AC3E}">
        <p14:creationId xmlns:p14="http://schemas.microsoft.com/office/powerpoint/2010/main" val="851394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6" name="Objekt 345" hidden="1"/>
          <p:cNvGraphicFramePr>
            <a:graphicFrameLocks noChangeAspect="1"/>
          </p:cNvGraphicFramePr>
          <p:nvPr>
            <p:custDataLst>
              <p:tags r:id="rId2"/>
            </p:custDataLst>
            <p:extLst>
              <p:ext uri="{D42A27DB-BD31-4B8C-83A1-F6EECF244321}">
                <p14:modId xmlns:p14="http://schemas.microsoft.com/office/powerpoint/2010/main" val="957151235"/>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8476" name="think-cell Folie" r:id="rId6" imgW="360" imgH="360" progId="TCLayout.ActiveDocument.1">
                  <p:embed/>
                </p:oleObj>
              </mc:Choice>
              <mc:Fallback>
                <p:oleObj name="think-cell Folie" r:id="rId6" imgW="360" imgH="360" progId="TCLayout.ActiveDocument.1">
                  <p:embed/>
                  <p:pic>
                    <p:nvPicPr>
                      <p:cNvPr id="346" name="Objekt 345"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348" name="Rechteck 347"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43" name="Titel 342"/>
          <p:cNvSpPr>
            <a:spLocks noGrp="1"/>
          </p:cNvSpPr>
          <p:nvPr>
            <p:ph type="title"/>
          </p:nvPr>
        </p:nvSpPr>
        <p:spPr/>
        <p:txBody>
          <a:bodyPr/>
          <a:lstStyle/>
          <a:p>
            <a:r>
              <a:rPr lang="de-DE" dirty="0"/>
              <a:t>Das Controller-Prozessmodell</a:t>
            </a:r>
          </a:p>
        </p:txBody>
      </p:sp>
      <p:sp>
        <p:nvSpPr>
          <p:cNvPr id="2" name="Foliennummernplatzhalter 1">
            <a:extLst>
              <a:ext uri="{FF2B5EF4-FFF2-40B4-BE49-F238E27FC236}">
                <a16:creationId xmlns:a16="http://schemas.microsoft.com/office/drawing/2014/main" id="{CE93D9D0-E86F-45C6-B267-0FB0D6A4285E}"/>
              </a:ext>
            </a:extLst>
          </p:cNvPr>
          <p:cNvSpPr>
            <a:spLocks noGrp="1"/>
          </p:cNvSpPr>
          <p:nvPr>
            <p:ph type="sldNum" sz="quarter" idx="11"/>
          </p:nvPr>
        </p:nvSpPr>
        <p:spPr/>
        <p:txBody>
          <a:bodyPr/>
          <a:lstStyle/>
          <a:p>
            <a:fld id="{FFC269A0-BD27-4577-9DED-0AAE60100C51}" type="slidenum">
              <a:rPr lang="de-DE" smtClean="0"/>
              <a:pPr/>
              <a:t>21</a:t>
            </a:fld>
            <a:r>
              <a:rPr lang="de-DE" dirty="0"/>
              <a:t> | ©</a:t>
            </a:r>
          </a:p>
        </p:txBody>
      </p:sp>
      <p:sp>
        <p:nvSpPr>
          <p:cNvPr id="5" name="Fußzeilenplatzhalter 4">
            <a:extLst>
              <a:ext uri="{FF2B5EF4-FFF2-40B4-BE49-F238E27FC236}">
                <a16:creationId xmlns:a16="http://schemas.microsoft.com/office/drawing/2014/main" id="{5AD6B43C-861C-4236-BB9F-39C86AD427E1}"/>
              </a:ext>
            </a:extLst>
          </p:cNvPr>
          <p:cNvSpPr>
            <a:spLocks noGrp="1"/>
          </p:cNvSpPr>
          <p:nvPr>
            <p:ph type="ftr" sz="quarter" idx="10"/>
          </p:nvPr>
        </p:nvSpPr>
        <p:spPr/>
        <p:txBody>
          <a:bodyPr/>
          <a:lstStyle/>
          <a:p>
            <a:r>
              <a:rPr lang="de-DE" dirty="0"/>
              <a:t>Fockel</a:t>
            </a:r>
          </a:p>
        </p:txBody>
      </p:sp>
      <p:pic>
        <p:nvPicPr>
          <p:cNvPr id="7" name="Grafik 6">
            <a:extLst>
              <a:ext uri="{FF2B5EF4-FFF2-40B4-BE49-F238E27FC236}">
                <a16:creationId xmlns:a16="http://schemas.microsoft.com/office/drawing/2014/main" id="{71ACDD8A-5368-4AE4-A491-6700D8A32EFB}"/>
              </a:ext>
            </a:extLst>
          </p:cNvPr>
          <p:cNvPicPr>
            <a:picLocks noChangeAspect="1"/>
          </p:cNvPicPr>
          <p:nvPr/>
        </p:nvPicPr>
        <p:blipFill>
          <a:blip r:embed="rId8"/>
          <a:stretch>
            <a:fillRect/>
          </a:stretch>
        </p:blipFill>
        <p:spPr>
          <a:xfrm>
            <a:off x="3310236" y="1387685"/>
            <a:ext cx="5378052" cy="4700664"/>
          </a:xfrm>
          <a:prstGeom prst="rect">
            <a:avLst/>
          </a:prstGeom>
        </p:spPr>
      </p:pic>
      <p:sp>
        <p:nvSpPr>
          <p:cNvPr id="13" name="Textfeld 12">
            <a:extLst>
              <a:ext uri="{FF2B5EF4-FFF2-40B4-BE49-F238E27FC236}">
                <a16:creationId xmlns:a16="http://schemas.microsoft.com/office/drawing/2014/main" id="{519269C3-A71F-4B58-ABBA-05CED31D491A}"/>
              </a:ext>
            </a:extLst>
          </p:cNvPr>
          <p:cNvSpPr txBox="1"/>
          <p:nvPr/>
        </p:nvSpPr>
        <p:spPr bwMode="gray">
          <a:xfrm>
            <a:off x="4295800" y="6549765"/>
            <a:ext cx="6335484" cy="246221"/>
          </a:xfrm>
          <a:prstGeom prst="rect">
            <a:avLst/>
          </a:prstGeom>
          <a:noFill/>
        </p:spPr>
        <p:txBody>
          <a:bodyPr wrap="square">
            <a:spAutoFit/>
          </a:bodyPr>
          <a:lstStyle/>
          <a:p>
            <a:r>
              <a:rPr lang="de-DE" sz="1000" dirty="0"/>
              <a:t>https://www.igc-controlling.org/fileadmin/downloads/For_members/Controlling_Prozessmodell_2.0.pdf</a:t>
            </a:r>
          </a:p>
        </p:txBody>
      </p:sp>
    </p:spTree>
    <p:extLst>
      <p:ext uri="{BB962C8B-B14F-4D97-AF65-F5344CB8AC3E}">
        <p14:creationId xmlns:p14="http://schemas.microsoft.com/office/powerpoint/2010/main" val="366741827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Ziele eingrenzen bei </a:t>
            </a:r>
            <a:r>
              <a:rPr lang="de-DE" dirty="0" err="1"/>
              <a:t>Predictive</a:t>
            </a:r>
            <a:r>
              <a:rPr lang="de-DE" dirty="0"/>
              <a:t>-Analytics-Zielen: </a:t>
            </a:r>
            <a:br>
              <a:rPr lang="de-DE" dirty="0"/>
            </a:br>
            <a:r>
              <a:rPr lang="de-DE" dirty="0"/>
              <a:t>Filtern nach Nutzen, Datenlage und Komplexität</a:t>
            </a:r>
          </a:p>
        </p:txBody>
      </p:sp>
      <p:sp>
        <p:nvSpPr>
          <p:cNvPr id="4" name="Fußzeilenplatzhalter 3"/>
          <p:cNvSpPr>
            <a:spLocks noGrp="1"/>
          </p:cNvSpPr>
          <p:nvPr>
            <p:ph type="ftr" sz="quarter" idx="10"/>
          </p:nvPr>
        </p:nvSpPr>
        <p:spPr/>
        <p:txBody>
          <a:bodyPr/>
          <a:lstStyle/>
          <a:p>
            <a:r>
              <a:rPr lang="de-DE" dirty="0"/>
              <a:t>Fockel</a:t>
            </a:r>
          </a:p>
        </p:txBody>
      </p:sp>
      <p:sp>
        <p:nvSpPr>
          <p:cNvPr id="5" name="Foliennummernplatzhalter 4"/>
          <p:cNvSpPr>
            <a:spLocks noGrp="1"/>
          </p:cNvSpPr>
          <p:nvPr>
            <p:ph type="sldNum" sz="quarter" idx="11"/>
          </p:nvPr>
        </p:nvSpPr>
        <p:spPr/>
        <p:txBody>
          <a:bodyPr/>
          <a:lstStyle/>
          <a:p>
            <a:fld id="{FFC269A0-BD27-4577-9DED-0AAE60100C51}" type="slidenum">
              <a:rPr lang="de-DE" smtClean="0"/>
              <a:pPr/>
              <a:t>219</a:t>
            </a:fld>
            <a:r>
              <a:rPr lang="de-DE"/>
              <a:t> | ©</a:t>
            </a:r>
            <a:endParaRPr lang="de-DE" dirty="0"/>
          </a:p>
        </p:txBody>
      </p:sp>
      <p:sp>
        <p:nvSpPr>
          <p:cNvPr id="6" name="Textplatzhalter 5"/>
          <p:cNvSpPr>
            <a:spLocks noGrp="1"/>
          </p:cNvSpPr>
          <p:nvPr>
            <p:ph type="body" sz="quarter" idx="13"/>
          </p:nvPr>
        </p:nvSpPr>
        <p:spPr/>
        <p:txBody>
          <a:bodyPr/>
          <a:lstStyle/>
          <a:p>
            <a:endParaRPr lang="de-DE"/>
          </a:p>
        </p:txBody>
      </p:sp>
      <p:grpSp>
        <p:nvGrpSpPr>
          <p:cNvPr id="3" name="Gruppieren 2">
            <a:extLst>
              <a:ext uri="{FF2B5EF4-FFF2-40B4-BE49-F238E27FC236}">
                <a16:creationId xmlns:a16="http://schemas.microsoft.com/office/drawing/2014/main" id="{464CED2A-3DF7-4F85-B9DF-98F7F1FBA592}"/>
              </a:ext>
            </a:extLst>
          </p:cNvPr>
          <p:cNvGrpSpPr/>
          <p:nvPr/>
        </p:nvGrpSpPr>
        <p:grpSpPr>
          <a:xfrm>
            <a:off x="3747322" y="1790324"/>
            <a:ext cx="4319100" cy="4531517"/>
            <a:chOff x="4168926" y="1963093"/>
            <a:chExt cx="3567497" cy="3742951"/>
          </a:xfrm>
        </p:grpSpPr>
        <p:sp>
          <p:nvSpPr>
            <p:cNvPr id="7" name="Abgerundetes Rechteck 6"/>
            <p:cNvSpPr/>
            <p:nvPr/>
          </p:nvSpPr>
          <p:spPr>
            <a:xfrm>
              <a:off x="4223870" y="2425667"/>
              <a:ext cx="3474720" cy="2714524"/>
            </a:xfrm>
            <a:prstGeom prst="roundRect">
              <a:avLst>
                <a:gd name="adj" fmla="val 0"/>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sz="2000"/>
            </a:p>
          </p:txBody>
        </p:sp>
        <p:grpSp>
          <p:nvGrpSpPr>
            <p:cNvPr id="8" name="Gruppieren 7"/>
            <p:cNvGrpSpPr/>
            <p:nvPr/>
          </p:nvGrpSpPr>
          <p:grpSpPr>
            <a:xfrm>
              <a:off x="4168926" y="2806074"/>
              <a:ext cx="3567497" cy="2060965"/>
              <a:chOff x="582734" y="1508125"/>
              <a:chExt cx="7812266" cy="4052888"/>
            </a:xfrm>
          </p:grpSpPr>
          <p:sp>
            <p:nvSpPr>
              <p:cNvPr id="9" name="Oval 9"/>
              <p:cNvSpPr>
                <a:spLocks noChangeArrowheads="1"/>
              </p:cNvSpPr>
              <p:nvPr/>
            </p:nvSpPr>
            <p:spPr bwMode="auto">
              <a:xfrm>
                <a:off x="2497138" y="1797050"/>
                <a:ext cx="4175125" cy="450850"/>
              </a:xfrm>
              <a:prstGeom prst="ellipse">
                <a:avLst/>
              </a:prstGeom>
              <a:gradFill rotWithShape="1">
                <a:gsLst>
                  <a:gs pos="0">
                    <a:srgbClr val="969696">
                      <a:gamma/>
                      <a:shade val="62745"/>
                      <a:invGamma/>
                    </a:srgbClr>
                  </a:gs>
                  <a:gs pos="100000">
                    <a:srgbClr val="969696"/>
                  </a:gs>
                </a:gsLst>
                <a:lin ang="5400000" scaled="1"/>
              </a:gradFill>
              <a:ln w="9525">
                <a:solidFill>
                  <a:schemeClr val="bg1"/>
                </a:solidFill>
                <a:miter lim="800000"/>
                <a:headEnd/>
                <a:tailEnd/>
              </a:ln>
            </p:spPr>
            <p:txBody>
              <a:bodyPr/>
              <a:lstStyle/>
              <a:p>
                <a:endParaRPr lang="de-DE" sz="1400"/>
              </a:p>
            </p:txBody>
          </p:sp>
          <p:sp>
            <p:nvSpPr>
              <p:cNvPr id="10" name="Freeform 10"/>
              <p:cNvSpPr>
                <a:spLocks/>
              </p:cNvSpPr>
              <p:nvPr/>
            </p:nvSpPr>
            <p:spPr bwMode="auto">
              <a:xfrm>
                <a:off x="2517775" y="2054225"/>
                <a:ext cx="4129088" cy="2798763"/>
              </a:xfrm>
              <a:custGeom>
                <a:avLst/>
                <a:gdLst/>
                <a:ahLst/>
                <a:cxnLst>
                  <a:cxn ang="0">
                    <a:pos x="482" y="45"/>
                  </a:cxn>
                  <a:cxn ang="0">
                    <a:pos x="0" y="0"/>
                  </a:cxn>
                  <a:cxn ang="0">
                    <a:pos x="182" y="314"/>
                  </a:cxn>
                  <a:cxn ang="0">
                    <a:pos x="183" y="317"/>
                  </a:cxn>
                  <a:cxn ang="0">
                    <a:pos x="185" y="320"/>
                  </a:cxn>
                  <a:cxn ang="0">
                    <a:pos x="368" y="637"/>
                  </a:cxn>
                  <a:cxn ang="0">
                    <a:pos x="369" y="637"/>
                  </a:cxn>
                  <a:cxn ang="0">
                    <a:pos x="483" y="651"/>
                  </a:cxn>
                  <a:cxn ang="0">
                    <a:pos x="596" y="638"/>
                  </a:cxn>
                  <a:cxn ang="0">
                    <a:pos x="596" y="637"/>
                  </a:cxn>
                  <a:cxn ang="0">
                    <a:pos x="596" y="637"/>
                  </a:cxn>
                  <a:cxn ang="0">
                    <a:pos x="597" y="636"/>
                  </a:cxn>
                  <a:cxn ang="0">
                    <a:pos x="779" y="320"/>
                  </a:cxn>
                  <a:cxn ang="0">
                    <a:pos x="781" y="317"/>
                  </a:cxn>
                  <a:cxn ang="0">
                    <a:pos x="783" y="314"/>
                  </a:cxn>
                  <a:cxn ang="0">
                    <a:pos x="963" y="0"/>
                  </a:cxn>
                  <a:cxn ang="0">
                    <a:pos x="482" y="45"/>
                  </a:cxn>
                </a:cxnLst>
                <a:rect l="0" t="0" r="r" b="b"/>
                <a:pathLst>
                  <a:path w="963" h="651">
                    <a:moveTo>
                      <a:pt x="482" y="45"/>
                    </a:moveTo>
                    <a:cubicBezTo>
                      <a:pt x="237" y="45"/>
                      <a:pt x="35" y="26"/>
                      <a:pt x="0" y="0"/>
                    </a:cubicBezTo>
                    <a:cubicBezTo>
                      <a:pt x="182" y="314"/>
                      <a:pt x="182" y="314"/>
                      <a:pt x="182" y="314"/>
                    </a:cubicBezTo>
                    <a:cubicBezTo>
                      <a:pt x="183" y="317"/>
                      <a:pt x="183" y="317"/>
                      <a:pt x="183" y="317"/>
                    </a:cubicBezTo>
                    <a:cubicBezTo>
                      <a:pt x="185" y="320"/>
                      <a:pt x="185" y="320"/>
                      <a:pt x="185" y="320"/>
                    </a:cubicBezTo>
                    <a:cubicBezTo>
                      <a:pt x="368" y="637"/>
                      <a:pt x="368" y="637"/>
                      <a:pt x="368" y="637"/>
                    </a:cubicBezTo>
                    <a:cubicBezTo>
                      <a:pt x="369" y="637"/>
                      <a:pt x="369" y="637"/>
                      <a:pt x="369" y="637"/>
                    </a:cubicBezTo>
                    <a:cubicBezTo>
                      <a:pt x="374" y="645"/>
                      <a:pt x="423" y="651"/>
                      <a:pt x="483" y="651"/>
                    </a:cubicBezTo>
                    <a:cubicBezTo>
                      <a:pt x="541" y="651"/>
                      <a:pt x="590" y="645"/>
                      <a:pt x="596" y="638"/>
                    </a:cubicBezTo>
                    <a:cubicBezTo>
                      <a:pt x="596" y="637"/>
                      <a:pt x="596" y="637"/>
                      <a:pt x="596" y="637"/>
                    </a:cubicBezTo>
                    <a:cubicBezTo>
                      <a:pt x="596" y="637"/>
                      <a:pt x="596" y="637"/>
                      <a:pt x="596" y="637"/>
                    </a:cubicBezTo>
                    <a:cubicBezTo>
                      <a:pt x="597" y="636"/>
                      <a:pt x="597" y="636"/>
                      <a:pt x="597" y="636"/>
                    </a:cubicBezTo>
                    <a:cubicBezTo>
                      <a:pt x="779" y="320"/>
                      <a:pt x="779" y="320"/>
                      <a:pt x="779" y="320"/>
                    </a:cubicBezTo>
                    <a:cubicBezTo>
                      <a:pt x="781" y="317"/>
                      <a:pt x="781" y="317"/>
                      <a:pt x="781" y="317"/>
                    </a:cubicBezTo>
                    <a:cubicBezTo>
                      <a:pt x="783" y="314"/>
                      <a:pt x="783" y="314"/>
                      <a:pt x="783" y="314"/>
                    </a:cubicBezTo>
                    <a:cubicBezTo>
                      <a:pt x="963" y="0"/>
                      <a:pt x="963" y="0"/>
                      <a:pt x="963" y="0"/>
                    </a:cubicBezTo>
                    <a:cubicBezTo>
                      <a:pt x="928" y="26"/>
                      <a:pt x="726" y="45"/>
                      <a:pt x="482" y="45"/>
                    </a:cubicBezTo>
                    <a:close/>
                  </a:path>
                </a:pathLst>
              </a:custGeom>
              <a:gradFill rotWithShape="1">
                <a:gsLst>
                  <a:gs pos="0">
                    <a:srgbClr val="C0C0C0"/>
                  </a:gs>
                  <a:gs pos="50000">
                    <a:srgbClr val="C0C0C0">
                      <a:gamma/>
                      <a:tint val="26275"/>
                      <a:invGamma/>
                    </a:srgbClr>
                  </a:gs>
                  <a:gs pos="100000">
                    <a:srgbClr val="C0C0C0"/>
                  </a:gs>
                </a:gsLst>
                <a:lin ang="0" scaled="1"/>
              </a:gradFill>
              <a:ln w="9525">
                <a:noFill/>
                <a:miter lim="800000"/>
                <a:headEnd/>
                <a:tailEnd/>
              </a:ln>
            </p:spPr>
            <p:txBody>
              <a:bodyPr/>
              <a:lstStyle/>
              <a:p>
                <a:endParaRPr lang="de-DE" sz="1400"/>
              </a:p>
            </p:txBody>
          </p:sp>
          <p:grpSp>
            <p:nvGrpSpPr>
              <p:cNvPr id="11" name="Gruppierung 2"/>
              <p:cNvGrpSpPr/>
              <p:nvPr/>
            </p:nvGrpSpPr>
            <p:grpSpPr>
              <a:xfrm>
                <a:off x="2625724" y="2657503"/>
                <a:ext cx="1114425" cy="2104997"/>
                <a:chOff x="2366963" y="2163763"/>
                <a:chExt cx="1373188" cy="2598738"/>
              </a:xfrm>
            </p:grpSpPr>
            <p:sp>
              <p:nvSpPr>
                <p:cNvPr id="43" name="Line 12"/>
                <p:cNvSpPr>
                  <a:spLocks noChangeShapeType="1"/>
                </p:cNvSpPr>
                <p:nvPr/>
              </p:nvSpPr>
              <p:spPr bwMode="gray">
                <a:xfrm rot="21500941" flipH="1" flipV="1">
                  <a:off x="2366963" y="2163763"/>
                  <a:ext cx="1373188" cy="2598738"/>
                </a:xfrm>
                <a:prstGeom prst="line">
                  <a:avLst/>
                </a:prstGeom>
                <a:noFill/>
                <a:ln w="38100">
                  <a:solidFill>
                    <a:srgbClr val="868282"/>
                  </a:solidFill>
                  <a:prstDash val="sysDot"/>
                  <a:round/>
                  <a:headEnd type="triangle" w="lg" len="lg"/>
                  <a:tailEnd w="lg" len="lg"/>
                </a:ln>
              </p:spPr>
              <p:txBody>
                <a:bodyPr/>
                <a:lstStyle/>
                <a:p>
                  <a:endParaRPr lang="de-DE" sz="1400"/>
                </a:p>
              </p:txBody>
            </p:sp>
            <p:sp>
              <p:nvSpPr>
                <p:cNvPr id="44" name="Text Box 11"/>
                <p:cNvSpPr txBox="1">
                  <a:spLocks noChangeArrowheads="1"/>
                </p:cNvSpPr>
                <p:nvPr/>
              </p:nvSpPr>
              <p:spPr bwMode="gray">
                <a:xfrm rot="3674011">
                  <a:off x="1781716" y="3113783"/>
                  <a:ext cx="2060628" cy="885264"/>
                </a:xfrm>
                <a:prstGeom prst="rect">
                  <a:avLst/>
                </a:prstGeom>
                <a:noFill/>
                <a:ln w="9525">
                  <a:noFill/>
                  <a:miter lim="800000"/>
                  <a:headEnd/>
                  <a:tailEnd/>
                </a:ln>
              </p:spPr>
              <p:txBody>
                <a:bodyPr wrap="none" lIns="90000" tIns="90000" rIns="72000" bIns="90000">
                  <a:spAutoFit/>
                </a:bodyPr>
                <a:lstStyle/>
                <a:p>
                  <a:pPr marL="177800" indent="-177800" algn="ctr" defTabSz="801688">
                    <a:spcBef>
                      <a:spcPct val="20000"/>
                    </a:spcBef>
                  </a:pPr>
                  <a:r>
                    <a:rPr lang="de-DE" sz="1400" noProof="1">
                      <a:cs typeface="Calibri" panose="020F0502020204030204" pitchFamily="34" charset="0"/>
                    </a:rPr>
                    <a:t>Placeholder</a:t>
                  </a:r>
                </a:p>
              </p:txBody>
            </p:sp>
          </p:grpSp>
          <p:sp>
            <p:nvSpPr>
              <p:cNvPr id="12" name="Oval 15"/>
              <p:cNvSpPr>
                <a:spLocks noChangeArrowheads="1"/>
              </p:cNvSpPr>
              <p:nvPr/>
            </p:nvSpPr>
            <p:spPr bwMode="auto">
              <a:xfrm>
                <a:off x="4095750" y="4724400"/>
                <a:ext cx="981075" cy="128588"/>
              </a:xfrm>
              <a:prstGeom prst="ellipse">
                <a:avLst/>
              </a:prstGeom>
              <a:gradFill rotWithShape="1">
                <a:gsLst>
                  <a:gs pos="0">
                    <a:srgbClr val="969696">
                      <a:gamma/>
                      <a:tint val="38431"/>
                      <a:invGamma/>
                    </a:srgbClr>
                  </a:gs>
                  <a:gs pos="100000">
                    <a:srgbClr val="969696"/>
                  </a:gs>
                </a:gsLst>
                <a:lin ang="0" scaled="1"/>
              </a:gradFill>
              <a:ln w="9525">
                <a:noFill/>
                <a:miter lim="800000"/>
                <a:headEnd/>
                <a:tailEnd/>
              </a:ln>
            </p:spPr>
            <p:txBody>
              <a:bodyPr/>
              <a:lstStyle/>
              <a:p>
                <a:endParaRPr lang="de-DE" sz="1400"/>
              </a:p>
            </p:txBody>
          </p:sp>
          <p:grpSp>
            <p:nvGrpSpPr>
              <p:cNvPr id="13" name="Group 16"/>
              <p:cNvGrpSpPr>
                <a:grpSpLocks/>
              </p:cNvGrpSpPr>
              <p:nvPr/>
            </p:nvGrpSpPr>
            <p:grpSpPr bwMode="auto">
              <a:xfrm>
                <a:off x="3165475" y="1943100"/>
                <a:ext cx="930275" cy="944563"/>
                <a:chOff x="312" y="1216"/>
                <a:chExt cx="932" cy="946"/>
              </a:xfrm>
            </p:grpSpPr>
            <p:sp>
              <p:nvSpPr>
                <p:cNvPr id="40" name="Oval 5"/>
                <p:cNvSpPr>
                  <a:spLocks noChangeArrowheads="1"/>
                </p:cNvSpPr>
                <p:nvPr/>
              </p:nvSpPr>
              <p:spPr bwMode="gray">
                <a:xfrm>
                  <a:off x="312" y="1216"/>
                  <a:ext cx="932" cy="946"/>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pPr algn="ctr" eaLnBrk="0" hangingPunct="0"/>
                  <a:endParaRPr lang="de-DE" sz="1400" noProof="1">
                    <a:cs typeface="Calibri" panose="020F0502020204030204" pitchFamily="34" charset="0"/>
                  </a:endParaRPr>
                </a:p>
              </p:txBody>
            </p:sp>
            <p:sp>
              <p:nvSpPr>
                <p:cNvPr id="41" name="Freeform 6"/>
                <p:cNvSpPr>
                  <a:spLocks/>
                </p:cNvSpPr>
                <p:nvPr/>
              </p:nvSpPr>
              <p:spPr bwMode="gray">
                <a:xfrm>
                  <a:off x="324" y="1630"/>
                  <a:ext cx="909" cy="52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sz="1400" noProof="1">
                    <a:cs typeface="Calibri" panose="020F0502020204030204" pitchFamily="34" charset="0"/>
                  </a:endParaRPr>
                </a:p>
              </p:txBody>
            </p:sp>
            <p:pic>
              <p:nvPicPr>
                <p:cNvPr id="42" name="Picture 7"/>
                <p:cNvPicPr>
                  <a:picLocks noChangeAspect="1" noChangeArrowheads="1"/>
                </p:cNvPicPr>
                <p:nvPr/>
              </p:nvPicPr>
              <p:blipFill>
                <a:blip r:embed="rId3" cstate="print"/>
                <a:srcRect/>
                <a:stretch>
                  <a:fillRect/>
                </a:stretch>
              </p:blipFill>
              <p:spPr bwMode="gray">
                <a:xfrm>
                  <a:off x="489" y="1236"/>
                  <a:ext cx="582" cy="342"/>
                </a:xfrm>
                <a:prstGeom prst="rect">
                  <a:avLst/>
                </a:prstGeom>
                <a:noFill/>
              </p:spPr>
            </p:pic>
          </p:grpSp>
          <p:grpSp>
            <p:nvGrpSpPr>
              <p:cNvPr id="14" name="Group 20"/>
              <p:cNvGrpSpPr>
                <a:grpSpLocks/>
              </p:cNvGrpSpPr>
              <p:nvPr/>
            </p:nvGrpSpPr>
            <p:grpSpPr bwMode="auto">
              <a:xfrm>
                <a:off x="4859338" y="1508125"/>
                <a:ext cx="1074738" cy="1090613"/>
                <a:chOff x="312" y="1216"/>
                <a:chExt cx="932" cy="946"/>
              </a:xfrm>
            </p:grpSpPr>
            <p:sp>
              <p:nvSpPr>
                <p:cNvPr id="37" name="Oval 5"/>
                <p:cNvSpPr>
                  <a:spLocks noChangeArrowheads="1"/>
                </p:cNvSpPr>
                <p:nvPr/>
              </p:nvSpPr>
              <p:spPr bwMode="gray">
                <a:xfrm>
                  <a:off x="312" y="1216"/>
                  <a:ext cx="932" cy="946"/>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endParaRPr lang="de-DE" sz="1400"/>
                </a:p>
              </p:txBody>
            </p:sp>
            <p:sp>
              <p:nvSpPr>
                <p:cNvPr id="38" name="Freeform 6"/>
                <p:cNvSpPr>
                  <a:spLocks/>
                </p:cNvSpPr>
                <p:nvPr/>
              </p:nvSpPr>
              <p:spPr bwMode="gray">
                <a:xfrm>
                  <a:off x="324" y="1630"/>
                  <a:ext cx="909" cy="52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1400"/>
                </a:p>
              </p:txBody>
            </p:sp>
            <p:pic>
              <p:nvPicPr>
                <p:cNvPr id="39" name="Picture 7"/>
                <p:cNvPicPr>
                  <a:picLocks noChangeAspect="1" noChangeArrowheads="1"/>
                </p:cNvPicPr>
                <p:nvPr/>
              </p:nvPicPr>
              <p:blipFill>
                <a:blip r:embed="rId4" cstate="print"/>
                <a:srcRect/>
                <a:stretch>
                  <a:fillRect/>
                </a:stretch>
              </p:blipFill>
              <p:spPr bwMode="gray">
                <a:xfrm>
                  <a:off x="489" y="1236"/>
                  <a:ext cx="582" cy="342"/>
                </a:xfrm>
                <a:prstGeom prst="rect">
                  <a:avLst/>
                </a:prstGeom>
                <a:noFill/>
              </p:spPr>
            </p:pic>
          </p:grpSp>
          <p:grpSp>
            <p:nvGrpSpPr>
              <p:cNvPr id="15" name="Group 24"/>
              <p:cNvGrpSpPr>
                <a:grpSpLocks/>
              </p:cNvGrpSpPr>
              <p:nvPr/>
            </p:nvGrpSpPr>
            <p:grpSpPr bwMode="auto">
              <a:xfrm>
                <a:off x="4179888" y="3027363"/>
                <a:ext cx="693738" cy="703263"/>
                <a:chOff x="312" y="1216"/>
                <a:chExt cx="932" cy="946"/>
              </a:xfrm>
            </p:grpSpPr>
            <p:sp>
              <p:nvSpPr>
                <p:cNvPr id="34" name="Oval 5"/>
                <p:cNvSpPr>
                  <a:spLocks noChangeArrowheads="1"/>
                </p:cNvSpPr>
                <p:nvPr/>
              </p:nvSpPr>
              <p:spPr bwMode="gray">
                <a:xfrm>
                  <a:off x="312" y="1216"/>
                  <a:ext cx="932" cy="946"/>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endParaRPr lang="de-DE" sz="1400"/>
                </a:p>
              </p:txBody>
            </p:sp>
            <p:sp>
              <p:nvSpPr>
                <p:cNvPr id="35" name="Freeform 6"/>
                <p:cNvSpPr>
                  <a:spLocks/>
                </p:cNvSpPr>
                <p:nvPr/>
              </p:nvSpPr>
              <p:spPr bwMode="gray">
                <a:xfrm>
                  <a:off x="324" y="1630"/>
                  <a:ext cx="909" cy="52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1400"/>
                </a:p>
              </p:txBody>
            </p:sp>
            <p:pic>
              <p:nvPicPr>
                <p:cNvPr id="36" name="Picture 7"/>
                <p:cNvPicPr>
                  <a:picLocks noChangeAspect="1" noChangeArrowheads="1"/>
                </p:cNvPicPr>
                <p:nvPr/>
              </p:nvPicPr>
              <p:blipFill>
                <a:blip r:embed="rId5" cstate="print"/>
                <a:srcRect/>
                <a:stretch>
                  <a:fillRect/>
                </a:stretch>
              </p:blipFill>
              <p:spPr bwMode="gray">
                <a:xfrm>
                  <a:off x="489" y="1236"/>
                  <a:ext cx="582" cy="342"/>
                </a:xfrm>
                <a:prstGeom prst="rect">
                  <a:avLst/>
                </a:prstGeom>
                <a:noFill/>
              </p:spPr>
            </p:pic>
          </p:grpSp>
          <p:grpSp>
            <p:nvGrpSpPr>
              <p:cNvPr id="16" name="Gruppierung 1"/>
              <p:cNvGrpSpPr/>
              <p:nvPr/>
            </p:nvGrpSpPr>
            <p:grpSpPr>
              <a:xfrm>
                <a:off x="5353052" y="1771648"/>
                <a:ext cx="3041948" cy="672160"/>
                <a:chOff x="5353052" y="1771648"/>
                <a:chExt cx="3041948" cy="672160"/>
              </a:xfrm>
            </p:grpSpPr>
            <p:sp>
              <p:nvSpPr>
                <p:cNvPr id="32" name="Line 29"/>
                <p:cNvSpPr>
                  <a:spLocks noChangeShapeType="1"/>
                </p:cNvSpPr>
                <p:nvPr/>
              </p:nvSpPr>
              <p:spPr bwMode="gray">
                <a:xfrm>
                  <a:off x="5353052" y="1771648"/>
                  <a:ext cx="2943225" cy="85336"/>
                </a:xfrm>
                <a:prstGeom prst="line">
                  <a:avLst/>
                </a:prstGeom>
                <a:noFill/>
                <a:ln w="38100">
                  <a:solidFill>
                    <a:srgbClr val="868282"/>
                  </a:solidFill>
                  <a:prstDash val="sysDot"/>
                  <a:round/>
                  <a:headEnd/>
                  <a:tailEnd/>
                </a:ln>
              </p:spPr>
              <p:txBody>
                <a:bodyPr/>
                <a:lstStyle/>
                <a:p>
                  <a:endParaRPr lang="de-DE" sz="1400"/>
                </a:p>
              </p:txBody>
            </p:sp>
            <p:sp>
              <p:nvSpPr>
                <p:cNvPr id="33" name="Text Box 28"/>
                <p:cNvSpPr txBox="1">
                  <a:spLocks noChangeArrowheads="1"/>
                </p:cNvSpPr>
                <p:nvPr/>
              </p:nvSpPr>
              <p:spPr bwMode="gray">
                <a:xfrm>
                  <a:off x="6372222" y="1798637"/>
                  <a:ext cx="2022778" cy="645171"/>
                </a:xfrm>
                <a:prstGeom prst="rect">
                  <a:avLst/>
                </a:prstGeom>
                <a:noFill/>
                <a:ln w="9525">
                  <a:noFill/>
                  <a:miter lim="800000"/>
                  <a:headEnd/>
                  <a:tailEnd/>
                </a:ln>
              </p:spPr>
              <p:txBody>
                <a:bodyPr wrap="square" lIns="90000" tIns="90000" rIns="72000" bIns="90000">
                  <a:spAutoFit/>
                </a:bodyPr>
                <a:lstStyle/>
                <a:p>
                  <a:pPr marL="177800" indent="-177800" algn="r" defTabSz="801688">
                    <a:spcBef>
                      <a:spcPct val="20000"/>
                    </a:spcBef>
                  </a:pPr>
                  <a:r>
                    <a:rPr lang="de-DE" sz="1400" noProof="1">
                      <a:cs typeface="Calibri" panose="020F0502020204030204" pitchFamily="34" charset="0"/>
                    </a:rPr>
                    <a:t>1. Nutzen</a:t>
                  </a:r>
                </a:p>
              </p:txBody>
            </p:sp>
          </p:grpSp>
          <p:grpSp>
            <p:nvGrpSpPr>
              <p:cNvPr id="17" name="Group 35"/>
              <p:cNvGrpSpPr>
                <a:grpSpLocks/>
              </p:cNvGrpSpPr>
              <p:nvPr/>
            </p:nvGrpSpPr>
            <p:grpSpPr bwMode="auto">
              <a:xfrm>
                <a:off x="4500563" y="3933825"/>
                <a:ext cx="550863" cy="558800"/>
                <a:chOff x="312" y="1216"/>
                <a:chExt cx="932" cy="946"/>
              </a:xfrm>
            </p:grpSpPr>
            <p:sp>
              <p:nvSpPr>
                <p:cNvPr id="29" name="Oval 5"/>
                <p:cNvSpPr>
                  <a:spLocks noChangeArrowheads="1"/>
                </p:cNvSpPr>
                <p:nvPr/>
              </p:nvSpPr>
              <p:spPr bwMode="gray">
                <a:xfrm>
                  <a:off x="312" y="1216"/>
                  <a:ext cx="932" cy="946"/>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endParaRPr lang="de-DE" sz="1400"/>
                </a:p>
              </p:txBody>
            </p:sp>
            <p:sp>
              <p:nvSpPr>
                <p:cNvPr id="30" name="Freeform 6"/>
                <p:cNvSpPr>
                  <a:spLocks/>
                </p:cNvSpPr>
                <p:nvPr/>
              </p:nvSpPr>
              <p:spPr bwMode="gray">
                <a:xfrm>
                  <a:off x="324" y="1630"/>
                  <a:ext cx="909" cy="52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1400"/>
                </a:p>
              </p:txBody>
            </p:sp>
            <p:pic>
              <p:nvPicPr>
                <p:cNvPr id="31" name="Picture 7"/>
                <p:cNvPicPr>
                  <a:picLocks noChangeAspect="1" noChangeArrowheads="1"/>
                </p:cNvPicPr>
                <p:nvPr/>
              </p:nvPicPr>
              <p:blipFill>
                <a:blip r:embed="rId6" cstate="print"/>
                <a:srcRect/>
                <a:stretch>
                  <a:fillRect/>
                </a:stretch>
              </p:blipFill>
              <p:spPr bwMode="gray">
                <a:xfrm>
                  <a:off x="489" y="1236"/>
                  <a:ext cx="582" cy="342"/>
                </a:xfrm>
                <a:prstGeom prst="rect">
                  <a:avLst/>
                </a:prstGeom>
                <a:noFill/>
              </p:spPr>
            </p:pic>
          </p:grpSp>
          <p:grpSp>
            <p:nvGrpSpPr>
              <p:cNvPr id="18" name="Group 30"/>
              <p:cNvGrpSpPr>
                <a:grpSpLocks/>
              </p:cNvGrpSpPr>
              <p:nvPr/>
            </p:nvGrpSpPr>
            <p:grpSpPr bwMode="auto">
              <a:xfrm>
                <a:off x="2517775" y="2054225"/>
                <a:ext cx="4129088" cy="3014663"/>
                <a:chOff x="1586" y="1294"/>
                <a:chExt cx="2601" cy="1899"/>
              </a:xfrm>
            </p:grpSpPr>
            <p:sp>
              <p:nvSpPr>
                <p:cNvPr id="27" name="Freeform 31"/>
                <p:cNvSpPr>
                  <a:spLocks/>
                </p:cNvSpPr>
                <p:nvPr/>
              </p:nvSpPr>
              <p:spPr bwMode="auto">
                <a:xfrm>
                  <a:off x="1586" y="1294"/>
                  <a:ext cx="2601" cy="1763"/>
                </a:xfrm>
                <a:custGeom>
                  <a:avLst/>
                  <a:gdLst/>
                  <a:ahLst/>
                  <a:cxnLst>
                    <a:cxn ang="0">
                      <a:pos x="482" y="45"/>
                    </a:cxn>
                    <a:cxn ang="0">
                      <a:pos x="0" y="0"/>
                    </a:cxn>
                    <a:cxn ang="0">
                      <a:pos x="182" y="314"/>
                    </a:cxn>
                    <a:cxn ang="0">
                      <a:pos x="183" y="317"/>
                    </a:cxn>
                    <a:cxn ang="0">
                      <a:pos x="185" y="320"/>
                    </a:cxn>
                    <a:cxn ang="0">
                      <a:pos x="368" y="637"/>
                    </a:cxn>
                    <a:cxn ang="0">
                      <a:pos x="369" y="637"/>
                    </a:cxn>
                    <a:cxn ang="0">
                      <a:pos x="483" y="651"/>
                    </a:cxn>
                    <a:cxn ang="0">
                      <a:pos x="596" y="638"/>
                    </a:cxn>
                    <a:cxn ang="0">
                      <a:pos x="596" y="637"/>
                    </a:cxn>
                    <a:cxn ang="0">
                      <a:pos x="596" y="637"/>
                    </a:cxn>
                    <a:cxn ang="0">
                      <a:pos x="597" y="636"/>
                    </a:cxn>
                    <a:cxn ang="0">
                      <a:pos x="779" y="320"/>
                    </a:cxn>
                    <a:cxn ang="0">
                      <a:pos x="781" y="317"/>
                    </a:cxn>
                    <a:cxn ang="0">
                      <a:pos x="783" y="314"/>
                    </a:cxn>
                    <a:cxn ang="0">
                      <a:pos x="963" y="0"/>
                    </a:cxn>
                    <a:cxn ang="0">
                      <a:pos x="482" y="45"/>
                    </a:cxn>
                  </a:cxnLst>
                  <a:rect l="0" t="0" r="r" b="b"/>
                  <a:pathLst>
                    <a:path w="963" h="651">
                      <a:moveTo>
                        <a:pt x="482" y="45"/>
                      </a:moveTo>
                      <a:cubicBezTo>
                        <a:pt x="237" y="45"/>
                        <a:pt x="35" y="26"/>
                        <a:pt x="0" y="0"/>
                      </a:cubicBezTo>
                      <a:cubicBezTo>
                        <a:pt x="182" y="314"/>
                        <a:pt x="182" y="314"/>
                        <a:pt x="182" y="314"/>
                      </a:cubicBezTo>
                      <a:cubicBezTo>
                        <a:pt x="183" y="317"/>
                        <a:pt x="183" y="317"/>
                        <a:pt x="183" y="317"/>
                      </a:cubicBezTo>
                      <a:cubicBezTo>
                        <a:pt x="185" y="320"/>
                        <a:pt x="185" y="320"/>
                        <a:pt x="185" y="320"/>
                      </a:cubicBezTo>
                      <a:cubicBezTo>
                        <a:pt x="368" y="637"/>
                        <a:pt x="368" y="637"/>
                        <a:pt x="368" y="637"/>
                      </a:cubicBezTo>
                      <a:cubicBezTo>
                        <a:pt x="369" y="637"/>
                        <a:pt x="369" y="637"/>
                        <a:pt x="369" y="637"/>
                      </a:cubicBezTo>
                      <a:cubicBezTo>
                        <a:pt x="374" y="645"/>
                        <a:pt x="423" y="651"/>
                        <a:pt x="483" y="651"/>
                      </a:cubicBezTo>
                      <a:cubicBezTo>
                        <a:pt x="541" y="651"/>
                        <a:pt x="590" y="645"/>
                        <a:pt x="596" y="638"/>
                      </a:cubicBezTo>
                      <a:cubicBezTo>
                        <a:pt x="596" y="637"/>
                        <a:pt x="596" y="637"/>
                        <a:pt x="596" y="637"/>
                      </a:cubicBezTo>
                      <a:cubicBezTo>
                        <a:pt x="596" y="637"/>
                        <a:pt x="596" y="637"/>
                        <a:pt x="596" y="637"/>
                      </a:cubicBezTo>
                      <a:cubicBezTo>
                        <a:pt x="597" y="636"/>
                        <a:pt x="597" y="636"/>
                        <a:pt x="597" y="636"/>
                      </a:cubicBezTo>
                      <a:cubicBezTo>
                        <a:pt x="779" y="320"/>
                        <a:pt x="779" y="320"/>
                        <a:pt x="779" y="320"/>
                      </a:cubicBezTo>
                      <a:cubicBezTo>
                        <a:pt x="781" y="317"/>
                        <a:pt x="781" y="317"/>
                        <a:pt x="781" y="317"/>
                      </a:cubicBezTo>
                      <a:cubicBezTo>
                        <a:pt x="783" y="314"/>
                        <a:pt x="783" y="314"/>
                        <a:pt x="783" y="314"/>
                      </a:cubicBezTo>
                      <a:cubicBezTo>
                        <a:pt x="963" y="0"/>
                        <a:pt x="963" y="0"/>
                        <a:pt x="963" y="0"/>
                      </a:cubicBezTo>
                      <a:cubicBezTo>
                        <a:pt x="928" y="26"/>
                        <a:pt x="726" y="45"/>
                        <a:pt x="482" y="45"/>
                      </a:cubicBezTo>
                      <a:close/>
                    </a:path>
                  </a:pathLst>
                </a:custGeom>
                <a:gradFill rotWithShape="1">
                  <a:gsLst>
                    <a:gs pos="0">
                      <a:srgbClr val="C0C0C0">
                        <a:alpha val="50000"/>
                      </a:srgbClr>
                    </a:gs>
                    <a:gs pos="50000">
                      <a:srgbClr val="C0C0C0">
                        <a:gamma/>
                        <a:tint val="26275"/>
                        <a:invGamma/>
                        <a:alpha val="50000"/>
                      </a:srgbClr>
                    </a:gs>
                    <a:gs pos="100000">
                      <a:srgbClr val="C0C0C0">
                        <a:alpha val="50000"/>
                      </a:srgbClr>
                    </a:gs>
                  </a:gsLst>
                  <a:lin ang="0" scaled="1"/>
                </a:gradFill>
                <a:ln w="9525">
                  <a:noFill/>
                  <a:miter lim="800000"/>
                  <a:headEnd/>
                  <a:tailEnd/>
                </a:ln>
              </p:spPr>
              <p:txBody>
                <a:bodyPr/>
                <a:lstStyle/>
                <a:p>
                  <a:endParaRPr lang="de-DE" sz="1400"/>
                </a:p>
              </p:txBody>
            </p:sp>
            <p:pic>
              <p:nvPicPr>
                <p:cNvPr id="28" name="Picture 32"/>
                <p:cNvPicPr>
                  <a:picLocks noChangeAspect="1" noChangeArrowheads="1"/>
                </p:cNvPicPr>
                <p:nvPr/>
              </p:nvPicPr>
              <p:blipFill>
                <a:blip r:embed="rId7" cstate="print"/>
                <a:srcRect/>
                <a:stretch>
                  <a:fillRect/>
                </a:stretch>
              </p:blipFill>
              <p:spPr bwMode="auto">
                <a:xfrm>
                  <a:off x="1654" y="1322"/>
                  <a:ext cx="1119" cy="1871"/>
                </a:xfrm>
                <a:prstGeom prst="rect">
                  <a:avLst/>
                </a:prstGeom>
                <a:noFill/>
                <a:ln w="9525">
                  <a:miter lim="800000"/>
                  <a:headEnd/>
                  <a:tailEnd/>
                </a:ln>
                <a:effectLst/>
              </p:spPr>
            </p:pic>
          </p:grpSp>
          <p:sp>
            <p:nvSpPr>
              <p:cNvPr id="19" name="Freeform 33"/>
              <p:cNvSpPr>
                <a:spLocks/>
              </p:cNvSpPr>
              <p:nvPr/>
            </p:nvSpPr>
            <p:spPr bwMode="auto">
              <a:xfrm>
                <a:off x="4095750" y="4792663"/>
                <a:ext cx="976313" cy="700088"/>
              </a:xfrm>
              <a:custGeom>
                <a:avLst/>
                <a:gdLst/>
                <a:ahLst/>
                <a:cxnLst>
                  <a:cxn ang="0">
                    <a:pos x="115" y="14"/>
                  </a:cxn>
                  <a:cxn ang="0">
                    <a:pos x="1" y="0"/>
                  </a:cxn>
                  <a:cxn ang="0">
                    <a:pos x="0" y="0"/>
                  </a:cxn>
                  <a:cxn ang="0">
                    <a:pos x="0" y="0"/>
                  </a:cxn>
                  <a:cxn ang="0">
                    <a:pos x="0" y="0"/>
                  </a:cxn>
                  <a:cxn ang="0">
                    <a:pos x="0" y="163"/>
                  </a:cxn>
                  <a:cxn ang="0">
                    <a:pos x="228" y="163"/>
                  </a:cxn>
                  <a:cxn ang="0">
                    <a:pos x="228" y="1"/>
                  </a:cxn>
                  <a:cxn ang="0">
                    <a:pos x="115" y="14"/>
                  </a:cxn>
                </a:cxnLst>
                <a:rect l="0" t="0" r="r" b="b"/>
                <a:pathLst>
                  <a:path w="228" h="163">
                    <a:moveTo>
                      <a:pt x="115" y="14"/>
                    </a:moveTo>
                    <a:cubicBezTo>
                      <a:pt x="55" y="14"/>
                      <a:pt x="6" y="8"/>
                      <a:pt x="1" y="0"/>
                    </a:cubicBezTo>
                    <a:cubicBezTo>
                      <a:pt x="0" y="0"/>
                      <a:pt x="0" y="0"/>
                      <a:pt x="0" y="0"/>
                    </a:cubicBezTo>
                    <a:cubicBezTo>
                      <a:pt x="0" y="0"/>
                      <a:pt x="0" y="0"/>
                      <a:pt x="0" y="0"/>
                    </a:cubicBezTo>
                    <a:cubicBezTo>
                      <a:pt x="0" y="0"/>
                      <a:pt x="0" y="0"/>
                      <a:pt x="0" y="0"/>
                    </a:cubicBezTo>
                    <a:cubicBezTo>
                      <a:pt x="0" y="163"/>
                      <a:pt x="0" y="163"/>
                      <a:pt x="0" y="163"/>
                    </a:cubicBezTo>
                    <a:cubicBezTo>
                      <a:pt x="228" y="163"/>
                      <a:pt x="228" y="163"/>
                      <a:pt x="228" y="163"/>
                    </a:cubicBezTo>
                    <a:cubicBezTo>
                      <a:pt x="228" y="1"/>
                      <a:pt x="228" y="1"/>
                      <a:pt x="228" y="1"/>
                    </a:cubicBezTo>
                    <a:cubicBezTo>
                      <a:pt x="222" y="8"/>
                      <a:pt x="173" y="14"/>
                      <a:pt x="115" y="14"/>
                    </a:cubicBezTo>
                    <a:close/>
                  </a:path>
                </a:pathLst>
              </a:custGeom>
              <a:gradFill rotWithShape="1">
                <a:gsLst>
                  <a:gs pos="0">
                    <a:srgbClr val="C0C0C0"/>
                  </a:gs>
                  <a:gs pos="50000">
                    <a:srgbClr val="C0C0C0">
                      <a:gamma/>
                      <a:tint val="26275"/>
                      <a:invGamma/>
                    </a:srgbClr>
                  </a:gs>
                  <a:gs pos="100000">
                    <a:srgbClr val="C0C0C0"/>
                  </a:gs>
                </a:gsLst>
                <a:lin ang="0" scaled="1"/>
              </a:gradFill>
              <a:ln w="9525">
                <a:noFill/>
                <a:miter lim="800000"/>
                <a:headEnd/>
                <a:tailEnd/>
              </a:ln>
            </p:spPr>
            <p:txBody>
              <a:bodyPr/>
              <a:lstStyle/>
              <a:p>
                <a:endParaRPr lang="de-DE" sz="1400"/>
              </a:p>
            </p:txBody>
          </p:sp>
          <p:sp>
            <p:nvSpPr>
              <p:cNvPr id="20" name="Oval 34"/>
              <p:cNvSpPr>
                <a:spLocks noChangeArrowheads="1"/>
              </p:cNvSpPr>
              <p:nvPr/>
            </p:nvSpPr>
            <p:spPr bwMode="auto">
              <a:xfrm>
                <a:off x="4095750" y="5432425"/>
                <a:ext cx="976313" cy="128588"/>
              </a:xfrm>
              <a:prstGeom prst="ellipse">
                <a:avLst/>
              </a:prstGeom>
              <a:gradFill rotWithShape="1">
                <a:gsLst>
                  <a:gs pos="0">
                    <a:srgbClr val="969696">
                      <a:gamma/>
                      <a:tint val="38431"/>
                      <a:invGamma/>
                    </a:srgbClr>
                  </a:gs>
                  <a:gs pos="100000">
                    <a:srgbClr val="969696"/>
                  </a:gs>
                </a:gsLst>
                <a:lin ang="0" scaled="1"/>
              </a:gradFill>
              <a:ln w="9525">
                <a:noFill/>
                <a:miter lim="800000"/>
                <a:headEnd/>
                <a:tailEnd/>
              </a:ln>
            </p:spPr>
            <p:txBody>
              <a:bodyPr/>
              <a:lstStyle/>
              <a:p>
                <a:endParaRPr lang="de-DE" sz="1400"/>
              </a:p>
            </p:txBody>
          </p:sp>
          <p:grpSp>
            <p:nvGrpSpPr>
              <p:cNvPr id="21" name="Gruppierung 33"/>
              <p:cNvGrpSpPr/>
              <p:nvPr/>
            </p:nvGrpSpPr>
            <p:grpSpPr>
              <a:xfrm>
                <a:off x="4650097" y="3290693"/>
                <a:ext cx="3744902" cy="672158"/>
                <a:chOff x="5353050" y="1771650"/>
                <a:chExt cx="3744902" cy="672158"/>
              </a:xfrm>
            </p:grpSpPr>
            <p:sp>
              <p:nvSpPr>
                <p:cNvPr id="25" name="Line 29"/>
                <p:cNvSpPr>
                  <a:spLocks noChangeShapeType="1"/>
                </p:cNvSpPr>
                <p:nvPr/>
              </p:nvSpPr>
              <p:spPr bwMode="gray">
                <a:xfrm>
                  <a:off x="5353050" y="1771650"/>
                  <a:ext cx="3500438" cy="0"/>
                </a:xfrm>
                <a:prstGeom prst="line">
                  <a:avLst/>
                </a:prstGeom>
                <a:noFill/>
                <a:ln w="38100">
                  <a:solidFill>
                    <a:srgbClr val="868282"/>
                  </a:solidFill>
                  <a:prstDash val="sysDot"/>
                  <a:round/>
                  <a:headEnd/>
                  <a:tailEnd/>
                </a:ln>
              </p:spPr>
              <p:txBody>
                <a:bodyPr/>
                <a:lstStyle/>
                <a:p>
                  <a:endParaRPr lang="de-DE" sz="1400"/>
                </a:p>
              </p:txBody>
            </p:sp>
            <p:sp>
              <p:nvSpPr>
                <p:cNvPr id="26" name="Text Box 28"/>
                <p:cNvSpPr txBox="1">
                  <a:spLocks noChangeArrowheads="1"/>
                </p:cNvSpPr>
                <p:nvPr/>
              </p:nvSpPr>
              <p:spPr bwMode="gray">
                <a:xfrm>
                  <a:off x="6372222" y="1798638"/>
                  <a:ext cx="2725730" cy="645170"/>
                </a:xfrm>
                <a:prstGeom prst="rect">
                  <a:avLst/>
                </a:prstGeom>
                <a:noFill/>
                <a:ln w="9525">
                  <a:noFill/>
                  <a:miter lim="800000"/>
                  <a:headEnd/>
                  <a:tailEnd/>
                </a:ln>
              </p:spPr>
              <p:txBody>
                <a:bodyPr wrap="square" lIns="90000" tIns="90000" rIns="72000" bIns="90000">
                  <a:spAutoFit/>
                </a:bodyPr>
                <a:lstStyle/>
                <a:p>
                  <a:pPr marL="177800" indent="-177800" algn="r" defTabSz="801688">
                    <a:spcBef>
                      <a:spcPct val="20000"/>
                    </a:spcBef>
                  </a:pPr>
                  <a:r>
                    <a:rPr lang="de-DE" sz="1400" noProof="1">
                      <a:cs typeface="Calibri" panose="020F0502020204030204" pitchFamily="34" charset="0"/>
                    </a:rPr>
                    <a:t>3. Komplexität</a:t>
                  </a:r>
                </a:p>
              </p:txBody>
            </p:sp>
          </p:grpSp>
          <p:grpSp>
            <p:nvGrpSpPr>
              <p:cNvPr id="22" name="Gruppierung 39"/>
              <p:cNvGrpSpPr/>
              <p:nvPr/>
            </p:nvGrpSpPr>
            <p:grpSpPr>
              <a:xfrm>
                <a:off x="582734" y="2359219"/>
                <a:ext cx="2885257" cy="679661"/>
                <a:chOff x="5968231" y="1771650"/>
                <a:chExt cx="2885257" cy="679661"/>
              </a:xfrm>
            </p:grpSpPr>
            <p:sp>
              <p:nvSpPr>
                <p:cNvPr id="23" name="Line 29"/>
                <p:cNvSpPr>
                  <a:spLocks noChangeShapeType="1"/>
                </p:cNvSpPr>
                <p:nvPr/>
              </p:nvSpPr>
              <p:spPr bwMode="gray">
                <a:xfrm>
                  <a:off x="6399595" y="1771650"/>
                  <a:ext cx="2453893" cy="0"/>
                </a:xfrm>
                <a:prstGeom prst="line">
                  <a:avLst/>
                </a:prstGeom>
                <a:noFill/>
                <a:ln w="38100">
                  <a:solidFill>
                    <a:srgbClr val="868282"/>
                  </a:solidFill>
                  <a:prstDash val="sysDot"/>
                  <a:round/>
                  <a:headEnd/>
                  <a:tailEnd/>
                </a:ln>
              </p:spPr>
              <p:txBody>
                <a:bodyPr/>
                <a:lstStyle/>
                <a:p>
                  <a:endParaRPr lang="de-DE" sz="1400"/>
                </a:p>
              </p:txBody>
            </p:sp>
            <p:sp>
              <p:nvSpPr>
                <p:cNvPr id="24" name="Text Box 28"/>
                <p:cNvSpPr txBox="1">
                  <a:spLocks noChangeArrowheads="1"/>
                </p:cNvSpPr>
                <p:nvPr/>
              </p:nvSpPr>
              <p:spPr bwMode="gray">
                <a:xfrm>
                  <a:off x="5968231" y="1806140"/>
                  <a:ext cx="2528893" cy="645171"/>
                </a:xfrm>
                <a:prstGeom prst="rect">
                  <a:avLst/>
                </a:prstGeom>
                <a:noFill/>
                <a:ln w="9525">
                  <a:noFill/>
                  <a:miter lim="800000"/>
                  <a:headEnd/>
                  <a:tailEnd/>
                </a:ln>
              </p:spPr>
              <p:txBody>
                <a:bodyPr lIns="90000" tIns="90000" rIns="72000" bIns="90000">
                  <a:spAutoFit/>
                </a:bodyPr>
                <a:lstStyle/>
                <a:p>
                  <a:pPr indent="-177800" defTabSz="801688">
                    <a:spcBef>
                      <a:spcPct val="20000"/>
                    </a:spcBef>
                  </a:pPr>
                  <a:r>
                    <a:rPr lang="de-DE" sz="1400" noProof="1">
                      <a:cs typeface="Calibri" panose="020F0502020204030204" pitchFamily="34" charset="0"/>
                    </a:rPr>
                    <a:t>2. Datenlage</a:t>
                  </a:r>
                </a:p>
              </p:txBody>
            </p:sp>
          </p:grpSp>
        </p:grpSp>
        <p:sp>
          <p:nvSpPr>
            <p:cNvPr id="45" name="Rechteck 44"/>
            <p:cNvSpPr/>
            <p:nvPr/>
          </p:nvSpPr>
          <p:spPr>
            <a:xfrm>
              <a:off x="4223870" y="1963093"/>
              <a:ext cx="3474720" cy="462577"/>
            </a:xfrm>
            <a:prstGeom prst="rect">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2000" dirty="0">
                  <a:solidFill>
                    <a:schemeClr val="bg1"/>
                  </a:solidFill>
                </a:rPr>
                <a:t>Filtern</a:t>
              </a:r>
            </a:p>
          </p:txBody>
        </p:sp>
        <p:sp>
          <p:nvSpPr>
            <p:cNvPr id="46" name="Textfeld 45"/>
            <p:cNvSpPr txBox="1"/>
            <p:nvPr/>
          </p:nvSpPr>
          <p:spPr>
            <a:xfrm>
              <a:off x="4351493" y="5273874"/>
              <a:ext cx="2608168" cy="432170"/>
            </a:xfrm>
            <a:prstGeom prst="rect">
              <a:avLst/>
            </a:prstGeom>
            <a:noFill/>
          </p:spPr>
          <p:txBody>
            <a:bodyPr wrap="none" rtlCol="0">
              <a:spAutoFit/>
            </a:bodyPr>
            <a:lstStyle/>
            <a:p>
              <a:r>
                <a:rPr lang="de-DE" sz="1400" b="1" dirty="0"/>
                <a:t>Leitfrage: Wie sehen Nutzen, Datenlage </a:t>
              </a:r>
              <a:br>
                <a:rPr lang="de-DE" sz="1400" b="1" dirty="0"/>
              </a:br>
              <a:r>
                <a:rPr lang="de-DE" sz="1400" b="1" dirty="0"/>
                <a:t>und Komplexität der </a:t>
              </a:r>
              <a:r>
                <a:rPr lang="de-DE" sz="1400" b="1" dirty="0" err="1"/>
                <a:t>Use</a:t>
              </a:r>
              <a:r>
                <a:rPr lang="de-DE" sz="1400" b="1" dirty="0"/>
                <a:t> Cases aus?</a:t>
              </a:r>
            </a:p>
          </p:txBody>
        </p:sp>
      </p:grpSp>
    </p:spTree>
    <p:extLst>
      <p:ext uri="{BB962C8B-B14F-4D97-AF65-F5344CB8AC3E}">
        <p14:creationId xmlns:p14="http://schemas.microsoft.com/office/powerpoint/2010/main" val="16392799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11659" name="think-cell Folie" r:id="rId5" imgW="196" imgH="196" progId="TCLayout.ActiveDocument.1">
                  <p:embed/>
                </p:oleObj>
              </mc:Choice>
              <mc:Fallback>
                <p:oleObj name="think-cell Folie" r:id="rId5" imgW="196" imgH="196" progId="TCLayout.ActiveDocument.1">
                  <p:embed/>
                  <p:pic>
                    <p:nvPicPr>
                      <p:cNvPr id="7" name="Objekt 6"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8" name="Rechteck 7"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p:txBody>
          <a:bodyPr/>
          <a:lstStyle/>
          <a:p>
            <a:r>
              <a:rPr lang="de-DE" dirty="0"/>
              <a:t>Maßnahmen identifizieren und bewerten</a:t>
            </a:r>
          </a:p>
        </p:txBody>
      </p:sp>
      <p:sp>
        <p:nvSpPr>
          <p:cNvPr id="3" name="Inhaltsplatzhalter 2"/>
          <p:cNvSpPr>
            <a:spLocks noGrp="1"/>
          </p:cNvSpPr>
          <p:nvPr>
            <p:ph idx="1"/>
          </p:nvPr>
        </p:nvSpPr>
        <p:spPr/>
        <p:txBody>
          <a:bodyPr/>
          <a:lstStyle/>
          <a:p>
            <a:r>
              <a:rPr lang="de-DE" dirty="0"/>
              <a:t>Nutzen/Wertbeitrag</a:t>
            </a:r>
          </a:p>
          <a:p>
            <a:pPr lvl="1">
              <a:buFont typeface="Symbol" panose="05050102010706020507" pitchFamily="18" charset="2"/>
              <a:buChar char="-"/>
            </a:pPr>
            <a:r>
              <a:rPr lang="de-DE" dirty="0"/>
              <a:t>Effizienz (Prozesse)</a:t>
            </a:r>
          </a:p>
          <a:p>
            <a:pPr lvl="1">
              <a:buFont typeface="Symbol" panose="05050102010706020507" pitchFamily="18" charset="2"/>
              <a:buChar char="-"/>
            </a:pPr>
            <a:r>
              <a:rPr lang="de-DE" dirty="0"/>
              <a:t>Effektivität (Differenzierung,</a:t>
            </a:r>
          </a:p>
          <a:p>
            <a:pPr lvl="1">
              <a:buFont typeface="Symbol" panose="05050102010706020507" pitchFamily="18" charset="2"/>
              <a:buChar char="-"/>
            </a:pPr>
            <a:r>
              <a:rPr lang="de-DE" dirty="0"/>
              <a:t>Wachstum)</a:t>
            </a:r>
          </a:p>
          <a:p>
            <a:pPr lvl="1">
              <a:buFont typeface="Symbol" panose="05050102010706020507" pitchFamily="18" charset="2"/>
              <a:buChar char="-"/>
            </a:pPr>
            <a:r>
              <a:rPr lang="de-DE" dirty="0"/>
              <a:t>Proxy-Kriterien</a:t>
            </a:r>
          </a:p>
          <a:p>
            <a:pPr lvl="5">
              <a:buFont typeface="Courier New" panose="02070309020205020404" pitchFamily="49" charset="0"/>
              <a:buChar char="o"/>
            </a:pPr>
            <a:r>
              <a:rPr lang="de-DE" sz="1800" dirty="0"/>
              <a:t>Geschwindigkeit</a:t>
            </a:r>
          </a:p>
          <a:p>
            <a:pPr lvl="5">
              <a:buFont typeface="Courier New" panose="02070309020205020404" pitchFamily="49" charset="0"/>
              <a:buChar char="o"/>
            </a:pPr>
            <a:r>
              <a:rPr lang="de-DE" sz="1800" dirty="0"/>
              <a:t>Wachstum</a:t>
            </a:r>
          </a:p>
          <a:p>
            <a:pPr lvl="5">
              <a:buFont typeface="Courier New" panose="02070309020205020404" pitchFamily="49" charset="0"/>
              <a:buChar char="o"/>
            </a:pPr>
            <a:r>
              <a:rPr lang="de-DE" sz="1800" dirty="0"/>
              <a:t>Flexibilität</a:t>
            </a:r>
          </a:p>
          <a:p>
            <a:pPr lvl="5">
              <a:buFont typeface="Courier New" panose="02070309020205020404" pitchFamily="49" charset="0"/>
              <a:buChar char="o"/>
            </a:pPr>
            <a:r>
              <a:rPr lang="de-DE" sz="1800" dirty="0"/>
              <a:t>Akkuratheit</a:t>
            </a:r>
          </a:p>
          <a:p>
            <a:pPr lvl="5">
              <a:buFont typeface="Courier New" panose="02070309020205020404" pitchFamily="49" charset="0"/>
              <a:buChar char="o"/>
            </a:pPr>
            <a:r>
              <a:rPr lang="de-DE" sz="1800" dirty="0"/>
              <a:t>Nachvollziehbarkeit</a:t>
            </a:r>
          </a:p>
          <a:p>
            <a:pPr lvl="5">
              <a:buFont typeface="Courier New" panose="02070309020205020404" pitchFamily="49" charset="0"/>
              <a:buChar char="o"/>
            </a:pPr>
            <a:r>
              <a:rPr lang="de-DE" sz="1800" dirty="0"/>
              <a:t>Sicherheit</a:t>
            </a:r>
          </a:p>
        </p:txBody>
      </p:sp>
      <p:pic>
        <p:nvPicPr>
          <p:cNvPr id="9" name="Grafik 8"/>
          <p:cNvPicPr>
            <a:picLocks noChangeAspect="1"/>
          </p:cNvPicPr>
          <p:nvPr/>
        </p:nvPicPr>
        <p:blipFill>
          <a:blip r:embed="rId7"/>
          <a:stretch>
            <a:fillRect/>
          </a:stretch>
        </p:blipFill>
        <p:spPr>
          <a:xfrm>
            <a:off x="6240016" y="1138542"/>
            <a:ext cx="3605868" cy="3294871"/>
          </a:xfrm>
          <a:prstGeom prst="rect">
            <a:avLst/>
          </a:prstGeom>
        </p:spPr>
      </p:pic>
      <p:sp>
        <p:nvSpPr>
          <p:cNvPr id="6" name="Rechteck 5"/>
          <p:cNvSpPr/>
          <p:nvPr/>
        </p:nvSpPr>
        <p:spPr>
          <a:xfrm>
            <a:off x="6096000" y="4607730"/>
            <a:ext cx="4572000" cy="1754326"/>
          </a:xfrm>
          <a:prstGeom prst="rect">
            <a:avLst/>
          </a:prstGeom>
        </p:spPr>
        <p:txBody>
          <a:bodyPr>
            <a:spAutoFit/>
          </a:bodyPr>
          <a:lstStyle/>
          <a:p>
            <a:pPr marL="285750" indent="-285750">
              <a:buFont typeface="Arial" panose="020B0604020202020204" pitchFamily="34" charset="0"/>
              <a:buChar char="•"/>
              <a:defRPr/>
            </a:pPr>
            <a:r>
              <a:rPr lang="de-DE" dirty="0">
                <a:solidFill>
                  <a:srgbClr val="2D4E7C"/>
                </a:solidFill>
                <a:latin typeface="Calibri"/>
              </a:rPr>
              <a:t>Durchführbarkeit</a:t>
            </a:r>
          </a:p>
          <a:p>
            <a:pPr marL="742950" lvl="1" indent="-285750">
              <a:buFont typeface="Arial" panose="020B0604020202020204" pitchFamily="34" charset="0"/>
              <a:buChar char="•"/>
              <a:defRPr/>
            </a:pPr>
            <a:r>
              <a:rPr lang="de-DE" dirty="0">
                <a:solidFill>
                  <a:srgbClr val="363636"/>
                </a:solidFill>
                <a:latin typeface="Calibri"/>
              </a:rPr>
              <a:t>Know-how/Erfahrungen </a:t>
            </a:r>
          </a:p>
          <a:p>
            <a:pPr marL="742950" lvl="1" indent="-285750">
              <a:buFont typeface="Arial" panose="020B0604020202020204" pitchFamily="34" charset="0"/>
              <a:buChar char="•"/>
              <a:defRPr/>
            </a:pPr>
            <a:r>
              <a:rPr lang="de-DE" dirty="0">
                <a:solidFill>
                  <a:srgbClr val="363636"/>
                </a:solidFill>
                <a:latin typeface="Calibri"/>
              </a:rPr>
              <a:t>Synergien/Abhängigkeiten</a:t>
            </a:r>
          </a:p>
          <a:p>
            <a:pPr marL="742950" lvl="1" indent="-285750">
              <a:buFont typeface="Arial" panose="020B0604020202020204" pitchFamily="34" charset="0"/>
              <a:buChar char="•"/>
              <a:defRPr/>
            </a:pPr>
            <a:r>
              <a:rPr lang="de-DE" dirty="0">
                <a:solidFill>
                  <a:srgbClr val="363636"/>
                </a:solidFill>
                <a:latin typeface="Calibri"/>
              </a:rPr>
              <a:t>Volatilität</a:t>
            </a:r>
          </a:p>
          <a:p>
            <a:pPr marL="742950" lvl="1" indent="-285750">
              <a:buFont typeface="Arial" panose="020B0604020202020204" pitchFamily="34" charset="0"/>
              <a:buChar char="•"/>
              <a:defRPr/>
            </a:pPr>
            <a:r>
              <a:rPr lang="de-DE" dirty="0">
                <a:solidFill>
                  <a:srgbClr val="363636"/>
                </a:solidFill>
                <a:latin typeface="Calibri"/>
              </a:rPr>
              <a:t>Komplexität</a:t>
            </a:r>
          </a:p>
          <a:p>
            <a:pPr marL="742950" lvl="1" indent="-285750">
              <a:buFont typeface="Arial" panose="020B0604020202020204" pitchFamily="34" charset="0"/>
              <a:buChar char="•"/>
              <a:defRPr/>
            </a:pPr>
            <a:r>
              <a:rPr lang="de-DE" dirty="0">
                <a:solidFill>
                  <a:srgbClr val="363636"/>
                </a:solidFill>
                <a:latin typeface="Calibri"/>
              </a:rPr>
              <a:t>Verfügbare Daten</a:t>
            </a:r>
          </a:p>
        </p:txBody>
      </p:sp>
      <p:sp>
        <p:nvSpPr>
          <p:cNvPr id="10" name="Foliennummernplatzhalter 9">
            <a:extLst>
              <a:ext uri="{FF2B5EF4-FFF2-40B4-BE49-F238E27FC236}">
                <a16:creationId xmlns:a16="http://schemas.microsoft.com/office/drawing/2014/main" id="{96D700FF-6B01-426F-98CB-334AA610B0EA}"/>
              </a:ext>
            </a:extLst>
          </p:cNvPr>
          <p:cNvSpPr>
            <a:spLocks noGrp="1"/>
          </p:cNvSpPr>
          <p:nvPr>
            <p:ph type="sldNum" sz="quarter" idx="11"/>
          </p:nvPr>
        </p:nvSpPr>
        <p:spPr/>
        <p:txBody>
          <a:bodyPr/>
          <a:lstStyle/>
          <a:p>
            <a:fld id="{FFC269A0-BD27-4577-9DED-0AAE60100C51}" type="slidenum">
              <a:rPr lang="de-DE" smtClean="0"/>
              <a:pPr/>
              <a:t>220</a:t>
            </a:fld>
            <a:r>
              <a:rPr lang="de-DE"/>
              <a:t> | ©</a:t>
            </a:r>
            <a:endParaRPr lang="de-DE" dirty="0"/>
          </a:p>
        </p:txBody>
      </p:sp>
      <p:sp>
        <p:nvSpPr>
          <p:cNvPr id="11" name="Fußzeilenplatzhalter 10">
            <a:extLst>
              <a:ext uri="{FF2B5EF4-FFF2-40B4-BE49-F238E27FC236}">
                <a16:creationId xmlns:a16="http://schemas.microsoft.com/office/drawing/2014/main" id="{52BA2190-28DA-4B7C-B04B-2BD1789A944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544026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nvPr>
        </p:nvGraphicFramePr>
        <p:xfrm>
          <a:off x="2668194" y="858444"/>
          <a:ext cx="1191" cy="1191"/>
        </p:xfrm>
        <a:graphic>
          <a:graphicData uri="http://schemas.openxmlformats.org/presentationml/2006/ole">
            <mc:AlternateContent xmlns:mc="http://schemas.openxmlformats.org/markup-compatibility/2006">
              <mc:Choice xmlns:v="urn:schemas-microsoft-com:vml" Requires="v">
                <p:oleObj spid="_x0000_s112683" name="think-cell Folie" r:id="rId5" imgW="196" imgH="196" progId="TCLayout.ActiveDocument.1">
                  <p:embed/>
                </p:oleObj>
              </mc:Choice>
              <mc:Fallback>
                <p:oleObj name="think-cell Folie" r:id="rId5" imgW="196" imgH="196" progId="TCLayout.ActiveDocument.1">
                  <p:embed/>
                  <p:pic>
                    <p:nvPicPr>
                      <p:cNvPr id="3" name="Objekt 2" hidden="1"/>
                      <p:cNvPicPr/>
                      <p:nvPr/>
                    </p:nvPicPr>
                    <p:blipFill>
                      <a:blip r:embed="rId6"/>
                      <a:stretch>
                        <a:fillRect/>
                      </a:stretch>
                    </p:blipFill>
                    <p:spPr>
                      <a:xfrm>
                        <a:off x="2668194" y="858444"/>
                        <a:ext cx="1191" cy="1191"/>
                      </a:xfrm>
                      <a:prstGeom prst="rect">
                        <a:avLst/>
                      </a:prstGeom>
                    </p:spPr>
                  </p:pic>
                </p:oleObj>
              </mc:Fallback>
            </mc:AlternateContent>
          </a:graphicData>
        </a:graphic>
      </p:graphicFrame>
      <p:sp>
        <p:nvSpPr>
          <p:cNvPr id="8" name="Rechteck 7" hidden="1"/>
          <p:cNvSpPr/>
          <p:nvPr>
            <p:custDataLst>
              <p:tags r:id="rId3"/>
            </p:custDataLst>
          </p:nvPr>
        </p:nvSpPr>
        <p:spPr bwMode="gray">
          <a:xfrm>
            <a:off x="2667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Beispiel für eine digitale Roadmap eines Energieversorgers</a:t>
            </a:r>
          </a:p>
        </p:txBody>
      </p:sp>
      <p:pic>
        <p:nvPicPr>
          <p:cNvPr id="7" name="Inhaltsplatzhalter 6"/>
          <p:cNvPicPr>
            <a:picLocks noGrp="1" noChangeAspect="1"/>
          </p:cNvPicPr>
          <p:nvPr>
            <p:ph idx="1"/>
          </p:nvPr>
        </p:nvPicPr>
        <p:blipFill>
          <a:blip r:embed="rId7"/>
          <a:stretch>
            <a:fillRect/>
          </a:stretch>
        </p:blipFill>
        <p:spPr>
          <a:xfrm>
            <a:off x="1042825" y="1498770"/>
            <a:ext cx="9893742" cy="4738518"/>
          </a:xfrm>
          <a:prstGeom prst="rect">
            <a:avLst/>
          </a:prstGeom>
        </p:spPr>
      </p:pic>
      <p:sp>
        <p:nvSpPr>
          <p:cNvPr id="6" name="Textplatzhalter 5"/>
          <p:cNvSpPr>
            <a:spLocks noGrp="1"/>
          </p:cNvSpPr>
          <p:nvPr>
            <p:ph type="body" sz="quarter" idx="13"/>
          </p:nvPr>
        </p:nvSpPr>
        <p:spPr/>
        <p:txBody>
          <a:bodyPr/>
          <a:lstStyle/>
          <a:p>
            <a:endParaRPr lang="de-DE"/>
          </a:p>
        </p:txBody>
      </p:sp>
      <p:sp>
        <p:nvSpPr>
          <p:cNvPr id="9" name="Foliennummernplatzhalter 8">
            <a:extLst>
              <a:ext uri="{FF2B5EF4-FFF2-40B4-BE49-F238E27FC236}">
                <a16:creationId xmlns:a16="http://schemas.microsoft.com/office/drawing/2014/main" id="{01834D20-D094-4F3B-8BBB-4CCD95FA6AAD}"/>
              </a:ext>
            </a:extLst>
          </p:cNvPr>
          <p:cNvSpPr>
            <a:spLocks noGrp="1"/>
          </p:cNvSpPr>
          <p:nvPr>
            <p:ph type="sldNum" sz="quarter" idx="11"/>
          </p:nvPr>
        </p:nvSpPr>
        <p:spPr/>
        <p:txBody>
          <a:bodyPr/>
          <a:lstStyle/>
          <a:p>
            <a:fld id="{FFC269A0-BD27-4577-9DED-0AAE60100C51}" type="slidenum">
              <a:rPr lang="de-DE" smtClean="0"/>
              <a:pPr/>
              <a:t>221</a:t>
            </a:fld>
            <a:r>
              <a:rPr lang="de-DE"/>
              <a:t> | ©</a:t>
            </a:r>
            <a:endParaRPr lang="de-DE" dirty="0"/>
          </a:p>
        </p:txBody>
      </p:sp>
      <p:sp>
        <p:nvSpPr>
          <p:cNvPr id="10" name="Fußzeilenplatzhalter 9">
            <a:extLst>
              <a:ext uri="{FF2B5EF4-FFF2-40B4-BE49-F238E27FC236}">
                <a16:creationId xmlns:a16="http://schemas.microsoft.com/office/drawing/2014/main" id="{B53D67E9-F1F9-49D1-97E0-E13E875F198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9716302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C5181-0DA8-4773-BC18-1021689F1B6E}"/>
              </a:ext>
            </a:extLst>
          </p:cNvPr>
          <p:cNvSpPr>
            <a:spLocks noGrp="1"/>
          </p:cNvSpPr>
          <p:nvPr>
            <p:ph type="title"/>
          </p:nvPr>
        </p:nvSpPr>
        <p:spPr/>
        <p:txBody>
          <a:bodyPr/>
          <a:lstStyle/>
          <a:p>
            <a:r>
              <a:rPr lang="de-DE" dirty="0"/>
              <a:t>Beispiel Datenstrategie </a:t>
            </a:r>
          </a:p>
        </p:txBody>
      </p:sp>
      <p:sp>
        <p:nvSpPr>
          <p:cNvPr id="4" name="Fußzeilenplatzhalter 3">
            <a:extLst>
              <a:ext uri="{FF2B5EF4-FFF2-40B4-BE49-F238E27FC236}">
                <a16:creationId xmlns:a16="http://schemas.microsoft.com/office/drawing/2014/main" id="{B94FEE55-08DD-437B-A151-5D81433127F1}"/>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4FE781C2-1072-4028-912E-BDDF1333DE7B}"/>
              </a:ext>
            </a:extLst>
          </p:cNvPr>
          <p:cNvSpPr>
            <a:spLocks noGrp="1"/>
          </p:cNvSpPr>
          <p:nvPr>
            <p:ph type="sldNum" sz="quarter" idx="11"/>
          </p:nvPr>
        </p:nvSpPr>
        <p:spPr/>
        <p:txBody>
          <a:bodyPr/>
          <a:lstStyle/>
          <a:p>
            <a:fld id="{FFC269A0-BD27-4577-9DED-0AAE60100C51}" type="slidenum">
              <a:rPr lang="de-DE" smtClean="0"/>
              <a:pPr/>
              <a:t>222</a:t>
            </a:fld>
            <a:r>
              <a:rPr lang="de-DE"/>
              <a:t> | ©</a:t>
            </a:r>
            <a:endParaRPr lang="de-DE" dirty="0"/>
          </a:p>
        </p:txBody>
      </p:sp>
      <p:sp>
        <p:nvSpPr>
          <p:cNvPr id="6" name="Textplatzhalter 5">
            <a:extLst>
              <a:ext uri="{FF2B5EF4-FFF2-40B4-BE49-F238E27FC236}">
                <a16:creationId xmlns:a16="http://schemas.microsoft.com/office/drawing/2014/main" id="{B957CA97-4E80-4221-A072-0DBA5FC9A284}"/>
              </a:ext>
            </a:extLst>
          </p:cNvPr>
          <p:cNvSpPr>
            <a:spLocks noGrp="1"/>
          </p:cNvSpPr>
          <p:nvPr>
            <p:ph type="body" sz="quarter" idx="13"/>
          </p:nvPr>
        </p:nvSpPr>
        <p:spPr/>
        <p:txBody>
          <a:bodyPr/>
          <a:lstStyle/>
          <a:p>
            <a:endParaRPr lang="de-DE"/>
          </a:p>
        </p:txBody>
      </p:sp>
      <p:cxnSp>
        <p:nvCxnSpPr>
          <p:cNvPr id="7" name="Straight Connector 7">
            <a:extLst>
              <a:ext uri="{FF2B5EF4-FFF2-40B4-BE49-F238E27FC236}">
                <a16:creationId xmlns:a16="http://schemas.microsoft.com/office/drawing/2014/main" id="{46483B8B-C6A4-44DD-8FD0-A537DC4CA0FD}"/>
              </a:ext>
            </a:extLst>
          </p:cNvPr>
          <p:cNvCxnSpPr>
            <a:cxnSpLocks/>
          </p:cNvCxnSpPr>
          <p:nvPr/>
        </p:nvCxnSpPr>
        <p:spPr>
          <a:xfrm>
            <a:off x="1231111" y="2104566"/>
            <a:ext cx="10357915" cy="0"/>
          </a:xfrm>
          <a:prstGeom prst="line">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8">
            <a:extLst>
              <a:ext uri="{FF2B5EF4-FFF2-40B4-BE49-F238E27FC236}">
                <a16:creationId xmlns:a16="http://schemas.microsoft.com/office/drawing/2014/main" id="{9F431C07-9502-49F9-8CCC-8884B1E222EA}"/>
              </a:ext>
            </a:extLst>
          </p:cNvPr>
          <p:cNvSpPr txBox="1"/>
          <p:nvPr/>
        </p:nvSpPr>
        <p:spPr>
          <a:xfrm>
            <a:off x="742429" y="1354491"/>
            <a:ext cx="650819" cy="338554"/>
          </a:xfrm>
          <a:prstGeom prst="rect">
            <a:avLst/>
          </a:prstGeom>
        </p:spPr>
        <p:txBody>
          <a:bodyPr wrap="none" lIns="0" rIns="0" rtlCol="0">
            <a:spAutoFit/>
          </a:bodyPr>
          <a:lstStyle/>
          <a:p>
            <a:pPr algn="l"/>
            <a:r>
              <a:rPr lang="en-DE" sz="1600" b="1" i="0" kern="1200" dirty="0">
                <a:solidFill>
                  <a:schemeClr val="tx1"/>
                </a:solidFill>
                <a:latin typeface="Calibri" panose="020F0502020204030204" pitchFamily="34" charset="0"/>
                <a:ea typeface="Titillium" charset="0"/>
                <a:cs typeface="Calibri" panose="020F0502020204030204" pitchFamily="34" charset="0"/>
              </a:rPr>
              <a:t>Kick-</a:t>
            </a:r>
            <a:r>
              <a:rPr lang="de-DE" sz="1600" b="1" i="0" kern="1200" dirty="0">
                <a:solidFill>
                  <a:schemeClr val="tx1"/>
                </a:solidFill>
                <a:latin typeface="Calibri" panose="020F0502020204030204" pitchFamily="34" charset="0"/>
                <a:ea typeface="Titillium" charset="0"/>
                <a:cs typeface="Calibri" panose="020F0502020204030204" pitchFamily="34" charset="0"/>
              </a:rPr>
              <a:t>o</a:t>
            </a:r>
            <a:r>
              <a:rPr lang="en-DE" sz="1600" b="1" i="0" kern="1200" dirty="0">
                <a:solidFill>
                  <a:schemeClr val="tx1"/>
                </a:solidFill>
                <a:latin typeface="Calibri" panose="020F0502020204030204" pitchFamily="34" charset="0"/>
                <a:ea typeface="Titillium" charset="0"/>
                <a:cs typeface="Calibri" panose="020F0502020204030204" pitchFamily="34" charset="0"/>
              </a:rPr>
              <a:t>ff</a:t>
            </a:r>
          </a:p>
        </p:txBody>
      </p:sp>
      <p:sp>
        <p:nvSpPr>
          <p:cNvPr id="9" name="TextBox 9">
            <a:extLst>
              <a:ext uri="{FF2B5EF4-FFF2-40B4-BE49-F238E27FC236}">
                <a16:creationId xmlns:a16="http://schemas.microsoft.com/office/drawing/2014/main" id="{128DF070-0E90-4883-B25C-3CA39FF2A955}"/>
              </a:ext>
            </a:extLst>
          </p:cNvPr>
          <p:cNvSpPr txBox="1"/>
          <p:nvPr/>
        </p:nvSpPr>
        <p:spPr>
          <a:xfrm>
            <a:off x="3164427" y="1350154"/>
            <a:ext cx="875240" cy="338554"/>
          </a:xfrm>
          <a:prstGeom prst="rect">
            <a:avLst/>
          </a:prstGeom>
        </p:spPr>
        <p:txBody>
          <a:bodyPr wrap="square" lIns="0" rIns="0" rtlCol="0">
            <a:spAutoFit/>
          </a:bodyPr>
          <a:lstStyle/>
          <a:p>
            <a:pPr algn="l"/>
            <a:r>
              <a:rPr lang="de-DE" sz="1600" b="1" i="0" kern="1200" dirty="0">
                <a:solidFill>
                  <a:schemeClr val="tx1"/>
                </a:solidFill>
                <a:latin typeface="Calibri" panose="020F0502020204030204" pitchFamily="34" charset="0"/>
                <a:ea typeface="Titillium" charset="0"/>
                <a:cs typeface="Calibri" panose="020F0502020204030204" pitchFamily="34" charset="0"/>
              </a:rPr>
              <a:t>Erfassung</a:t>
            </a:r>
            <a:endParaRPr lang="en-DE" sz="1600" b="1"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10" name="TextBox 11">
            <a:extLst>
              <a:ext uri="{FF2B5EF4-FFF2-40B4-BE49-F238E27FC236}">
                <a16:creationId xmlns:a16="http://schemas.microsoft.com/office/drawing/2014/main" id="{E9789A1B-FDA8-4226-926C-4655A215600D}"/>
              </a:ext>
            </a:extLst>
          </p:cNvPr>
          <p:cNvSpPr txBox="1"/>
          <p:nvPr/>
        </p:nvSpPr>
        <p:spPr>
          <a:xfrm>
            <a:off x="6176512" y="1364703"/>
            <a:ext cx="690958" cy="338554"/>
          </a:xfrm>
          <a:prstGeom prst="rect">
            <a:avLst/>
          </a:prstGeom>
        </p:spPr>
        <p:txBody>
          <a:bodyPr wrap="none" lIns="0" rIns="0" rtlCol="0">
            <a:spAutoFit/>
          </a:bodyPr>
          <a:lstStyle/>
          <a:p>
            <a:pPr algn="l"/>
            <a:r>
              <a:rPr lang="en-DE" sz="1600" b="1" dirty="0">
                <a:latin typeface="Calibri" panose="020F0502020204030204" pitchFamily="34" charset="0"/>
                <a:ea typeface="Titillium" charset="0"/>
                <a:cs typeface="Calibri" panose="020F0502020204030204" pitchFamily="34" charset="0"/>
              </a:rPr>
              <a:t>Konzept</a:t>
            </a:r>
            <a:endParaRPr lang="en-DE" sz="1600" b="1"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11" name="TextBox 12">
            <a:extLst>
              <a:ext uri="{FF2B5EF4-FFF2-40B4-BE49-F238E27FC236}">
                <a16:creationId xmlns:a16="http://schemas.microsoft.com/office/drawing/2014/main" id="{20C404E8-1F09-455F-99CB-751EDF1FB102}"/>
              </a:ext>
            </a:extLst>
          </p:cNvPr>
          <p:cNvSpPr txBox="1"/>
          <p:nvPr/>
        </p:nvSpPr>
        <p:spPr>
          <a:xfrm>
            <a:off x="8727131" y="1361174"/>
            <a:ext cx="837345" cy="338554"/>
          </a:xfrm>
          <a:prstGeom prst="rect">
            <a:avLst/>
          </a:prstGeom>
        </p:spPr>
        <p:txBody>
          <a:bodyPr wrap="none" lIns="0" rIns="0" rtlCol="0">
            <a:spAutoFit/>
          </a:bodyPr>
          <a:lstStyle/>
          <a:p>
            <a:pPr algn="l"/>
            <a:r>
              <a:rPr lang="en-DE" sz="1600" b="1" i="0" kern="1200" dirty="0">
                <a:solidFill>
                  <a:schemeClr val="tx1"/>
                </a:solidFill>
                <a:latin typeface="Calibri" panose="020F0502020204030204" pitchFamily="34" charset="0"/>
                <a:ea typeface="Titillium" charset="0"/>
                <a:cs typeface="Calibri" panose="020F0502020204030204" pitchFamily="34" charset="0"/>
              </a:rPr>
              <a:t>Abschluss</a:t>
            </a:r>
          </a:p>
        </p:txBody>
      </p:sp>
      <p:cxnSp>
        <p:nvCxnSpPr>
          <p:cNvPr id="12" name="Straight Connector 28">
            <a:extLst>
              <a:ext uri="{FF2B5EF4-FFF2-40B4-BE49-F238E27FC236}">
                <a16:creationId xmlns:a16="http://schemas.microsoft.com/office/drawing/2014/main" id="{65EF4321-B03E-44D9-A41C-04B47641A83E}"/>
              </a:ext>
            </a:extLst>
          </p:cNvPr>
          <p:cNvCxnSpPr>
            <a:cxnSpLocks/>
          </p:cNvCxnSpPr>
          <p:nvPr/>
        </p:nvCxnSpPr>
        <p:spPr>
          <a:xfrm flipH="1">
            <a:off x="1039720" y="2292825"/>
            <a:ext cx="3132" cy="410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29">
            <a:extLst>
              <a:ext uri="{FF2B5EF4-FFF2-40B4-BE49-F238E27FC236}">
                <a16:creationId xmlns:a16="http://schemas.microsoft.com/office/drawing/2014/main" id="{32D8EDF6-574D-4EAF-A930-861BD7C8248E}"/>
              </a:ext>
            </a:extLst>
          </p:cNvPr>
          <p:cNvCxnSpPr/>
          <p:nvPr/>
        </p:nvCxnSpPr>
        <p:spPr>
          <a:xfrm flipH="1">
            <a:off x="3551485" y="2292823"/>
            <a:ext cx="3132" cy="410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31">
            <a:extLst>
              <a:ext uri="{FF2B5EF4-FFF2-40B4-BE49-F238E27FC236}">
                <a16:creationId xmlns:a16="http://schemas.microsoft.com/office/drawing/2014/main" id="{3DCD1F05-50E3-4C3B-9329-89A4FEB6F505}"/>
              </a:ext>
            </a:extLst>
          </p:cNvPr>
          <p:cNvCxnSpPr/>
          <p:nvPr/>
        </p:nvCxnSpPr>
        <p:spPr>
          <a:xfrm flipH="1">
            <a:off x="6475479" y="2292825"/>
            <a:ext cx="3132" cy="410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865C51A6-0673-43FD-8A20-D122C1164333}"/>
              </a:ext>
            </a:extLst>
          </p:cNvPr>
          <p:cNvCxnSpPr/>
          <p:nvPr/>
        </p:nvCxnSpPr>
        <p:spPr>
          <a:xfrm flipH="1">
            <a:off x="9117692" y="2292822"/>
            <a:ext cx="3132" cy="4104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Oval 33">
            <a:extLst>
              <a:ext uri="{FF2B5EF4-FFF2-40B4-BE49-F238E27FC236}">
                <a16:creationId xmlns:a16="http://schemas.microsoft.com/office/drawing/2014/main" id="{E03F0176-3730-41EA-B4EE-A02C5DC8C43E}"/>
              </a:ext>
            </a:extLst>
          </p:cNvPr>
          <p:cNvSpPr/>
          <p:nvPr/>
        </p:nvSpPr>
        <p:spPr>
          <a:xfrm>
            <a:off x="910292" y="2816707"/>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34">
            <a:extLst>
              <a:ext uri="{FF2B5EF4-FFF2-40B4-BE49-F238E27FC236}">
                <a16:creationId xmlns:a16="http://schemas.microsoft.com/office/drawing/2014/main" id="{9D1D6C64-B184-4ACD-A59D-2482814E0FCA}"/>
              </a:ext>
            </a:extLst>
          </p:cNvPr>
          <p:cNvSpPr/>
          <p:nvPr/>
        </p:nvSpPr>
        <p:spPr>
          <a:xfrm>
            <a:off x="910292" y="3786188"/>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35">
            <a:extLst>
              <a:ext uri="{FF2B5EF4-FFF2-40B4-BE49-F238E27FC236}">
                <a16:creationId xmlns:a16="http://schemas.microsoft.com/office/drawing/2014/main" id="{7B0E02FB-B456-4478-ABE8-A21AFE598ECD}"/>
              </a:ext>
            </a:extLst>
          </p:cNvPr>
          <p:cNvSpPr/>
          <p:nvPr/>
        </p:nvSpPr>
        <p:spPr>
          <a:xfrm>
            <a:off x="910291" y="4755669"/>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36">
            <a:extLst>
              <a:ext uri="{FF2B5EF4-FFF2-40B4-BE49-F238E27FC236}">
                <a16:creationId xmlns:a16="http://schemas.microsoft.com/office/drawing/2014/main" id="{3073B54B-9C0D-42C3-A8B2-5DB0C88164B0}"/>
              </a:ext>
            </a:extLst>
          </p:cNvPr>
          <p:cNvSpPr/>
          <p:nvPr/>
        </p:nvSpPr>
        <p:spPr>
          <a:xfrm>
            <a:off x="3426326" y="2816707"/>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37">
            <a:extLst>
              <a:ext uri="{FF2B5EF4-FFF2-40B4-BE49-F238E27FC236}">
                <a16:creationId xmlns:a16="http://schemas.microsoft.com/office/drawing/2014/main" id="{C88573CF-4CF2-4DFD-B058-31694AEC1A2A}"/>
              </a:ext>
            </a:extLst>
          </p:cNvPr>
          <p:cNvSpPr/>
          <p:nvPr/>
        </p:nvSpPr>
        <p:spPr>
          <a:xfrm>
            <a:off x="3426326" y="3786188"/>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38">
            <a:extLst>
              <a:ext uri="{FF2B5EF4-FFF2-40B4-BE49-F238E27FC236}">
                <a16:creationId xmlns:a16="http://schemas.microsoft.com/office/drawing/2014/main" id="{3B9401B5-A165-4C1F-B43D-14BA0B4FD98A}"/>
              </a:ext>
            </a:extLst>
          </p:cNvPr>
          <p:cNvSpPr/>
          <p:nvPr/>
        </p:nvSpPr>
        <p:spPr>
          <a:xfrm>
            <a:off x="3426325" y="4755669"/>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Oval 42">
            <a:extLst>
              <a:ext uri="{FF2B5EF4-FFF2-40B4-BE49-F238E27FC236}">
                <a16:creationId xmlns:a16="http://schemas.microsoft.com/office/drawing/2014/main" id="{E2B6DFE3-0F2E-48BD-A03F-F86355B781EE}"/>
              </a:ext>
            </a:extLst>
          </p:cNvPr>
          <p:cNvSpPr/>
          <p:nvPr/>
        </p:nvSpPr>
        <p:spPr>
          <a:xfrm>
            <a:off x="6343076" y="2816707"/>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Oval 43">
            <a:extLst>
              <a:ext uri="{FF2B5EF4-FFF2-40B4-BE49-F238E27FC236}">
                <a16:creationId xmlns:a16="http://schemas.microsoft.com/office/drawing/2014/main" id="{0287E03A-2085-4FCB-80BD-66CB38128C80}"/>
              </a:ext>
            </a:extLst>
          </p:cNvPr>
          <p:cNvSpPr/>
          <p:nvPr/>
        </p:nvSpPr>
        <p:spPr>
          <a:xfrm>
            <a:off x="6343076" y="3786188"/>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Oval 44">
            <a:extLst>
              <a:ext uri="{FF2B5EF4-FFF2-40B4-BE49-F238E27FC236}">
                <a16:creationId xmlns:a16="http://schemas.microsoft.com/office/drawing/2014/main" id="{9B31B246-3F72-43AF-ACF6-718721E5703B}"/>
              </a:ext>
            </a:extLst>
          </p:cNvPr>
          <p:cNvSpPr/>
          <p:nvPr/>
        </p:nvSpPr>
        <p:spPr>
          <a:xfrm>
            <a:off x="6343075" y="4755669"/>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Oval 45">
            <a:extLst>
              <a:ext uri="{FF2B5EF4-FFF2-40B4-BE49-F238E27FC236}">
                <a16:creationId xmlns:a16="http://schemas.microsoft.com/office/drawing/2014/main" id="{D5332A7A-8740-4FB7-9BEB-35204AAA67BF}"/>
              </a:ext>
            </a:extLst>
          </p:cNvPr>
          <p:cNvSpPr/>
          <p:nvPr/>
        </p:nvSpPr>
        <p:spPr>
          <a:xfrm>
            <a:off x="8999189" y="2816707"/>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46">
            <a:extLst>
              <a:ext uri="{FF2B5EF4-FFF2-40B4-BE49-F238E27FC236}">
                <a16:creationId xmlns:a16="http://schemas.microsoft.com/office/drawing/2014/main" id="{046A962E-1F9A-46BA-A33C-5CE446D1DFE9}"/>
              </a:ext>
            </a:extLst>
          </p:cNvPr>
          <p:cNvSpPr/>
          <p:nvPr/>
        </p:nvSpPr>
        <p:spPr>
          <a:xfrm>
            <a:off x="8999189" y="3786188"/>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47">
            <a:extLst>
              <a:ext uri="{FF2B5EF4-FFF2-40B4-BE49-F238E27FC236}">
                <a16:creationId xmlns:a16="http://schemas.microsoft.com/office/drawing/2014/main" id="{2DD8BCDE-F754-475C-9097-E4D66CDB39A3}"/>
              </a:ext>
            </a:extLst>
          </p:cNvPr>
          <p:cNvSpPr/>
          <p:nvPr/>
        </p:nvSpPr>
        <p:spPr>
          <a:xfrm>
            <a:off x="8999188" y="4755669"/>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48">
            <a:extLst>
              <a:ext uri="{FF2B5EF4-FFF2-40B4-BE49-F238E27FC236}">
                <a16:creationId xmlns:a16="http://schemas.microsoft.com/office/drawing/2014/main" id="{96BC1449-6D6F-432B-AC34-A01B6ACC9760}"/>
              </a:ext>
            </a:extLst>
          </p:cNvPr>
          <p:cNvSpPr txBox="1"/>
          <p:nvPr/>
        </p:nvSpPr>
        <p:spPr>
          <a:xfrm>
            <a:off x="1313044" y="2663490"/>
            <a:ext cx="2047977" cy="954107"/>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Einführung in die Welt der modernen Daten-</a:t>
            </a:r>
            <a:r>
              <a:rPr lang="de-DE" sz="1400" b="0" i="0" kern="1200" dirty="0" err="1">
                <a:solidFill>
                  <a:schemeClr val="tx1"/>
                </a:solidFill>
                <a:latin typeface="Calibri" panose="020F0502020204030204" pitchFamily="34" charset="0"/>
                <a:ea typeface="Titillium" charset="0"/>
                <a:cs typeface="Calibri" panose="020F0502020204030204" pitchFamily="34" charset="0"/>
              </a:rPr>
              <a:t>plattformen</a:t>
            </a:r>
            <a:r>
              <a:rPr lang="de-DE" sz="1400" b="0" i="0" kern="1200" dirty="0">
                <a:solidFill>
                  <a:schemeClr val="tx1"/>
                </a:solidFill>
                <a:latin typeface="Calibri" panose="020F0502020204030204" pitchFamily="34" charset="0"/>
                <a:ea typeface="Titillium" charset="0"/>
                <a:cs typeface="Calibri" panose="020F0502020204030204" pitchFamily="34" charset="0"/>
              </a:rPr>
              <a:t> und digitalen Prozesse</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29" name="TextBox 49">
            <a:extLst>
              <a:ext uri="{FF2B5EF4-FFF2-40B4-BE49-F238E27FC236}">
                <a16:creationId xmlns:a16="http://schemas.microsoft.com/office/drawing/2014/main" id="{10E0A511-2F69-42FB-80D8-DBFB39C3F99D}"/>
              </a:ext>
            </a:extLst>
          </p:cNvPr>
          <p:cNvSpPr txBox="1"/>
          <p:nvPr/>
        </p:nvSpPr>
        <p:spPr>
          <a:xfrm>
            <a:off x="1313201" y="4678093"/>
            <a:ext cx="1989802" cy="738664"/>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Erste Erfassung Ihrer IT-Landschaft und Status Quo des Datenmanagement</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0" name="TextBox 50">
            <a:extLst>
              <a:ext uri="{FF2B5EF4-FFF2-40B4-BE49-F238E27FC236}">
                <a16:creationId xmlns:a16="http://schemas.microsoft.com/office/drawing/2014/main" id="{4B5800A6-3121-47A0-A250-B1C4B952B5A6}"/>
              </a:ext>
            </a:extLst>
          </p:cNvPr>
          <p:cNvSpPr txBox="1"/>
          <p:nvPr/>
        </p:nvSpPr>
        <p:spPr>
          <a:xfrm>
            <a:off x="1316480" y="3696042"/>
            <a:ext cx="1977576" cy="954107"/>
          </a:xfrm>
          <a:prstGeom prst="rect">
            <a:avLst/>
          </a:prstGeom>
        </p:spPr>
        <p:txBody>
          <a:bodyPr wrap="square" lIns="0" rIns="0" rtlCol="0">
            <a:spAutoFit/>
          </a:bodyPr>
          <a:lstStyle/>
          <a:p>
            <a:pPr algn="l"/>
            <a:r>
              <a:rPr lang="de-DE" sz="1400" dirty="0">
                <a:latin typeface="Calibri" panose="020F0502020204030204" pitchFamily="34" charset="0"/>
                <a:ea typeface="Titillium" charset="0"/>
                <a:cs typeface="Calibri" panose="020F0502020204030204" pitchFamily="34" charset="0"/>
              </a:rPr>
              <a:t>Identifikation Ihrer Bedürfnisse und Anforderungen an eine moderne Datenplattform</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1" name="TextBox 51">
            <a:extLst>
              <a:ext uri="{FF2B5EF4-FFF2-40B4-BE49-F238E27FC236}">
                <a16:creationId xmlns:a16="http://schemas.microsoft.com/office/drawing/2014/main" id="{3F93F162-4DF8-40A8-9996-4C0251107F40}"/>
              </a:ext>
            </a:extLst>
          </p:cNvPr>
          <p:cNvSpPr txBox="1"/>
          <p:nvPr/>
        </p:nvSpPr>
        <p:spPr>
          <a:xfrm>
            <a:off x="3861543" y="3770916"/>
            <a:ext cx="2270177" cy="523220"/>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Technische Deep-Dives mit den IT-Verantwortlichen (</a:t>
            </a:r>
            <a:r>
              <a:rPr lang="de-DE" sz="1400" b="0" i="0" kern="1200" dirty="0" err="1">
                <a:solidFill>
                  <a:schemeClr val="tx1"/>
                </a:solidFill>
                <a:latin typeface="Calibri" panose="020F0502020204030204" pitchFamily="34" charset="0"/>
                <a:ea typeface="Titillium" charset="0"/>
                <a:cs typeface="Calibri" panose="020F0502020204030204" pitchFamily="34" charset="0"/>
              </a:rPr>
              <a:t>Skill</a:t>
            </a:r>
            <a:r>
              <a:rPr lang="de-DE" sz="1400" b="0" i="0" kern="1200" dirty="0">
                <a:solidFill>
                  <a:schemeClr val="tx1"/>
                </a:solidFill>
                <a:latin typeface="Calibri" panose="020F0502020204030204" pitchFamily="34" charset="0"/>
                <a:ea typeface="Titillium" charset="0"/>
                <a:cs typeface="Calibri" panose="020F0502020204030204" pitchFamily="34" charset="0"/>
              </a:rPr>
              <a:t>-up)</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2" name="TextBox 52">
            <a:extLst>
              <a:ext uri="{FF2B5EF4-FFF2-40B4-BE49-F238E27FC236}">
                <a16:creationId xmlns:a16="http://schemas.microsoft.com/office/drawing/2014/main" id="{1DA2BFC8-049F-4830-880F-4130A1E2E291}"/>
              </a:ext>
            </a:extLst>
          </p:cNvPr>
          <p:cNvSpPr txBox="1"/>
          <p:nvPr/>
        </p:nvSpPr>
        <p:spPr>
          <a:xfrm>
            <a:off x="3843148" y="2676391"/>
            <a:ext cx="2350549" cy="954107"/>
          </a:xfrm>
          <a:prstGeom prst="rect">
            <a:avLst/>
          </a:prstGeom>
        </p:spPr>
        <p:txBody>
          <a:bodyPr wrap="square" lIns="0" rIns="0" rtlCol="0">
            <a:spAutoFit/>
          </a:bodyPr>
          <a:lstStyle/>
          <a:p>
            <a:pPr algn="l"/>
            <a:r>
              <a:rPr lang="de-DE" sz="1400" dirty="0">
                <a:latin typeface="Calibri" panose="020F0502020204030204" pitchFamily="34" charset="0"/>
                <a:ea typeface="Titillium" charset="0"/>
                <a:cs typeface="Calibri" panose="020F0502020204030204" pitchFamily="34" charset="0"/>
              </a:rPr>
              <a:t>Anforderungsanalyse durch qualitative Interviews mit den Fachbereichen</a:t>
            </a:r>
          </a:p>
          <a:p>
            <a:pPr algn="l"/>
            <a:r>
              <a:rPr lang="de-DE" sz="1400" b="0" i="0" kern="1200" dirty="0">
                <a:solidFill>
                  <a:schemeClr val="tx1"/>
                </a:solidFill>
                <a:latin typeface="Calibri" panose="020F0502020204030204" pitchFamily="34" charset="0"/>
                <a:ea typeface="Titillium" charset="0"/>
                <a:cs typeface="Calibri" panose="020F0502020204030204" pitchFamily="34" charset="0"/>
                <a:sym typeface="Wingdings" pitchFamily="2" charset="2"/>
              </a:rPr>
              <a:t> Grundlage für Use-Cases</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3" name="TextBox 58">
            <a:extLst>
              <a:ext uri="{FF2B5EF4-FFF2-40B4-BE49-F238E27FC236}">
                <a16:creationId xmlns:a16="http://schemas.microsoft.com/office/drawing/2014/main" id="{E3629D39-3007-400D-BBA2-9C40316B3C84}"/>
              </a:ext>
            </a:extLst>
          </p:cNvPr>
          <p:cNvSpPr txBox="1"/>
          <p:nvPr/>
        </p:nvSpPr>
        <p:spPr>
          <a:xfrm>
            <a:off x="6790455" y="2667702"/>
            <a:ext cx="2085412" cy="954107"/>
          </a:xfrm>
          <a:prstGeom prst="rect">
            <a:avLst/>
          </a:prstGeom>
        </p:spPr>
        <p:txBody>
          <a:bodyPr wrap="square" lIns="0" rIns="0" rtlCol="0">
            <a:spAutoFit/>
          </a:bodyPr>
          <a:lstStyle/>
          <a:p>
            <a:pPr algn="l"/>
            <a:r>
              <a:rPr lang="en-DE" sz="1400" b="0" i="0" kern="1200" dirty="0">
                <a:solidFill>
                  <a:schemeClr val="tx1"/>
                </a:solidFill>
                <a:latin typeface="Calibri" panose="020F0502020204030204" pitchFamily="34" charset="0"/>
                <a:ea typeface="Titillium" charset="0"/>
                <a:cs typeface="Calibri" panose="020F0502020204030204" pitchFamily="34" charset="0"/>
              </a:rPr>
              <a:t>Bewertung der </a:t>
            </a:r>
            <a:r>
              <a:rPr lang="de-DE" sz="1400" b="0" i="0" kern="1200" dirty="0">
                <a:solidFill>
                  <a:schemeClr val="tx1"/>
                </a:solidFill>
                <a:latin typeface="Calibri" panose="020F0502020204030204" pitchFamily="34" charset="0"/>
                <a:ea typeface="Titillium" charset="0"/>
                <a:cs typeface="Calibri" panose="020F0502020204030204" pitchFamily="34" charset="0"/>
              </a:rPr>
              <a:t>Anforderungen auf technische Komplexität und ROI-Potenzial</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4" name="TextBox 58">
            <a:extLst>
              <a:ext uri="{FF2B5EF4-FFF2-40B4-BE49-F238E27FC236}">
                <a16:creationId xmlns:a16="http://schemas.microsoft.com/office/drawing/2014/main" id="{761971B7-66CC-456B-8130-B4C4E97041B0}"/>
              </a:ext>
            </a:extLst>
          </p:cNvPr>
          <p:cNvSpPr txBox="1"/>
          <p:nvPr/>
        </p:nvSpPr>
        <p:spPr>
          <a:xfrm>
            <a:off x="9496757" y="2663354"/>
            <a:ext cx="1870884" cy="738664"/>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Präsentation der Ergebnisse mit Kosten-Nutzen Betrachtung</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5" name="TextBox 58">
            <a:extLst>
              <a:ext uri="{FF2B5EF4-FFF2-40B4-BE49-F238E27FC236}">
                <a16:creationId xmlns:a16="http://schemas.microsoft.com/office/drawing/2014/main" id="{9DCE52BF-A1B8-4D42-BC8D-E60FF0F2D776}"/>
              </a:ext>
            </a:extLst>
          </p:cNvPr>
          <p:cNvSpPr txBox="1"/>
          <p:nvPr/>
        </p:nvSpPr>
        <p:spPr>
          <a:xfrm>
            <a:off x="3866747" y="4678093"/>
            <a:ext cx="2273309" cy="738664"/>
          </a:xfrm>
          <a:prstGeom prst="rect">
            <a:avLst/>
          </a:prstGeom>
        </p:spPr>
        <p:txBody>
          <a:bodyPr wrap="square" lIns="0" rIns="0" rtlCol="0">
            <a:spAutoFit/>
          </a:bodyPr>
          <a:lstStyle/>
          <a:p>
            <a:r>
              <a:rPr lang="de-DE" sz="1400" dirty="0">
                <a:latin typeface="Calibri" panose="020F0502020204030204" pitchFamily="34" charset="0"/>
                <a:ea typeface="Titillium" charset="0"/>
                <a:cs typeface="Calibri" panose="020F0502020204030204" pitchFamily="34" charset="0"/>
              </a:rPr>
              <a:t>Vermittlung von „Best Practices“ und Einblicke in moderne Datentools</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6" name="Oval 68">
            <a:extLst>
              <a:ext uri="{FF2B5EF4-FFF2-40B4-BE49-F238E27FC236}">
                <a16:creationId xmlns:a16="http://schemas.microsoft.com/office/drawing/2014/main" id="{C2D8035A-87B3-4D0D-97E8-3F663CD703A0}"/>
              </a:ext>
            </a:extLst>
          </p:cNvPr>
          <p:cNvSpPr/>
          <p:nvPr/>
        </p:nvSpPr>
        <p:spPr>
          <a:xfrm>
            <a:off x="712312" y="1796984"/>
            <a:ext cx="654604" cy="654604"/>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7" name="Graphic 69" descr="Take Off with solid fill">
            <a:extLst>
              <a:ext uri="{FF2B5EF4-FFF2-40B4-BE49-F238E27FC236}">
                <a16:creationId xmlns:a16="http://schemas.microsoft.com/office/drawing/2014/main" id="{89C49605-57DA-45B7-B3D6-90507CA8D8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496" y="1873616"/>
            <a:ext cx="497566" cy="497566"/>
          </a:xfrm>
          <a:prstGeom prst="rect">
            <a:avLst/>
          </a:prstGeom>
        </p:spPr>
      </p:pic>
      <p:sp>
        <p:nvSpPr>
          <p:cNvPr id="38" name="Oval 70">
            <a:extLst>
              <a:ext uri="{FF2B5EF4-FFF2-40B4-BE49-F238E27FC236}">
                <a16:creationId xmlns:a16="http://schemas.microsoft.com/office/drawing/2014/main" id="{B9C38932-3A05-40E8-B970-85B11662DE9B}"/>
              </a:ext>
            </a:extLst>
          </p:cNvPr>
          <p:cNvSpPr/>
          <p:nvPr/>
        </p:nvSpPr>
        <p:spPr>
          <a:xfrm>
            <a:off x="3209776" y="1791158"/>
            <a:ext cx="654604" cy="654604"/>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9" name="Graphic 71" descr="Magnifying glass with solid fill">
            <a:extLst>
              <a:ext uri="{FF2B5EF4-FFF2-40B4-BE49-F238E27FC236}">
                <a16:creationId xmlns:a16="http://schemas.microsoft.com/office/drawing/2014/main" id="{59879A57-99E5-4B0F-A754-382C7BFA0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1678" y="1893008"/>
            <a:ext cx="450904" cy="450904"/>
          </a:xfrm>
          <a:prstGeom prst="rect">
            <a:avLst/>
          </a:prstGeom>
        </p:spPr>
      </p:pic>
      <p:sp>
        <p:nvSpPr>
          <p:cNvPr id="40" name="Oval 72">
            <a:extLst>
              <a:ext uri="{FF2B5EF4-FFF2-40B4-BE49-F238E27FC236}">
                <a16:creationId xmlns:a16="http://schemas.microsoft.com/office/drawing/2014/main" id="{BAF7B626-6388-4EA5-A3F1-DC4AB57FAB57}"/>
              </a:ext>
            </a:extLst>
          </p:cNvPr>
          <p:cNvSpPr/>
          <p:nvPr/>
        </p:nvSpPr>
        <p:spPr>
          <a:xfrm>
            <a:off x="6144918" y="1791158"/>
            <a:ext cx="654604" cy="654604"/>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1" name="Graphic 73" descr="Gantt Chart with solid fill">
            <a:extLst>
              <a:ext uri="{FF2B5EF4-FFF2-40B4-BE49-F238E27FC236}">
                <a16:creationId xmlns:a16="http://schemas.microsoft.com/office/drawing/2014/main" id="{85C297EA-D8EB-494A-983C-E946704CD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4773" y="1844622"/>
            <a:ext cx="547676" cy="547676"/>
          </a:xfrm>
          <a:prstGeom prst="rect">
            <a:avLst/>
          </a:prstGeom>
        </p:spPr>
      </p:pic>
      <p:sp>
        <p:nvSpPr>
          <p:cNvPr id="42" name="Oval 75">
            <a:extLst>
              <a:ext uri="{FF2B5EF4-FFF2-40B4-BE49-F238E27FC236}">
                <a16:creationId xmlns:a16="http://schemas.microsoft.com/office/drawing/2014/main" id="{65B92C13-80B7-4097-B667-141187974518}"/>
              </a:ext>
            </a:extLst>
          </p:cNvPr>
          <p:cNvSpPr/>
          <p:nvPr/>
        </p:nvSpPr>
        <p:spPr>
          <a:xfrm>
            <a:off x="8790390" y="1796984"/>
            <a:ext cx="654604" cy="654604"/>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3" name="Grafik 14" descr="Volltreffer">
            <a:extLst>
              <a:ext uri="{FF2B5EF4-FFF2-40B4-BE49-F238E27FC236}">
                <a16:creationId xmlns:a16="http://schemas.microsoft.com/office/drawing/2014/main" id="{2F27B093-EE47-4C70-85A0-4BA53D9A5D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47499" y="1836690"/>
            <a:ext cx="562234" cy="562234"/>
          </a:xfrm>
          <a:prstGeom prst="rect">
            <a:avLst/>
          </a:prstGeom>
        </p:spPr>
      </p:pic>
      <p:sp>
        <p:nvSpPr>
          <p:cNvPr id="44" name="TextBox 58">
            <a:extLst>
              <a:ext uri="{FF2B5EF4-FFF2-40B4-BE49-F238E27FC236}">
                <a16:creationId xmlns:a16="http://schemas.microsoft.com/office/drawing/2014/main" id="{048BB23E-8F0D-417C-B59C-F61B96F67A0D}"/>
              </a:ext>
            </a:extLst>
          </p:cNvPr>
          <p:cNvSpPr txBox="1"/>
          <p:nvPr/>
        </p:nvSpPr>
        <p:spPr>
          <a:xfrm>
            <a:off x="6771246" y="3693936"/>
            <a:ext cx="2006325" cy="954107"/>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Entwicklung einer Zielarchitektur, Aufzeigen von Prozessen und Mitarbeiterqualifikationen</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45" name="TextBox 58">
            <a:extLst>
              <a:ext uri="{FF2B5EF4-FFF2-40B4-BE49-F238E27FC236}">
                <a16:creationId xmlns:a16="http://schemas.microsoft.com/office/drawing/2014/main" id="{8F859227-BAF0-4250-9B3F-AAA0EB2DA70D}"/>
              </a:ext>
            </a:extLst>
          </p:cNvPr>
          <p:cNvSpPr txBox="1"/>
          <p:nvPr/>
        </p:nvSpPr>
        <p:spPr>
          <a:xfrm>
            <a:off x="6790455" y="4755669"/>
            <a:ext cx="1951304" cy="738664"/>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Kostenabschätzung </a:t>
            </a:r>
            <a:r>
              <a:rPr lang="de-DE" sz="1400" dirty="0">
                <a:latin typeface="Calibri" panose="020F0502020204030204" pitchFamily="34" charset="0"/>
                <a:ea typeface="Titillium" charset="0"/>
                <a:cs typeface="Calibri" panose="020F0502020204030204" pitchFamily="34" charset="0"/>
              </a:rPr>
              <a:t>im Hinblick auf </a:t>
            </a:r>
            <a:r>
              <a:rPr lang="de-DE" sz="1400" b="0" i="0" kern="1200" dirty="0">
                <a:solidFill>
                  <a:schemeClr val="tx1"/>
                </a:solidFill>
                <a:latin typeface="Calibri" panose="020F0502020204030204" pitchFamily="34" charset="0"/>
                <a:ea typeface="Titillium" charset="0"/>
                <a:cs typeface="Calibri" panose="020F0502020204030204" pitchFamily="34" charset="0"/>
              </a:rPr>
              <a:t>Umsetzung &amp; Betrieb</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46" name="TextBox 58">
            <a:extLst>
              <a:ext uri="{FF2B5EF4-FFF2-40B4-BE49-F238E27FC236}">
                <a16:creationId xmlns:a16="http://schemas.microsoft.com/office/drawing/2014/main" id="{E1AE4049-14D9-4FB3-B9AA-CC0DAA427A9F}"/>
              </a:ext>
            </a:extLst>
          </p:cNvPr>
          <p:cNvSpPr txBox="1"/>
          <p:nvPr/>
        </p:nvSpPr>
        <p:spPr>
          <a:xfrm>
            <a:off x="9539701" y="3675713"/>
            <a:ext cx="1874016" cy="738664"/>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Diskussion der nächsten Schritte und Erstellen einer Roadmap</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48" name="TextBox 58">
            <a:extLst>
              <a:ext uri="{FF2B5EF4-FFF2-40B4-BE49-F238E27FC236}">
                <a16:creationId xmlns:a16="http://schemas.microsoft.com/office/drawing/2014/main" id="{9B131244-3B88-42A9-893F-1EDB8ABE7E5B}"/>
              </a:ext>
            </a:extLst>
          </p:cNvPr>
          <p:cNvSpPr txBox="1"/>
          <p:nvPr/>
        </p:nvSpPr>
        <p:spPr>
          <a:xfrm>
            <a:off x="9539701" y="4648043"/>
            <a:ext cx="1886544" cy="523220"/>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Einbinden weiterer Experten</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Tree>
    <p:extLst>
      <p:ext uri="{BB962C8B-B14F-4D97-AF65-F5344CB8AC3E}">
        <p14:creationId xmlns:p14="http://schemas.microsoft.com/office/powerpoint/2010/main" val="20084323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99FF7D-761C-4A8D-B467-DED376C6C460}"/>
              </a:ext>
            </a:extLst>
          </p:cNvPr>
          <p:cNvSpPr>
            <a:spLocks noGrp="1"/>
          </p:cNvSpPr>
          <p:nvPr>
            <p:ph type="title"/>
          </p:nvPr>
        </p:nvSpPr>
        <p:spPr/>
        <p:txBody>
          <a:bodyPr/>
          <a:lstStyle/>
          <a:p>
            <a:r>
              <a:rPr lang="de-DE" dirty="0"/>
              <a:t>Beispiel: IoT-Reifegrad Analyse</a:t>
            </a:r>
          </a:p>
        </p:txBody>
      </p:sp>
      <p:sp>
        <p:nvSpPr>
          <p:cNvPr id="4" name="Fußzeilenplatzhalter 3">
            <a:extLst>
              <a:ext uri="{FF2B5EF4-FFF2-40B4-BE49-F238E27FC236}">
                <a16:creationId xmlns:a16="http://schemas.microsoft.com/office/drawing/2014/main" id="{500E5421-8604-4972-BDED-42805AB3BEEB}"/>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27EB9A93-6F4C-434C-9B5E-7D01ABFE4BBF}"/>
              </a:ext>
            </a:extLst>
          </p:cNvPr>
          <p:cNvSpPr>
            <a:spLocks noGrp="1"/>
          </p:cNvSpPr>
          <p:nvPr>
            <p:ph type="sldNum" sz="quarter" idx="11"/>
          </p:nvPr>
        </p:nvSpPr>
        <p:spPr/>
        <p:txBody>
          <a:bodyPr/>
          <a:lstStyle/>
          <a:p>
            <a:fld id="{FFC269A0-BD27-4577-9DED-0AAE60100C51}" type="slidenum">
              <a:rPr lang="de-DE" smtClean="0"/>
              <a:pPr/>
              <a:t>223</a:t>
            </a:fld>
            <a:r>
              <a:rPr lang="de-DE"/>
              <a:t> | ©</a:t>
            </a:r>
            <a:endParaRPr lang="de-DE" dirty="0"/>
          </a:p>
        </p:txBody>
      </p:sp>
      <p:sp>
        <p:nvSpPr>
          <p:cNvPr id="6" name="Textplatzhalter 5">
            <a:extLst>
              <a:ext uri="{FF2B5EF4-FFF2-40B4-BE49-F238E27FC236}">
                <a16:creationId xmlns:a16="http://schemas.microsoft.com/office/drawing/2014/main" id="{E84FE8EC-228F-4E05-9373-5371E958F153}"/>
              </a:ext>
            </a:extLst>
          </p:cNvPr>
          <p:cNvSpPr>
            <a:spLocks noGrp="1"/>
          </p:cNvSpPr>
          <p:nvPr>
            <p:ph type="body" sz="quarter" idx="13"/>
          </p:nvPr>
        </p:nvSpPr>
        <p:spPr/>
        <p:txBody>
          <a:bodyPr/>
          <a:lstStyle/>
          <a:p>
            <a:endParaRPr lang="de-DE"/>
          </a:p>
        </p:txBody>
      </p:sp>
      <p:sp>
        <p:nvSpPr>
          <p:cNvPr id="7" name="Rechteck 6">
            <a:extLst>
              <a:ext uri="{FF2B5EF4-FFF2-40B4-BE49-F238E27FC236}">
                <a16:creationId xmlns:a16="http://schemas.microsoft.com/office/drawing/2014/main" id="{00099DAA-F43B-4BA7-A0F6-B6A55AC644AE}"/>
              </a:ext>
            </a:extLst>
          </p:cNvPr>
          <p:cNvSpPr/>
          <p:nvPr/>
        </p:nvSpPr>
        <p:spPr>
          <a:xfrm>
            <a:off x="7693809" y="2313245"/>
            <a:ext cx="4159430" cy="4007268"/>
          </a:xfrm>
          <a:prstGeom prst="rect">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Fünfeck 7">
            <a:extLst>
              <a:ext uri="{FF2B5EF4-FFF2-40B4-BE49-F238E27FC236}">
                <a16:creationId xmlns:a16="http://schemas.microsoft.com/office/drawing/2014/main" id="{B7F396BE-B1B3-4A8E-8099-CBDA642734BE}"/>
              </a:ext>
            </a:extLst>
          </p:cNvPr>
          <p:cNvSpPr/>
          <p:nvPr/>
        </p:nvSpPr>
        <p:spPr>
          <a:xfrm>
            <a:off x="386228" y="2313245"/>
            <a:ext cx="7796238" cy="4007268"/>
          </a:xfrm>
          <a:prstGeom prst="homePlate">
            <a:avLst>
              <a:gd name="adj" fmla="val 8927"/>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abgerundete Ecken 8">
            <a:extLst>
              <a:ext uri="{FF2B5EF4-FFF2-40B4-BE49-F238E27FC236}">
                <a16:creationId xmlns:a16="http://schemas.microsoft.com/office/drawing/2014/main" id="{43CA7A91-A75F-47E8-8B22-B753E5D2779E}"/>
              </a:ext>
            </a:extLst>
          </p:cNvPr>
          <p:cNvSpPr/>
          <p:nvPr/>
        </p:nvSpPr>
        <p:spPr>
          <a:xfrm>
            <a:off x="592502" y="2800858"/>
            <a:ext cx="1287780" cy="434340"/>
          </a:xfrm>
          <a:prstGeom prst="roundRect">
            <a:avLst>
              <a:gd name="adj" fmla="val 10785"/>
            </a:avLst>
          </a:prstGeom>
          <a:solidFill>
            <a:srgbClr val="0478B7"/>
          </a:solidFill>
          <a:ln w="190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Organisation</a:t>
            </a:r>
          </a:p>
        </p:txBody>
      </p:sp>
      <p:sp>
        <p:nvSpPr>
          <p:cNvPr id="10" name="Rechteck: abgerundete Ecken 9">
            <a:extLst>
              <a:ext uri="{FF2B5EF4-FFF2-40B4-BE49-F238E27FC236}">
                <a16:creationId xmlns:a16="http://schemas.microsoft.com/office/drawing/2014/main" id="{5A85B8D8-D65B-4BA5-8A05-DEAB6907173E}"/>
              </a:ext>
            </a:extLst>
          </p:cNvPr>
          <p:cNvSpPr/>
          <p:nvPr/>
        </p:nvSpPr>
        <p:spPr>
          <a:xfrm>
            <a:off x="2055542" y="2800858"/>
            <a:ext cx="1287780" cy="434340"/>
          </a:xfrm>
          <a:prstGeom prst="roundRect">
            <a:avLst>
              <a:gd name="adj" fmla="val 10785"/>
            </a:avLst>
          </a:prstGeom>
          <a:solidFill>
            <a:srgbClr val="0478B7"/>
          </a:solidFill>
          <a:ln w="190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Daten</a:t>
            </a:r>
          </a:p>
        </p:txBody>
      </p:sp>
      <p:sp>
        <p:nvSpPr>
          <p:cNvPr id="11" name="Rechteck: abgerundete Ecken 10">
            <a:extLst>
              <a:ext uri="{FF2B5EF4-FFF2-40B4-BE49-F238E27FC236}">
                <a16:creationId xmlns:a16="http://schemas.microsoft.com/office/drawing/2014/main" id="{C2355C36-6F2F-4304-A76F-40A9EE90A2D5}"/>
              </a:ext>
            </a:extLst>
          </p:cNvPr>
          <p:cNvSpPr/>
          <p:nvPr/>
        </p:nvSpPr>
        <p:spPr>
          <a:xfrm>
            <a:off x="3518582" y="2800858"/>
            <a:ext cx="1287780" cy="434340"/>
          </a:xfrm>
          <a:prstGeom prst="roundRect">
            <a:avLst>
              <a:gd name="adj" fmla="val 10785"/>
            </a:avLst>
          </a:prstGeom>
          <a:solidFill>
            <a:srgbClr val="0478B7"/>
          </a:solidFill>
          <a:ln w="190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Infrastruktur</a:t>
            </a:r>
          </a:p>
        </p:txBody>
      </p:sp>
      <p:sp>
        <p:nvSpPr>
          <p:cNvPr id="12" name="Rechteck: abgerundete Ecken 11">
            <a:extLst>
              <a:ext uri="{FF2B5EF4-FFF2-40B4-BE49-F238E27FC236}">
                <a16:creationId xmlns:a16="http://schemas.microsoft.com/office/drawing/2014/main" id="{6C2B6E7B-DF17-4F88-A12C-66B971AAF7F6}"/>
              </a:ext>
            </a:extLst>
          </p:cNvPr>
          <p:cNvSpPr/>
          <p:nvPr/>
        </p:nvSpPr>
        <p:spPr>
          <a:xfrm>
            <a:off x="4981622" y="2800858"/>
            <a:ext cx="1287780" cy="434340"/>
          </a:xfrm>
          <a:prstGeom prst="roundRect">
            <a:avLst>
              <a:gd name="adj" fmla="val 10785"/>
            </a:avLst>
          </a:prstGeom>
          <a:solidFill>
            <a:srgbClr val="0478B7"/>
          </a:solidFill>
          <a:ln w="190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Analytics</a:t>
            </a:r>
          </a:p>
        </p:txBody>
      </p:sp>
      <p:sp>
        <p:nvSpPr>
          <p:cNvPr id="13" name="Rechteck: abgerundete Ecken 12">
            <a:extLst>
              <a:ext uri="{FF2B5EF4-FFF2-40B4-BE49-F238E27FC236}">
                <a16:creationId xmlns:a16="http://schemas.microsoft.com/office/drawing/2014/main" id="{4846B3B9-08F1-40E9-84A9-31EDA6A3D665}"/>
              </a:ext>
            </a:extLst>
          </p:cNvPr>
          <p:cNvSpPr/>
          <p:nvPr/>
        </p:nvSpPr>
        <p:spPr>
          <a:xfrm>
            <a:off x="6444662" y="2800858"/>
            <a:ext cx="1287780" cy="434340"/>
          </a:xfrm>
          <a:prstGeom prst="roundRect">
            <a:avLst>
              <a:gd name="adj" fmla="val 10785"/>
            </a:avLst>
          </a:prstGeom>
          <a:solidFill>
            <a:srgbClr val="0478B7"/>
          </a:solidFill>
          <a:ln w="190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Operations</a:t>
            </a:r>
          </a:p>
        </p:txBody>
      </p:sp>
      <p:sp>
        <p:nvSpPr>
          <p:cNvPr id="14" name="Textfeld 13">
            <a:extLst>
              <a:ext uri="{FF2B5EF4-FFF2-40B4-BE49-F238E27FC236}">
                <a16:creationId xmlns:a16="http://schemas.microsoft.com/office/drawing/2014/main" id="{F9B64173-E0E5-48B1-91AA-A311BA9E9708}"/>
              </a:ext>
            </a:extLst>
          </p:cNvPr>
          <p:cNvSpPr txBox="1"/>
          <p:nvPr/>
        </p:nvSpPr>
        <p:spPr>
          <a:xfrm>
            <a:off x="9282729" y="2587452"/>
            <a:ext cx="1440655" cy="276999"/>
          </a:xfrm>
          <a:prstGeom prst="rect">
            <a:avLst/>
          </a:prstGeom>
          <a:noFill/>
        </p:spPr>
        <p:txBody>
          <a:bodyPr wrap="square">
            <a:spAutoFit/>
          </a:bodyPr>
          <a:lstStyle/>
          <a:p>
            <a:pPr algn="ctr"/>
            <a:r>
              <a:rPr lang="de-DE" sz="1200">
                <a:solidFill>
                  <a:schemeClr val="tx1"/>
                </a:solidFill>
              </a:rPr>
              <a:t>Organisation</a:t>
            </a:r>
            <a:endParaRPr lang="de-DE" sz="1200"/>
          </a:p>
        </p:txBody>
      </p:sp>
      <p:sp>
        <p:nvSpPr>
          <p:cNvPr id="15" name="Rechteck 14">
            <a:extLst>
              <a:ext uri="{FF2B5EF4-FFF2-40B4-BE49-F238E27FC236}">
                <a16:creationId xmlns:a16="http://schemas.microsoft.com/office/drawing/2014/main" id="{04095A7C-0BC3-49AF-B8C9-0E5755322C71}"/>
              </a:ext>
            </a:extLst>
          </p:cNvPr>
          <p:cNvSpPr/>
          <p:nvPr/>
        </p:nvSpPr>
        <p:spPr>
          <a:xfrm>
            <a:off x="386228" y="1844824"/>
            <a:ext cx="7393316" cy="365122"/>
          </a:xfrm>
          <a:prstGeom prst="rect">
            <a:avLst/>
          </a:prstGeom>
          <a:solidFill>
            <a:srgbClr val="023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Modell zur Bestimmung des IoT-Reifegrades</a:t>
            </a:r>
          </a:p>
        </p:txBody>
      </p:sp>
      <p:sp>
        <p:nvSpPr>
          <p:cNvPr id="16" name="Rechteck 15">
            <a:extLst>
              <a:ext uri="{FF2B5EF4-FFF2-40B4-BE49-F238E27FC236}">
                <a16:creationId xmlns:a16="http://schemas.microsoft.com/office/drawing/2014/main" id="{BE59663E-B27A-408D-A5F1-7BE44806F505}"/>
              </a:ext>
            </a:extLst>
          </p:cNvPr>
          <p:cNvSpPr/>
          <p:nvPr/>
        </p:nvSpPr>
        <p:spPr>
          <a:xfrm>
            <a:off x="7872413" y="1844824"/>
            <a:ext cx="3980826" cy="365122"/>
          </a:xfrm>
          <a:prstGeom prst="rect">
            <a:avLst/>
          </a:prstGeom>
          <a:solidFill>
            <a:srgbClr val="023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Reifegrad Ihrer Organisation</a:t>
            </a:r>
          </a:p>
        </p:txBody>
      </p:sp>
      <p:sp>
        <p:nvSpPr>
          <p:cNvPr id="17" name="Textfeld 16">
            <a:extLst>
              <a:ext uri="{FF2B5EF4-FFF2-40B4-BE49-F238E27FC236}">
                <a16:creationId xmlns:a16="http://schemas.microsoft.com/office/drawing/2014/main" id="{E0C25571-79E5-4B6A-9185-CB5B07160C53}"/>
              </a:ext>
            </a:extLst>
          </p:cNvPr>
          <p:cNvSpPr txBox="1"/>
          <p:nvPr/>
        </p:nvSpPr>
        <p:spPr>
          <a:xfrm>
            <a:off x="8552974" y="5163503"/>
            <a:ext cx="1440655" cy="276999"/>
          </a:xfrm>
          <a:prstGeom prst="rect">
            <a:avLst/>
          </a:prstGeom>
          <a:noFill/>
        </p:spPr>
        <p:txBody>
          <a:bodyPr wrap="square">
            <a:spAutoFit/>
          </a:bodyPr>
          <a:lstStyle/>
          <a:p>
            <a:pPr algn="ctr"/>
            <a:r>
              <a:rPr lang="de-DE" sz="1200">
                <a:solidFill>
                  <a:schemeClr val="tx1"/>
                </a:solidFill>
              </a:rPr>
              <a:t>Daten</a:t>
            </a:r>
            <a:endParaRPr lang="de-DE" sz="1200"/>
          </a:p>
        </p:txBody>
      </p:sp>
      <p:sp>
        <p:nvSpPr>
          <p:cNvPr id="18" name="Textfeld 17">
            <a:extLst>
              <a:ext uri="{FF2B5EF4-FFF2-40B4-BE49-F238E27FC236}">
                <a16:creationId xmlns:a16="http://schemas.microsoft.com/office/drawing/2014/main" id="{B399A83E-5AF9-4AF7-B489-015859F8F264}"/>
              </a:ext>
            </a:extLst>
          </p:cNvPr>
          <p:cNvSpPr txBox="1"/>
          <p:nvPr/>
        </p:nvSpPr>
        <p:spPr>
          <a:xfrm>
            <a:off x="10012483" y="5163502"/>
            <a:ext cx="1440655" cy="276999"/>
          </a:xfrm>
          <a:prstGeom prst="rect">
            <a:avLst/>
          </a:prstGeom>
          <a:noFill/>
        </p:spPr>
        <p:txBody>
          <a:bodyPr wrap="square">
            <a:spAutoFit/>
          </a:bodyPr>
          <a:lstStyle/>
          <a:p>
            <a:pPr algn="ctr"/>
            <a:r>
              <a:rPr lang="de-DE" sz="1200">
                <a:solidFill>
                  <a:schemeClr val="tx1"/>
                </a:solidFill>
              </a:rPr>
              <a:t>Infrastruktur</a:t>
            </a:r>
            <a:endParaRPr lang="de-DE" sz="1200"/>
          </a:p>
        </p:txBody>
      </p:sp>
      <p:sp>
        <p:nvSpPr>
          <p:cNvPr id="19" name="Textfeld 18">
            <a:extLst>
              <a:ext uri="{FF2B5EF4-FFF2-40B4-BE49-F238E27FC236}">
                <a16:creationId xmlns:a16="http://schemas.microsoft.com/office/drawing/2014/main" id="{6BCA6883-5925-4B43-A45B-0DA55F2C8EBA}"/>
              </a:ext>
            </a:extLst>
          </p:cNvPr>
          <p:cNvSpPr txBox="1"/>
          <p:nvPr/>
        </p:nvSpPr>
        <p:spPr>
          <a:xfrm>
            <a:off x="10657858" y="3342686"/>
            <a:ext cx="1440655" cy="276999"/>
          </a:xfrm>
          <a:prstGeom prst="rect">
            <a:avLst/>
          </a:prstGeom>
          <a:noFill/>
        </p:spPr>
        <p:txBody>
          <a:bodyPr wrap="square">
            <a:spAutoFit/>
          </a:bodyPr>
          <a:lstStyle/>
          <a:p>
            <a:pPr algn="ctr"/>
            <a:r>
              <a:rPr lang="de-DE" sz="1200">
                <a:solidFill>
                  <a:schemeClr val="tx1"/>
                </a:solidFill>
              </a:rPr>
              <a:t>Analytics</a:t>
            </a:r>
            <a:endParaRPr lang="de-DE" sz="1200"/>
          </a:p>
        </p:txBody>
      </p:sp>
      <p:sp>
        <p:nvSpPr>
          <p:cNvPr id="20" name="Textfeld 19">
            <a:extLst>
              <a:ext uri="{FF2B5EF4-FFF2-40B4-BE49-F238E27FC236}">
                <a16:creationId xmlns:a16="http://schemas.microsoft.com/office/drawing/2014/main" id="{68042DAC-5FD0-4CB3-8C5B-A4171263D1F2}"/>
              </a:ext>
            </a:extLst>
          </p:cNvPr>
          <p:cNvSpPr txBox="1"/>
          <p:nvPr/>
        </p:nvSpPr>
        <p:spPr>
          <a:xfrm>
            <a:off x="7848150" y="3337285"/>
            <a:ext cx="1440655" cy="276999"/>
          </a:xfrm>
          <a:prstGeom prst="rect">
            <a:avLst/>
          </a:prstGeom>
          <a:noFill/>
        </p:spPr>
        <p:txBody>
          <a:bodyPr wrap="square">
            <a:spAutoFit/>
          </a:bodyPr>
          <a:lstStyle/>
          <a:p>
            <a:pPr algn="ctr"/>
            <a:r>
              <a:rPr lang="de-DE" sz="1200">
                <a:solidFill>
                  <a:schemeClr val="tx1"/>
                </a:solidFill>
              </a:rPr>
              <a:t>Operations</a:t>
            </a:r>
            <a:endParaRPr lang="de-DE" sz="1200"/>
          </a:p>
        </p:txBody>
      </p:sp>
      <p:cxnSp>
        <p:nvCxnSpPr>
          <p:cNvPr id="21" name="Gerader Verbinder 20">
            <a:extLst>
              <a:ext uri="{FF2B5EF4-FFF2-40B4-BE49-F238E27FC236}">
                <a16:creationId xmlns:a16="http://schemas.microsoft.com/office/drawing/2014/main" id="{B8962CB8-CD17-48B9-A19D-2AA948A07216}"/>
              </a:ext>
            </a:extLst>
          </p:cNvPr>
          <p:cNvCxnSpPr>
            <a:cxnSpLocks/>
            <a:stCxn id="9" idx="2"/>
          </p:cNvCxnSpPr>
          <p:nvPr/>
        </p:nvCxnSpPr>
        <p:spPr>
          <a:xfrm>
            <a:off x="1236392" y="3235198"/>
            <a:ext cx="0" cy="134874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B82EF47F-2F67-4764-B213-96147CA220F2}"/>
              </a:ext>
            </a:extLst>
          </p:cNvPr>
          <p:cNvCxnSpPr>
            <a:cxnSpLocks/>
            <a:stCxn id="10" idx="2"/>
            <a:endCxn id="32" idx="0"/>
          </p:cNvCxnSpPr>
          <p:nvPr/>
        </p:nvCxnSpPr>
        <p:spPr>
          <a:xfrm>
            <a:off x="2699432" y="3235198"/>
            <a:ext cx="10796" cy="2332762"/>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A1FFA56F-D4B1-4412-9F54-42A056BD0960}"/>
              </a:ext>
            </a:extLst>
          </p:cNvPr>
          <p:cNvCxnSpPr>
            <a:cxnSpLocks/>
            <a:stCxn id="11" idx="2"/>
          </p:cNvCxnSpPr>
          <p:nvPr/>
        </p:nvCxnSpPr>
        <p:spPr>
          <a:xfrm>
            <a:off x="4162472" y="3235198"/>
            <a:ext cx="0" cy="2552699"/>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3DDB23F0-41C3-4A3E-9CE0-4EF531813566}"/>
              </a:ext>
            </a:extLst>
          </p:cNvPr>
          <p:cNvCxnSpPr>
            <a:cxnSpLocks/>
            <a:stCxn id="12" idx="2"/>
          </p:cNvCxnSpPr>
          <p:nvPr/>
        </p:nvCxnSpPr>
        <p:spPr>
          <a:xfrm>
            <a:off x="5625512" y="3235198"/>
            <a:ext cx="0" cy="1656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8A72953A-5FAE-48B6-B617-BE5E21A8638C}"/>
              </a:ext>
            </a:extLst>
          </p:cNvPr>
          <p:cNvCxnSpPr>
            <a:cxnSpLocks/>
            <a:stCxn id="13" idx="2"/>
          </p:cNvCxnSpPr>
          <p:nvPr/>
        </p:nvCxnSpPr>
        <p:spPr>
          <a:xfrm>
            <a:off x="7088552" y="3235198"/>
            <a:ext cx="0" cy="1692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hteck: abgerundete Ecken 25">
            <a:extLst>
              <a:ext uri="{FF2B5EF4-FFF2-40B4-BE49-F238E27FC236}">
                <a16:creationId xmlns:a16="http://schemas.microsoft.com/office/drawing/2014/main" id="{486EDE50-BE3E-4307-A4B9-439BD33FFB20}"/>
              </a:ext>
            </a:extLst>
          </p:cNvPr>
          <p:cNvSpPr/>
          <p:nvPr/>
        </p:nvSpPr>
        <p:spPr>
          <a:xfrm>
            <a:off x="592502" y="3418079"/>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Business </a:t>
            </a:r>
            <a:br>
              <a:rPr lang="de-DE" sz="1400">
                <a:solidFill>
                  <a:schemeClr val="tx1"/>
                </a:solidFill>
              </a:rPr>
            </a:br>
            <a:r>
              <a:rPr lang="de-DE" sz="1400">
                <a:solidFill>
                  <a:schemeClr val="tx1"/>
                </a:solidFill>
              </a:rPr>
              <a:t>Use Cases</a:t>
            </a:r>
          </a:p>
        </p:txBody>
      </p:sp>
      <p:sp>
        <p:nvSpPr>
          <p:cNvPr id="27" name="Rechteck: abgerundete Ecken 26">
            <a:extLst>
              <a:ext uri="{FF2B5EF4-FFF2-40B4-BE49-F238E27FC236}">
                <a16:creationId xmlns:a16="http://schemas.microsoft.com/office/drawing/2014/main" id="{B182F150-B789-49F7-9731-FB559B2715AD}"/>
              </a:ext>
            </a:extLst>
          </p:cNvPr>
          <p:cNvSpPr/>
          <p:nvPr/>
        </p:nvSpPr>
        <p:spPr>
          <a:xfrm>
            <a:off x="592502" y="3960887"/>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Strategie</a:t>
            </a:r>
          </a:p>
        </p:txBody>
      </p:sp>
      <p:sp>
        <p:nvSpPr>
          <p:cNvPr id="28" name="Rechteck: abgerundete Ecken 27">
            <a:extLst>
              <a:ext uri="{FF2B5EF4-FFF2-40B4-BE49-F238E27FC236}">
                <a16:creationId xmlns:a16="http://schemas.microsoft.com/office/drawing/2014/main" id="{0C620262-26B3-4D5A-B107-22D9C016502E}"/>
              </a:ext>
            </a:extLst>
          </p:cNvPr>
          <p:cNvSpPr/>
          <p:nvPr/>
        </p:nvSpPr>
        <p:spPr>
          <a:xfrm>
            <a:off x="2055542" y="3418079"/>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Generierung von IoT-Daten</a:t>
            </a:r>
          </a:p>
        </p:txBody>
      </p:sp>
      <p:sp>
        <p:nvSpPr>
          <p:cNvPr id="29" name="Rechteck: abgerundete Ecken 28">
            <a:extLst>
              <a:ext uri="{FF2B5EF4-FFF2-40B4-BE49-F238E27FC236}">
                <a16:creationId xmlns:a16="http://schemas.microsoft.com/office/drawing/2014/main" id="{6B295360-1112-47FA-B5E6-2ADA515B18BA}"/>
              </a:ext>
            </a:extLst>
          </p:cNvPr>
          <p:cNvSpPr/>
          <p:nvPr/>
        </p:nvSpPr>
        <p:spPr>
          <a:xfrm>
            <a:off x="2055542" y="3960887"/>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Beschaffenheit</a:t>
            </a:r>
          </a:p>
        </p:txBody>
      </p:sp>
      <p:sp>
        <p:nvSpPr>
          <p:cNvPr id="30" name="Rechteck: abgerundete Ecken 29">
            <a:extLst>
              <a:ext uri="{FF2B5EF4-FFF2-40B4-BE49-F238E27FC236}">
                <a16:creationId xmlns:a16="http://schemas.microsoft.com/office/drawing/2014/main" id="{CE8A3FF0-8490-4B5A-8CFF-F27C4E6628F6}"/>
              </a:ext>
            </a:extLst>
          </p:cNvPr>
          <p:cNvSpPr/>
          <p:nvPr/>
        </p:nvSpPr>
        <p:spPr>
          <a:xfrm>
            <a:off x="2066338" y="4498526"/>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Verständnis</a:t>
            </a:r>
          </a:p>
        </p:txBody>
      </p:sp>
      <p:sp>
        <p:nvSpPr>
          <p:cNvPr id="31" name="Rechteck: abgerundete Ecken 30">
            <a:extLst>
              <a:ext uri="{FF2B5EF4-FFF2-40B4-BE49-F238E27FC236}">
                <a16:creationId xmlns:a16="http://schemas.microsoft.com/office/drawing/2014/main" id="{7EC7A0F4-7EA0-4DAB-8817-D388B40A7D99}"/>
              </a:ext>
            </a:extLst>
          </p:cNvPr>
          <p:cNvSpPr/>
          <p:nvPr/>
        </p:nvSpPr>
        <p:spPr>
          <a:xfrm>
            <a:off x="2066338" y="5033243"/>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Management</a:t>
            </a:r>
          </a:p>
        </p:txBody>
      </p:sp>
      <p:sp>
        <p:nvSpPr>
          <p:cNvPr id="32" name="Rechteck: abgerundete Ecken 31">
            <a:extLst>
              <a:ext uri="{FF2B5EF4-FFF2-40B4-BE49-F238E27FC236}">
                <a16:creationId xmlns:a16="http://schemas.microsoft.com/office/drawing/2014/main" id="{76CB9A32-909F-49D7-B64E-FD85FF607CC6}"/>
              </a:ext>
            </a:extLst>
          </p:cNvPr>
          <p:cNvSpPr/>
          <p:nvPr/>
        </p:nvSpPr>
        <p:spPr>
          <a:xfrm>
            <a:off x="2066338" y="5567960"/>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Quellen</a:t>
            </a:r>
          </a:p>
        </p:txBody>
      </p:sp>
      <p:sp>
        <p:nvSpPr>
          <p:cNvPr id="33" name="Rechteck: abgerundete Ecken 32">
            <a:extLst>
              <a:ext uri="{FF2B5EF4-FFF2-40B4-BE49-F238E27FC236}">
                <a16:creationId xmlns:a16="http://schemas.microsoft.com/office/drawing/2014/main" id="{5F77A11E-D7C8-4613-8327-2CA251CB4209}"/>
              </a:ext>
            </a:extLst>
          </p:cNvPr>
          <p:cNvSpPr/>
          <p:nvPr/>
        </p:nvSpPr>
        <p:spPr>
          <a:xfrm>
            <a:off x="3518582" y="3418079"/>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Architektur</a:t>
            </a:r>
          </a:p>
        </p:txBody>
      </p:sp>
      <p:sp>
        <p:nvSpPr>
          <p:cNvPr id="34" name="Rechteck: abgerundete Ecken 33">
            <a:extLst>
              <a:ext uri="{FF2B5EF4-FFF2-40B4-BE49-F238E27FC236}">
                <a16:creationId xmlns:a16="http://schemas.microsoft.com/office/drawing/2014/main" id="{7BB06E77-9B4E-4558-A04B-A532CB07A166}"/>
              </a:ext>
            </a:extLst>
          </p:cNvPr>
          <p:cNvSpPr/>
          <p:nvPr/>
        </p:nvSpPr>
        <p:spPr>
          <a:xfrm>
            <a:off x="3518582" y="3960887"/>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Netzwerk</a:t>
            </a:r>
          </a:p>
        </p:txBody>
      </p:sp>
      <p:sp>
        <p:nvSpPr>
          <p:cNvPr id="35" name="Rechteck: abgerundete Ecken 34">
            <a:extLst>
              <a:ext uri="{FF2B5EF4-FFF2-40B4-BE49-F238E27FC236}">
                <a16:creationId xmlns:a16="http://schemas.microsoft.com/office/drawing/2014/main" id="{E63FC4EF-86E9-44D6-B35F-722C7B81C956}"/>
              </a:ext>
            </a:extLst>
          </p:cNvPr>
          <p:cNvSpPr/>
          <p:nvPr/>
        </p:nvSpPr>
        <p:spPr>
          <a:xfrm>
            <a:off x="3529378" y="4498526"/>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Qualität</a:t>
            </a:r>
          </a:p>
        </p:txBody>
      </p:sp>
      <p:sp>
        <p:nvSpPr>
          <p:cNvPr id="36" name="Rechteck: abgerundete Ecken 35">
            <a:extLst>
              <a:ext uri="{FF2B5EF4-FFF2-40B4-BE49-F238E27FC236}">
                <a16:creationId xmlns:a16="http://schemas.microsoft.com/office/drawing/2014/main" id="{A9753185-69C3-4C39-A1C7-CBFF81DEAFBA}"/>
              </a:ext>
            </a:extLst>
          </p:cNvPr>
          <p:cNvSpPr/>
          <p:nvPr/>
        </p:nvSpPr>
        <p:spPr>
          <a:xfrm>
            <a:off x="3529378" y="5033243"/>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Speicher</a:t>
            </a:r>
            <a:br>
              <a:rPr lang="de-DE" sz="1400">
                <a:solidFill>
                  <a:schemeClr val="tx1"/>
                </a:solidFill>
              </a:rPr>
            </a:br>
            <a:r>
              <a:rPr lang="de-DE" sz="1400">
                <a:solidFill>
                  <a:schemeClr val="tx1"/>
                </a:solidFill>
              </a:rPr>
              <a:t>Technologien</a:t>
            </a:r>
          </a:p>
        </p:txBody>
      </p:sp>
      <p:sp>
        <p:nvSpPr>
          <p:cNvPr id="37" name="Rechteck: abgerundete Ecken 36">
            <a:extLst>
              <a:ext uri="{FF2B5EF4-FFF2-40B4-BE49-F238E27FC236}">
                <a16:creationId xmlns:a16="http://schemas.microsoft.com/office/drawing/2014/main" id="{2F6C46AC-2BD5-4D6F-8686-DCD62A50B9BC}"/>
              </a:ext>
            </a:extLst>
          </p:cNvPr>
          <p:cNvSpPr/>
          <p:nvPr/>
        </p:nvSpPr>
        <p:spPr>
          <a:xfrm>
            <a:off x="3529378" y="5567960"/>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Security</a:t>
            </a:r>
          </a:p>
        </p:txBody>
      </p:sp>
      <p:sp>
        <p:nvSpPr>
          <p:cNvPr id="38" name="Rechteck: abgerundete Ecken 37">
            <a:extLst>
              <a:ext uri="{FF2B5EF4-FFF2-40B4-BE49-F238E27FC236}">
                <a16:creationId xmlns:a16="http://schemas.microsoft.com/office/drawing/2014/main" id="{CE3C251A-A130-45EC-BF75-FBB7528F74C9}"/>
              </a:ext>
            </a:extLst>
          </p:cNvPr>
          <p:cNvSpPr/>
          <p:nvPr/>
        </p:nvSpPr>
        <p:spPr>
          <a:xfrm>
            <a:off x="4958762" y="3418079"/>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Team </a:t>
            </a:r>
            <a:br>
              <a:rPr lang="de-DE" sz="1400">
                <a:solidFill>
                  <a:schemeClr val="tx1"/>
                </a:solidFill>
              </a:rPr>
            </a:br>
            <a:r>
              <a:rPr lang="de-DE" sz="1400">
                <a:solidFill>
                  <a:schemeClr val="tx1"/>
                </a:solidFill>
              </a:rPr>
              <a:t>Expertise</a:t>
            </a:r>
          </a:p>
        </p:txBody>
      </p:sp>
      <p:sp>
        <p:nvSpPr>
          <p:cNvPr id="39" name="Rechteck: abgerundete Ecken 38">
            <a:extLst>
              <a:ext uri="{FF2B5EF4-FFF2-40B4-BE49-F238E27FC236}">
                <a16:creationId xmlns:a16="http://schemas.microsoft.com/office/drawing/2014/main" id="{78ABB553-52F5-403D-B350-B2587972716D}"/>
              </a:ext>
            </a:extLst>
          </p:cNvPr>
          <p:cNvSpPr/>
          <p:nvPr/>
        </p:nvSpPr>
        <p:spPr>
          <a:xfrm>
            <a:off x="4958762" y="3960887"/>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Integration</a:t>
            </a:r>
          </a:p>
        </p:txBody>
      </p:sp>
      <p:sp>
        <p:nvSpPr>
          <p:cNvPr id="40" name="Rechteck: abgerundete Ecken 39">
            <a:extLst>
              <a:ext uri="{FF2B5EF4-FFF2-40B4-BE49-F238E27FC236}">
                <a16:creationId xmlns:a16="http://schemas.microsoft.com/office/drawing/2014/main" id="{8D247813-DE16-4775-9723-643B8BB3C6AD}"/>
              </a:ext>
            </a:extLst>
          </p:cNvPr>
          <p:cNvSpPr/>
          <p:nvPr/>
        </p:nvSpPr>
        <p:spPr>
          <a:xfrm>
            <a:off x="4965352" y="4498526"/>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Methoden-wissen</a:t>
            </a:r>
          </a:p>
        </p:txBody>
      </p:sp>
      <p:sp>
        <p:nvSpPr>
          <p:cNvPr id="41" name="Rechteck: abgerundete Ecken 40">
            <a:extLst>
              <a:ext uri="{FF2B5EF4-FFF2-40B4-BE49-F238E27FC236}">
                <a16:creationId xmlns:a16="http://schemas.microsoft.com/office/drawing/2014/main" id="{B855B79A-54C9-47CE-8380-1D5FFC25AA58}"/>
              </a:ext>
            </a:extLst>
          </p:cNvPr>
          <p:cNvSpPr/>
          <p:nvPr/>
        </p:nvSpPr>
        <p:spPr>
          <a:xfrm>
            <a:off x="593774" y="4498526"/>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Management</a:t>
            </a:r>
            <a:br>
              <a:rPr lang="de-DE" sz="1400">
                <a:solidFill>
                  <a:schemeClr val="tx1"/>
                </a:solidFill>
              </a:rPr>
            </a:br>
            <a:r>
              <a:rPr lang="de-DE" sz="1400">
                <a:solidFill>
                  <a:schemeClr val="tx1"/>
                </a:solidFill>
              </a:rPr>
              <a:t>Commitment</a:t>
            </a:r>
          </a:p>
        </p:txBody>
      </p:sp>
      <p:sp>
        <p:nvSpPr>
          <p:cNvPr id="42" name="Rechteck: abgerundete Ecken 41">
            <a:extLst>
              <a:ext uri="{FF2B5EF4-FFF2-40B4-BE49-F238E27FC236}">
                <a16:creationId xmlns:a16="http://schemas.microsoft.com/office/drawing/2014/main" id="{A7325626-82F6-4920-B1D4-4B09FFD966A5}"/>
              </a:ext>
            </a:extLst>
          </p:cNvPr>
          <p:cNvSpPr/>
          <p:nvPr/>
        </p:nvSpPr>
        <p:spPr>
          <a:xfrm>
            <a:off x="6444663" y="3418079"/>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Deployment</a:t>
            </a:r>
          </a:p>
        </p:txBody>
      </p:sp>
      <p:sp>
        <p:nvSpPr>
          <p:cNvPr id="43" name="Rechteck: abgerundete Ecken 42">
            <a:extLst>
              <a:ext uri="{FF2B5EF4-FFF2-40B4-BE49-F238E27FC236}">
                <a16:creationId xmlns:a16="http://schemas.microsoft.com/office/drawing/2014/main" id="{69133D66-E889-4F93-A3E1-2F9D8847E497}"/>
              </a:ext>
            </a:extLst>
          </p:cNvPr>
          <p:cNvSpPr/>
          <p:nvPr/>
        </p:nvSpPr>
        <p:spPr>
          <a:xfrm>
            <a:off x="6444663" y="4498526"/>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Prozesse</a:t>
            </a:r>
          </a:p>
        </p:txBody>
      </p:sp>
      <p:sp>
        <p:nvSpPr>
          <p:cNvPr id="44" name="Rechteck: abgerundete Ecken 43">
            <a:extLst>
              <a:ext uri="{FF2B5EF4-FFF2-40B4-BE49-F238E27FC236}">
                <a16:creationId xmlns:a16="http://schemas.microsoft.com/office/drawing/2014/main" id="{99EDA792-0062-49EC-ABB8-A7AF9818B105}"/>
              </a:ext>
            </a:extLst>
          </p:cNvPr>
          <p:cNvSpPr/>
          <p:nvPr/>
        </p:nvSpPr>
        <p:spPr>
          <a:xfrm>
            <a:off x="6441382" y="3960887"/>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Kooperation</a:t>
            </a:r>
          </a:p>
        </p:txBody>
      </p:sp>
      <p:graphicFrame>
        <p:nvGraphicFramePr>
          <p:cNvPr id="45" name="Diagramm 44">
            <a:extLst>
              <a:ext uri="{FF2B5EF4-FFF2-40B4-BE49-F238E27FC236}">
                <a16:creationId xmlns:a16="http://schemas.microsoft.com/office/drawing/2014/main" id="{68DCCB8E-0F7B-478C-8AC0-7C3B408CDF71}"/>
              </a:ext>
            </a:extLst>
          </p:cNvPr>
          <p:cNvGraphicFramePr/>
          <p:nvPr>
            <p:extLst>
              <p:ext uri="{D42A27DB-BD31-4B8C-83A1-F6EECF244321}">
                <p14:modId xmlns:p14="http://schemas.microsoft.com/office/powerpoint/2010/main" val="4015390760"/>
              </p:ext>
            </p:extLst>
          </p:nvPr>
        </p:nvGraphicFramePr>
        <p:xfrm>
          <a:off x="7552968" y="2017976"/>
          <a:ext cx="4623022" cy="44353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27235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99FF7D-761C-4A8D-B467-DED376C6C460}"/>
              </a:ext>
            </a:extLst>
          </p:cNvPr>
          <p:cNvSpPr>
            <a:spLocks noGrp="1"/>
          </p:cNvSpPr>
          <p:nvPr>
            <p:ph type="title"/>
          </p:nvPr>
        </p:nvSpPr>
        <p:spPr/>
        <p:txBody>
          <a:bodyPr/>
          <a:lstStyle/>
          <a:p>
            <a:r>
              <a:rPr lang="de-DE" dirty="0"/>
              <a:t>Beispiel: IoT-Reifegrad Analyse</a:t>
            </a:r>
          </a:p>
        </p:txBody>
      </p:sp>
      <p:sp>
        <p:nvSpPr>
          <p:cNvPr id="4" name="Fußzeilenplatzhalter 3">
            <a:extLst>
              <a:ext uri="{FF2B5EF4-FFF2-40B4-BE49-F238E27FC236}">
                <a16:creationId xmlns:a16="http://schemas.microsoft.com/office/drawing/2014/main" id="{500E5421-8604-4972-BDED-42805AB3BEEB}"/>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27EB9A93-6F4C-434C-9B5E-7D01ABFE4BBF}"/>
              </a:ext>
            </a:extLst>
          </p:cNvPr>
          <p:cNvSpPr>
            <a:spLocks noGrp="1"/>
          </p:cNvSpPr>
          <p:nvPr>
            <p:ph type="sldNum" sz="quarter" idx="11"/>
          </p:nvPr>
        </p:nvSpPr>
        <p:spPr/>
        <p:txBody>
          <a:bodyPr/>
          <a:lstStyle/>
          <a:p>
            <a:fld id="{FFC269A0-BD27-4577-9DED-0AAE60100C51}" type="slidenum">
              <a:rPr lang="de-DE" smtClean="0"/>
              <a:pPr/>
              <a:t>224</a:t>
            </a:fld>
            <a:r>
              <a:rPr lang="de-DE"/>
              <a:t> | ©</a:t>
            </a:r>
            <a:endParaRPr lang="de-DE" dirty="0"/>
          </a:p>
        </p:txBody>
      </p:sp>
      <p:sp>
        <p:nvSpPr>
          <p:cNvPr id="45" name="Rechteck 44">
            <a:extLst>
              <a:ext uri="{FF2B5EF4-FFF2-40B4-BE49-F238E27FC236}">
                <a16:creationId xmlns:a16="http://schemas.microsoft.com/office/drawing/2014/main" id="{BB5F186E-9B98-4F6B-92BF-2BD9B01EF085}"/>
              </a:ext>
            </a:extLst>
          </p:cNvPr>
          <p:cNvSpPr/>
          <p:nvPr/>
        </p:nvSpPr>
        <p:spPr>
          <a:xfrm>
            <a:off x="833903" y="2025579"/>
            <a:ext cx="3246427" cy="4409086"/>
          </a:xfrm>
          <a:prstGeom prst="rect">
            <a:avLst/>
          </a:prstGeom>
          <a:solidFill>
            <a:srgbClr val="FFFFFF"/>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46" name="Diagramm 45">
            <a:extLst>
              <a:ext uri="{FF2B5EF4-FFF2-40B4-BE49-F238E27FC236}">
                <a16:creationId xmlns:a16="http://schemas.microsoft.com/office/drawing/2014/main" id="{D12A0733-B51E-4B4D-A6AB-49A2AC776EF0}"/>
              </a:ext>
            </a:extLst>
          </p:cNvPr>
          <p:cNvGraphicFramePr/>
          <p:nvPr>
            <p:extLst>
              <p:ext uri="{D42A27DB-BD31-4B8C-83A1-F6EECF244321}">
                <p14:modId xmlns:p14="http://schemas.microsoft.com/office/powerpoint/2010/main" val="3889513619"/>
              </p:ext>
            </p:extLst>
          </p:nvPr>
        </p:nvGraphicFramePr>
        <p:xfrm>
          <a:off x="1337201" y="1855115"/>
          <a:ext cx="2093993" cy="1751817"/>
        </p:xfrm>
        <a:graphic>
          <a:graphicData uri="http://schemas.openxmlformats.org/drawingml/2006/chart">
            <c:chart xmlns:c="http://schemas.openxmlformats.org/drawingml/2006/chart" xmlns:r="http://schemas.openxmlformats.org/officeDocument/2006/relationships" r:id="rId2"/>
          </a:graphicData>
        </a:graphic>
      </p:graphicFrame>
      <p:sp>
        <p:nvSpPr>
          <p:cNvPr id="47" name="Textfeld 46">
            <a:extLst>
              <a:ext uri="{FF2B5EF4-FFF2-40B4-BE49-F238E27FC236}">
                <a16:creationId xmlns:a16="http://schemas.microsoft.com/office/drawing/2014/main" id="{FD963E9A-E53E-424A-83C0-70542C1D348B}"/>
              </a:ext>
            </a:extLst>
          </p:cNvPr>
          <p:cNvSpPr txBox="1"/>
          <p:nvPr/>
        </p:nvSpPr>
        <p:spPr>
          <a:xfrm>
            <a:off x="867678" y="3124897"/>
            <a:ext cx="3246427" cy="2821075"/>
          </a:xfrm>
          <a:prstGeom prst="rect">
            <a:avLst/>
          </a:prstGeom>
          <a:noFill/>
        </p:spPr>
        <p:txBody>
          <a:bodyPr wrap="square">
            <a:noAutofit/>
          </a:bodyPr>
          <a:lstStyle/>
          <a:p>
            <a:pPr algn="ctr"/>
            <a:r>
              <a:rPr lang="de-DE" sz="1400" b="1" dirty="0"/>
              <a:t>Reifegrad Ihrer Organisation</a:t>
            </a:r>
          </a:p>
          <a:p>
            <a:pPr algn="ctr"/>
            <a:endParaRPr lang="de-DE" sz="200" b="1" dirty="0">
              <a:solidFill>
                <a:schemeClr val="tx1"/>
              </a:solidFill>
            </a:endParaRPr>
          </a:p>
          <a:p>
            <a:r>
              <a:rPr lang="de-DE" sz="1200" u="sng" dirty="0"/>
              <a:t>Organisation</a:t>
            </a:r>
          </a:p>
          <a:p>
            <a:r>
              <a:rPr lang="de-DE" sz="1200" dirty="0"/>
              <a:t>Das Thema IoT ist bereits in Ihrer Unternehmens-strategie verankert. Vom mittleren bis hin zum Top-Management wird das Thema aktiv getrieben.</a:t>
            </a:r>
          </a:p>
          <a:p>
            <a:r>
              <a:rPr lang="de-DE" sz="1200" dirty="0"/>
              <a:t>…</a:t>
            </a:r>
          </a:p>
          <a:p>
            <a:endParaRPr lang="de-DE" sz="100" dirty="0"/>
          </a:p>
          <a:p>
            <a:r>
              <a:rPr lang="de-DE" sz="1200" u="sng" dirty="0"/>
              <a:t>Daten</a:t>
            </a:r>
          </a:p>
          <a:p>
            <a:r>
              <a:rPr lang="de-DE" sz="1200" dirty="0"/>
              <a:t>In Ihrer Organisation werden bereits IoT-Massendaten im Bereich der Produktion gesammelt. Die Daten befinden sich auf unternehmenseigenen Servern. </a:t>
            </a:r>
          </a:p>
          <a:p>
            <a:r>
              <a:rPr lang="de-DE" sz="1200" dirty="0"/>
              <a:t>…</a:t>
            </a:r>
          </a:p>
          <a:p>
            <a:endParaRPr lang="de-DE" sz="200" dirty="0"/>
          </a:p>
          <a:p>
            <a:r>
              <a:rPr lang="de-DE" sz="1200" u="sng" dirty="0"/>
              <a:t>Analytics</a:t>
            </a:r>
          </a:p>
          <a:p>
            <a:r>
              <a:rPr lang="de-DE" sz="1200" dirty="0"/>
              <a:t>Seitens der analytischen Teams gibt es eine Kompetenzlücke bei der Verarbeitung und Analyse von Massendaten.</a:t>
            </a:r>
          </a:p>
        </p:txBody>
      </p:sp>
      <p:sp>
        <p:nvSpPr>
          <p:cNvPr id="48" name="Rechteck: abgerundete Ecken 47">
            <a:extLst>
              <a:ext uri="{FF2B5EF4-FFF2-40B4-BE49-F238E27FC236}">
                <a16:creationId xmlns:a16="http://schemas.microsoft.com/office/drawing/2014/main" id="{865AB04F-DF01-40E2-B776-427A2C39AB43}"/>
              </a:ext>
            </a:extLst>
          </p:cNvPr>
          <p:cNvSpPr/>
          <p:nvPr/>
        </p:nvSpPr>
        <p:spPr>
          <a:xfrm>
            <a:off x="1829500" y="2076247"/>
            <a:ext cx="1215850" cy="1058979"/>
          </a:xfrm>
          <a:prstGeom prst="roundRect">
            <a:avLst>
              <a:gd name="adj" fmla="val 11436"/>
            </a:avLst>
          </a:prstGeom>
          <a:noFill/>
          <a:ln>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326EB9AC-BA47-4C5F-BF8D-673E305B413D}"/>
              </a:ext>
            </a:extLst>
          </p:cNvPr>
          <p:cNvSpPr/>
          <p:nvPr/>
        </p:nvSpPr>
        <p:spPr>
          <a:xfrm>
            <a:off x="4393647" y="2025579"/>
            <a:ext cx="3246427" cy="4409086"/>
          </a:xfrm>
          <a:prstGeom prst="rect">
            <a:avLst/>
          </a:prstGeom>
          <a:solidFill>
            <a:srgbClr val="FFFFFF"/>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Textfeld 49">
            <a:extLst>
              <a:ext uri="{FF2B5EF4-FFF2-40B4-BE49-F238E27FC236}">
                <a16:creationId xmlns:a16="http://schemas.microsoft.com/office/drawing/2014/main" id="{97E1CC2D-78E4-4D71-869D-3C7DCDB47295}"/>
              </a:ext>
            </a:extLst>
          </p:cNvPr>
          <p:cNvSpPr txBox="1"/>
          <p:nvPr/>
        </p:nvSpPr>
        <p:spPr>
          <a:xfrm>
            <a:off x="4393647" y="2076247"/>
            <a:ext cx="3246427" cy="4137820"/>
          </a:xfrm>
          <a:prstGeom prst="rect">
            <a:avLst/>
          </a:prstGeom>
          <a:noFill/>
        </p:spPr>
        <p:txBody>
          <a:bodyPr wrap="square">
            <a:noAutofit/>
          </a:bodyPr>
          <a:lstStyle/>
          <a:p>
            <a:pPr algn="ctr"/>
            <a:r>
              <a:rPr lang="de-DE" sz="1400" b="1" dirty="0"/>
              <a:t>Use Cases &amp; Potenziale</a:t>
            </a:r>
          </a:p>
          <a:p>
            <a:pPr algn="ctr"/>
            <a:endParaRPr lang="de-DE" sz="1600" b="1" dirty="0">
              <a:solidFill>
                <a:schemeClr val="tx1"/>
              </a:solidFill>
            </a:endParaRPr>
          </a:p>
          <a:p>
            <a:endParaRPr lang="de-DE" sz="1100" dirty="0"/>
          </a:p>
          <a:p>
            <a:endParaRPr lang="de-DE" sz="1100" dirty="0"/>
          </a:p>
          <a:p>
            <a:endParaRPr lang="de-DE" sz="1100" dirty="0"/>
          </a:p>
          <a:p>
            <a:endParaRPr lang="de-DE" sz="1100" dirty="0"/>
          </a:p>
          <a:p>
            <a:endParaRPr lang="de-DE" sz="1100" dirty="0"/>
          </a:p>
          <a:p>
            <a:endParaRPr lang="de-DE" sz="1100" dirty="0"/>
          </a:p>
          <a:p>
            <a:endParaRPr lang="de-DE" sz="1100" dirty="0"/>
          </a:p>
          <a:p>
            <a:endParaRPr lang="de-DE" sz="1100" dirty="0"/>
          </a:p>
          <a:p>
            <a:endParaRPr lang="de-DE" sz="1100" dirty="0"/>
          </a:p>
          <a:p>
            <a:endParaRPr lang="de-DE" sz="1100" u="sng" dirty="0">
              <a:solidFill>
                <a:schemeClr val="tx1"/>
              </a:solidFill>
            </a:endParaRPr>
          </a:p>
          <a:p>
            <a:endParaRPr lang="de-DE" sz="1100" u="sng" dirty="0"/>
          </a:p>
          <a:p>
            <a:endParaRPr lang="de-DE" sz="1100" u="sng" dirty="0">
              <a:solidFill>
                <a:schemeClr val="tx1"/>
              </a:solidFill>
            </a:endParaRPr>
          </a:p>
          <a:p>
            <a:endParaRPr lang="de-DE" sz="1100" u="sng" dirty="0"/>
          </a:p>
          <a:p>
            <a:r>
              <a:rPr lang="de-DE" sz="1100" u="sng" dirty="0">
                <a:solidFill>
                  <a:schemeClr val="tx1"/>
                </a:solidFill>
              </a:rPr>
              <a:t>Use Case A</a:t>
            </a:r>
          </a:p>
          <a:p>
            <a:r>
              <a:rPr lang="de-DE" sz="1100" dirty="0" err="1"/>
              <a:t>Sssss</a:t>
            </a:r>
            <a:br>
              <a:rPr lang="de-DE" sz="1100" dirty="0"/>
            </a:br>
            <a:r>
              <a:rPr lang="de-DE" sz="1100" dirty="0" err="1"/>
              <a:t>sssss</a:t>
            </a:r>
            <a:br>
              <a:rPr lang="de-DE" sz="1100" dirty="0"/>
            </a:br>
            <a:r>
              <a:rPr lang="de-DE" sz="1100" dirty="0" err="1"/>
              <a:t>sssss</a:t>
            </a:r>
            <a:br>
              <a:rPr lang="de-DE" sz="1100" dirty="0"/>
            </a:br>
            <a:r>
              <a:rPr lang="de-DE" sz="1100" dirty="0" err="1"/>
              <a:t>sssss</a:t>
            </a:r>
            <a:endParaRPr lang="de-DE" sz="1100" dirty="0"/>
          </a:p>
          <a:p>
            <a:endParaRPr lang="de-DE" sz="1100" dirty="0"/>
          </a:p>
          <a:p>
            <a:r>
              <a:rPr lang="de-DE" sz="1100" dirty="0"/>
              <a:t>….</a:t>
            </a:r>
          </a:p>
        </p:txBody>
      </p:sp>
      <p:sp>
        <p:nvSpPr>
          <p:cNvPr id="51" name="Rechteck: abgerundete Ecken 50">
            <a:extLst>
              <a:ext uri="{FF2B5EF4-FFF2-40B4-BE49-F238E27FC236}">
                <a16:creationId xmlns:a16="http://schemas.microsoft.com/office/drawing/2014/main" id="{2C7CA2FE-E77D-4790-86F5-B69878F2CDF4}"/>
              </a:ext>
            </a:extLst>
          </p:cNvPr>
          <p:cNvSpPr/>
          <p:nvPr/>
        </p:nvSpPr>
        <p:spPr>
          <a:xfrm>
            <a:off x="5516184" y="4583513"/>
            <a:ext cx="2019975" cy="704031"/>
          </a:xfrm>
          <a:prstGeom prst="roundRect">
            <a:avLst>
              <a:gd name="adj" fmla="val 11436"/>
            </a:avLst>
          </a:prstGeom>
          <a:noFill/>
          <a:ln>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Textfeld 51">
            <a:extLst>
              <a:ext uri="{FF2B5EF4-FFF2-40B4-BE49-F238E27FC236}">
                <a16:creationId xmlns:a16="http://schemas.microsoft.com/office/drawing/2014/main" id="{A4152E4B-4EFB-471C-AE89-F9214796FF9D}"/>
              </a:ext>
            </a:extLst>
          </p:cNvPr>
          <p:cNvSpPr txBox="1"/>
          <p:nvPr/>
        </p:nvSpPr>
        <p:spPr>
          <a:xfrm>
            <a:off x="5513065" y="4641214"/>
            <a:ext cx="2194560" cy="646331"/>
          </a:xfrm>
          <a:prstGeom prst="rect">
            <a:avLst/>
          </a:prstGeom>
          <a:noFill/>
        </p:spPr>
        <p:txBody>
          <a:bodyPr wrap="square">
            <a:spAutoFit/>
          </a:bodyPr>
          <a:lstStyle/>
          <a:p>
            <a:r>
              <a:rPr lang="de-DE" sz="1200" dirty="0">
                <a:solidFill>
                  <a:srgbClr val="002060"/>
                </a:solidFill>
              </a:rPr>
              <a:t>Umsetzungsschritt 1  </a:t>
            </a:r>
            <a:r>
              <a:rPr lang="de-DE" sz="1200" dirty="0">
                <a:solidFill>
                  <a:srgbClr val="C00000"/>
                </a:solidFill>
              </a:rPr>
              <a:t>Risiko a</a:t>
            </a:r>
            <a:endParaRPr lang="de-DE" sz="1200" dirty="0">
              <a:solidFill>
                <a:srgbClr val="002060"/>
              </a:solidFill>
            </a:endParaRPr>
          </a:p>
          <a:p>
            <a:r>
              <a:rPr lang="de-DE" sz="1200" dirty="0">
                <a:solidFill>
                  <a:srgbClr val="002060"/>
                </a:solidFill>
              </a:rPr>
              <a:t>Umsetzungsschritt 2  </a:t>
            </a:r>
            <a:r>
              <a:rPr lang="de-DE" sz="1200" dirty="0">
                <a:solidFill>
                  <a:srgbClr val="C00000"/>
                </a:solidFill>
              </a:rPr>
              <a:t>Risiko b</a:t>
            </a:r>
            <a:endParaRPr lang="de-DE" sz="1200" dirty="0">
              <a:solidFill>
                <a:srgbClr val="002060"/>
              </a:solidFill>
            </a:endParaRPr>
          </a:p>
          <a:p>
            <a:r>
              <a:rPr lang="de-DE" sz="1200" dirty="0">
                <a:solidFill>
                  <a:srgbClr val="00B050"/>
                </a:solidFill>
              </a:rPr>
              <a:t>Monetäre Bewertung €</a:t>
            </a:r>
          </a:p>
        </p:txBody>
      </p:sp>
      <p:sp>
        <p:nvSpPr>
          <p:cNvPr id="53" name="Rechteck 52">
            <a:extLst>
              <a:ext uri="{FF2B5EF4-FFF2-40B4-BE49-F238E27FC236}">
                <a16:creationId xmlns:a16="http://schemas.microsoft.com/office/drawing/2014/main" id="{253388B3-E1D1-4DAA-8EBE-ECE51A1475AD}"/>
              </a:ext>
            </a:extLst>
          </p:cNvPr>
          <p:cNvSpPr/>
          <p:nvPr/>
        </p:nvSpPr>
        <p:spPr>
          <a:xfrm>
            <a:off x="7953391" y="2025579"/>
            <a:ext cx="3246427" cy="4409086"/>
          </a:xfrm>
          <a:prstGeom prst="rect">
            <a:avLst/>
          </a:prstGeom>
          <a:solidFill>
            <a:srgbClr val="FFFFFF"/>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feld 53">
            <a:extLst>
              <a:ext uri="{FF2B5EF4-FFF2-40B4-BE49-F238E27FC236}">
                <a16:creationId xmlns:a16="http://schemas.microsoft.com/office/drawing/2014/main" id="{173AC9D0-EDB5-4DCD-997B-DA655969D486}"/>
              </a:ext>
            </a:extLst>
          </p:cNvPr>
          <p:cNvSpPr txBox="1"/>
          <p:nvPr/>
        </p:nvSpPr>
        <p:spPr>
          <a:xfrm>
            <a:off x="7953390" y="2064899"/>
            <a:ext cx="3246427" cy="4137820"/>
          </a:xfrm>
          <a:prstGeom prst="rect">
            <a:avLst/>
          </a:prstGeom>
          <a:noFill/>
        </p:spPr>
        <p:txBody>
          <a:bodyPr wrap="square">
            <a:noAutofit/>
          </a:bodyPr>
          <a:lstStyle/>
          <a:p>
            <a:pPr algn="ctr"/>
            <a:r>
              <a:rPr lang="de-DE" sz="1400" b="1" dirty="0"/>
              <a:t>Handlungsempfehlungen &amp; Roadmap</a:t>
            </a:r>
          </a:p>
          <a:p>
            <a:pPr algn="ctr"/>
            <a:endParaRPr lang="de-DE" sz="1200" b="1" dirty="0"/>
          </a:p>
          <a:p>
            <a:pPr algn="ctr"/>
            <a:endParaRPr lang="de-DE" sz="100" b="1" dirty="0">
              <a:solidFill>
                <a:schemeClr val="tx1"/>
              </a:solidFill>
            </a:endParaRPr>
          </a:p>
          <a:p>
            <a:r>
              <a:rPr lang="de-DE" sz="1200" u="sng" dirty="0">
                <a:solidFill>
                  <a:schemeClr val="tx1"/>
                </a:solidFill>
              </a:rPr>
              <a:t>Infrastruktur</a:t>
            </a:r>
          </a:p>
          <a:p>
            <a:r>
              <a:rPr lang="de-DE" sz="1200" dirty="0"/>
              <a:t>Über die Etablierung einer unternehmensweiten Analytics </a:t>
            </a:r>
            <a:r>
              <a:rPr lang="de-DE" sz="1200" dirty="0" err="1"/>
              <a:t>Platform</a:t>
            </a:r>
            <a:r>
              <a:rPr lang="de-DE" sz="1200" dirty="0"/>
              <a:t> können die bestehenden Datensilos aufgebrochen werden und Synergien zwischen analytischen Use Cases genutzt werden.</a:t>
            </a:r>
          </a:p>
          <a:p>
            <a:r>
              <a:rPr lang="de-DE" sz="1200" dirty="0"/>
              <a:t>…</a:t>
            </a:r>
          </a:p>
          <a:p>
            <a:endParaRPr lang="de-DE" sz="1000" dirty="0"/>
          </a:p>
          <a:p>
            <a:r>
              <a:rPr lang="de-DE" sz="1200" u="sng" dirty="0">
                <a:solidFill>
                  <a:schemeClr val="tx1"/>
                </a:solidFill>
              </a:rPr>
              <a:t>Analytics</a:t>
            </a:r>
          </a:p>
          <a:p>
            <a:r>
              <a:rPr lang="de-DE" sz="1200" dirty="0"/>
              <a:t>Durch ein intensives Coaching Ihrer Spezialisten im Bereich der Massendatenverarbeitung (</a:t>
            </a:r>
            <a:r>
              <a:rPr lang="de-DE" sz="1200" dirty="0" err="1"/>
              <a:t>Databricks</a:t>
            </a:r>
            <a:r>
              <a:rPr lang="de-DE" sz="1200" dirty="0"/>
              <a:t>, </a:t>
            </a:r>
            <a:r>
              <a:rPr lang="de-DE" sz="1200" dirty="0" err="1"/>
              <a:t>Pyspark</a:t>
            </a:r>
            <a:r>
              <a:rPr lang="de-DE" sz="1200" dirty="0"/>
              <a:t>) und der Analyse dieser großen Datenmengen mit den geeigneten Werkzeugen (Azure </a:t>
            </a:r>
            <a:r>
              <a:rPr lang="de-DE" sz="1200" dirty="0" err="1"/>
              <a:t>Machine</a:t>
            </a:r>
            <a:r>
              <a:rPr lang="de-DE" sz="1200" dirty="0"/>
              <a:t> Learning, Power BI Streaming) lässt sich Ihr Daten-Team befähigen, die Mehrwerte aus den bereits erhobenen IoT-Daten zu heben. </a:t>
            </a:r>
          </a:p>
          <a:p>
            <a:r>
              <a:rPr lang="de-DE" sz="1200" dirty="0"/>
              <a:t>…</a:t>
            </a:r>
          </a:p>
          <a:p>
            <a:endParaRPr lang="de-DE" sz="1050" dirty="0"/>
          </a:p>
          <a:p>
            <a:r>
              <a:rPr lang="de-DE" sz="1200" u="sng" dirty="0">
                <a:solidFill>
                  <a:schemeClr val="tx1"/>
                </a:solidFill>
              </a:rPr>
              <a:t>Roadmap</a:t>
            </a:r>
          </a:p>
          <a:p>
            <a:r>
              <a:rPr lang="de-DE" sz="1200" dirty="0">
                <a:solidFill>
                  <a:schemeClr val="tx1"/>
                </a:solidFill>
              </a:rPr>
              <a:t>…</a:t>
            </a:r>
          </a:p>
          <a:p>
            <a:endParaRPr lang="de-DE" sz="1100" dirty="0"/>
          </a:p>
        </p:txBody>
      </p:sp>
      <p:sp>
        <p:nvSpPr>
          <p:cNvPr id="55" name="Pfeil: Fünfeck 54">
            <a:extLst>
              <a:ext uri="{FF2B5EF4-FFF2-40B4-BE49-F238E27FC236}">
                <a16:creationId xmlns:a16="http://schemas.microsoft.com/office/drawing/2014/main" id="{6C966074-EAEB-4877-B777-736AC7E66917}"/>
              </a:ext>
            </a:extLst>
          </p:cNvPr>
          <p:cNvSpPr/>
          <p:nvPr/>
        </p:nvSpPr>
        <p:spPr>
          <a:xfrm>
            <a:off x="8800389" y="6091289"/>
            <a:ext cx="779647" cy="269507"/>
          </a:xfrm>
          <a:prstGeom prst="homePlat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Pfeil: Chevron 55">
            <a:extLst>
              <a:ext uri="{FF2B5EF4-FFF2-40B4-BE49-F238E27FC236}">
                <a16:creationId xmlns:a16="http://schemas.microsoft.com/office/drawing/2014/main" id="{876CA1D8-66C8-415B-862B-2415D5C1B010}"/>
              </a:ext>
            </a:extLst>
          </p:cNvPr>
          <p:cNvSpPr/>
          <p:nvPr/>
        </p:nvSpPr>
        <p:spPr>
          <a:xfrm>
            <a:off x="9512659" y="6091287"/>
            <a:ext cx="539015" cy="269507"/>
          </a:xfrm>
          <a:prstGeom prst="chevron">
            <a:avLst/>
          </a:prstGeom>
          <a:solidFill>
            <a:srgbClr val="239A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7" name="Pfeil: Chevron 56">
            <a:extLst>
              <a:ext uri="{FF2B5EF4-FFF2-40B4-BE49-F238E27FC236}">
                <a16:creationId xmlns:a16="http://schemas.microsoft.com/office/drawing/2014/main" id="{1448ED76-4D98-41E1-AF7B-3F4713A54733}"/>
              </a:ext>
            </a:extLst>
          </p:cNvPr>
          <p:cNvSpPr/>
          <p:nvPr/>
        </p:nvSpPr>
        <p:spPr>
          <a:xfrm>
            <a:off x="9984432" y="6091285"/>
            <a:ext cx="539015" cy="269507"/>
          </a:xfrm>
          <a:prstGeom prst="chevron">
            <a:avLst/>
          </a:prstGeom>
          <a:solidFill>
            <a:srgbClr val="047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Pfeil: Chevron 57">
            <a:extLst>
              <a:ext uri="{FF2B5EF4-FFF2-40B4-BE49-F238E27FC236}">
                <a16:creationId xmlns:a16="http://schemas.microsoft.com/office/drawing/2014/main" id="{D7E0E64F-A4E3-4C2B-BA9B-1BAC661D8F65}"/>
              </a:ext>
            </a:extLst>
          </p:cNvPr>
          <p:cNvSpPr/>
          <p:nvPr/>
        </p:nvSpPr>
        <p:spPr>
          <a:xfrm>
            <a:off x="10456070" y="6091285"/>
            <a:ext cx="539015" cy="269507"/>
          </a:xfrm>
          <a:prstGeom prst="chevron">
            <a:avLst/>
          </a:prstGeom>
          <a:solidFill>
            <a:srgbClr val="035A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9" name="Rechteck 58">
            <a:extLst>
              <a:ext uri="{FF2B5EF4-FFF2-40B4-BE49-F238E27FC236}">
                <a16:creationId xmlns:a16="http://schemas.microsoft.com/office/drawing/2014/main" id="{D79506FE-A342-42C4-82A1-7C12303D7D54}"/>
              </a:ext>
            </a:extLst>
          </p:cNvPr>
          <p:cNvSpPr/>
          <p:nvPr/>
        </p:nvSpPr>
        <p:spPr>
          <a:xfrm>
            <a:off x="833903" y="1340769"/>
            <a:ext cx="3246427" cy="599845"/>
          </a:xfrm>
          <a:prstGeom prst="rect">
            <a:avLst/>
          </a:prstGeom>
          <a:solidFill>
            <a:srgbClr val="023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Detaillierte</a:t>
            </a:r>
            <a:br>
              <a:rPr lang="de-DE" dirty="0"/>
            </a:br>
            <a:r>
              <a:rPr lang="de-DE" dirty="0"/>
              <a:t>Reifegrad-Erhebung</a:t>
            </a:r>
          </a:p>
        </p:txBody>
      </p:sp>
      <p:sp>
        <p:nvSpPr>
          <p:cNvPr id="60" name="Rechteck 59">
            <a:extLst>
              <a:ext uri="{FF2B5EF4-FFF2-40B4-BE49-F238E27FC236}">
                <a16:creationId xmlns:a16="http://schemas.microsoft.com/office/drawing/2014/main" id="{6B6587C8-A9E5-4338-802F-553B7604E07F}"/>
              </a:ext>
            </a:extLst>
          </p:cNvPr>
          <p:cNvSpPr/>
          <p:nvPr/>
        </p:nvSpPr>
        <p:spPr>
          <a:xfrm>
            <a:off x="4393646" y="1346190"/>
            <a:ext cx="3246427" cy="599845"/>
          </a:xfrm>
          <a:prstGeom prst="rect">
            <a:avLst/>
          </a:prstGeom>
          <a:solidFill>
            <a:srgbClr val="023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Identifikation und Bewertung potenzieller Use Cases</a:t>
            </a:r>
          </a:p>
        </p:txBody>
      </p:sp>
      <p:sp>
        <p:nvSpPr>
          <p:cNvPr id="61" name="Rechteck 60">
            <a:extLst>
              <a:ext uri="{FF2B5EF4-FFF2-40B4-BE49-F238E27FC236}">
                <a16:creationId xmlns:a16="http://schemas.microsoft.com/office/drawing/2014/main" id="{312BBC67-F497-480B-AE4E-CB62C607080F}"/>
              </a:ext>
            </a:extLst>
          </p:cNvPr>
          <p:cNvSpPr/>
          <p:nvPr/>
        </p:nvSpPr>
        <p:spPr>
          <a:xfrm>
            <a:off x="7953391" y="1340768"/>
            <a:ext cx="3246427" cy="599846"/>
          </a:xfrm>
          <a:prstGeom prst="rect">
            <a:avLst/>
          </a:prstGeom>
          <a:solidFill>
            <a:srgbClr val="023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Handlungsempfehlungen </a:t>
            </a:r>
            <a:br>
              <a:rPr lang="de-DE"/>
            </a:br>
            <a:r>
              <a:rPr lang="de-DE"/>
              <a:t>und Roadmap</a:t>
            </a:r>
          </a:p>
        </p:txBody>
      </p:sp>
      <p:pic>
        <p:nvPicPr>
          <p:cNvPr id="64" name="Grafik 63">
            <a:extLst>
              <a:ext uri="{FF2B5EF4-FFF2-40B4-BE49-F238E27FC236}">
                <a16:creationId xmlns:a16="http://schemas.microsoft.com/office/drawing/2014/main" id="{C9FA160B-E62F-43BD-8C0F-D54B0F6D6906}"/>
              </a:ext>
            </a:extLst>
          </p:cNvPr>
          <p:cNvPicPr>
            <a:picLocks noChangeAspect="1"/>
          </p:cNvPicPr>
          <p:nvPr/>
        </p:nvPicPr>
        <p:blipFill>
          <a:blip r:embed="rId3"/>
          <a:stretch>
            <a:fillRect/>
          </a:stretch>
        </p:blipFill>
        <p:spPr>
          <a:xfrm>
            <a:off x="4527860" y="2637678"/>
            <a:ext cx="2871049" cy="1639138"/>
          </a:xfrm>
          <a:prstGeom prst="rect">
            <a:avLst/>
          </a:prstGeom>
        </p:spPr>
      </p:pic>
    </p:spTree>
    <p:extLst>
      <p:ext uri="{BB962C8B-B14F-4D97-AF65-F5344CB8AC3E}">
        <p14:creationId xmlns:p14="http://schemas.microsoft.com/office/powerpoint/2010/main" val="26484724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13707" name="think-cell Folie" r:id="rId5" imgW="360" imgH="360" progId="TCLayout.ActiveDocument.1">
                  <p:embed/>
                </p:oleObj>
              </mc:Choice>
              <mc:Fallback>
                <p:oleObj name="think-cell Folie" r:id="rId5" imgW="360" imgH="360" progId="TCLayout.ActiveDocument.1">
                  <p:embed/>
                  <p:pic>
                    <p:nvPicPr>
                      <p:cNvPr id="6" name="Objekt 5"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en-US" sz="2400" dirty="0">
              <a:solidFill>
                <a:schemeClr val="tx1"/>
              </a:solidFill>
              <a:latin typeface="Calibri" panose="020F0502020204030204" pitchFamily="34" charset="0"/>
              <a:ea typeface="+mj-ea"/>
              <a:cs typeface="+mj-cs"/>
              <a:sym typeface="Calibri" panose="020F0502020204030204" pitchFamily="34" charset="0"/>
            </a:endParaRPr>
          </a:p>
        </p:txBody>
      </p:sp>
      <p:grpSp>
        <p:nvGrpSpPr>
          <p:cNvPr id="2" name="Gruppierung 1"/>
          <p:cNvGrpSpPr/>
          <p:nvPr/>
        </p:nvGrpSpPr>
        <p:grpSpPr>
          <a:xfrm>
            <a:off x="2342318" y="4616570"/>
            <a:ext cx="7210066" cy="756231"/>
            <a:chOff x="315915" y="4849810"/>
            <a:chExt cx="8515352" cy="952501"/>
          </a:xfrm>
        </p:grpSpPr>
        <p:sp>
          <p:nvSpPr>
            <p:cNvPr id="16395" name="Rectangle 11"/>
            <p:cNvSpPr>
              <a:spLocks noChangeArrowheads="1"/>
            </p:cNvSpPr>
            <p:nvPr/>
          </p:nvSpPr>
          <p:spPr bwMode="gray">
            <a:xfrm>
              <a:off x="315915" y="4851398"/>
              <a:ext cx="377825" cy="950913"/>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1</a:t>
              </a:r>
            </a:p>
          </p:txBody>
        </p:sp>
        <p:sp>
          <p:nvSpPr>
            <p:cNvPr id="16399" name="Rectangle 15"/>
            <p:cNvSpPr>
              <a:spLocks noChangeArrowheads="1"/>
            </p:cNvSpPr>
            <p:nvPr/>
          </p:nvSpPr>
          <p:spPr bwMode="gray">
            <a:xfrm>
              <a:off x="700090" y="4849810"/>
              <a:ext cx="8131177"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Descriptive/Diagnostic Analytics: </a:t>
              </a:r>
              <a:br>
                <a:rPr lang="de-DE" sz="1600" b="1" noProof="1">
                  <a:cs typeface="Calibri" panose="020F0502020204030204" pitchFamily="34" charset="0"/>
                </a:rPr>
              </a:br>
              <a:r>
                <a:rPr lang="de-DE" sz="1600" noProof="1">
                  <a:cs typeface="Calibri" panose="020F0502020204030204" pitchFamily="34" charset="0"/>
                </a:rPr>
                <a:t>Was ist passiert? Warum ist es passiert?</a:t>
              </a:r>
            </a:p>
          </p:txBody>
        </p:sp>
      </p:grpSp>
      <p:grpSp>
        <p:nvGrpSpPr>
          <p:cNvPr id="4" name="Gruppierung 3"/>
          <p:cNvGrpSpPr/>
          <p:nvPr/>
        </p:nvGrpSpPr>
        <p:grpSpPr>
          <a:xfrm>
            <a:off x="2999656" y="3525056"/>
            <a:ext cx="6552728" cy="757222"/>
            <a:chOff x="1411288" y="2655888"/>
            <a:chExt cx="7419986" cy="953749"/>
          </a:xfrm>
        </p:grpSpPr>
        <p:sp>
          <p:nvSpPr>
            <p:cNvPr id="22" name="Rectangle 11"/>
            <p:cNvSpPr>
              <a:spLocks noChangeArrowheads="1"/>
            </p:cNvSpPr>
            <p:nvPr/>
          </p:nvSpPr>
          <p:spPr bwMode="gray">
            <a:xfrm>
              <a:off x="2496967" y="2659237"/>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2</a:t>
              </a:r>
            </a:p>
          </p:txBody>
        </p:sp>
        <p:sp>
          <p:nvSpPr>
            <p:cNvPr id="16400" name="Rectangle 16"/>
            <p:cNvSpPr>
              <a:spLocks noChangeArrowheads="1"/>
            </p:cNvSpPr>
            <p:nvPr/>
          </p:nvSpPr>
          <p:spPr bwMode="gray">
            <a:xfrm>
              <a:off x="2879729" y="2655888"/>
              <a:ext cx="5951545"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Predictive Analytics: </a:t>
              </a:r>
              <a:br>
                <a:rPr lang="de-DE" sz="1600" noProof="1">
                  <a:cs typeface="Calibri" panose="020F0502020204030204" pitchFamily="34" charset="0"/>
                </a:rPr>
              </a:br>
              <a:r>
                <a:rPr lang="de-DE" sz="1600" noProof="1">
                  <a:cs typeface="Calibri" panose="020F0502020204030204" pitchFamily="34" charset="0"/>
                </a:rPr>
                <a:t>Was wird wann und warum passieren?</a:t>
              </a:r>
            </a:p>
          </p:txBody>
        </p:sp>
        <p:sp>
          <p:nvSpPr>
            <p:cNvPr id="16409" name="Freeform 25"/>
            <p:cNvSpPr>
              <a:spLocks/>
            </p:cNvSpPr>
            <p:nvPr/>
          </p:nvSpPr>
          <p:spPr bwMode="auto">
            <a:xfrm rot="20717918">
              <a:off x="1411288" y="30416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grpSp>
        <p:nvGrpSpPr>
          <p:cNvPr id="5" name="Gruppierung 4"/>
          <p:cNvGrpSpPr/>
          <p:nvPr/>
        </p:nvGrpSpPr>
        <p:grpSpPr>
          <a:xfrm>
            <a:off x="4529892" y="2420891"/>
            <a:ext cx="5022492" cy="757491"/>
            <a:chOff x="2503488" y="1551721"/>
            <a:chExt cx="6327776" cy="954088"/>
          </a:xfrm>
        </p:grpSpPr>
        <p:sp>
          <p:nvSpPr>
            <p:cNvPr id="23" name="Rectangle 11"/>
            <p:cNvSpPr>
              <a:spLocks noChangeArrowheads="1"/>
            </p:cNvSpPr>
            <p:nvPr/>
          </p:nvSpPr>
          <p:spPr bwMode="gray">
            <a:xfrm>
              <a:off x="3586611" y="1553565"/>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3</a:t>
              </a:r>
            </a:p>
          </p:txBody>
        </p:sp>
        <p:sp>
          <p:nvSpPr>
            <p:cNvPr id="16398" name="Rectangle 14"/>
            <p:cNvSpPr>
              <a:spLocks noChangeArrowheads="1"/>
            </p:cNvSpPr>
            <p:nvPr/>
          </p:nvSpPr>
          <p:spPr bwMode="gray">
            <a:xfrm>
              <a:off x="3971926" y="1551721"/>
              <a:ext cx="4859338" cy="954088"/>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Prescriptive Analytics:</a:t>
              </a:r>
              <a:br>
                <a:rPr lang="de-DE" sz="1600" noProof="1">
                  <a:cs typeface="Calibri" panose="020F0502020204030204" pitchFamily="34" charset="0"/>
                </a:rPr>
              </a:br>
              <a:r>
                <a:rPr lang="de-DE" sz="1600" noProof="1">
                  <a:cs typeface="Calibri" panose="020F0502020204030204" pitchFamily="34" charset="0"/>
                </a:rPr>
                <a:t>Was sollten wir tun?</a:t>
              </a:r>
            </a:p>
          </p:txBody>
        </p:sp>
        <p:sp>
          <p:nvSpPr>
            <p:cNvPr id="16410" name="Freeform 26"/>
            <p:cNvSpPr>
              <a:spLocks/>
            </p:cNvSpPr>
            <p:nvPr/>
          </p:nvSpPr>
          <p:spPr bwMode="auto">
            <a:xfrm rot="20717918">
              <a:off x="2503488" y="19621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sp>
        <p:nvSpPr>
          <p:cNvPr id="13" name="Title 1"/>
          <p:cNvSpPr txBox="1">
            <a:spLocks/>
          </p:cNvSpPr>
          <p:nvPr/>
        </p:nvSpPr>
        <p:spPr>
          <a:xfrm>
            <a:off x="2063552" y="908720"/>
            <a:ext cx="8064896" cy="648072"/>
          </a:xfrm>
          <a:prstGeom prst="rect">
            <a:avLst/>
          </a:prstGeom>
        </p:spPr>
        <p:txBody>
          <a:bodyPr vert="horz" wrap="square" lIns="0" tIns="0" rIns="0" bIns="0" numCol="1" rtlCol="0" anchor="ctr" anchorCtr="0" compatLnSpc="1">
            <a:prstTxWarp prst="textNoShape">
              <a:avLst/>
            </a:prstTxWarp>
            <a:noAutofit/>
          </a:bodyPr>
          <a:lstStyle>
            <a:lvl1pPr algn="l" defTabSz="914400" rtl="0" eaLnBrk="1" latinLnBrk="0" hangingPunct="1">
              <a:lnSpc>
                <a:spcPct val="89000"/>
              </a:lnSpc>
              <a:spcBef>
                <a:spcPct val="0"/>
              </a:spcBef>
              <a:buNone/>
              <a:defRPr sz="2400" kern="1200">
                <a:solidFill>
                  <a:schemeClr val="accent1"/>
                </a:solidFill>
                <a:latin typeface="+mj-lt"/>
                <a:ea typeface="+mj-ea"/>
                <a:cs typeface="+mj-cs"/>
              </a:defRPr>
            </a:lvl1pPr>
          </a:lstStyle>
          <a:p>
            <a:endParaRPr lang="en-US" dirty="0"/>
          </a:p>
        </p:txBody>
      </p:sp>
      <p:sp>
        <p:nvSpPr>
          <p:cNvPr id="3" name="Titel 2"/>
          <p:cNvSpPr>
            <a:spLocks noGrp="1"/>
          </p:cNvSpPr>
          <p:nvPr>
            <p:ph type="title"/>
          </p:nvPr>
        </p:nvSpPr>
        <p:spPr/>
        <p:txBody>
          <a:bodyPr/>
          <a:lstStyle/>
          <a:p>
            <a:r>
              <a:rPr lang="en-US" dirty="0">
                <a:sym typeface="Source Sans Pro Semibold"/>
              </a:rPr>
              <a:t>Stufen von Business Analytics</a:t>
            </a:r>
            <a:endParaRPr lang="de-DE" dirty="0"/>
          </a:p>
        </p:txBody>
      </p:sp>
      <p:sp>
        <p:nvSpPr>
          <p:cNvPr id="10" name="Foliennummernplatzhalter 9">
            <a:extLst>
              <a:ext uri="{FF2B5EF4-FFF2-40B4-BE49-F238E27FC236}">
                <a16:creationId xmlns:a16="http://schemas.microsoft.com/office/drawing/2014/main" id="{2175C70D-BEAF-4859-A1B6-2AC60F1F5C3C}"/>
              </a:ext>
            </a:extLst>
          </p:cNvPr>
          <p:cNvSpPr>
            <a:spLocks noGrp="1"/>
          </p:cNvSpPr>
          <p:nvPr>
            <p:ph type="sldNum" sz="quarter" idx="11"/>
          </p:nvPr>
        </p:nvSpPr>
        <p:spPr/>
        <p:txBody>
          <a:bodyPr/>
          <a:lstStyle/>
          <a:p>
            <a:fld id="{FFC269A0-BD27-4577-9DED-0AAE60100C51}" type="slidenum">
              <a:rPr lang="de-DE" smtClean="0"/>
              <a:pPr/>
              <a:t>225</a:t>
            </a:fld>
            <a:r>
              <a:rPr lang="de-DE" dirty="0"/>
              <a:t> | ©</a:t>
            </a:r>
          </a:p>
        </p:txBody>
      </p:sp>
      <p:sp>
        <p:nvSpPr>
          <p:cNvPr id="11" name="Fußzeilenplatzhalter 10">
            <a:extLst>
              <a:ext uri="{FF2B5EF4-FFF2-40B4-BE49-F238E27FC236}">
                <a16:creationId xmlns:a16="http://schemas.microsoft.com/office/drawing/2014/main" id="{B8596FC7-47D8-46D4-A3A6-A5EC9FD5212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6949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Begriffsabgrenzung Digitalisierung</a:t>
            </a:r>
          </a:p>
        </p:txBody>
      </p:sp>
      <p:sp>
        <p:nvSpPr>
          <p:cNvPr id="3" name="Inhaltsplatzhalter 2"/>
          <p:cNvSpPr>
            <a:spLocks noGrp="1"/>
          </p:cNvSpPr>
          <p:nvPr>
            <p:ph type="body" sz="quarter" idx="13"/>
          </p:nvPr>
        </p:nvSpPr>
        <p:spPr>
          <a:xfrm>
            <a:off x="9336360" y="6604424"/>
            <a:ext cx="10752931" cy="143992"/>
          </a:xfrm>
        </p:spPr>
        <p:txBody>
          <a:bodyPr/>
          <a:lstStyle/>
          <a:p>
            <a:r>
              <a:rPr lang="de-DE" dirty="0"/>
              <a:t>Hanna, 2016</a:t>
            </a:r>
          </a:p>
        </p:txBody>
      </p:sp>
      <p:sp>
        <p:nvSpPr>
          <p:cNvPr id="4" name="Richtungspfeil 3"/>
          <p:cNvSpPr/>
          <p:nvPr/>
        </p:nvSpPr>
        <p:spPr>
          <a:xfrm>
            <a:off x="2180948" y="3801866"/>
            <a:ext cx="2512380" cy="923278"/>
          </a:xfrm>
          <a:prstGeom prst="homePlate">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Digitalisierung</a:t>
            </a:r>
          </a:p>
        </p:txBody>
      </p:sp>
      <p:sp>
        <p:nvSpPr>
          <p:cNvPr id="6" name="Chevron 5"/>
          <p:cNvSpPr/>
          <p:nvPr/>
        </p:nvSpPr>
        <p:spPr>
          <a:xfrm>
            <a:off x="4498019" y="3801866"/>
            <a:ext cx="2902998" cy="923278"/>
          </a:xfrm>
          <a:prstGeom prst="chevron">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Vernetzung</a:t>
            </a:r>
          </a:p>
        </p:txBody>
      </p:sp>
      <p:sp>
        <p:nvSpPr>
          <p:cNvPr id="8" name="Chevron 7"/>
          <p:cNvSpPr/>
          <p:nvPr/>
        </p:nvSpPr>
        <p:spPr>
          <a:xfrm>
            <a:off x="7189432" y="3801866"/>
            <a:ext cx="2902998" cy="923278"/>
          </a:xfrm>
          <a:prstGeom prst="chevron">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Automatisierung</a:t>
            </a:r>
          </a:p>
        </p:txBody>
      </p:sp>
      <p:sp>
        <p:nvSpPr>
          <p:cNvPr id="12" name="Inhaltsplatzhalter 2"/>
          <p:cNvSpPr txBox="1">
            <a:spLocks/>
          </p:cNvSpPr>
          <p:nvPr/>
        </p:nvSpPr>
        <p:spPr>
          <a:xfrm>
            <a:off x="1981200" y="1816856"/>
            <a:ext cx="8229600" cy="4525963"/>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r>
              <a:rPr lang="de-DE" dirty="0"/>
              <a:t>Digitalisierung </a:t>
            </a:r>
            <a:r>
              <a:rPr lang="de-DE" dirty="0">
                <a:solidFill>
                  <a:schemeClr val="tx1"/>
                </a:solidFill>
              </a:rPr>
              <a:t>ist</a:t>
            </a:r>
            <a:r>
              <a:rPr lang="de-DE" dirty="0"/>
              <a:t> </a:t>
            </a:r>
          </a:p>
          <a:p>
            <a:pPr lvl="1">
              <a:buFont typeface="Symbol" panose="05050102010706020507" pitchFamily="18" charset="2"/>
              <a:buChar char="-"/>
            </a:pPr>
            <a:r>
              <a:rPr lang="de-DE" sz="2000" dirty="0"/>
              <a:t>die intelligente </a:t>
            </a:r>
            <a:r>
              <a:rPr lang="de-DE" sz="2000" b="1" dirty="0"/>
              <a:t>Automatisierung</a:t>
            </a:r>
            <a:r>
              <a:rPr lang="de-DE" sz="2000" dirty="0"/>
              <a:t> </a:t>
            </a:r>
          </a:p>
          <a:p>
            <a:pPr lvl="1">
              <a:buFont typeface="Symbol" panose="05050102010706020507" pitchFamily="18" charset="2"/>
              <a:buChar char="-"/>
            </a:pPr>
            <a:r>
              <a:rPr lang="de-DE" sz="2000" dirty="0"/>
              <a:t>durch </a:t>
            </a:r>
            <a:r>
              <a:rPr lang="de-DE" sz="2000" b="1" dirty="0"/>
              <a:t>Vernetzung </a:t>
            </a:r>
            <a:r>
              <a:rPr lang="de-DE" sz="2000" dirty="0"/>
              <a:t>von Personen, Dingen und Maschinen </a:t>
            </a:r>
          </a:p>
          <a:p>
            <a:pPr lvl="1">
              <a:buFont typeface="Symbol" panose="05050102010706020507" pitchFamily="18" charset="2"/>
              <a:buChar char="-"/>
            </a:pPr>
            <a:r>
              <a:rPr lang="de-DE" sz="2000" dirty="0"/>
              <a:t>auf Basis von </a:t>
            </a:r>
            <a:r>
              <a:rPr lang="de-DE" sz="2000" b="1" dirty="0"/>
              <a:t>Informations- und Kommunikationstechnologien </a:t>
            </a:r>
            <a:br>
              <a:rPr lang="de-DE" sz="2000" b="1" dirty="0"/>
            </a:br>
            <a:r>
              <a:rPr lang="de-DE" sz="2000" dirty="0"/>
              <a:t>(BMWi, 2015)</a:t>
            </a:r>
            <a:endParaRPr lang="de-DE" dirty="0"/>
          </a:p>
          <a:p>
            <a:endParaRPr lang="de-DE" dirty="0"/>
          </a:p>
          <a:p>
            <a:endParaRPr lang="de-DE" dirty="0"/>
          </a:p>
          <a:p>
            <a:endParaRPr lang="de-DE" dirty="0"/>
          </a:p>
          <a:p>
            <a:endParaRPr lang="de-DE" b="1" i="1" dirty="0"/>
          </a:p>
        </p:txBody>
      </p:sp>
      <p:sp>
        <p:nvSpPr>
          <p:cNvPr id="9" name="Foliennummernplatzhalter 8">
            <a:extLst>
              <a:ext uri="{FF2B5EF4-FFF2-40B4-BE49-F238E27FC236}">
                <a16:creationId xmlns:a16="http://schemas.microsoft.com/office/drawing/2014/main" id="{C21E6DA1-BD1A-4812-A16D-0C450E7F878E}"/>
              </a:ext>
            </a:extLst>
          </p:cNvPr>
          <p:cNvSpPr>
            <a:spLocks noGrp="1"/>
          </p:cNvSpPr>
          <p:nvPr>
            <p:ph type="sldNum" sz="quarter" idx="11"/>
          </p:nvPr>
        </p:nvSpPr>
        <p:spPr/>
        <p:txBody>
          <a:bodyPr/>
          <a:lstStyle/>
          <a:p>
            <a:fld id="{FFC269A0-BD27-4577-9DED-0AAE60100C51}" type="slidenum">
              <a:rPr lang="de-DE" smtClean="0"/>
              <a:pPr/>
              <a:t>22</a:t>
            </a:fld>
            <a:r>
              <a:rPr lang="de-DE" dirty="0"/>
              <a:t> | ©</a:t>
            </a:r>
          </a:p>
        </p:txBody>
      </p:sp>
      <p:sp>
        <p:nvSpPr>
          <p:cNvPr id="10" name="Fußzeilenplatzhalter 9">
            <a:extLst>
              <a:ext uri="{FF2B5EF4-FFF2-40B4-BE49-F238E27FC236}">
                <a16:creationId xmlns:a16="http://schemas.microsoft.com/office/drawing/2014/main" id="{95E5C139-04C8-4A93-A145-CD436A9EEA1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927762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Qualifikation</a:t>
            </a:r>
          </a:p>
        </p:txBody>
      </p:sp>
      <p:pic>
        <p:nvPicPr>
          <p:cNvPr id="5" name="Inhaltsplatzhalter 6"/>
          <p:cNvPicPr>
            <a:picLocks noGrp="1" noChangeAspect="1"/>
          </p:cNvPicPr>
          <p:nvPr>
            <p:ph idx="1"/>
          </p:nvPr>
        </p:nvPicPr>
        <p:blipFill>
          <a:blip r:embed="rId3"/>
          <a:stretch>
            <a:fillRect/>
          </a:stretch>
        </p:blipFill>
        <p:spPr>
          <a:xfrm>
            <a:off x="2838857" y="1701281"/>
            <a:ext cx="6514286" cy="4390476"/>
          </a:xfrm>
        </p:spPr>
      </p:pic>
      <p:sp>
        <p:nvSpPr>
          <p:cNvPr id="6" name="Foliennummernplatzhalter 5">
            <a:extLst>
              <a:ext uri="{FF2B5EF4-FFF2-40B4-BE49-F238E27FC236}">
                <a16:creationId xmlns:a16="http://schemas.microsoft.com/office/drawing/2014/main" id="{AB24C766-F28C-4279-8040-3379CE374F28}"/>
              </a:ext>
            </a:extLst>
          </p:cNvPr>
          <p:cNvSpPr>
            <a:spLocks noGrp="1"/>
          </p:cNvSpPr>
          <p:nvPr>
            <p:ph type="sldNum" sz="quarter" idx="11"/>
          </p:nvPr>
        </p:nvSpPr>
        <p:spPr/>
        <p:txBody>
          <a:bodyPr/>
          <a:lstStyle/>
          <a:p>
            <a:fld id="{FFC269A0-BD27-4577-9DED-0AAE60100C51}" type="slidenum">
              <a:rPr lang="de-DE" smtClean="0"/>
              <a:pPr/>
              <a:t>23</a:t>
            </a:fld>
            <a:r>
              <a:rPr lang="de-DE" dirty="0"/>
              <a:t> | ©</a:t>
            </a:r>
          </a:p>
        </p:txBody>
      </p:sp>
      <p:sp>
        <p:nvSpPr>
          <p:cNvPr id="7" name="Fußzeilenplatzhalter 6">
            <a:extLst>
              <a:ext uri="{FF2B5EF4-FFF2-40B4-BE49-F238E27FC236}">
                <a16:creationId xmlns:a16="http://schemas.microsoft.com/office/drawing/2014/main" id="{C66B784D-9506-4C8B-A723-F6133BE1A4A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338967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6" name="Trapezoid 5"/>
          <p:cNvSpPr/>
          <p:nvPr/>
        </p:nvSpPr>
        <p:spPr>
          <a:xfrm>
            <a:off x="2362630" y="5365367"/>
            <a:ext cx="6227064" cy="808400"/>
          </a:xfrm>
          <a:prstGeom prst="trapezoid">
            <a:avLst>
              <a:gd name="adj" fmla="val 645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540998" y="3900102"/>
            <a:ext cx="3948792" cy="492443"/>
          </a:xfrm>
          <a:prstGeom prst="rect">
            <a:avLst/>
          </a:prstGeom>
          <a:noFill/>
        </p:spPr>
        <p:txBody>
          <a:bodyPr wrap="square" rtlCol="0">
            <a:spAutoFit/>
          </a:bodyPr>
          <a:lstStyle/>
          <a:p>
            <a:pPr algn="ctr"/>
            <a:r>
              <a:rPr lang="de-DE" sz="1300" b="1" dirty="0">
                <a:solidFill>
                  <a:schemeClr val="bg1"/>
                </a:solidFill>
              </a:rPr>
              <a:t>4. Digitalisierung </a:t>
            </a:r>
            <a:br>
              <a:rPr lang="de-DE" sz="1300" b="1" dirty="0">
                <a:solidFill>
                  <a:schemeClr val="bg1"/>
                </a:solidFill>
              </a:rPr>
            </a:br>
            <a:r>
              <a:rPr lang="de-DE" sz="1300" b="1" dirty="0">
                <a:solidFill>
                  <a:schemeClr val="bg1"/>
                </a:solidFill>
              </a:rPr>
              <a:t>Wertschöpfungskette/Prozesse</a:t>
            </a:r>
          </a:p>
        </p:txBody>
      </p:sp>
      <p:sp>
        <p:nvSpPr>
          <p:cNvPr id="17" name="Textfeld 16"/>
          <p:cNvSpPr txBox="1"/>
          <p:nvPr/>
        </p:nvSpPr>
        <p:spPr>
          <a:xfrm>
            <a:off x="3769163" y="4720395"/>
            <a:ext cx="3562693" cy="292388"/>
          </a:xfrm>
          <a:prstGeom prst="rect">
            <a:avLst/>
          </a:prstGeom>
          <a:noFill/>
        </p:spPr>
        <p:txBody>
          <a:bodyPr wrap="square" rtlCol="0">
            <a:spAutoFit/>
          </a:bodyPr>
          <a:lstStyle/>
          <a:p>
            <a:pPr algn="ctr"/>
            <a:r>
              <a:rPr lang="de-DE" sz="1300" b="1" dirty="0">
                <a:solidFill>
                  <a:schemeClr val="bg1"/>
                </a:solidFill>
              </a:rPr>
              <a:t>5. Daten: Integration &amp; Analytics</a:t>
            </a:r>
          </a:p>
        </p:txBody>
      </p:sp>
      <p:sp>
        <p:nvSpPr>
          <p:cNvPr id="18" name="Textfeld 17"/>
          <p:cNvSpPr txBox="1"/>
          <p:nvPr/>
        </p:nvSpPr>
        <p:spPr>
          <a:xfrm>
            <a:off x="3769163" y="5536441"/>
            <a:ext cx="3562693" cy="292388"/>
          </a:xfrm>
          <a:prstGeom prst="rect">
            <a:avLst/>
          </a:prstGeom>
          <a:noFill/>
        </p:spPr>
        <p:txBody>
          <a:bodyPr wrap="square" rtlCol="0">
            <a:spAutoFit/>
          </a:bodyPr>
          <a:lstStyle/>
          <a:p>
            <a:pPr algn="ctr"/>
            <a:r>
              <a:rPr lang="de-DE" sz="1300" b="1" dirty="0">
                <a:solidFill>
                  <a:schemeClr val="bg1"/>
                </a:solidFill>
              </a:rPr>
              <a:t>6. Leadership &amp; Management-Fähigkeiten</a:t>
            </a:r>
          </a:p>
        </p:txBody>
      </p:sp>
      <p:sp>
        <p:nvSpPr>
          <p:cNvPr id="20" name="Textfeld 19"/>
          <p:cNvSpPr txBox="1"/>
          <p:nvPr/>
        </p:nvSpPr>
        <p:spPr>
          <a:xfrm>
            <a:off x="4711087" y="1575643"/>
            <a:ext cx="1766741" cy="292388"/>
          </a:xfrm>
          <a:prstGeom prst="rect">
            <a:avLst/>
          </a:prstGeom>
          <a:noFill/>
        </p:spPr>
        <p:txBody>
          <a:bodyPr wrap="square" rtlCol="0">
            <a:spAutoFit/>
          </a:bodyPr>
          <a:lstStyle/>
          <a:p>
            <a:r>
              <a:rPr lang="de-DE" sz="13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9"/>
            <a:ext cx="1312609" cy="492443"/>
          </a:xfrm>
          <a:prstGeom prst="rect">
            <a:avLst/>
          </a:prstGeom>
          <a:noFill/>
        </p:spPr>
        <p:txBody>
          <a:bodyPr wrap="square" rtlCol="0">
            <a:spAutoFit/>
          </a:bodyPr>
          <a:lstStyle/>
          <a:p>
            <a:pPr algn="ctr"/>
            <a:r>
              <a:rPr lang="de-DE" sz="1300" b="1" dirty="0">
                <a:solidFill>
                  <a:schemeClr val="bg1"/>
                </a:solidFill>
              </a:rPr>
              <a:t>2. Produkte/</a:t>
            </a:r>
            <a:br>
              <a:rPr lang="de-DE" sz="1300" b="1" dirty="0">
                <a:solidFill>
                  <a:schemeClr val="bg1"/>
                </a:solidFill>
              </a:rPr>
            </a:br>
            <a:r>
              <a:rPr lang="de-DE" sz="1300" b="1" dirty="0">
                <a:solidFill>
                  <a:schemeClr val="bg1"/>
                </a:solidFill>
              </a:rPr>
              <a:t>Services</a:t>
            </a:r>
          </a:p>
        </p:txBody>
      </p:sp>
      <p:sp>
        <p:nvSpPr>
          <p:cNvPr id="24" name="Textfeld 23"/>
          <p:cNvSpPr txBox="1"/>
          <p:nvPr/>
        </p:nvSpPr>
        <p:spPr>
          <a:xfrm flipH="1">
            <a:off x="4893665" y="2612139"/>
            <a:ext cx="1312609" cy="492443"/>
          </a:xfrm>
          <a:prstGeom prst="rect">
            <a:avLst/>
          </a:prstGeom>
          <a:noFill/>
        </p:spPr>
        <p:txBody>
          <a:bodyPr wrap="square" rtlCol="0">
            <a:spAutoFit/>
          </a:bodyPr>
          <a:lstStyle/>
          <a:p>
            <a:pPr algn="ctr"/>
            <a:r>
              <a:rPr lang="de-DE" sz="1300" b="1" dirty="0">
                <a:solidFill>
                  <a:schemeClr val="bg1"/>
                </a:solidFill>
              </a:rPr>
              <a:t>3. Kunden-erfahrung</a:t>
            </a:r>
          </a:p>
        </p:txBody>
      </p:sp>
      <p:sp>
        <p:nvSpPr>
          <p:cNvPr id="25" name="Textfeld 24"/>
          <p:cNvSpPr txBox="1"/>
          <p:nvPr/>
        </p:nvSpPr>
        <p:spPr>
          <a:xfrm flipH="1">
            <a:off x="8856029" y="2309869"/>
            <a:ext cx="1649916" cy="492443"/>
          </a:xfrm>
          <a:prstGeom prst="rect">
            <a:avLst/>
          </a:prstGeom>
          <a:noFill/>
        </p:spPr>
        <p:txBody>
          <a:bodyPr wrap="square" rtlCol="0">
            <a:spAutoFit/>
          </a:bodyPr>
          <a:lstStyle/>
          <a:p>
            <a:r>
              <a:rPr lang="de-DE" sz="1300" b="1" dirty="0"/>
              <a:t>Neue Geschäftsmodelle</a:t>
            </a:r>
          </a:p>
        </p:txBody>
      </p:sp>
      <p:sp>
        <p:nvSpPr>
          <p:cNvPr id="26" name="Textfeld 25"/>
          <p:cNvSpPr txBox="1"/>
          <p:nvPr/>
        </p:nvSpPr>
        <p:spPr>
          <a:xfrm flipH="1">
            <a:off x="8856029" y="3988064"/>
            <a:ext cx="1649916" cy="492443"/>
          </a:xfrm>
          <a:prstGeom prst="rect">
            <a:avLst/>
          </a:prstGeom>
          <a:noFill/>
        </p:spPr>
        <p:txBody>
          <a:bodyPr wrap="square" rtlCol="0">
            <a:spAutoFit/>
          </a:bodyPr>
          <a:lstStyle/>
          <a:p>
            <a:r>
              <a:rPr lang="de-DE" sz="1300" b="1" dirty="0"/>
              <a:t>Effizienz und Effektivität</a:t>
            </a:r>
          </a:p>
        </p:txBody>
      </p:sp>
      <p:sp>
        <p:nvSpPr>
          <p:cNvPr id="27" name="Textfeld 26"/>
          <p:cNvSpPr txBox="1"/>
          <p:nvPr/>
        </p:nvSpPr>
        <p:spPr>
          <a:xfrm flipH="1">
            <a:off x="8856029" y="5428722"/>
            <a:ext cx="1649916" cy="692497"/>
          </a:xfrm>
          <a:prstGeom prst="rect">
            <a:avLst/>
          </a:prstGeom>
          <a:noFill/>
        </p:spPr>
        <p:txBody>
          <a:bodyPr wrap="square" rtlCol="0">
            <a:spAutoFit/>
          </a:bodyPr>
          <a:lstStyle/>
          <a:p>
            <a:r>
              <a:rPr lang="de-DE" sz="1300" b="1" dirty="0"/>
              <a:t>Integration in die Organisation &amp; Führung</a:t>
            </a:r>
          </a:p>
        </p:txBody>
      </p:sp>
      <p:sp>
        <p:nvSpPr>
          <p:cNvPr id="5" name="Foliennummernplatzhalter 4">
            <a:extLst>
              <a:ext uri="{FF2B5EF4-FFF2-40B4-BE49-F238E27FC236}">
                <a16:creationId xmlns:a16="http://schemas.microsoft.com/office/drawing/2014/main" id="{FCC409FF-4331-4082-A7DF-FEE96AC3D936}"/>
              </a:ext>
            </a:extLst>
          </p:cNvPr>
          <p:cNvSpPr>
            <a:spLocks noGrp="1"/>
          </p:cNvSpPr>
          <p:nvPr>
            <p:ph type="sldNum" sz="quarter" idx="11"/>
          </p:nvPr>
        </p:nvSpPr>
        <p:spPr/>
        <p:txBody>
          <a:bodyPr/>
          <a:lstStyle/>
          <a:p>
            <a:fld id="{FFC269A0-BD27-4577-9DED-0AAE60100C51}" type="slidenum">
              <a:rPr lang="de-DE" smtClean="0"/>
              <a:pPr/>
              <a:t>24</a:t>
            </a:fld>
            <a:r>
              <a:rPr lang="de-DE" dirty="0"/>
              <a:t> | ©</a:t>
            </a:r>
          </a:p>
        </p:txBody>
      </p:sp>
      <p:sp>
        <p:nvSpPr>
          <p:cNvPr id="9" name="Fußzeilenplatzhalter 8">
            <a:extLst>
              <a:ext uri="{FF2B5EF4-FFF2-40B4-BE49-F238E27FC236}">
                <a16:creationId xmlns:a16="http://schemas.microsoft.com/office/drawing/2014/main" id="{90D03005-F821-447A-9713-C6122BC7347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71981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Digitale Transformation</a:t>
            </a:r>
          </a:p>
        </p:txBody>
      </p:sp>
      <p:sp>
        <p:nvSpPr>
          <p:cNvPr id="2" name="Inhaltsplatzhalter 1"/>
          <p:cNvSpPr>
            <a:spLocks noGrp="1"/>
          </p:cNvSpPr>
          <p:nvPr>
            <p:ph idx="4294967295"/>
          </p:nvPr>
        </p:nvSpPr>
        <p:spPr>
          <a:xfrm>
            <a:off x="2438400" y="1439863"/>
            <a:ext cx="8229600" cy="4525962"/>
          </a:xfrm>
        </p:spPr>
        <p:txBody>
          <a:bodyPr/>
          <a:lstStyle/>
          <a:p>
            <a:r>
              <a:rPr lang="de-DE" sz="1800" dirty="0">
                <a:solidFill>
                  <a:schemeClr val="tx1"/>
                </a:solidFill>
              </a:rPr>
              <a:t>Die</a:t>
            </a:r>
            <a:r>
              <a:rPr lang="de-DE" dirty="0"/>
              <a:t> Digitale Transformation </a:t>
            </a:r>
            <a:r>
              <a:rPr lang="de-DE" sz="1800" dirty="0">
                <a:solidFill>
                  <a:schemeClr val="tx1"/>
                </a:solidFill>
              </a:rPr>
              <a:t>bezeichnet häufig </a:t>
            </a:r>
          </a:p>
          <a:p>
            <a:pPr lvl="1">
              <a:buFont typeface="Symbol" panose="05050102010706020507" pitchFamily="18" charset="2"/>
              <a:buChar char="-"/>
            </a:pPr>
            <a:r>
              <a:rPr lang="de-DE" dirty="0"/>
              <a:t>den Veränderungsprozess, </a:t>
            </a:r>
          </a:p>
          <a:p>
            <a:pPr lvl="1">
              <a:buFont typeface="Symbol" panose="05050102010706020507" pitchFamily="18" charset="2"/>
              <a:buChar char="-"/>
            </a:pPr>
            <a:r>
              <a:rPr lang="de-DE" dirty="0"/>
              <a:t>innerhalb eines Unternehmens (oder einer Gesellschaft – i.w.S.),</a:t>
            </a:r>
          </a:p>
          <a:p>
            <a:pPr lvl="1">
              <a:buFont typeface="Symbol" panose="05050102010706020507" pitchFamily="18" charset="2"/>
              <a:buChar char="-"/>
            </a:pPr>
            <a:r>
              <a:rPr lang="de-DE" dirty="0"/>
              <a:t>der durch digitale Technologien oder darauf beruhende Kundenerwartungen ausgelöst wird.</a:t>
            </a:r>
          </a:p>
          <a:p>
            <a:endParaRPr lang="de-DE" dirty="0"/>
          </a:p>
        </p:txBody>
      </p:sp>
      <p:graphicFrame>
        <p:nvGraphicFramePr>
          <p:cNvPr id="5" name="Inhaltsplatzhalter 1"/>
          <p:cNvGraphicFramePr>
            <a:graphicFrameLocks/>
          </p:cNvGraphicFramePr>
          <p:nvPr>
            <p:extLst>
              <p:ext uri="{D42A27DB-BD31-4B8C-83A1-F6EECF244321}">
                <p14:modId xmlns:p14="http://schemas.microsoft.com/office/powerpoint/2010/main" val="3755931425"/>
              </p:ext>
            </p:extLst>
          </p:nvPr>
        </p:nvGraphicFramePr>
        <p:xfrm>
          <a:off x="2103145" y="3674883"/>
          <a:ext cx="8229600" cy="2291080"/>
        </p:xfrm>
        <a:graphic>
          <a:graphicData uri="http://schemas.openxmlformats.org/drawingml/2006/table">
            <a:tbl>
              <a:tblPr firstRow="1" bandRow="1">
                <a:tableStyleId>{21E4AEA4-8DFA-4A89-87EB-49C32662AFE0}</a:tableStyleId>
              </a:tblPr>
              <a:tblGrid>
                <a:gridCol w="4114800">
                  <a:extLst>
                    <a:ext uri="{9D8B030D-6E8A-4147-A177-3AD203B41FA5}">
                      <a16:colId xmlns:a16="http://schemas.microsoft.com/office/drawing/2014/main" val="145094756"/>
                    </a:ext>
                  </a:extLst>
                </a:gridCol>
                <a:gridCol w="4114800">
                  <a:extLst>
                    <a:ext uri="{9D8B030D-6E8A-4147-A177-3AD203B41FA5}">
                      <a16:colId xmlns:a16="http://schemas.microsoft.com/office/drawing/2014/main" val="2656179182"/>
                    </a:ext>
                  </a:extLst>
                </a:gridCol>
              </a:tblGrid>
              <a:tr h="370840">
                <a:tc>
                  <a:txBody>
                    <a:bodyPr/>
                    <a:lstStyle/>
                    <a:p>
                      <a:r>
                        <a:rPr lang="de-DE" dirty="0"/>
                        <a:t>Veränderungen</a:t>
                      </a:r>
                    </a:p>
                  </a:txBody>
                  <a:tcPr/>
                </a:tc>
                <a:tc>
                  <a:txBody>
                    <a:bodyPr/>
                    <a:lstStyle/>
                    <a:p>
                      <a:r>
                        <a:rPr lang="de-DE" dirty="0"/>
                        <a:t>Beispiele</a:t>
                      </a:r>
                    </a:p>
                  </a:txBody>
                  <a:tcPr/>
                </a:tc>
                <a:extLst>
                  <a:ext uri="{0D108BD9-81ED-4DB2-BD59-A6C34878D82A}">
                    <a16:rowId xmlns:a16="http://schemas.microsoft.com/office/drawing/2014/main" val="868888152"/>
                  </a:ext>
                </a:extLst>
              </a:tr>
              <a:tr h="370840">
                <a:tc>
                  <a:txBody>
                    <a:bodyPr/>
                    <a:lstStyle/>
                    <a:p>
                      <a:r>
                        <a:rPr lang="de-DE" dirty="0"/>
                        <a:t>Produkte und Dienstleistungen</a:t>
                      </a:r>
                    </a:p>
                    <a:p>
                      <a:r>
                        <a:rPr lang="de-DE" dirty="0"/>
                        <a:t>(Flexibilität)</a:t>
                      </a:r>
                    </a:p>
                  </a:txBody>
                  <a:tcPr/>
                </a:tc>
                <a:tc>
                  <a:txBody>
                    <a:bodyPr/>
                    <a:lstStyle/>
                    <a:p>
                      <a:r>
                        <a:rPr lang="de-DE" dirty="0"/>
                        <a:t>Connected Car</a:t>
                      </a:r>
                    </a:p>
                    <a:p>
                      <a:r>
                        <a:rPr lang="de-DE" dirty="0"/>
                        <a:t>Smart</a:t>
                      </a:r>
                      <a:r>
                        <a:rPr lang="de-DE" baseline="0" dirty="0"/>
                        <a:t> Home</a:t>
                      </a:r>
                    </a:p>
                  </a:txBody>
                  <a:tcPr/>
                </a:tc>
                <a:extLst>
                  <a:ext uri="{0D108BD9-81ED-4DB2-BD59-A6C34878D82A}">
                    <a16:rowId xmlns:a16="http://schemas.microsoft.com/office/drawing/2014/main" val="24526648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u="none" strike="noStrike" kern="1200" cap="none" spc="0" normalizeH="0" baseline="0" noProof="0" dirty="0">
                          <a:ln>
                            <a:noFill/>
                          </a:ln>
                          <a:effectLst/>
                          <a:uLnTx/>
                          <a:uFillTx/>
                        </a:rPr>
                        <a:t>Prozesse und Entscheidungen </a:t>
                      </a:r>
                      <a:r>
                        <a:rPr lang="de-DE" dirty="0"/>
                        <a:t>(Effizienz)</a:t>
                      </a:r>
                    </a:p>
                  </a:txBody>
                  <a:tcPr/>
                </a:tc>
                <a:tc>
                  <a:txBody>
                    <a:bodyPr/>
                    <a:lstStyle/>
                    <a:p>
                      <a:r>
                        <a:rPr lang="de-DE" dirty="0"/>
                        <a:t>Automatisierte Prognosen</a:t>
                      </a:r>
                    </a:p>
                    <a:p>
                      <a:r>
                        <a:rPr lang="de-DE" dirty="0"/>
                        <a:t>Robotic Process Automation</a:t>
                      </a:r>
                    </a:p>
                  </a:txBody>
                  <a:tcPr/>
                </a:tc>
                <a:extLst>
                  <a:ext uri="{0D108BD9-81ED-4DB2-BD59-A6C34878D82A}">
                    <a16:rowId xmlns:a16="http://schemas.microsoft.com/office/drawing/2014/main" val="76729498"/>
                  </a:ext>
                </a:extLst>
              </a:tr>
              <a:tr h="370840">
                <a:tc>
                  <a:txBody>
                    <a:bodyPr/>
                    <a:lstStyle/>
                    <a:p>
                      <a:r>
                        <a:rPr lang="de-DE" dirty="0"/>
                        <a:t>Geschäftsmodelle</a:t>
                      </a:r>
                    </a:p>
                  </a:txBody>
                  <a:tcPr/>
                </a:tc>
                <a:tc>
                  <a:txBody>
                    <a:bodyPr/>
                    <a:lstStyle/>
                    <a:p>
                      <a:r>
                        <a:rPr lang="de-DE" baseline="0" dirty="0"/>
                        <a:t>Shared Mobility (UBER)</a:t>
                      </a:r>
                    </a:p>
                    <a:p>
                      <a:r>
                        <a:rPr lang="de-DE" baseline="0" dirty="0"/>
                        <a:t>Shared Property (AirBnB)</a:t>
                      </a:r>
                      <a:endParaRPr lang="de-DE" dirty="0"/>
                    </a:p>
                  </a:txBody>
                  <a:tcPr/>
                </a:tc>
                <a:extLst>
                  <a:ext uri="{0D108BD9-81ED-4DB2-BD59-A6C34878D82A}">
                    <a16:rowId xmlns:a16="http://schemas.microsoft.com/office/drawing/2014/main" val="2091749097"/>
                  </a:ext>
                </a:extLst>
              </a:tr>
            </a:tbl>
          </a:graphicData>
        </a:graphic>
      </p:graphicFrame>
      <p:sp>
        <p:nvSpPr>
          <p:cNvPr id="6" name="Foliennummernplatzhalter 5">
            <a:extLst>
              <a:ext uri="{FF2B5EF4-FFF2-40B4-BE49-F238E27FC236}">
                <a16:creationId xmlns:a16="http://schemas.microsoft.com/office/drawing/2014/main" id="{A9CF1E3A-4E0F-40AA-B0DB-360F3617D07D}"/>
              </a:ext>
            </a:extLst>
          </p:cNvPr>
          <p:cNvSpPr>
            <a:spLocks noGrp="1"/>
          </p:cNvSpPr>
          <p:nvPr>
            <p:ph type="sldNum" sz="quarter" idx="11"/>
          </p:nvPr>
        </p:nvSpPr>
        <p:spPr/>
        <p:txBody>
          <a:bodyPr/>
          <a:lstStyle/>
          <a:p>
            <a:fld id="{FFC269A0-BD27-4577-9DED-0AAE60100C51}" type="slidenum">
              <a:rPr lang="de-DE" smtClean="0"/>
              <a:pPr/>
              <a:t>25</a:t>
            </a:fld>
            <a:r>
              <a:rPr lang="de-DE" dirty="0"/>
              <a:t> | ©</a:t>
            </a:r>
          </a:p>
        </p:txBody>
      </p:sp>
      <p:sp>
        <p:nvSpPr>
          <p:cNvPr id="7" name="Fußzeilenplatzhalter 6">
            <a:extLst>
              <a:ext uri="{FF2B5EF4-FFF2-40B4-BE49-F238E27FC236}">
                <a16:creationId xmlns:a16="http://schemas.microsoft.com/office/drawing/2014/main" id="{C0912F76-2348-4E79-AEFB-DDE1E7C8155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22232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72F1FA-40E4-4AFF-A624-27383B303CF7}"/>
              </a:ext>
            </a:extLst>
          </p:cNvPr>
          <p:cNvSpPr>
            <a:spLocks noGrp="1"/>
          </p:cNvSpPr>
          <p:nvPr>
            <p:ph type="title"/>
          </p:nvPr>
        </p:nvSpPr>
        <p:spPr/>
        <p:txBody>
          <a:bodyPr/>
          <a:lstStyle/>
          <a:p>
            <a:r>
              <a:rPr lang="de-DE" dirty="0"/>
              <a:t>Geschäftsmodelle</a:t>
            </a:r>
          </a:p>
        </p:txBody>
      </p:sp>
      <p:sp>
        <p:nvSpPr>
          <p:cNvPr id="3" name="Fußzeilenplatzhalter 2">
            <a:extLst>
              <a:ext uri="{FF2B5EF4-FFF2-40B4-BE49-F238E27FC236}">
                <a16:creationId xmlns:a16="http://schemas.microsoft.com/office/drawing/2014/main" id="{1ED30AA8-1DB1-44B9-B86D-2BE4649252FD}"/>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BB014333-3798-408A-A664-0D891873650D}"/>
              </a:ext>
            </a:extLst>
          </p:cNvPr>
          <p:cNvSpPr>
            <a:spLocks noGrp="1"/>
          </p:cNvSpPr>
          <p:nvPr>
            <p:ph type="sldNum" sz="quarter" idx="11"/>
          </p:nvPr>
        </p:nvSpPr>
        <p:spPr/>
        <p:txBody>
          <a:bodyPr/>
          <a:lstStyle/>
          <a:p>
            <a:fld id="{FFC269A0-BD27-4577-9DED-0AAE60100C51}" type="slidenum">
              <a:rPr lang="de-DE" smtClean="0"/>
              <a:pPr/>
              <a:t>26</a:t>
            </a:fld>
            <a:r>
              <a:rPr lang="de-DE" dirty="0"/>
              <a:t> | ©</a:t>
            </a:r>
          </a:p>
        </p:txBody>
      </p:sp>
      <p:sp>
        <p:nvSpPr>
          <p:cNvPr id="5" name="Pfeil nach rechts 9">
            <a:extLst>
              <a:ext uri="{FF2B5EF4-FFF2-40B4-BE49-F238E27FC236}">
                <a16:creationId xmlns:a16="http://schemas.microsoft.com/office/drawing/2014/main" id="{D2950251-1C30-4312-AF01-FC5FD69BD008}"/>
              </a:ext>
            </a:extLst>
          </p:cNvPr>
          <p:cNvSpPr/>
          <p:nvPr/>
        </p:nvSpPr>
        <p:spPr>
          <a:xfrm>
            <a:off x="4402043" y="2750951"/>
            <a:ext cx="2647493" cy="2556000"/>
          </a:xfrm>
          <a:prstGeom prst="rightArrow">
            <a:avLst/>
          </a:prstGeom>
          <a:gradFill flip="none" rotWithShape="1">
            <a:gsLst>
              <a:gs pos="21000">
                <a:schemeClr val="bg2">
                  <a:lumMod val="75000"/>
                </a:schemeClr>
              </a:gs>
              <a:gs pos="0">
                <a:schemeClr val="tx1">
                  <a:lumMod val="50000"/>
                  <a:lumOff val="50000"/>
                </a:schemeClr>
              </a:gs>
              <a:gs pos="100000">
                <a:schemeClr val="bg1"/>
              </a:gs>
            </a:gsLst>
            <a:lin ang="10800000" scaled="1"/>
            <a:tileRect/>
          </a:gra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AT" sz="1600" kern="0" dirty="0">
              <a:solidFill>
                <a:srgbClr val="FFFFFF"/>
              </a:solidFill>
              <a:sym typeface="Helvetica Light"/>
            </a:endParaRPr>
          </a:p>
        </p:txBody>
      </p:sp>
      <p:pic>
        <p:nvPicPr>
          <p:cNvPr id="6" name="Picture 27">
            <a:extLst>
              <a:ext uri="{FF2B5EF4-FFF2-40B4-BE49-F238E27FC236}">
                <a16:creationId xmlns:a16="http://schemas.microsoft.com/office/drawing/2014/main" id="{9E33E304-1A63-4380-B113-7874088E1632}"/>
              </a:ext>
            </a:extLst>
          </p:cNvPr>
          <p:cNvPicPr>
            <a:picLocks noChangeAspect="1"/>
          </p:cNvPicPr>
          <p:nvPr/>
        </p:nvPicPr>
        <p:blipFill>
          <a:blip r:embed="rId2" cstate="email">
            <a:clrChange>
              <a:clrFrom>
                <a:srgbClr val="FFFFFD"/>
              </a:clrFrom>
              <a:clrTo>
                <a:srgbClr val="FFFFFD">
                  <a:alpha val="0"/>
                </a:srgbClr>
              </a:clrTo>
            </a:clrChange>
            <a:extLst>
              <a:ext uri="{28A0092B-C50C-407E-A947-70E740481C1C}">
                <a14:useLocalDpi xmlns:a14="http://schemas.microsoft.com/office/drawing/2010/main"/>
              </a:ext>
            </a:extLst>
          </a:blip>
          <a:stretch>
            <a:fillRect/>
          </a:stretch>
        </p:blipFill>
        <p:spPr>
          <a:xfrm>
            <a:off x="7010952" y="5119694"/>
            <a:ext cx="2084833" cy="749118"/>
          </a:xfrm>
          <a:prstGeom prst="rect">
            <a:avLst/>
          </a:prstGeom>
        </p:spPr>
      </p:pic>
      <p:pic>
        <p:nvPicPr>
          <p:cNvPr id="7" name="Picture 4">
            <a:extLst>
              <a:ext uri="{FF2B5EF4-FFF2-40B4-BE49-F238E27FC236}">
                <a16:creationId xmlns:a16="http://schemas.microsoft.com/office/drawing/2014/main" id="{7EC3AC9A-3E4E-4417-A673-84FBC1F1A8E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85995" y="1669840"/>
            <a:ext cx="1104659" cy="442401"/>
          </a:xfrm>
          <a:prstGeom prst="rect">
            <a:avLst/>
          </a:prstGeom>
        </p:spPr>
      </p:pic>
      <p:pic>
        <p:nvPicPr>
          <p:cNvPr id="8" name="Picture 5">
            <a:extLst>
              <a:ext uri="{FF2B5EF4-FFF2-40B4-BE49-F238E27FC236}">
                <a16:creationId xmlns:a16="http://schemas.microsoft.com/office/drawing/2014/main" id="{AF2295BB-DAAF-4187-B5AF-A032ACEFE3BD}"/>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27295" y="2274054"/>
            <a:ext cx="810053" cy="860130"/>
          </a:xfrm>
          <a:prstGeom prst="rect">
            <a:avLst/>
          </a:prstGeom>
        </p:spPr>
      </p:pic>
      <p:pic>
        <p:nvPicPr>
          <p:cNvPr id="9" name="Picture 6">
            <a:extLst>
              <a:ext uri="{FF2B5EF4-FFF2-40B4-BE49-F238E27FC236}">
                <a16:creationId xmlns:a16="http://schemas.microsoft.com/office/drawing/2014/main" id="{8E69FEEC-7DAB-44EA-96E3-9710C4CF12AB}"/>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50615" y="2358608"/>
            <a:ext cx="829996" cy="691020"/>
          </a:xfrm>
          <a:prstGeom prst="rect">
            <a:avLst/>
          </a:prstGeom>
        </p:spPr>
      </p:pic>
      <p:sp>
        <p:nvSpPr>
          <p:cNvPr id="10" name="TextBox 7">
            <a:extLst>
              <a:ext uri="{FF2B5EF4-FFF2-40B4-BE49-F238E27FC236}">
                <a16:creationId xmlns:a16="http://schemas.microsoft.com/office/drawing/2014/main" id="{285A29AC-0B74-46D6-8BA7-67E3D1CC3854}"/>
              </a:ext>
            </a:extLst>
          </p:cNvPr>
          <p:cNvSpPr txBox="1"/>
          <p:nvPr/>
        </p:nvSpPr>
        <p:spPr>
          <a:xfrm>
            <a:off x="725258" y="1753208"/>
            <a:ext cx="1043876" cy="369332"/>
          </a:xfrm>
          <a:prstGeom prst="rect">
            <a:avLst/>
          </a:prstGeom>
          <a:noFill/>
        </p:spPr>
        <p:txBody>
          <a:bodyPr wrap="none" rtlCol="0">
            <a:spAutoFit/>
          </a:bodyPr>
          <a:lstStyle/>
          <a:p>
            <a:r>
              <a:rPr lang="de-DE" dirty="0">
                <a:solidFill>
                  <a:prstClr val="black"/>
                </a:solidFill>
                <a:cs typeface="Segoe UI Light" panose="020B0502040204020203" pitchFamily="34" charset="0"/>
                <a:sym typeface="Helvetica Light"/>
              </a:rPr>
              <a:t>Mobilität</a:t>
            </a:r>
          </a:p>
        </p:txBody>
      </p:sp>
      <p:sp>
        <p:nvSpPr>
          <p:cNvPr id="11" name="TextBox 8">
            <a:extLst>
              <a:ext uri="{FF2B5EF4-FFF2-40B4-BE49-F238E27FC236}">
                <a16:creationId xmlns:a16="http://schemas.microsoft.com/office/drawing/2014/main" id="{597BC510-909D-4DFC-B13F-6A182620510B}"/>
              </a:ext>
            </a:extLst>
          </p:cNvPr>
          <p:cNvSpPr txBox="1"/>
          <p:nvPr/>
        </p:nvSpPr>
        <p:spPr>
          <a:xfrm>
            <a:off x="719404" y="2566285"/>
            <a:ext cx="1356462" cy="369332"/>
          </a:xfrm>
          <a:prstGeom prst="rect">
            <a:avLst/>
          </a:prstGeom>
          <a:noFill/>
        </p:spPr>
        <p:txBody>
          <a:bodyPr wrap="none" rtlCol="0">
            <a:spAutoFit/>
          </a:bodyPr>
          <a:lstStyle/>
          <a:p>
            <a:r>
              <a:rPr lang="de-DE" dirty="0">
                <a:solidFill>
                  <a:prstClr val="black"/>
                </a:solidFill>
                <a:cs typeface="Segoe UI Light" panose="020B0502040204020203" pitchFamily="34" charset="0"/>
                <a:sym typeface="Helvetica Light"/>
              </a:rPr>
              <a:t>Film&amp; Musik</a:t>
            </a:r>
          </a:p>
        </p:txBody>
      </p:sp>
      <p:pic>
        <p:nvPicPr>
          <p:cNvPr id="12" name="Picture 9">
            <a:extLst>
              <a:ext uri="{FF2B5EF4-FFF2-40B4-BE49-F238E27FC236}">
                <a16:creationId xmlns:a16="http://schemas.microsoft.com/office/drawing/2014/main" id="{258FBD35-C5DF-4D61-8EC5-F6F6390A4DD3}"/>
              </a:ext>
            </a:extLst>
          </p:cNvPr>
          <p:cNvPicPr>
            <a:picLocks noChangeAspect="1"/>
          </p:cNvPicPr>
          <p:nvPr/>
        </p:nvPicPr>
        <p:blipFill rotWithShape="1">
          <a:blip r:embed="rId6"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2241501" y="1579548"/>
            <a:ext cx="1111410" cy="718520"/>
          </a:xfrm>
          <a:prstGeom prst="rect">
            <a:avLst/>
          </a:prstGeom>
        </p:spPr>
      </p:pic>
      <p:pic>
        <p:nvPicPr>
          <p:cNvPr id="13" name="Picture 10">
            <a:extLst>
              <a:ext uri="{FF2B5EF4-FFF2-40B4-BE49-F238E27FC236}">
                <a16:creationId xmlns:a16="http://schemas.microsoft.com/office/drawing/2014/main" id="{3AAFFA54-E6EC-450F-B78A-44E557E050F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34374" y="3260558"/>
            <a:ext cx="1016242" cy="774191"/>
          </a:xfrm>
          <a:prstGeom prst="rect">
            <a:avLst/>
          </a:prstGeom>
        </p:spPr>
      </p:pic>
      <p:sp>
        <p:nvSpPr>
          <p:cNvPr id="14" name="TextBox 11">
            <a:extLst>
              <a:ext uri="{FF2B5EF4-FFF2-40B4-BE49-F238E27FC236}">
                <a16:creationId xmlns:a16="http://schemas.microsoft.com/office/drawing/2014/main" id="{163334B6-009B-4049-BB8F-C98F8DBF0857}"/>
              </a:ext>
            </a:extLst>
          </p:cNvPr>
          <p:cNvSpPr txBox="1"/>
          <p:nvPr/>
        </p:nvSpPr>
        <p:spPr>
          <a:xfrm>
            <a:off x="723748" y="3422502"/>
            <a:ext cx="723275" cy="369332"/>
          </a:xfrm>
          <a:prstGeom prst="rect">
            <a:avLst/>
          </a:prstGeom>
          <a:noFill/>
        </p:spPr>
        <p:txBody>
          <a:bodyPr wrap="none" rtlCol="0">
            <a:spAutoFit/>
          </a:bodyPr>
          <a:lstStyle/>
          <a:p>
            <a:r>
              <a:rPr lang="de-DE" dirty="0">
                <a:solidFill>
                  <a:prstClr val="black"/>
                </a:solidFill>
                <a:cs typeface="Segoe UI Light" panose="020B0502040204020203" pitchFamily="34" charset="0"/>
                <a:sym typeface="Helvetica Light"/>
              </a:rPr>
              <a:t>Hotel</a:t>
            </a:r>
          </a:p>
        </p:txBody>
      </p:sp>
      <p:pic>
        <p:nvPicPr>
          <p:cNvPr id="15" name="Picture 12">
            <a:extLst>
              <a:ext uri="{FF2B5EF4-FFF2-40B4-BE49-F238E27FC236}">
                <a16:creationId xmlns:a16="http://schemas.microsoft.com/office/drawing/2014/main" id="{21DE54A0-D166-4E0C-B46B-096E40AD36A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87605" y="4203193"/>
            <a:ext cx="1075622" cy="806717"/>
          </a:xfrm>
          <a:prstGeom prst="rect">
            <a:avLst/>
          </a:prstGeom>
        </p:spPr>
      </p:pic>
      <p:pic>
        <p:nvPicPr>
          <p:cNvPr id="16" name="Picture 14">
            <a:extLst>
              <a:ext uri="{FF2B5EF4-FFF2-40B4-BE49-F238E27FC236}">
                <a16:creationId xmlns:a16="http://schemas.microsoft.com/office/drawing/2014/main" id="{7CA7DBB7-0396-445F-AF49-D820FC76424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36480" y="4203193"/>
            <a:ext cx="1288263" cy="811606"/>
          </a:xfrm>
          <a:prstGeom prst="rect">
            <a:avLst/>
          </a:prstGeom>
        </p:spPr>
      </p:pic>
      <p:pic>
        <p:nvPicPr>
          <p:cNvPr id="17" name="Picture 15">
            <a:extLst>
              <a:ext uri="{FF2B5EF4-FFF2-40B4-BE49-F238E27FC236}">
                <a16:creationId xmlns:a16="http://schemas.microsoft.com/office/drawing/2014/main" id="{4E7083E4-1F87-4F53-B506-85903A8FE5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287605" y="5225135"/>
            <a:ext cx="1543231" cy="1029969"/>
          </a:xfrm>
          <a:prstGeom prst="rect">
            <a:avLst/>
          </a:prstGeom>
        </p:spPr>
      </p:pic>
      <p:sp>
        <p:nvSpPr>
          <p:cNvPr id="18" name="TextBox 17">
            <a:extLst>
              <a:ext uri="{FF2B5EF4-FFF2-40B4-BE49-F238E27FC236}">
                <a16:creationId xmlns:a16="http://schemas.microsoft.com/office/drawing/2014/main" id="{CABB422D-BE09-4248-9D3F-9FFF9041086F}"/>
              </a:ext>
            </a:extLst>
          </p:cNvPr>
          <p:cNvSpPr txBox="1"/>
          <p:nvPr/>
        </p:nvSpPr>
        <p:spPr>
          <a:xfrm>
            <a:off x="719404" y="4355365"/>
            <a:ext cx="915635" cy="369332"/>
          </a:xfrm>
          <a:prstGeom prst="rect">
            <a:avLst/>
          </a:prstGeom>
          <a:noFill/>
        </p:spPr>
        <p:txBody>
          <a:bodyPr wrap="none" rtlCol="0">
            <a:spAutoFit/>
          </a:bodyPr>
          <a:lstStyle/>
          <a:p>
            <a:r>
              <a:rPr lang="de-DE" dirty="0">
                <a:solidFill>
                  <a:prstClr val="black"/>
                </a:solidFill>
                <a:cs typeface="Segoe UI Light" panose="020B0502040204020203" pitchFamily="34" charset="0"/>
                <a:sym typeface="Helvetica Light"/>
              </a:rPr>
              <a:t>Handel</a:t>
            </a:r>
          </a:p>
        </p:txBody>
      </p:sp>
      <p:sp>
        <p:nvSpPr>
          <p:cNvPr id="19" name="TextBox 18">
            <a:extLst>
              <a:ext uri="{FF2B5EF4-FFF2-40B4-BE49-F238E27FC236}">
                <a16:creationId xmlns:a16="http://schemas.microsoft.com/office/drawing/2014/main" id="{4B41CA68-3252-4C7F-B0A3-24DB434635BF}"/>
              </a:ext>
            </a:extLst>
          </p:cNvPr>
          <p:cNvSpPr txBox="1"/>
          <p:nvPr/>
        </p:nvSpPr>
        <p:spPr>
          <a:xfrm>
            <a:off x="719404" y="5376462"/>
            <a:ext cx="1364476" cy="646331"/>
          </a:xfrm>
          <a:prstGeom prst="rect">
            <a:avLst/>
          </a:prstGeom>
          <a:noFill/>
        </p:spPr>
        <p:txBody>
          <a:bodyPr wrap="none" rtlCol="0">
            <a:spAutoFit/>
          </a:bodyPr>
          <a:lstStyle/>
          <a:p>
            <a:r>
              <a:rPr lang="de-DE" dirty="0">
                <a:solidFill>
                  <a:prstClr val="black"/>
                </a:solidFill>
                <a:cs typeface="Segoe UI Light" panose="020B0502040204020203" pitchFamily="34" charset="0"/>
                <a:sym typeface="Helvetica Light"/>
              </a:rPr>
              <a:t>Sport &amp; </a:t>
            </a:r>
          </a:p>
          <a:p>
            <a:r>
              <a:rPr lang="de-DE" dirty="0">
                <a:solidFill>
                  <a:prstClr val="black"/>
                </a:solidFill>
                <a:cs typeface="Segoe UI Light" panose="020B0502040204020203" pitchFamily="34" charset="0"/>
                <a:sym typeface="Helvetica Light"/>
              </a:rPr>
              <a:t>Gesundheit</a:t>
            </a:r>
          </a:p>
        </p:txBody>
      </p:sp>
      <p:pic>
        <p:nvPicPr>
          <p:cNvPr id="20" name="Picture 19">
            <a:extLst>
              <a:ext uri="{FF2B5EF4-FFF2-40B4-BE49-F238E27FC236}">
                <a16:creationId xmlns:a16="http://schemas.microsoft.com/office/drawing/2014/main" id="{B63F3A1F-F059-460E-A98D-7D048D0CC2B6}"/>
              </a:ext>
            </a:extLst>
          </p:cNvPr>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77337" y="1573084"/>
            <a:ext cx="2689129" cy="636933"/>
          </a:xfrm>
          <a:prstGeom prst="rect">
            <a:avLst/>
          </a:prstGeom>
        </p:spPr>
      </p:pic>
      <p:pic>
        <p:nvPicPr>
          <p:cNvPr id="21" name="Picture 20">
            <a:extLst>
              <a:ext uri="{FF2B5EF4-FFF2-40B4-BE49-F238E27FC236}">
                <a16:creationId xmlns:a16="http://schemas.microsoft.com/office/drawing/2014/main" id="{841D5045-2883-498B-B004-7B8666B2690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572698" y="1381141"/>
            <a:ext cx="1397223" cy="916928"/>
          </a:xfrm>
          <a:prstGeom prst="rect">
            <a:avLst/>
          </a:prstGeom>
        </p:spPr>
      </p:pic>
      <p:pic>
        <p:nvPicPr>
          <p:cNvPr id="22" name="Picture 21">
            <a:extLst>
              <a:ext uri="{FF2B5EF4-FFF2-40B4-BE49-F238E27FC236}">
                <a16:creationId xmlns:a16="http://schemas.microsoft.com/office/drawing/2014/main" id="{115C2528-9468-43F0-B608-56DD444237B2}"/>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48102" y="2349749"/>
            <a:ext cx="1823208" cy="708737"/>
          </a:xfrm>
          <a:prstGeom prst="rect">
            <a:avLst/>
          </a:prstGeom>
        </p:spPr>
      </p:pic>
      <p:pic>
        <p:nvPicPr>
          <p:cNvPr id="24" name="Picture 23">
            <a:extLst>
              <a:ext uri="{FF2B5EF4-FFF2-40B4-BE49-F238E27FC236}">
                <a16:creationId xmlns:a16="http://schemas.microsoft.com/office/drawing/2014/main" id="{E8140366-8084-4500-B05A-48AF200C5712}"/>
              </a:ext>
            </a:extLst>
          </p:cNvPr>
          <p:cNvPicPr>
            <a:picLocks noChangeAspect="1"/>
          </p:cNvPicPr>
          <p:nvPr/>
        </p:nvPicPr>
        <p:blipFill>
          <a:blip r:embed="rId14"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7464225" y="3016974"/>
            <a:ext cx="2440313" cy="1086722"/>
          </a:xfrm>
          <a:prstGeom prst="rect">
            <a:avLst/>
          </a:prstGeom>
        </p:spPr>
      </p:pic>
      <p:pic>
        <p:nvPicPr>
          <p:cNvPr id="25" name="Picture 24">
            <a:extLst>
              <a:ext uri="{FF2B5EF4-FFF2-40B4-BE49-F238E27FC236}">
                <a16:creationId xmlns:a16="http://schemas.microsoft.com/office/drawing/2014/main" id="{CD23A59F-4354-45A1-AAF8-A4FB33810948}"/>
              </a:ext>
            </a:extLst>
          </p:cNvPr>
          <p:cNvPicPr>
            <a:picLocks noChangeAspect="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95785" y="4318900"/>
            <a:ext cx="1874137" cy="360506"/>
          </a:xfrm>
          <a:prstGeom prst="rect">
            <a:avLst/>
          </a:prstGeom>
        </p:spPr>
      </p:pic>
      <p:pic>
        <p:nvPicPr>
          <p:cNvPr id="26" name="Picture 25">
            <a:extLst>
              <a:ext uri="{FF2B5EF4-FFF2-40B4-BE49-F238E27FC236}">
                <a16:creationId xmlns:a16="http://schemas.microsoft.com/office/drawing/2014/main" id="{7791E51C-3406-484A-8728-2D2E3B154F7E}"/>
              </a:ext>
            </a:extLst>
          </p:cNvPr>
          <p:cNvPicPr>
            <a:picLocks noChangeAspect="1"/>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89914" y="4401692"/>
            <a:ext cx="1525215" cy="555429"/>
          </a:xfrm>
          <a:prstGeom prst="rect">
            <a:avLst/>
          </a:prstGeom>
        </p:spPr>
      </p:pic>
      <p:pic>
        <p:nvPicPr>
          <p:cNvPr id="27" name="Picture 26">
            <a:extLst>
              <a:ext uri="{FF2B5EF4-FFF2-40B4-BE49-F238E27FC236}">
                <a16:creationId xmlns:a16="http://schemas.microsoft.com/office/drawing/2014/main" id="{ED41A625-FE1B-4ACB-B1EC-BF003B2B7A07}"/>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217891" y="4887492"/>
            <a:ext cx="2493498" cy="488970"/>
          </a:xfrm>
          <a:prstGeom prst="rect">
            <a:avLst/>
          </a:prstGeom>
        </p:spPr>
      </p:pic>
      <p:pic>
        <p:nvPicPr>
          <p:cNvPr id="28" name="Picture 28">
            <a:extLst>
              <a:ext uri="{FF2B5EF4-FFF2-40B4-BE49-F238E27FC236}">
                <a16:creationId xmlns:a16="http://schemas.microsoft.com/office/drawing/2014/main" id="{2CD07996-03EE-4107-8419-29485F50373F}"/>
              </a:ext>
            </a:extLst>
          </p:cNvPr>
          <p:cNvPicPr>
            <a:picLocks noChangeAspect="1"/>
          </p:cNvPicPr>
          <p:nvPr/>
        </p:nvPicPr>
        <p:blipFill>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06143" y="5274580"/>
            <a:ext cx="1527621" cy="1056469"/>
          </a:xfrm>
          <a:prstGeom prst="rect">
            <a:avLst/>
          </a:prstGeom>
        </p:spPr>
      </p:pic>
      <p:pic>
        <p:nvPicPr>
          <p:cNvPr id="29" name="Picture 1">
            <a:extLst>
              <a:ext uri="{FF2B5EF4-FFF2-40B4-BE49-F238E27FC236}">
                <a16:creationId xmlns:a16="http://schemas.microsoft.com/office/drawing/2014/main" id="{729A8658-F571-49AE-8EBE-C7FFC329676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350488" y="5740119"/>
            <a:ext cx="2732516" cy="675417"/>
          </a:xfrm>
          <a:prstGeom prst="rect">
            <a:avLst/>
          </a:prstGeom>
        </p:spPr>
      </p:pic>
      <p:pic>
        <p:nvPicPr>
          <p:cNvPr id="31" name="Grafik 30" descr="Ein Bild, das Text, Uhr, Schild enthält.&#10;&#10;Automatisch generierte Beschreibung">
            <a:extLst>
              <a:ext uri="{FF2B5EF4-FFF2-40B4-BE49-F238E27FC236}">
                <a16:creationId xmlns:a16="http://schemas.microsoft.com/office/drawing/2014/main" id="{5BECC36E-CF2B-4376-B6CD-ABBF39626DD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131182" y="2516407"/>
            <a:ext cx="1235274" cy="333910"/>
          </a:xfrm>
          <a:prstGeom prst="rect">
            <a:avLst/>
          </a:prstGeom>
        </p:spPr>
      </p:pic>
    </p:spTree>
    <p:extLst>
      <p:ext uri="{BB962C8B-B14F-4D97-AF65-F5344CB8AC3E}">
        <p14:creationId xmlns:p14="http://schemas.microsoft.com/office/powerpoint/2010/main" val="2917660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Die Digitalisierung ermöglicht die Entwicklung völlig neuer Geschäftsmodelle – und gefährdet traditionelle Unternehmen.</a:t>
            </a:r>
          </a:p>
        </p:txBody>
      </p:sp>
      <p:pic>
        <p:nvPicPr>
          <p:cNvPr id="90114" name="Picture 2" descr="Image result for ube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5842452" y="3755196"/>
            <a:ext cx="507101" cy="28264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p:cNvPicPr>
            <a:picLocks noChangeAspect="1"/>
          </p:cNvPicPr>
          <p:nvPr/>
        </p:nvPicPr>
        <p:blipFill rotWithShape="1">
          <a:blip r:embed="rId4"/>
          <a:srcRect l="1540" t="22350" r="1443" b="26857"/>
          <a:stretch/>
        </p:blipFill>
        <p:spPr>
          <a:xfrm>
            <a:off x="2028000" y="1638091"/>
            <a:ext cx="7918938" cy="2554768"/>
          </a:xfrm>
          <a:prstGeom prst="rect">
            <a:avLst/>
          </a:prstGeom>
        </p:spPr>
      </p:pic>
      <p:grpSp>
        <p:nvGrpSpPr>
          <p:cNvPr id="630" name="Gruppieren 629"/>
          <p:cNvGrpSpPr/>
          <p:nvPr/>
        </p:nvGrpSpPr>
        <p:grpSpPr>
          <a:xfrm>
            <a:off x="4132688" y="4894598"/>
            <a:ext cx="1963312" cy="1245926"/>
            <a:chOff x="2028825" y="1911353"/>
            <a:chExt cx="5105400" cy="3527432"/>
          </a:xfrm>
        </p:grpSpPr>
        <p:grpSp>
          <p:nvGrpSpPr>
            <p:cNvPr id="6" name="Group 8"/>
            <p:cNvGrpSpPr>
              <a:grpSpLocks/>
            </p:cNvGrpSpPr>
            <p:nvPr/>
          </p:nvGrpSpPr>
          <p:grpSpPr bwMode="auto">
            <a:xfrm>
              <a:off x="3808418" y="1911353"/>
              <a:ext cx="1546227" cy="3527432"/>
              <a:chOff x="2399" y="1204"/>
              <a:chExt cx="974" cy="2222"/>
            </a:xfrm>
          </p:grpSpPr>
          <p:sp>
            <p:nvSpPr>
              <p:cNvPr id="7" name="Freeform 9"/>
              <p:cNvSpPr>
                <a:spLocks/>
              </p:cNvSpPr>
              <p:nvPr/>
            </p:nvSpPr>
            <p:spPr bwMode="auto">
              <a:xfrm>
                <a:off x="2399" y="3182"/>
                <a:ext cx="974" cy="244"/>
              </a:xfrm>
              <a:custGeom>
                <a:avLst/>
                <a:gdLst/>
                <a:ahLst/>
                <a:cxnLst>
                  <a:cxn ang="0">
                    <a:pos x="687" y="67"/>
                  </a:cxn>
                  <a:cxn ang="0">
                    <a:pos x="348" y="0"/>
                  </a:cxn>
                  <a:cxn ang="0">
                    <a:pos x="9" y="67"/>
                  </a:cxn>
                  <a:cxn ang="0">
                    <a:pos x="0" y="67"/>
                  </a:cxn>
                  <a:cxn ang="0">
                    <a:pos x="0" y="87"/>
                  </a:cxn>
                  <a:cxn ang="0">
                    <a:pos x="348" y="174"/>
                  </a:cxn>
                  <a:cxn ang="0">
                    <a:pos x="696" y="87"/>
                  </a:cxn>
                  <a:cxn ang="0">
                    <a:pos x="696" y="87"/>
                  </a:cxn>
                  <a:cxn ang="0">
                    <a:pos x="696" y="67"/>
                  </a:cxn>
                  <a:cxn ang="0">
                    <a:pos x="687" y="67"/>
                  </a:cxn>
                </a:cxnLst>
                <a:rect l="0" t="0" r="r" b="b"/>
                <a:pathLst>
                  <a:path w="696" h="174">
                    <a:moveTo>
                      <a:pt x="687" y="67"/>
                    </a:moveTo>
                    <a:cubicBezTo>
                      <a:pt x="652" y="29"/>
                      <a:pt x="513" y="0"/>
                      <a:pt x="348" y="0"/>
                    </a:cubicBezTo>
                    <a:cubicBezTo>
                      <a:pt x="183" y="0"/>
                      <a:pt x="44" y="29"/>
                      <a:pt x="9" y="67"/>
                    </a:cubicBezTo>
                    <a:cubicBezTo>
                      <a:pt x="0" y="67"/>
                      <a:pt x="0" y="67"/>
                      <a:pt x="0" y="67"/>
                    </a:cubicBezTo>
                    <a:cubicBezTo>
                      <a:pt x="0" y="87"/>
                      <a:pt x="0" y="87"/>
                      <a:pt x="0" y="87"/>
                    </a:cubicBezTo>
                    <a:cubicBezTo>
                      <a:pt x="0" y="135"/>
                      <a:pt x="156" y="174"/>
                      <a:pt x="348" y="174"/>
                    </a:cubicBezTo>
                    <a:cubicBezTo>
                      <a:pt x="540" y="174"/>
                      <a:pt x="696" y="135"/>
                      <a:pt x="696" y="87"/>
                    </a:cubicBezTo>
                    <a:cubicBezTo>
                      <a:pt x="696" y="87"/>
                      <a:pt x="696" y="87"/>
                      <a:pt x="696" y="87"/>
                    </a:cubicBezTo>
                    <a:cubicBezTo>
                      <a:pt x="696" y="67"/>
                      <a:pt x="696" y="67"/>
                      <a:pt x="696" y="67"/>
                    </a:cubicBezTo>
                    <a:lnTo>
                      <a:pt x="687" y="67"/>
                    </a:lnTo>
                    <a:close/>
                  </a:path>
                </a:pathLst>
              </a:custGeom>
              <a:gradFill rotWithShape="1">
                <a:gsLst>
                  <a:gs pos="0">
                    <a:srgbClr val="222224"/>
                  </a:gs>
                  <a:gs pos="100000">
                    <a:srgbClr val="5F5F5F"/>
                  </a:gs>
                </a:gsLst>
                <a:lin ang="0" scaled="1"/>
              </a:gradFill>
              <a:ln w="9525">
                <a:noFill/>
                <a:round/>
                <a:headEnd/>
                <a:tailEnd/>
              </a:ln>
            </p:spPr>
            <p:txBody>
              <a:bodyPr/>
              <a:lstStyle/>
              <a:p>
                <a:endParaRPr lang="de-DE" dirty="0"/>
              </a:p>
            </p:txBody>
          </p:sp>
          <p:sp>
            <p:nvSpPr>
              <p:cNvPr id="8" name="Oval 10"/>
              <p:cNvSpPr>
                <a:spLocks noChangeArrowheads="1"/>
              </p:cNvSpPr>
              <p:nvPr/>
            </p:nvSpPr>
            <p:spPr bwMode="auto">
              <a:xfrm>
                <a:off x="2399" y="3155"/>
                <a:ext cx="974" cy="244"/>
              </a:xfrm>
              <a:prstGeom prst="ellipse">
                <a:avLst/>
              </a:prstGeom>
              <a:gradFill rotWithShape="1">
                <a:gsLst>
                  <a:gs pos="0">
                    <a:srgbClr val="6E6E6E"/>
                  </a:gs>
                  <a:gs pos="50000">
                    <a:srgbClr val="6E6E6E">
                      <a:gamma/>
                      <a:tint val="26275"/>
                      <a:invGamma/>
                    </a:srgbClr>
                  </a:gs>
                  <a:gs pos="100000">
                    <a:srgbClr val="6E6E6E"/>
                  </a:gs>
                </a:gsLst>
                <a:lin ang="5400000" scaled="1"/>
              </a:gradFill>
              <a:ln w="9525" algn="ctr">
                <a:noFill/>
                <a:round/>
                <a:headEnd/>
                <a:tailEnd/>
              </a:ln>
              <a:effectLst/>
            </p:spPr>
            <p:txBody>
              <a:bodyPr/>
              <a:lstStyle/>
              <a:p>
                <a:endParaRPr lang="de-DE" dirty="0"/>
              </a:p>
            </p:txBody>
          </p:sp>
          <p:sp>
            <p:nvSpPr>
              <p:cNvPr id="9" name="Freeform 11"/>
              <p:cNvSpPr>
                <a:spLocks/>
              </p:cNvSpPr>
              <p:nvPr/>
            </p:nvSpPr>
            <p:spPr bwMode="auto">
              <a:xfrm>
                <a:off x="2410" y="3242"/>
                <a:ext cx="942" cy="149"/>
              </a:xfrm>
              <a:custGeom>
                <a:avLst/>
                <a:gdLst/>
                <a:ahLst/>
                <a:cxnLst>
                  <a:cxn ang="0">
                    <a:pos x="9" y="12"/>
                  </a:cxn>
                  <a:cxn ang="0">
                    <a:pos x="13" y="0"/>
                  </a:cxn>
                  <a:cxn ang="0">
                    <a:pos x="0" y="23"/>
                  </a:cxn>
                  <a:cxn ang="0">
                    <a:pos x="338" y="106"/>
                  </a:cxn>
                  <a:cxn ang="0">
                    <a:pos x="673" y="35"/>
                  </a:cxn>
                  <a:cxn ang="0">
                    <a:pos x="348" y="95"/>
                  </a:cxn>
                  <a:cxn ang="0">
                    <a:pos x="9" y="12"/>
                  </a:cxn>
                </a:cxnLst>
                <a:rect l="0" t="0" r="r" b="b"/>
                <a:pathLst>
                  <a:path w="673" h="106">
                    <a:moveTo>
                      <a:pt x="9" y="12"/>
                    </a:moveTo>
                    <a:cubicBezTo>
                      <a:pt x="9" y="8"/>
                      <a:pt x="10" y="4"/>
                      <a:pt x="13" y="0"/>
                    </a:cubicBezTo>
                    <a:cubicBezTo>
                      <a:pt x="4" y="7"/>
                      <a:pt x="0" y="15"/>
                      <a:pt x="0" y="23"/>
                    </a:cubicBezTo>
                    <a:cubicBezTo>
                      <a:pt x="0" y="69"/>
                      <a:pt x="151" y="106"/>
                      <a:pt x="338" y="106"/>
                    </a:cubicBezTo>
                    <a:cubicBezTo>
                      <a:pt x="509" y="106"/>
                      <a:pt x="650" y="75"/>
                      <a:pt x="673" y="35"/>
                    </a:cubicBezTo>
                    <a:cubicBezTo>
                      <a:pt x="633" y="70"/>
                      <a:pt x="503" y="95"/>
                      <a:pt x="348" y="95"/>
                    </a:cubicBezTo>
                    <a:cubicBezTo>
                      <a:pt x="161" y="95"/>
                      <a:pt x="9" y="58"/>
                      <a:pt x="9" y="12"/>
                    </a:cubicBezTo>
                    <a:close/>
                  </a:path>
                </a:pathLst>
              </a:custGeom>
              <a:gradFill rotWithShape="1">
                <a:gsLst>
                  <a:gs pos="0">
                    <a:srgbClr val="DDDDDD"/>
                  </a:gs>
                  <a:gs pos="100000">
                    <a:srgbClr val="FFFFFF">
                      <a:alpha val="0"/>
                    </a:srgbClr>
                  </a:gs>
                </a:gsLst>
                <a:path path="rect">
                  <a:fillToRect t="100000" r="100000"/>
                </a:path>
              </a:gradFill>
              <a:ln w="9525">
                <a:noFill/>
                <a:round/>
                <a:headEnd/>
                <a:tailEnd/>
              </a:ln>
            </p:spPr>
            <p:txBody>
              <a:bodyPr/>
              <a:lstStyle/>
              <a:p>
                <a:endParaRPr lang="de-DE" dirty="0"/>
              </a:p>
            </p:txBody>
          </p:sp>
          <p:sp>
            <p:nvSpPr>
              <p:cNvPr id="10" name="Freeform 12"/>
              <p:cNvSpPr>
                <a:spLocks/>
              </p:cNvSpPr>
              <p:nvPr/>
            </p:nvSpPr>
            <p:spPr bwMode="auto">
              <a:xfrm>
                <a:off x="2511" y="1204"/>
                <a:ext cx="754" cy="2142"/>
              </a:xfrm>
              <a:custGeom>
                <a:avLst/>
                <a:gdLst/>
                <a:ahLst/>
                <a:cxnLst>
                  <a:cxn ang="0">
                    <a:pos x="487" y="1434"/>
                  </a:cxn>
                  <a:cxn ang="0">
                    <a:pos x="487" y="1434"/>
                  </a:cxn>
                  <a:cxn ang="0">
                    <a:pos x="304" y="1121"/>
                  </a:cxn>
                  <a:cxn ang="0">
                    <a:pos x="304" y="37"/>
                  </a:cxn>
                  <a:cxn ang="0">
                    <a:pos x="270" y="0"/>
                  </a:cxn>
                  <a:cxn ang="0">
                    <a:pos x="235" y="37"/>
                  </a:cxn>
                  <a:cxn ang="0">
                    <a:pos x="235" y="1121"/>
                  </a:cxn>
                  <a:cxn ang="0">
                    <a:pos x="52" y="1434"/>
                  </a:cxn>
                  <a:cxn ang="0">
                    <a:pos x="52" y="1434"/>
                  </a:cxn>
                  <a:cxn ang="0">
                    <a:pos x="0" y="1470"/>
                  </a:cxn>
                  <a:cxn ang="0">
                    <a:pos x="270" y="1530"/>
                  </a:cxn>
                  <a:cxn ang="0">
                    <a:pos x="539" y="1470"/>
                  </a:cxn>
                  <a:cxn ang="0">
                    <a:pos x="487" y="1434"/>
                  </a:cxn>
                </a:cxnLst>
                <a:rect l="0" t="0" r="r" b="b"/>
                <a:pathLst>
                  <a:path w="539" h="1530">
                    <a:moveTo>
                      <a:pt x="487" y="1434"/>
                    </a:moveTo>
                    <a:cubicBezTo>
                      <a:pt x="487" y="1434"/>
                      <a:pt x="487" y="1434"/>
                      <a:pt x="487" y="1434"/>
                    </a:cubicBezTo>
                    <a:cubicBezTo>
                      <a:pt x="321" y="1366"/>
                      <a:pt x="305" y="1174"/>
                      <a:pt x="304" y="1121"/>
                    </a:cubicBezTo>
                    <a:cubicBezTo>
                      <a:pt x="304" y="37"/>
                      <a:pt x="304" y="37"/>
                      <a:pt x="304" y="37"/>
                    </a:cubicBezTo>
                    <a:cubicBezTo>
                      <a:pt x="304" y="17"/>
                      <a:pt x="289" y="0"/>
                      <a:pt x="270" y="0"/>
                    </a:cubicBezTo>
                    <a:cubicBezTo>
                      <a:pt x="251" y="0"/>
                      <a:pt x="235" y="17"/>
                      <a:pt x="235" y="37"/>
                    </a:cubicBezTo>
                    <a:cubicBezTo>
                      <a:pt x="235" y="1121"/>
                      <a:pt x="235" y="1121"/>
                      <a:pt x="235" y="1121"/>
                    </a:cubicBezTo>
                    <a:cubicBezTo>
                      <a:pt x="234" y="1174"/>
                      <a:pt x="218" y="1366"/>
                      <a:pt x="52" y="1434"/>
                    </a:cubicBezTo>
                    <a:cubicBezTo>
                      <a:pt x="52" y="1434"/>
                      <a:pt x="52" y="1434"/>
                      <a:pt x="52" y="1434"/>
                    </a:cubicBezTo>
                    <a:cubicBezTo>
                      <a:pt x="19" y="1444"/>
                      <a:pt x="0" y="1456"/>
                      <a:pt x="0" y="1470"/>
                    </a:cubicBezTo>
                    <a:cubicBezTo>
                      <a:pt x="0" y="1503"/>
                      <a:pt x="121" y="1530"/>
                      <a:pt x="270" y="1530"/>
                    </a:cubicBezTo>
                    <a:cubicBezTo>
                      <a:pt x="419" y="1530"/>
                      <a:pt x="539" y="1503"/>
                      <a:pt x="539" y="1470"/>
                    </a:cubicBezTo>
                    <a:cubicBezTo>
                      <a:pt x="539" y="1456"/>
                      <a:pt x="520" y="1444"/>
                      <a:pt x="487" y="1434"/>
                    </a:cubicBezTo>
                    <a:close/>
                  </a:path>
                </a:pathLst>
              </a:custGeom>
              <a:gradFill rotWithShape="1">
                <a:gsLst>
                  <a:gs pos="0">
                    <a:srgbClr val="969696"/>
                  </a:gs>
                  <a:gs pos="100000">
                    <a:srgbClr val="969696">
                      <a:gamma/>
                      <a:tint val="30196"/>
                      <a:invGamma/>
                    </a:srgbClr>
                  </a:gs>
                </a:gsLst>
                <a:lin ang="0" scaled="1"/>
              </a:gradFill>
              <a:ln w="9525" cap="flat" cmpd="sng">
                <a:noFill/>
                <a:prstDash val="solid"/>
                <a:round/>
                <a:headEnd type="none" w="med" len="med"/>
                <a:tailEnd type="none" w="med" len="med"/>
              </a:ln>
              <a:effectLst/>
            </p:spPr>
            <p:txBody>
              <a:bodyPr/>
              <a:lstStyle/>
              <a:p>
                <a:endParaRPr lang="de-DE" dirty="0"/>
              </a:p>
            </p:txBody>
          </p:sp>
          <p:sp>
            <p:nvSpPr>
              <p:cNvPr id="11" name="Freeform 13"/>
              <p:cNvSpPr>
                <a:spLocks/>
              </p:cNvSpPr>
              <p:nvPr/>
            </p:nvSpPr>
            <p:spPr bwMode="auto">
              <a:xfrm>
                <a:off x="2899" y="1225"/>
                <a:ext cx="361" cy="2097"/>
              </a:xfrm>
              <a:custGeom>
                <a:avLst/>
                <a:gdLst/>
                <a:ahLst/>
                <a:cxnLst>
                  <a:cxn ang="0">
                    <a:pos x="18" y="12"/>
                  </a:cxn>
                  <a:cxn ang="0">
                    <a:pos x="18" y="920"/>
                  </a:cxn>
                  <a:cxn ang="0">
                    <a:pos x="18" y="1095"/>
                  </a:cxn>
                  <a:cxn ang="0">
                    <a:pos x="29" y="1214"/>
                  </a:cxn>
                  <a:cxn ang="0">
                    <a:pos x="59" y="1316"/>
                  </a:cxn>
                  <a:cxn ang="0">
                    <a:pos x="98" y="1379"/>
                  </a:cxn>
                  <a:cxn ang="0">
                    <a:pos x="146" y="1420"/>
                  </a:cxn>
                  <a:cxn ang="0">
                    <a:pos x="258" y="1466"/>
                  </a:cxn>
                  <a:cxn ang="0">
                    <a:pos x="224" y="1486"/>
                  </a:cxn>
                  <a:cxn ang="0">
                    <a:pos x="181" y="1498"/>
                  </a:cxn>
                  <a:cxn ang="0">
                    <a:pos x="97" y="1450"/>
                  </a:cxn>
                  <a:cxn ang="0">
                    <a:pos x="41" y="1372"/>
                  </a:cxn>
                  <a:cxn ang="0">
                    <a:pos x="10" y="1249"/>
                  </a:cxn>
                  <a:cxn ang="0">
                    <a:pos x="0" y="1081"/>
                  </a:cxn>
                  <a:cxn ang="0">
                    <a:pos x="0" y="12"/>
                  </a:cxn>
                  <a:cxn ang="0">
                    <a:pos x="18" y="12"/>
                  </a:cxn>
                </a:cxnLst>
                <a:rect l="0" t="0" r="r" b="b"/>
                <a:pathLst>
                  <a:path w="258" h="1498">
                    <a:moveTo>
                      <a:pt x="18" y="12"/>
                    </a:moveTo>
                    <a:cubicBezTo>
                      <a:pt x="18" y="920"/>
                      <a:pt x="18" y="920"/>
                      <a:pt x="18" y="920"/>
                    </a:cubicBezTo>
                    <a:cubicBezTo>
                      <a:pt x="18" y="1095"/>
                      <a:pt x="18" y="1095"/>
                      <a:pt x="18" y="1095"/>
                    </a:cubicBezTo>
                    <a:cubicBezTo>
                      <a:pt x="18" y="1095"/>
                      <a:pt x="19" y="1157"/>
                      <a:pt x="29" y="1214"/>
                    </a:cubicBezTo>
                    <a:cubicBezTo>
                      <a:pt x="38" y="1271"/>
                      <a:pt x="47" y="1291"/>
                      <a:pt x="59" y="1316"/>
                    </a:cubicBezTo>
                    <a:cubicBezTo>
                      <a:pt x="70" y="1340"/>
                      <a:pt x="86" y="1368"/>
                      <a:pt x="98" y="1379"/>
                    </a:cubicBezTo>
                    <a:cubicBezTo>
                      <a:pt x="119" y="1400"/>
                      <a:pt x="127" y="1407"/>
                      <a:pt x="146" y="1420"/>
                    </a:cubicBezTo>
                    <a:cubicBezTo>
                      <a:pt x="171" y="1437"/>
                      <a:pt x="253" y="1466"/>
                      <a:pt x="258" y="1466"/>
                    </a:cubicBezTo>
                    <a:cubicBezTo>
                      <a:pt x="258" y="1466"/>
                      <a:pt x="248" y="1477"/>
                      <a:pt x="224" y="1486"/>
                    </a:cubicBezTo>
                    <a:cubicBezTo>
                      <a:pt x="209" y="1492"/>
                      <a:pt x="181" y="1498"/>
                      <a:pt x="181" y="1498"/>
                    </a:cubicBezTo>
                    <a:cubicBezTo>
                      <a:pt x="181" y="1498"/>
                      <a:pt x="124" y="1475"/>
                      <a:pt x="97" y="1450"/>
                    </a:cubicBezTo>
                    <a:cubicBezTo>
                      <a:pt x="58" y="1414"/>
                      <a:pt x="53" y="1398"/>
                      <a:pt x="41" y="1372"/>
                    </a:cubicBezTo>
                    <a:cubicBezTo>
                      <a:pt x="31" y="1351"/>
                      <a:pt x="14" y="1290"/>
                      <a:pt x="10" y="1249"/>
                    </a:cubicBezTo>
                    <a:cubicBezTo>
                      <a:pt x="6" y="1208"/>
                      <a:pt x="0" y="1135"/>
                      <a:pt x="0" y="1081"/>
                    </a:cubicBezTo>
                    <a:cubicBezTo>
                      <a:pt x="0" y="1027"/>
                      <a:pt x="0" y="12"/>
                      <a:pt x="0" y="12"/>
                    </a:cubicBezTo>
                    <a:cubicBezTo>
                      <a:pt x="0" y="12"/>
                      <a:pt x="8" y="0"/>
                      <a:pt x="18" y="12"/>
                    </a:cubicBezTo>
                    <a:close/>
                  </a:path>
                </a:pathLst>
              </a:custGeom>
              <a:solidFill>
                <a:srgbClr val="FFFFFF"/>
              </a:solidFill>
              <a:ln w="9525">
                <a:noFill/>
                <a:round/>
                <a:headEnd/>
                <a:tailEnd/>
              </a:ln>
            </p:spPr>
            <p:txBody>
              <a:bodyPr/>
              <a:lstStyle/>
              <a:p>
                <a:endParaRPr lang="de-DE" dirty="0"/>
              </a:p>
            </p:txBody>
          </p:sp>
          <p:sp>
            <p:nvSpPr>
              <p:cNvPr id="12" name="Freeform 14"/>
              <p:cNvSpPr>
                <a:spLocks/>
              </p:cNvSpPr>
              <p:nvPr/>
            </p:nvSpPr>
            <p:spPr bwMode="auto">
              <a:xfrm>
                <a:off x="2649" y="1208"/>
                <a:ext cx="226" cy="1971"/>
              </a:xfrm>
              <a:custGeom>
                <a:avLst/>
                <a:gdLst/>
                <a:ahLst/>
                <a:cxnLst>
                  <a:cxn ang="0">
                    <a:pos x="21" y="1402"/>
                  </a:cxn>
                  <a:cxn ang="0">
                    <a:pos x="86" y="1349"/>
                  </a:cxn>
                  <a:cxn ang="0">
                    <a:pos x="150" y="1149"/>
                  </a:cxn>
                  <a:cxn ang="0">
                    <a:pos x="152" y="30"/>
                  </a:cxn>
                  <a:cxn ang="0">
                    <a:pos x="161" y="4"/>
                  </a:cxn>
                  <a:cxn ang="0">
                    <a:pos x="154" y="2"/>
                  </a:cxn>
                  <a:cxn ang="0">
                    <a:pos x="136" y="34"/>
                  </a:cxn>
                  <a:cxn ang="0">
                    <a:pos x="136" y="1118"/>
                  </a:cxn>
                  <a:cxn ang="0">
                    <a:pos x="0" y="1406"/>
                  </a:cxn>
                  <a:cxn ang="0">
                    <a:pos x="21" y="1402"/>
                  </a:cxn>
                </a:cxnLst>
                <a:rect l="0" t="0" r="r" b="b"/>
                <a:pathLst>
                  <a:path w="161" h="1408">
                    <a:moveTo>
                      <a:pt x="21" y="1402"/>
                    </a:moveTo>
                    <a:cubicBezTo>
                      <a:pt x="67" y="1379"/>
                      <a:pt x="86" y="1349"/>
                      <a:pt x="86" y="1349"/>
                    </a:cubicBezTo>
                    <a:cubicBezTo>
                      <a:pt x="129" y="1289"/>
                      <a:pt x="150" y="1191"/>
                      <a:pt x="150" y="1149"/>
                    </a:cubicBezTo>
                    <a:cubicBezTo>
                      <a:pt x="150" y="1149"/>
                      <a:pt x="152" y="35"/>
                      <a:pt x="152" y="30"/>
                    </a:cubicBezTo>
                    <a:cubicBezTo>
                      <a:pt x="152" y="13"/>
                      <a:pt x="161" y="8"/>
                      <a:pt x="161" y="4"/>
                    </a:cubicBezTo>
                    <a:cubicBezTo>
                      <a:pt x="161" y="2"/>
                      <a:pt x="158" y="0"/>
                      <a:pt x="154" y="2"/>
                    </a:cubicBezTo>
                    <a:cubicBezTo>
                      <a:pt x="143" y="8"/>
                      <a:pt x="136" y="19"/>
                      <a:pt x="136" y="34"/>
                    </a:cubicBezTo>
                    <a:cubicBezTo>
                      <a:pt x="136" y="1118"/>
                      <a:pt x="136" y="1118"/>
                      <a:pt x="136" y="1118"/>
                    </a:cubicBezTo>
                    <a:cubicBezTo>
                      <a:pt x="135" y="1172"/>
                      <a:pt x="120" y="1327"/>
                      <a:pt x="0" y="1406"/>
                    </a:cubicBezTo>
                    <a:cubicBezTo>
                      <a:pt x="6" y="1408"/>
                      <a:pt x="16" y="1405"/>
                      <a:pt x="21" y="1402"/>
                    </a:cubicBezTo>
                    <a:close/>
                  </a:path>
                </a:pathLst>
              </a:custGeom>
              <a:solidFill>
                <a:srgbClr val="808080"/>
              </a:solidFill>
              <a:ln w="9525" cap="flat" cmpd="sng">
                <a:noFill/>
                <a:prstDash val="solid"/>
                <a:round/>
                <a:headEnd type="none" w="med" len="med"/>
                <a:tailEnd type="none" w="med" len="med"/>
              </a:ln>
              <a:effectLst/>
            </p:spPr>
            <p:txBody>
              <a:bodyPr/>
              <a:lstStyle/>
              <a:p>
                <a:endParaRPr lang="de-DE" dirty="0"/>
              </a:p>
            </p:txBody>
          </p:sp>
          <p:sp>
            <p:nvSpPr>
              <p:cNvPr id="13" name="Freeform 15"/>
              <p:cNvSpPr>
                <a:spLocks/>
              </p:cNvSpPr>
              <p:nvPr/>
            </p:nvSpPr>
            <p:spPr bwMode="auto">
              <a:xfrm>
                <a:off x="2991" y="3155"/>
                <a:ext cx="269" cy="167"/>
              </a:xfrm>
              <a:custGeom>
                <a:avLst/>
                <a:gdLst/>
                <a:ahLst/>
                <a:cxnLst>
                  <a:cxn ang="0">
                    <a:pos x="115" y="119"/>
                  </a:cxn>
                  <a:cxn ang="0">
                    <a:pos x="0" y="0"/>
                  </a:cxn>
                  <a:cxn ang="0">
                    <a:pos x="192" y="87"/>
                  </a:cxn>
                  <a:cxn ang="0">
                    <a:pos x="115" y="119"/>
                  </a:cxn>
                </a:cxnLst>
                <a:rect l="0" t="0" r="r" b="b"/>
                <a:pathLst>
                  <a:path w="192" h="119">
                    <a:moveTo>
                      <a:pt x="115" y="119"/>
                    </a:moveTo>
                    <a:cubicBezTo>
                      <a:pt x="115" y="119"/>
                      <a:pt x="8" y="39"/>
                      <a:pt x="0" y="0"/>
                    </a:cubicBezTo>
                    <a:cubicBezTo>
                      <a:pt x="0" y="0"/>
                      <a:pt x="42" y="58"/>
                      <a:pt x="192" y="87"/>
                    </a:cubicBezTo>
                    <a:cubicBezTo>
                      <a:pt x="192" y="87"/>
                      <a:pt x="175" y="107"/>
                      <a:pt x="115" y="119"/>
                    </a:cubicBezTo>
                    <a:close/>
                  </a:path>
                </a:pathLst>
              </a:custGeom>
              <a:gradFill rotWithShape="1">
                <a:gsLst>
                  <a:gs pos="0">
                    <a:srgbClr val="EEEEEE"/>
                  </a:gs>
                  <a:gs pos="100000">
                    <a:srgbClr val="FFFFFF">
                      <a:alpha val="0"/>
                    </a:srgbClr>
                  </a:gs>
                </a:gsLst>
                <a:path path="rect">
                  <a:fillToRect l="50000" t="50000" r="50000" b="50000"/>
                </a:path>
              </a:gradFill>
              <a:ln w="9525">
                <a:noFill/>
                <a:round/>
                <a:headEnd/>
                <a:tailEnd/>
              </a:ln>
            </p:spPr>
            <p:txBody>
              <a:bodyPr/>
              <a:lstStyle/>
              <a:p>
                <a:endParaRPr lang="de-DE" dirty="0"/>
              </a:p>
            </p:txBody>
          </p:sp>
        </p:grpSp>
        <p:grpSp>
          <p:nvGrpSpPr>
            <p:cNvPr id="14" name="Group 16"/>
            <p:cNvGrpSpPr>
              <a:grpSpLocks/>
            </p:cNvGrpSpPr>
            <p:nvPr/>
          </p:nvGrpSpPr>
          <p:grpSpPr bwMode="auto">
            <a:xfrm>
              <a:off x="2055842" y="2436820"/>
              <a:ext cx="1354157" cy="1925645"/>
              <a:chOff x="1295" y="1535"/>
              <a:chExt cx="853" cy="1213"/>
            </a:xfrm>
          </p:grpSpPr>
          <p:sp>
            <p:nvSpPr>
              <p:cNvPr id="15" name="Freeform 17"/>
              <p:cNvSpPr>
                <a:spLocks noEditPoints="1"/>
              </p:cNvSpPr>
              <p:nvPr/>
            </p:nvSpPr>
            <p:spPr bwMode="auto">
              <a:xfrm>
                <a:off x="1714" y="1555"/>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16" name="Freeform 18"/>
              <p:cNvSpPr>
                <a:spLocks/>
              </p:cNvSpPr>
              <p:nvPr/>
            </p:nvSpPr>
            <p:spPr bwMode="auto">
              <a:xfrm>
                <a:off x="1715" y="1538"/>
                <a:ext cx="13" cy="30"/>
              </a:xfrm>
              <a:custGeom>
                <a:avLst/>
                <a:gdLst/>
                <a:ahLst/>
                <a:cxnLst>
                  <a:cxn ang="0">
                    <a:pos x="8" y="16"/>
                  </a:cxn>
                  <a:cxn ang="0">
                    <a:pos x="9" y="11"/>
                  </a:cxn>
                  <a:cxn ang="0">
                    <a:pos x="4" y="0"/>
                  </a:cxn>
                  <a:cxn ang="0">
                    <a:pos x="0" y="11"/>
                  </a:cxn>
                  <a:cxn ang="0">
                    <a:pos x="0" y="16"/>
                  </a:cxn>
                  <a:cxn ang="0">
                    <a:pos x="1" y="19"/>
                  </a:cxn>
                  <a:cxn ang="0">
                    <a:pos x="4" y="21"/>
                  </a:cxn>
                  <a:cxn ang="0">
                    <a:pos x="7" y="19"/>
                  </a:cxn>
                  <a:cxn ang="0">
                    <a:pos x="6" y="16"/>
                  </a:cxn>
                  <a:cxn ang="0">
                    <a:pos x="4" y="18"/>
                  </a:cxn>
                  <a:cxn ang="0">
                    <a:pos x="2" y="16"/>
                  </a:cxn>
                  <a:cxn ang="0">
                    <a:pos x="1" y="13"/>
                  </a:cxn>
                  <a:cxn ang="0">
                    <a:pos x="1" y="11"/>
                  </a:cxn>
                  <a:cxn ang="0">
                    <a:pos x="4" y="3"/>
                  </a:cxn>
                  <a:cxn ang="0">
                    <a:pos x="7" y="11"/>
                  </a:cxn>
                  <a:cxn ang="0">
                    <a:pos x="7" y="13"/>
                  </a:cxn>
                  <a:cxn ang="0">
                    <a:pos x="8" y="16"/>
                  </a:cxn>
                </a:cxnLst>
                <a:rect l="0" t="0" r="r" b="b"/>
                <a:pathLst>
                  <a:path w="9" h="21">
                    <a:moveTo>
                      <a:pt x="8" y="16"/>
                    </a:moveTo>
                    <a:cubicBezTo>
                      <a:pt x="8" y="14"/>
                      <a:pt x="9" y="12"/>
                      <a:pt x="9" y="11"/>
                    </a:cubicBezTo>
                    <a:cubicBezTo>
                      <a:pt x="9" y="4"/>
                      <a:pt x="7" y="0"/>
                      <a:pt x="4" y="0"/>
                    </a:cubicBezTo>
                    <a:cubicBezTo>
                      <a:pt x="2" y="0"/>
                      <a:pt x="0" y="4"/>
                      <a:pt x="0" y="11"/>
                    </a:cubicBezTo>
                    <a:cubicBezTo>
                      <a:pt x="0" y="12"/>
                      <a:pt x="0" y="14"/>
                      <a:pt x="0" y="16"/>
                    </a:cubicBezTo>
                    <a:cubicBezTo>
                      <a:pt x="0" y="17"/>
                      <a:pt x="1" y="18"/>
                      <a:pt x="1" y="19"/>
                    </a:cubicBezTo>
                    <a:cubicBezTo>
                      <a:pt x="2" y="20"/>
                      <a:pt x="3" y="21"/>
                      <a:pt x="4" y="21"/>
                    </a:cubicBezTo>
                    <a:cubicBezTo>
                      <a:pt x="5" y="21"/>
                      <a:pt x="6" y="20"/>
                      <a:pt x="7" y="19"/>
                    </a:cubicBezTo>
                    <a:cubicBezTo>
                      <a:pt x="7" y="18"/>
                      <a:pt x="6" y="17"/>
                      <a:pt x="6" y="16"/>
                    </a:cubicBezTo>
                    <a:cubicBezTo>
                      <a:pt x="5" y="17"/>
                      <a:pt x="5" y="18"/>
                      <a:pt x="4" y="18"/>
                    </a:cubicBezTo>
                    <a:cubicBezTo>
                      <a:pt x="3" y="18"/>
                      <a:pt x="3" y="17"/>
                      <a:pt x="2" y="16"/>
                    </a:cubicBezTo>
                    <a:cubicBezTo>
                      <a:pt x="2" y="16"/>
                      <a:pt x="2" y="15"/>
                      <a:pt x="1" y="13"/>
                    </a:cubicBezTo>
                    <a:cubicBezTo>
                      <a:pt x="1" y="13"/>
                      <a:pt x="1" y="12"/>
                      <a:pt x="1" y="11"/>
                    </a:cubicBezTo>
                    <a:cubicBezTo>
                      <a:pt x="1" y="7"/>
                      <a:pt x="2" y="3"/>
                      <a:pt x="4" y="3"/>
                    </a:cubicBezTo>
                    <a:cubicBezTo>
                      <a:pt x="6" y="3"/>
                      <a:pt x="7" y="7"/>
                      <a:pt x="7" y="11"/>
                    </a:cubicBezTo>
                    <a:cubicBezTo>
                      <a:pt x="7" y="12"/>
                      <a:pt x="7" y="13"/>
                      <a:pt x="7" y="13"/>
                    </a:cubicBezTo>
                    <a:cubicBezTo>
                      <a:pt x="7" y="14"/>
                      <a:pt x="8" y="15"/>
                      <a:pt x="8" y="16"/>
                    </a:cubicBezTo>
                    <a:close/>
                  </a:path>
                </a:pathLst>
              </a:custGeom>
              <a:solidFill>
                <a:srgbClr val="808080"/>
              </a:solidFill>
              <a:ln w="9525">
                <a:noFill/>
                <a:round/>
                <a:headEnd/>
                <a:tailEnd/>
              </a:ln>
            </p:spPr>
            <p:txBody>
              <a:bodyPr/>
              <a:lstStyle/>
              <a:p>
                <a:endParaRPr lang="de-DE" dirty="0"/>
              </a:p>
            </p:txBody>
          </p:sp>
          <p:sp>
            <p:nvSpPr>
              <p:cNvPr id="17" name="Freeform 19"/>
              <p:cNvSpPr>
                <a:spLocks noEditPoints="1"/>
              </p:cNvSpPr>
              <p:nvPr/>
            </p:nvSpPr>
            <p:spPr bwMode="auto">
              <a:xfrm>
                <a:off x="1714" y="1590"/>
                <a:ext cx="14" cy="31"/>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18" name="Freeform 20"/>
              <p:cNvSpPr>
                <a:spLocks/>
              </p:cNvSpPr>
              <p:nvPr/>
            </p:nvSpPr>
            <p:spPr bwMode="auto">
              <a:xfrm>
                <a:off x="1725" y="1580"/>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19" name="Freeform 21"/>
              <p:cNvSpPr>
                <a:spLocks/>
              </p:cNvSpPr>
              <p:nvPr/>
            </p:nvSpPr>
            <p:spPr bwMode="auto">
              <a:xfrm>
                <a:off x="1715" y="1572"/>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20" name="Freeform 22"/>
              <p:cNvSpPr>
                <a:spLocks noEditPoints="1"/>
              </p:cNvSpPr>
              <p:nvPr/>
            </p:nvSpPr>
            <p:spPr bwMode="auto">
              <a:xfrm>
                <a:off x="1714" y="1624"/>
                <a:ext cx="14" cy="30"/>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21" name="Freeform 23"/>
              <p:cNvSpPr>
                <a:spLocks/>
              </p:cNvSpPr>
              <p:nvPr/>
            </p:nvSpPr>
            <p:spPr bwMode="auto">
              <a:xfrm>
                <a:off x="1725" y="1615"/>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9"/>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22" name="Freeform 24"/>
              <p:cNvSpPr>
                <a:spLocks/>
              </p:cNvSpPr>
              <p:nvPr/>
            </p:nvSpPr>
            <p:spPr bwMode="auto">
              <a:xfrm>
                <a:off x="1715" y="1607"/>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3"/>
                    </a:cubicBezTo>
                    <a:cubicBezTo>
                      <a:pt x="1" y="3"/>
                      <a:pt x="0" y="5"/>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23" name="Freeform 25"/>
              <p:cNvSpPr>
                <a:spLocks noEditPoints="1"/>
              </p:cNvSpPr>
              <p:nvPr/>
            </p:nvSpPr>
            <p:spPr bwMode="auto">
              <a:xfrm>
                <a:off x="1714" y="1659"/>
                <a:ext cx="14" cy="30"/>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24" name="Freeform 26"/>
              <p:cNvSpPr>
                <a:spLocks/>
              </p:cNvSpPr>
              <p:nvPr/>
            </p:nvSpPr>
            <p:spPr bwMode="auto">
              <a:xfrm>
                <a:off x="1725" y="1650"/>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25" name="Freeform 27"/>
              <p:cNvSpPr>
                <a:spLocks/>
              </p:cNvSpPr>
              <p:nvPr/>
            </p:nvSpPr>
            <p:spPr bwMode="auto">
              <a:xfrm>
                <a:off x="1715" y="1642"/>
                <a:ext cx="10" cy="31"/>
              </a:xfrm>
              <a:custGeom>
                <a:avLst/>
                <a:gdLst/>
                <a:ahLst/>
                <a:cxnLst>
                  <a:cxn ang="0">
                    <a:pos x="6" y="17"/>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26" name="Freeform 28"/>
              <p:cNvSpPr>
                <a:spLocks noEditPoints="1"/>
              </p:cNvSpPr>
              <p:nvPr/>
            </p:nvSpPr>
            <p:spPr bwMode="auto">
              <a:xfrm>
                <a:off x="1714" y="1694"/>
                <a:ext cx="14" cy="30"/>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27" name="Freeform 29"/>
              <p:cNvSpPr>
                <a:spLocks/>
              </p:cNvSpPr>
              <p:nvPr/>
            </p:nvSpPr>
            <p:spPr bwMode="auto">
              <a:xfrm>
                <a:off x="1725" y="1684"/>
                <a:ext cx="3" cy="15"/>
              </a:xfrm>
              <a:custGeom>
                <a:avLst/>
                <a:gdLst/>
                <a:ahLst/>
                <a:cxnLst>
                  <a:cxn ang="0">
                    <a:pos x="1" y="0"/>
                  </a:cxn>
                  <a:cxn ang="0">
                    <a:pos x="0" y="2"/>
                  </a:cxn>
                  <a:cxn ang="0">
                    <a:pos x="0" y="5"/>
                  </a:cxn>
                  <a:cxn ang="0">
                    <a:pos x="0" y="8"/>
                  </a:cxn>
                  <a:cxn ang="0">
                    <a:pos x="1" y="11"/>
                  </a:cxn>
                  <a:cxn ang="0">
                    <a:pos x="2" y="5"/>
                  </a:cxn>
                  <a:cxn ang="0">
                    <a:pos x="1" y="0"/>
                  </a:cxn>
                </a:cxnLst>
                <a:rect l="0" t="0" r="r" b="b"/>
                <a:pathLst>
                  <a:path w="2" h="11">
                    <a:moveTo>
                      <a:pt x="1" y="0"/>
                    </a:moveTo>
                    <a:cubicBezTo>
                      <a:pt x="1" y="1"/>
                      <a:pt x="0" y="2"/>
                      <a:pt x="0" y="2"/>
                    </a:cubicBezTo>
                    <a:cubicBezTo>
                      <a:pt x="0" y="3"/>
                      <a:pt x="0" y="4"/>
                      <a:pt x="0" y="5"/>
                    </a:cubicBezTo>
                    <a:cubicBezTo>
                      <a:pt x="0" y="6"/>
                      <a:pt x="0" y="7"/>
                      <a:pt x="0" y="8"/>
                    </a:cubicBezTo>
                    <a:cubicBezTo>
                      <a:pt x="0" y="9"/>
                      <a:pt x="1" y="10"/>
                      <a:pt x="1" y="11"/>
                    </a:cubicBezTo>
                    <a:cubicBezTo>
                      <a:pt x="1" y="9"/>
                      <a:pt x="2" y="7"/>
                      <a:pt x="2" y="5"/>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28" name="Freeform 30"/>
              <p:cNvSpPr>
                <a:spLocks/>
              </p:cNvSpPr>
              <p:nvPr/>
            </p:nvSpPr>
            <p:spPr bwMode="auto">
              <a:xfrm>
                <a:off x="1715" y="1675"/>
                <a:ext cx="10" cy="31"/>
              </a:xfrm>
              <a:custGeom>
                <a:avLst/>
                <a:gdLst/>
                <a:ahLst/>
                <a:cxnLst>
                  <a:cxn ang="0">
                    <a:pos x="6" y="17"/>
                  </a:cxn>
                  <a:cxn ang="0">
                    <a:pos x="4" y="19"/>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3" y="19"/>
                      <a:pt x="3" y="18"/>
                      <a:pt x="2" y="17"/>
                    </a:cubicBezTo>
                    <a:cubicBezTo>
                      <a:pt x="2" y="17"/>
                      <a:pt x="2" y="16"/>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29" name="Freeform 31"/>
              <p:cNvSpPr>
                <a:spLocks noEditPoints="1"/>
              </p:cNvSpPr>
              <p:nvPr/>
            </p:nvSpPr>
            <p:spPr bwMode="auto">
              <a:xfrm>
                <a:off x="1714" y="1729"/>
                <a:ext cx="14" cy="29"/>
              </a:xfrm>
              <a:custGeom>
                <a:avLst/>
                <a:gdLst/>
                <a:ahLst/>
                <a:cxnLst>
                  <a:cxn ang="0">
                    <a:pos x="5" y="0"/>
                  </a:cxn>
                  <a:cxn ang="0">
                    <a:pos x="0" y="10"/>
                  </a:cxn>
                  <a:cxn ang="0">
                    <a:pos x="5" y="21"/>
                  </a:cxn>
                  <a:cxn ang="0">
                    <a:pos x="10" y="10"/>
                  </a:cxn>
                  <a:cxn ang="0">
                    <a:pos x="5" y="0"/>
                  </a:cxn>
                  <a:cxn ang="0">
                    <a:pos x="5" y="18"/>
                  </a:cxn>
                  <a:cxn ang="0">
                    <a:pos x="2" y="10"/>
                  </a:cxn>
                  <a:cxn ang="0">
                    <a:pos x="5" y="3"/>
                  </a:cxn>
                  <a:cxn ang="0">
                    <a:pos x="9" y="10"/>
                  </a:cxn>
                  <a:cxn ang="0">
                    <a:pos x="5" y="18"/>
                  </a:cxn>
                </a:cxnLst>
                <a:rect l="0" t="0" r="r" b="b"/>
                <a:pathLst>
                  <a:path w="10" h="21">
                    <a:moveTo>
                      <a:pt x="5" y="0"/>
                    </a:moveTo>
                    <a:cubicBezTo>
                      <a:pt x="2" y="0"/>
                      <a:pt x="0" y="4"/>
                      <a:pt x="0" y="10"/>
                    </a:cubicBezTo>
                    <a:cubicBezTo>
                      <a:pt x="0" y="17"/>
                      <a:pt x="2" y="21"/>
                      <a:pt x="5" y="21"/>
                    </a:cubicBezTo>
                    <a:cubicBezTo>
                      <a:pt x="8" y="21"/>
                      <a:pt x="10" y="17"/>
                      <a:pt x="10" y="10"/>
                    </a:cubicBezTo>
                    <a:cubicBezTo>
                      <a:pt x="10" y="4"/>
                      <a:pt x="8" y="0"/>
                      <a:pt x="5" y="0"/>
                    </a:cubicBezTo>
                    <a:close/>
                    <a:moveTo>
                      <a:pt x="5" y="18"/>
                    </a:moveTo>
                    <a:cubicBezTo>
                      <a:pt x="3" y="18"/>
                      <a:pt x="2" y="14"/>
                      <a:pt x="2" y="10"/>
                    </a:cubicBezTo>
                    <a:cubicBezTo>
                      <a:pt x="2" y="6"/>
                      <a:pt x="3" y="3"/>
                      <a:pt x="5" y="3"/>
                    </a:cubicBezTo>
                    <a:cubicBezTo>
                      <a:pt x="7" y="3"/>
                      <a:pt x="9" y="6"/>
                      <a:pt x="9" y="10"/>
                    </a:cubicBezTo>
                    <a:cubicBezTo>
                      <a:pt x="9" y="14"/>
                      <a:pt x="7" y="18"/>
                      <a:pt x="5" y="18"/>
                    </a:cubicBezTo>
                    <a:close/>
                  </a:path>
                </a:pathLst>
              </a:custGeom>
              <a:solidFill>
                <a:srgbClr val="B3B3B3"/>
              </a:solidFill>
              <a:ln w="9525">
                <a:noFill/>
                <a:round/>
                <a:headEnd/>
                <a:tailEnd/>
              </a:ln>
            </p:spPr>
            <p:txBody>
              <a:bodyPr/>
              <a:lstStyle/>
              <a:p>
                <a:endParaRPr lang="de-DE" dirty="0"/>
              </a:p>
            </p:txBody>
          </p:sp>
          <p:sp>
            <p:nvSpPr>
              <p:cNvPr id="30" name="Freeform 32"/>
              <p:cNvSpPr>
                <a:spLocks/>
              </p:cNvSpPr>
              <p:nvPr/>
            </p:nvSpPr>
            <p:spPr bwMode="auto">
              <a:xfrm>
                <a:off x="1725" y="1719"/>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31" name="Freeform 33"/>
              <p:cNvSpPr>
                <a:spLocks/>
              </p:cNvSpPr>
              <p:nvPr/>
            </p:nvSpPr>
            <p:spPr bwMode="auto">
              <a:xfrm>
                <a:off x="1715" y="1710"/>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2" name="Freeform 34"/>
              <p:cNvSpPr>
                <a:spLocks noEditPoints="1"/>
              </p:cNvSpPr>
              <p:nvPr/>
            </p:nvSpPr>
            <p:spPr bwMode="auto">
              <a:xfrm>
                <a:off x="1714" y="1762"/>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3" name="Freeform 35"/>
              <p:cNvSpPr>
                <a:spLocks/>
              </p:cNvSpPr>
              <p:nvPr/>
            </p:nvSpPr>
            <p:spPr bwMode="auto">
              <a:xfrm>
                <a:off x="1725" y="1754"/>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34" name="Freeform 36"/>
              <p:cNvSpPr>
                <a:spLocks/>
              </p:cNvSpPr>
              <p:nvPr/>
            </p:nvSpPr>
            <p:spPr bwMode="auto">
              <a:xfrm>
                <a:off x="1715" y="1745"/>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5" name="Freeform 37"/>
              <p:cNvSpPr>
                <a:spLocks noEditPoints="1"/>
              </p:cNvSpPr>
              <p:nvPr/>
            </p:nvSpPr>
            <p:spPr bwMode="auto">
              <a:xfrm>
                <a:off x="1714" y="1797"/>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6" name="Freeform 38"/>
              <p:cNvSpPr>
                <a:spLocks/>
              </p:cNvSpPr>
              <p:nvPr/>
            </p:nvSpPr>
            <p:spPr bwMode="auto">
              <a:xfrm>
                <a:off x="1725" y="1787"/>
                <a:ext cx="3" cy="16"/>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4"/>
                      <a:pt x="0" y="5"/>
                      <a:pt x="0" y="6"/>
                    </a:cubicBezTo>
                    <a:cubicBezTo>
                      <a:pt x="0" y="7"/>
                      <a:pt x="0" y="8"/>
                      <a:pt x="0" y="8"/>
                    </a:cubicBezTo>
                    <a:cubicBezTo>
                      <a:pt x="0" y="9"/>
                      <a:pt x="1" y="10"/>
                      <a:pt x="1" y="11"/>
                    </a:cubicBezTo>
                    <a:cubicBezTo>
                      <a:pt x="1" y="9"/>
                      <a:pt x="2" y="7"/>
                      <a:pt x="2" y="6"/>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37" name="Freeform 39"/>
              <p:cNvSpPr>
                <a:spLocks/>
              </p:cNvSpPr>
              <p:nvPr/>
            </p:nvSpPr>
            <p:spPr bwMode="auto">
              <a:xfrm>
                <a:off x="1715" y="1780"/>
                <a:ext cx="10" cy="31"/>
              </a:xfrm>
              <a:custGeom>
                <a:avLst/>
                <a:gdLst/>
                <a:ahLst/>
                <a:cxnLst>
                  <a:cxn ang="0">
                    <a:pos x="6" y="16"/>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6"/>
                  </a:cxn>
                </a:cxnLst>
                <a:rect l="0" t="0" r="r" b="b"/>
                <a:pathLst>
                  <a:path w="7" h="22">
                    <a:moveTo>
                      <a:pt x="6" y="16"/>
                    </a:moveTo>
                    <a:cubicBezTo>
                      <a:pt x="5" y="17"/>
                      <a:pt x="5" y="18"/>
                      <a:pt x="4" y="18"/>
                    </a:cubicBezTo>
                    <a:cubicBezTo>
                      <a:pt x="3" y="18"/>
                      <a:pt x="3" y="17"/>
                      <a:pt x="2" y="17"/>
                    </a:cubicBezTo>
                    <a:cubicBezTo>
                      <a:pt x="2" y="16"/>
                      <a:pt x="2" y="15"/>
                      <a:pt x="1" y="14"/>
                    </a:cubicBezTo>
                    <a:cubicBezTo>
                      <a:pt x="1" y="13"/>
                      <a:pt x="1" y="12"/>
                      <a:pt x="1" y="11"/>
                    </a:cubicBezTo>
                    <a:cubicBezTo>
                      <a:pt x="1" y="10"/>
                      <a:pt x="1" y="8"/>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5"/>
                    </a:cubicBezTo>
                    <a:cubicBezTo>
                      <a:pt x="0" y="7"/>
                      <a:pt x="0" y="9"/>
                      <a:pt x="0" y="11"/>
                    </a:cubicBezTo>
                    <a:cubicBezTo>
                      <a:pt x="0" y="12"/>
                      <a:pt x="0" y="14"/>
                      <a:pt x="0" y="16"/>
                    </a:cubicBezTo>
                    <a:cubicBezTo>
                      <a:pt x="0" y="17"/>
                      <a:pt x="1" y="18"/>
                      <a:pt x="1" y="19"/>
                    </a:cubicBezTo>
                    <a:cubicBezTo>
                      <a:pt x="2" y="21"/>
                      <a:pt x="3" y="22"/>
                      <a:pt x="4" y="22"/>
                    </a:cubicBezTo>
                    <a:cubicBezTo>
                      <a:pt x="5" y="22"/>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38" name="Freeform 40"/>
              <p:cNvSpPr>
                <a:spLocks noEditPoints="1"/>
              </p:cNvSpPr>
              <p:nvPr/>
            </p:nvSpPr>
            <p:spPr bwMode="auto">
              <a:xfrm>
                <a:off x="1714" y="1832"/>
                <a:ext cx="14" cy="31"/>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9" name="Freeform 41"/>
              <p:cNvSpPr>
                <a:spLocks/>
              </p:cNvSpPr>
              <p:nvPr/>
            </p:nvSpPr>
            <p:spPr bwMode="auto">
              <a:xfrm>
                <a:off x="1725" y="1822"/>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40" name="Freeform 42"/>
              <p:cNvSpPr>
                <a:spLocks/>
              </p:cNvSpPr>
              <p:nvPr/>
            </p:nvSpPr>
            <p:spPr bwMode="auto">
              <a:xfrm>
                <a:off x="1715" y="1814"/>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41" name="Freeform 43"/>
              <p:cNvSpPr>
                <a:spLocks noEditPoints="1"/>
              </p:cNvSpPr>
              <p:nvPr/>
            </p:nvSpPr>
            <p:spPr bwMode="auto">
              <a:xfrm>
                <a:off x="1714" y="1866"/>
                <a:ext cx="14" cy="31"/>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42" name="Freeform 44"/>
              <p:cNvSpPr>
                <a:spLocks/>
              </p:cNvSpPr>
              <p:nvPr/>
            </p:nvSpPr>
            <p:spPr bwMode="auto">
              <a:xfrm>
                <a:off x="1725" y="1857"/>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9"/>
                      <a:pt x="1" y="9"/>
                      <a:pt x="1" y="10"/>
                    </a:cubicBezTo>
                    <a:cubicBezTo>
                      <a:pt x="1" y="9"/>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43" name="Freeform 45"/>
              <p:cNvSpPr>
                <a:spLocks/>
              </p:cNvSpPr>
              <p:nvPr/>
            </p:nvSpPr>
            <p:spPr bwMode="auto">
              <a:xfrm>
                <a:off x="1715" y="1849"/>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5"/>
                      <a:pt x="7" y="4"/>
                      <a:pt x="7" y="3"/>
                    </a:cubicBezTo>
                    <a:cubicBezTo>
                      <a:pt x="6" y="1"/>
                      <a:pt x="5" y="0"/>
                      <a:pt x="4" y="0"/>
                    </a:cubicBezTo>
                    <a:cubicBezTo>
                      <a:pt x="3" y="0"/>
                      <a:pt x="2" y="1"/>
                      <a:pt x="1" y="3"/>
                    </a:cubicBezTo>
                    <a:cubicBezTo>
                      <a:pt x="1" y="4"/>
                      <a:pt x="0" y="5"/>
                      <a:pt x="0" y="6"/>
                    </a:cubicBezTo>
                    <a:cubicBezTo>
                      <a:pt x="0" y="7"/>
                      <a:pt x="0" y="9"/>
                      <a:pt x="0" y="11"/>
                    </a:cubicBezTo>
                    <a:cubicBezTo>
                      <a:pt x="0" y="13"/>
                      <a:pt x="0" y="15"/>
                      <a:pt x="0" y="16"/>
                    </a:cubicBezTo>
                    <a:cubicBezTo>
                      <a:pt x="0"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44" name="Freeform 46"/>
              <p:cNvSpPr>
                <a:spLocks noEditPoints="1"/>
              </p:cNvSpPr>
              <p:nvPr/>
            </p:nvSpPr>
            <p:spPr bwMode="auto">
              <a:xfrm>
                <a:off x="1714" y="1901"/>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45" name="Freeform 47"/>
              <p:cNvSpPr>
                <a:spLocks/>
              </p:cNvSpPr>
              <p:nvPr/>
            </p:nvSpPr>
            <p:spPr bwMode="auto">
              <a:xfrm>
                <a:off x="1725" y="1892"/>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46" name="Freeform 48"/>
              <p:cNvSpPr>
                <a:spLocks/>
              </p:cNvSpPr>
              <p:nvPr/>
            </p:nvSpPr>
            <p:spPr bwMode="auto">
              <a:xfrm>
                <a:off x="1715" y="1884"/>
                <a:ext cx="10" cy="31"/>
              </a:xfrm>
              <a:custGeom>
                <a:avLst/>
                <a:gdLst/>
                <a:ahLst/>
                <a:cxnLst>
                  <a:cxn ang="0">
                    <a:pos x="6" y="17"/>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47" name="Freeform 49"/>
              <p:cNvSpPr>
                <a:spLocks noEditPoints="1"/>
              </p:cNvSpPr>
              <p:nvPr/>
            </p:nvSpPr>
            <p:spPr bwMode="auto">
              <a:xfrm>
                <a:off x="1714" y="1936"/>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48" name="Freeform 50"/>
              <p:cNvSpPr>
                <a:spLocks/>
              </p:cNvSpPr>
              <p:nvPr/>
            </p:nvSpPr>
            <p:spPr bwMode="auto">
              <a:xfrm>
                <a:off x="1725" y="1926"/>
                <a:ext cx="3" cy="16"/>
              </a:xfrm>
              <a:custGeom>
                <a:avLst/>
                <a:gdLst/>
                <a:ahLst/>
                <a:cxnLst>
                  <a:cxn ang="0">
                    <a:pos x="1" y="0"/>
                  </a:cxn>
                  <a:cxn ang="0">
                    <a:pos x="0" y="3"/>
                  </a:cxn>
                  <a:cxn ang="0">
                    <a:pos x="0" y="5"/>
                  </a:cxn>
                  <a:cxn ang="0">
                    <a:pos x="0" y="8"/>
                  </a:cxn>
                  <a:cxn ang="0">
                    <a:pos x="1" y="11"/>
                  </a:cxn>
                  <a:cxn ang="0">
                    <a:pos x="2" y="5"/>
                  </a:cxn>
                  <a:cxn ang="0">
                    <a:pos x="1" y="0"/>
                  </a:cxn>
                </a:cxnLst>
                <a:rect l="0" t="0" r="r" b="b"/>
                <a:pathLst>
                  <a:path w="2" h="11">
                    <a:moveTo>
                      <a:pt x="1" y="0"/>
                    </a:moveTo>
                    <a:cubicBezTo>
                      <a:pt x="1" y="1"/>
                      <a:pt x="0" y="2"/>
                      <a:pt x="0" y="3"/>
                    </a:cubicBezTo>
                    <a:cubicBezTo>
                      <a:pt x="0" y="3"/>
                      <a:pt x="0" y="4"/>
                      <a:pt x="0" y="5"/>
                    </a:cubicBezTo>
                    <a:cubicBezTo>
                      <a:pt x="0" y="7"/>
                      <a:pt x="0" y="8"/>
                      <a:pt x="0" y="8"/>
                    </a:cubicBezTo>
                    <a:cubicBezTo>
                      <a:pt x="0" y="9"/>
                      <a:pt x="1" y="10"/>
                      <a:pt x="1" y="11"/>
                    </a:cubicBezTo>
                    <a:cubicBezTo>
                      <a:pt x="1" y="9"/>
                      <a:pt x="2" y="7"/>
                      <a:pt x="2" y="5"/>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49" name="Freeform 51"/>
              <p:cNvSpPr>
                <a:spLocks/>
              </p:cNvSpPr>
              <p:nvPr/>
            </p:nvSpPr>
            <p:spPr bwMode="auto">
              <a:xfrm>
                <a:off x="1715" y="1919"/>
                <a:ext cx="10" cy="30"/>
              </a:xfrm>
              <a:custGeom>
                <a:avLst/>
                <a:gdLst/>
                <a:ahLst/>
                <a:cxnLst>
                  <a:cxn ang="0">
                    <a:pos x="6" y="16"/>
                  </a:cxn>
                  <a:cxn ang="0">
                    <a:pos x="4" y="18"/>
                  </a:cxn>
                  <a:cxn ang="0">
                    <a:pos x="2" y="16"/>
                  </a:cxn>
                  <a:cxn ang="0">
                    <a:pos x="1" y="13"/>
                  </a:cxn>
                  <a:cxn ang="0">
                    <a:pos x="1" y="10"/>
                  </a:cxn>
                  <a:cxn ang="0">
                    <a:pos x="1" y="7"/>
                  </a:cxn>
                  <a:cxn ang="0">
                    <a:pos x="3" y="4"/>
                  </a:cxn>
                  <a:cxn ang="0">
                    <a:pos x="4" y="3"/>
                  </a:cxn>
                  <a:cxn ang="0">
                    <a:pos x="6" y="5"/>
                  </a:cxn>
                  <a:cxn ang="0">
                    <a:pos x="7" y="2"/>
                  </a:cxn>
                  <a:cxn ang="0">
                    <a:pos x="4" y="0"/>
                  </a:cxn>
                  <a:cxn ang="0">
                    <a:pos x="1" y="2"/>
                  </a:cxn>
                  <a:cxn ang="0">
                    <a:pos x="0" y="5"/>
                  </a:cxn>
                  <a:cxn ang="0">
                    <a:pos x="0" y="10"/>
                  </a:cxn>
                  <a:cxn ang="0">
                    <a:pos x="0" y="16"/>
                  </a:cxn>
                  <a:cxn ang="0">
                    <a:pos x="1" y="19"/>
                  </a:cxn>
                  <a:cxn ang="0">
                    <a:pos x="4" y="21"/>
                  </a:cxn>
                  <a:cxn ang="0">
                    <a:pos x="7" y="19"/>
                  </a:cxn>
                  <a:cxn ang="0">
                    <a:pos x="6" y="16"/>
                  </a:cxn>
                </a:cxnLst>
                <a:rect l="0" t="0" r="r" b="b"/>
                <a:pathLst>
                  <a:path w="7" h="21">
                    <a:moveTo>
                      <a:pt x="6" y="16"/>
                    </a:moveTo>
                    <a:cubicBezTo>
                      <a:pt x="5" y="17"/>
                      <a:pt x="5" y="18"/>
                      <a:pt x="4" y="18"/>
                    </a:cubicBezTo>
                    <a:cubicBezTo>
                      <a:pt x="3" y="18"/>
                      <a:pt x="3" y="17"/>
                      <a:pt x="2" y="16"/>
                    </a:cubicBezTo>
                    <a:cubicBezTo>
                      <a:pt x="2" y="16"/>
                      <a:pt x="2" y="15"/>
                      <a:pt x="1" y="13"/>
                    </a:cubicBezTo>
                    <a:cubicBezTo>
                      <a:pt x="1" y="13"/>
                      <a:pt x="1" y="12"/>
                      <a:pt x="1" y="10"/>
                    </a:cubicBezTo>
                    <a:cubicBezTo>
                      <a:pt x="1" y="9"/>
                      <a:pt x="1" y="8"/>
                      <a:pt x="1" y="7"/>
                    </a:cubicBezTo>
                    <a:cubicBezTo>
                      <a:pt x="2" y="6"/>
                      <a:pt x="2" y="5"/>
                      <a:pt x="3" y="4"/>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5"/>
                    </a:cubicBezTo>
                    <a:cubicBezTo>
                      <a:pt x="0" y="7"/>
                      <a:pt x="0" y="9"/>
                      <a:pt x="0" y="10"/>
                    </a:cubicBezTo>
                    <a:cubicBezTo>
                      <a:pt x="0" y="12"/>
                      <a:pt x="0" y="14"/>
                      <a:pt x="0" y="16"/>
                    </a:cubicBezTo>
                    <a:cubicBezTo>
                      <a:pt x="0" y="17"/>
                      <a:pt x="1" y="18"/>
                      <a:pt x="1" y="19"/>
                    </a:cubicBezTo>
                    <a:cubicBezTo>
                      <a:pt x="2" y="20"/>
                      <a:pt x="3" y="21"/>
                      <a:pt x="4" y="21"/>
                    </a:cubicBezTo>
                    <a:cubicBezTo>
                      <a:pt x="5" y="21"/>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50" name="Freeform 52"/>
              <p:cNvSpPr>
                <a:spLocks noEditPoints="1"/>
              </p:cNvSpPr>
              <p:nvPr/>
            </p:nvSpPr>
            <p:spPr bwMode="auto">
              <a:xfrm>
                <a:off x="1714" y="1971"/>
                <a:ext cx="14" cy="29"/>
              </a:xfrm>
              <a:custGeom>
                <a:avLst/>
                <a:gdLst/>
                <a:ahLst/>
                <a:cxnLst>
                  <a:cxn ang="0">
                    <a:pos x="5" y="0"/>
                  </a:cxn>
                  <a:cxn ang="0">
                    <a:pos x="0" y="10"/>
                  </a:cxn>
                  <a:cxn ang="0">
                    <a:pos x="5" y="21"/>
                  </a:cxn>
                  <a:cxn ang="0">
                    <a:pos x="10" y="10"/>
                  </a:cxn>
                  <a:cxn ang="0">
                    <a:pos x="5" y="0"/>
                  </a:cxn>
                  <a:cxn ang="0">
                    <a:pos x="5" y="18"/>
                  </a:cxn>
                  <a:cxn ang="0">
                    <a:pos x="2" y="10"/>
                  </a:cxn>
                  <a:cxn ang="0">
                    <a:pos x="5" y="3"/>
                  </a:cxn>
                  <a:cxn ang="0">
                    <a:pos x="9" y="10"/>
                  </a:cxn>
                  <a:cxn ang="0">
                    <a:pos x="5" y="18"/>
                  </a:cxn>
                </a:cxnLst>
                <a:rect l="0" t="0" r="r" b="b"/>
                <a:pathLst>
                  <a:path w="10" h="21">
                    <a:moveTo>
                      <a:pt x="5" y="0"/>
                    </a:moveTo>
                    <a:cubicBezTo>
                      <a:pt x="2" y="0"/>
                      <a:pt x="0" y="4"/>
                      <a:pt x="0" y="10"/>
                    </a:cubicBezTo>
                    <a:cubicBezTo>
                      <a:pt x="0" y="17"/>
                      <a:pt x="2" y="21"/>
                      <a:pt x="5" y="21"/>
                    </a:cubicBezTo>
                    <a:cubicBezTo>
                      <a:pt x="8" y="21"/>
                      <a:pt x="10" y="17"/>
                      <a:pt x="10" y="10"/>
                    </a:cubicBezTo>
                    <a:cubicBezTo>
                      <a:pt x="10" y="4"/>
                      <a:pt x="8" y="0"/>
                      <a:pt x="5" y="0"/>
                    </a:cubicBezTo>
                    <a:close/>
                    <a:moveTo>
                      <a:pt x="5" y="18"/>
                    </a:moveTo>
                    <a:cubicBezTo>
                      <a:pt x="3" y="18"/>
                      <a:pt x="2" y="14"/>
                      <a:pt x="2" y="10"/>
                    </a:cubicBezTo>
                    <a:cubicBezTo>
                      <a:pt x="2" y="7"/>
                      <a:pt x="3" y="3"/>
                      <a:pt x="5" y="3"/>
                    </a:cubicBezTo>
                    <a:cubicBezTo>
                      <a:pt x="7" y="3"/>
                      <a:pt x="9" y="7"/>
                      <a:pt x="9" y="10"/>
                    </a:cubicBezTo>
                    <a:cubicBezTo>
                      <a:pt x="9" y="14"/>
                      <a:pt x="7" y="18"/>
                      <a:pt x="5" y="18"/>
                    </a:cubicBezTo>
                    <a:close/>
                  </a:path>
                </a:pathLst>
              </a:custGeom>
              <a:solidFill>
                <a:srgbClr val="B3B3B3"/>
              </a:solidFill>
              <a:ln w="9525">
                <a:noFill/>
                <a:round/>
                <a:headEnd/>
                <a:tailEnd/>
              </a:ln>
            </p:spPr>
            <p:txBody>
              <a:bodyPr/>
              <a:lstStyle/>
              <a:p>
                <a:endParaRPr lang="de-DE" dirty="0"/>
              </a:p>
            </p:txBody>
          </p:sp>
          <p:sp>
            <p:nvSpPr>
              <p:cNvPr id="51" name="Freeform 53"/>
              <p:cNvSpPr>
                <a:spLocks/>
              </p:cNvSpPr>
              <p:nvPr/>
            </p:nvSpPr>
            <p:spPr bwMode="auto">
              <a:xfrm>
                <a:off x="1725" y="1961"/>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52" name="Freeform 54"/>
              <p:cNvSpPr>
                <a:spLocks/>
              </p:cNvSpPr>
              <p:nvPr/>
            </p:nvSpPr>
            <p:spPr bwMode="auto">
              <a:xfrm>
                <a:off x="1715" y="1953"/>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53" name="Freeform 55"/>
              <p:cNvSpPr>
                <a:spLocks noEditPoints="1"/>
              </p:cNvSpPr>
              <p:nvPr/>
            </p:nvSpPr>
            <p:spPr bwMode="auto">
              <a:xfrm>
                <a:off x="1714" y="2005"/>
                <a:ext cx="14" cy="30"/>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54" name="Freeform 56"/>
              <p:cNvSpPr>
                <a:spLocks/>
              </p:cNvSpPr>
              <p:nvPr/>
            </p:nvSpPr>
            <p:spPr bwMode="auto">
              <a:xfrm>
                <a:off x="1725" y="1996"/>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55" name="Freeform 57"/>
              <p:cNvSpPr>
                <a:spLocks/>
              </p:cNvSpPr>
              <p:nvPr/>
            </p:nvSpPr>
            <p:spPr bwMode="auto">
              <a:xfrm>
                <a:off x="1715" y="1988"/>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3"/>
                    </a:cubicBezTo>
                    <a:cubicBezTo>
                      <a:pt x="1" y="3"/>
                      <a:pt x="0" y="5"/>
                      <a:pt x="0" y="6"/>
                    </a:cubicBezTo>
                    <a:cubicBezTo>
                      <a:pt x="0" y="7"/>
                      <a:pt x="0" y="9"/>
                      <a:pt x="0" y="11"/>
                    </a:cubicBezTo>
                    <a:cubicBezTo>
                      <a:pt x="0" y="13"/>
                      <a:pt x="0" y="15"/>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56" name="Freeform 58"/>
              <p:cNvSpPr>
                <a:spLocks noEditPoints="1"/>
              </p:cNvSpPr>
              <p:nvPr/>
            </p:nvSpPr>
            <p:spPr bwMode="auto">
              <a:xfrm>
                <a:off x="1714" y="2040"/>
                <a:ext cx="14" cy="30"/>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57" name="Freeform 59"/>
              <p:cNvSpPr>
                <a:spLocks/>
              </p:cNvSpPr>
              <p:nvPr/>
            </p:nvSpPr>
            <p:spPr bwMode="auto">
              <a:xfrm>
                <a:off x="1725" y="2031"/>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58" name="Freeform 60"/>
              <p:cNvSpPr>
                <a:spLocks/>
              </p:cNvSpPr>
              <p:nvPr/>
            </p:nvSpPr>
            <p:spPr bwMode="auto">
              <a:xfrm>
                <a:off x="1715" y="2023"/>
                <a:ext cx="10" cy="31"/>
              </a:xfrm>
              <a:custGeom>
                <a:avLst/>
                <a:gdLst/>
                <a:ahLst/>
                <a:cxnLst>
                  <a:cxn ang="0">
                    <a:pos x="6" y="17"/>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5"/>
                    </a:cubicBezTo>
                    <a:cubicBezTo>
                      <a:pt x="0" y="7"/>
                      <a:pt x="0" y="9"/>
                      <a:pt x="0" y="11"/>
                    </a:cubicBezTo>
                    <a:cubicBezTo>
                      <a:pt x="0" y="12"/>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59" name="Freeform 61"/>
              <p:cNvSpPr>
                <a:spLocks noEditPoints="1"/>
              </p:cNvSpPr>
              <p:nvPr/>
            </p:nvSpPr>
            <p:spPr bwMode="auto">
              <a:xfrm>
                <a:off x="1714" y="2075"/>
                <a:ext cx="14" cy="30"/>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60" name="Freeform 62"/>
              <p:cNvSpPr>
                <a:spLocks/>
              </p:cNvSpPr>
              <p:nvPr/>
            </p:nvSpPr>
            <p:spPr bwMode="auto">
              <a:xfrm>
                <a:off x="1725" y="2065"/>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1" y="9"/>
                      <a:pt x="2" y="7"/>
                      <a:pt x="2" y="5"/>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61" name="Freeform 63"/>
              <p:cNvSpPr>
                <a:spLocks/>
              </p:cNvSpPr>
              <p:nvPr/>
            </p:nvSpPr>
            <p:spPr bwMode="auto">
              <a:xfrm>
                <a:off x="1715" y="2056"/>
                <a:ext cx="10" cy="31"/>
              </a:xfrm>
              <a:custGeom>
                <a:avLst/>
                <a:gdLst/>
                <a:ahLst/>
                <a:cxnLst>
                  <a:cxn ang="0">
                    <a:pos x="6" y="17"/>
                  </a:cxn>
                  <a:cxn ang="0">
                    <a:pos x="4" y="19"/>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3" y="19"/>
                      <a:pt x="3" y="18"/>
                      <a:pt x="2" y="17"/>
                    </a:cubicBezTo>
                    <a:cubicBezTo>
                      <a:pt x="2" y="17"/>
                      <a:pt x="2" y="16"/>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2"/>
                      <a:pt x="5" y="0"/>
                      <a:pt x="4" y="0"/>
                    </a:cubicBezTo>
                    <a:cubicBezTo>
                      <a:pt x="3" y="0"/>
                      <a:pt x="2" y="1"/>
                      <a:pt x="1" y="3"/>
                    </a:cubicBezTo>
                    <a:cubicBezTo>
                      <a:pt x="1" y="4"/>
                      <a:pt x="0" y="5"/>
                      <a:pt x="0" y="6"/>
                    </a:cubicBezTo>
                    <a:cubicBezTo>
                      <a:pt x="0" y="8"/>
                      <a:pt x="0" y="10"/>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62" name="Freeform 64"/>
              <p:cNvSpPr>
                <a:spLocks noEditPoints="1"/>
              </p:cNvSpPr>
              <p:nvPr/>
            </p:nvSpPr>
            <p:spPr bwMode="auto">
              <a:xfrm>
                <a:off x="1714" y="2108"/>
                <a:ext cx="14" cy="31"/>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63" name="Freeform 65"/>
              <p:cNvSpPr>
                <a:spLocks/>
              </p:cNvSpPr>
              <p:nvPr/>
            </p:nvSpPr>
            <p:spPr bwMode="auto">
              <a:xfrm>
                <a:off x="1725" y="2100"/>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64" name="Freeform 66"/>
              <p:cNvSpPr>
                <a:spLocks/>
              </p:cNvSpPr>
              <p:nvPr/>
            </p:nvSpPr>
            <p:spPr bwMode="auto">
              <a:xfrm>
                <a:off x="1715" y="2091"/>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5"/>
                      <a:pt x="7" y="4"/>
                      <a:pt x="7" y="3"/>
                    </a:cubicBezTo>
                    <a:cubicBezTo>
                      <a:pt x="6" y="1"/>
                      <a:pt x="5" y="0"/>
                      <a:pt x="4" y="0"/>
                    </a:cubicBezTo>
                    <a:cubicBezTo>
                      <a:pt x="3" y="0"/>
                      <a:pt x="2" y="1"/>
                      <a:pt x="1" y="3"/>
                    </a:cubicBezTo>
                    <a:cubicBezTo>
                      <a:pt x="1" y="4"/>
                      <a:pt x="0" y="5"/>
                      <a:pt x="0" y="6"/>
                    </a:cubicBezTo>
                    <a:cubicBezTo>
                      <a:pt x="0" y="7"/>
                      <a:pt x="0" y="9"/>
                      <a:pt x="0" y="11"/>
                    </a:cubicBezTo>
                    <a:cubicBezTo>
                      <a:pt x="0" y="13"/>
                      <a:pt x="0" y="15"/>
                      <a:pt x="0" y="16"/>
                    </a:cubicBezTo>
                    <a:cubicBezTo>
                      <a:pt x="0"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65" name="Freeform 67"/>
              <p:cNvSpPr>
                <a:spLocks noEditPoints="1"/>
              </p:cNvSpPr>
              <p:nvPr/>
            </p:nvSpPr>
            <p:spPr bwMode="auto">
              <a:xfrm>
                <a:off x="1714" y="2143"/>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66" name="Freeform 68"/>
              <p:cNvSpPr>
                <a:spLocks/>
              </p:cNvSpPr>
              <p:nvPr/>
            </p:nvSpPr>
            <p:spPr bwMode="auto">
              <a:xfrm>
                <a:off x="1725" y="2135"/>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67" name="Freeform 69"/>
              <p:cNvSpPr>
                <a:spLocks/>
              </p:cNvSpPr>
              <p:nvPr/>
            </p:nvSpPr>
            <p:spPr bwMode="auto">
              <a:xfrm>
                <a:off x="1715" y="2126"/>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68" name="Freeform 70"/>
              <p:cNvSpPr>
                <a:spLocks noEditPoints="1"/>
              </p:cNvSpPr>
              <p:nvPr/>
            </p:nvSpPr>
            <p:spPr bwMode="auto">
              <a:xfrm>
                <a:off x="1714" y="2178"/>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69" name="Freeform 71"/>
              <p:cNvSpPr>
                <a:spLocks/>
              </p:cNvSpPr>
              <p:nvPr/>
            </p:nvSpPr>
            <p:spPr bwMode="auto">
              <a:xfrm>
                <a:off x="1725" y="2168"/>
                <a:ext cx="3" cy="16"/>
              </a:xfrm>
              <a:custGeom>
                <a:avLst/>
                <a:gdLst/>
                <a:ahLst/>
                <a:cxnLst>
                  <a:cxn ang="0">
                    <a:pos x="1" y="0"/>
                  </a:cxn>
                  <a:cxn ang="0">
                    <a:pos x="0" y="3"/>
                  </a:cxn>
                  <a:cxn ang="0">
                    <a:pos x="0" y="6"/>
                  </a:cxn>
                  <a:cxn ang="0">
                    <a:pos x="0" y="9"/>
                  </a:cxn>
                  <a:cxn ang="0">
                    <a:pos x="1" y="11"/>
                  </a:cxn>
                  <a:cxn ang="0">
                    <a:pos x="2" y="6"/>
                  </a:cxn>
                  <a:cxn ang="0">
                    <a:pos x="1" y="0"/>
                  </a:cxn>
                </a:cxnLst>
                <a:rect l="0" t="0" r="r" b="b"/>
                <a:pathLst>
                  <a:path w="2" h="11">
                    <a:moveTo>
                      <a:pt x="1" y="0"/>
                    </a:moveTo>
                    <a:cubicBezTo>
                      <a:pt x="1" y="1"/>
                      <a:pt x="0" y="2"/>
                      <a:pt x="0" y="3"/>
                    </a:cubicBezTo>
                    <a:cubicBezTo>
                      <a:pt x="0" y="4"/>
                      <a:pt x="0" y="5"/>
                      <a:pt x="0" y="6"/>
                    </a:cubicBezTo>
                    <a:cubicBezTo>
                      <a:pt x="0" y="7"/>
                      <a:pt x="0" y="8"/>
                      <a:pt x="0" y="9"/>
                    </a:cubicBezTo>
                    <a:cubicBezTo>
                      <a:pt x="0" y="9"/>
                      <a:pt x="1" y="10"/>
                      <a:pt x="1" y="11"/>
                    </a:cubicBezTo>
                    <a:cubicBezTo>
                      <a:pt x="1" y="9"/>
                      <a:pt x="2" y="7"/>
                      <a:pt x="2" y="6"/>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70" name="Freeform 72"/>
              <p:cNvSpPr>
                <a:spLocks/>
              </p:cNvSpPr>
              <p:nvPr/>
            </p:nvSpPr>
            <p:spPr bwMode="auto">
              <a:xfrm>
                <a:off x="1715" y="2161"/>
                <a:ext cx="10" cy="30"/>
              </a:xfrm>
              <a:custGeom>
                <a:avLst/>
                <a:gdLst/>
                <a:ahLst/>
                <a:cxnLst>
                  <a:cxn ang="0">
                    <a:pos x="6" y="16"/>
                  </a:cxn>
                  <a:cxn ang="0">
                    <a:pos x="4" y="18"/>
                  </a:cxn>
                  <a:cxn ang="0">
                    <a:pos x="2" y="17"/>
                  </a:cxn>
                  <a:cxn ang="0">
                    <a:pos x="1" y="13"/>
                  </a:cxn>
                  <a:cxn ang="0">
                    <a:pos x="1" y="11"/>
                  </a:cxn>
                  <a:cxn ang="0">
                    <a:pos x="1"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1"/>
                  </a:cxn>
                  <a:cxn ang="0">
                    <a:pos x="7" y="19"/>
                  </a:cxn>
                  <a:cxn ang="0">
                    <a:pos x="6" y="16"/>
                  </a:cxn>
                </a:cxnLst>
                <a:rect l="0" t="0" r="r" b="b"/>
                <a:pathLst>
                  <a:path w="7" h="21">
                    <a:moveTo>
                      <a:pt x="6" y="16"/>
                    </a:moveTo>
                    <a:cubicBezTo>
                      <a:pt x="5" y="17"/>
                      <a:pt x="5" y="18"/>
                      <a:pt x="4" y="18"/>
                    </a:cubicBezTo>
                    <a:cubicBezTo>
                      <a:pt x="3" y="18"/>
                      <a:pt x="3" y="17"/>
                      <a:pt x="2" y="17"/>
                    </a:cubicBezTo>
                    <a:cubicBezTo>
                      <a:pt x="2" y="16"/>
                      <a:pt x="2" y="15"/>
                      <a:pt x="1" y="13"/>
                    </a:cubicBezTo>
                    <a:cubicBezTo>
                      <a:pt x="1" y="13"/>
                      <a:pt x="1" y="12"/>
                      <a:pt x="1" y="11"/>
                    </a:cubicBezTo>
                    <a:cubicBezTo>
                      <a:pt x="1" y="9"/>
                      <a:pt x="1" y="8"/>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5"/>
                    </a:cubicBezTo>
                    <a:cubicBezTo>
                      <a:pt x="0" y="7"/>
                      <a:pt x="0" y="9"/>
                      <a:pt x="0" y="11"/>
                    </a:cubicBezTo>
                    <a:cubicBezTo>
                      <a:pt x="0" y="12"/>
                      <a:pt x="0" y="14"/>
                      <a:pt x="0" y="16"/>
                    </a:cubicBezTo>
                    <a:cubicBezTo>
                      <a:pt x="0" y="17"/>
                      <a:pt x="1" y="18"/>
                      <a:pt x="1" y="19"/>
                    </a:cubicBezTo>
                    <a:cubicBezTo>
                      <a:pt x="2" y="21"/>
                      <a:pt x="3" y="21"/>
                      <a:pt x="4" y="21"/>
                    </a:cubicBezTo>
                    <a:cubicBezTo>
                      <a:pt x="5" y="21"/>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71" name="Freeform 73"/>
              <p:cNvSpPr>
                <a:spLocks noEditPoints="1"/>
              </p:cNvSpPr>
              <p:nvPr/>
            </p:nvSpPr>
            <p:spPr bwMode="auto">
              <a:xfrm>
                <a:off x="1714" y="2213"/>
                <a:ext cx="14" cy="31"/>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72" name="Freeform 74"/>
              <p:cNvSpPr>
                <a:spLocks/>
              </p:cNvSpPr>
              <p:nvPr/>
            </p:nvSpPr>
            <p:spPr bwMode="auto">
              <a:xfrm>
                <a:off x="1725" y="2203"/>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73" name="Freeform 75"/>
              <p:cNvSpPr>
                <a:spLocks/>
              </p:cNvSpPr>
              <p:nvPr/>
            </p:nvSpPr>
            <p:spPr bwMode="auto">
              <a:xfrm>
                <a:off x="1715" y="2195"/>
                <a:ext cx="10" cy="31"/>
              </a:xfrm>
              <a:custGeom>
                <a:avLst/>
                <a:gdLst/>
                <a:ahLst/>
                <a:cxnLst>
                  <a:cxn ang="0">
                    <a:pos x="6" y="17"/>
                  </a:cxn>
                  <a:cxn ang="0">
                    <a:pos x="4" y="19"/>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3" y="19"/>
                      <a:pt x="3" y="18"/>
                      <a:pt x="2" y="17"/>
                    </a:cubicBezTo>
                    <a:cubicBezTo>
                      <a:pt x="2" y="17"/>
                      <a:pt x="2" y="16"/>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74" name="Freeform 76"/>
              <p:cNvSpPr>
                <a:spLocks noEditPoints="1"/>
              </p:cNvSpPr>
              <p:nvPr/>
            </p:nvSpPr>
            <p:spPr bwMode="auto">
              <a:xfrm>
                <a:off x="1714" y="2247"/>
                <a:ext cx="14" cy="31"/>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75" name="Freeform 77"/>
              <p:cNvSpPr>
                <a:spLocks/>
              </p:cNvSpPr>
              <p:nvPr/>
            </p:nvSpPr>
            <p:spPr bwMode="auto">
              <a:xfrm>
                <a:off x="1725" y="2238"/>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9"/>
                      <a:pt x="1" y="9"/>
                      <a:pt x="1" y="10"/>
                    </a:cubicBezTo>
                    <a:cubicBezTo>
                      <a:pt x="1" y="9"/>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76" name="Freeform 78"/>
              <p:cNvSpPr>
                <a:spLocks/>
              </p:cNvSpPr>
              <p:nvPr/>
            </p:nvSpPr>
            <p:spPr bwMode="auto">
              <a:xfrm>
                <a:off x="1715" y="2230"/>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3"/>
                    </a:cubicBezTo>
                    <a:cubicBezTo>
                      <a:pt x="1" y="3"/>
                      <a:pt x="0" y="5"/>
                      <a:pt x="0" y="6"/>
                    </a:cubicBezTo>
                    <a:cubicBezTo>
                      <a:pt x="0" y="7"/>
                      <a:pt x="0" y="9"/>
                      <a:pt x="0" y="11"/>
                    </a:cubicBezTo>
                    <a:cubicBezTo>
                      <a:pt x="0" y="13"/>
                      <a:pt x="0" y="15"/>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77" name="Freeform 79"/>
              <p:cNvSpPr>
                <a:spLocks noEditPoints="1"/>
              </p:cNvSpPr>
              <p:nvPr/>
            </p:nvSpPr>
            <p:spPr bwMode="auto">
              <a:xfrm>
                <a:off x="1714" y="2282"/>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78" name="Freeform 80"/>
              <p:cNvSpPr>
                <a:spLocks/>
              </p:cNvSpPr>
              <p:nvPr/>
            </p:nvSpPr>
            <p:spPr bwMode="auto">
              <a:xfrm>
                <a:off x="1725" y="2273"/>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79" name="Freeform 81"/>
              <p:cNvSpPr>
                <a:spLocks/>
              </p:cNvSpPr>
              <p:nvPr/>
            </p:nvSpPr>
            <p:spPr bwMode="auto">
              <a:xfrm>
                <a:off x="1715" y="2265"/>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4"/>
                      <a:pt x="4" y="4"/>
                    </a:cubicBezTo>
                    <a:cubicBezTo>
                      <a:pt x="5" y="4"/>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80" name="Freeform 82"/>
              <p:cNvSpPr>
                <a:spLocks noEditPoints="1"/>
              </p:cNvSpPr>
              <p:nvPr/>
            </p:nvSpPr>
            <p:spPr bwMode="auto">
              <a:xfrm>
                <a:off x="1714" y="2317"/>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81" name="Freeform 83"/>
              <p:cNvSpPr>
                <a:spLocks/>
              </p:cNvSpPr>
              <p:nvPr/>
            </p:nvSpPr>
            <p:spPr bwMode="auto">
              <a:xfrm>
                <a:off x="1725" y="2307"/>
                <a:ext cx="3" cy="15"/>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3"/>
                      <a:pt x="0" y="4"/>
                      <a:pt x="0" y="6"/>
                    </a:cubicBezTo>
                    <a:cubicBezTo>
                      <a:pt x="0" y="7"/>
                      <a:pt x="0" y="8"/>
                      <a:pt x="0" y="8"/>
                    </a:cubicBezTo>
                    <a:cubicBezTo>
                      <a:pt x="0" y="9"/>
                      <a:pt x="1" y="10"/>
                      <a:pt x="1" y="11"/>
                    </a:cubicBezTo>
                    <a:cubicBezTo>
                      <a:pt x="1" y="9"/>
                      <a:pt x="2" y="7"/>
                      <a:pt x="2" y="6"/>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82" name="Freeform 84"/>
              <p:cNvSpPr>
                <a:spLocks/>
              </p:cNvSpPr>
              <p:nvPr/>
            </p:nvSpPr>
            <p:spPr bwMode="auto">
              <a:xfrm>
                <a:off x="1715" y="2299"/>
                <a:ext cx="10" cy="30"/>
              </a:xfrm>
              <a:custGeom>
                <a:avLst/>
                <a:gdLst/>
                <a:ahLst/>
                <a:cxnLst>
                  <a:cxn ang="0">
                    <a:pos x="6" y="17"/>
                  </a:cxn>
                  <a:cxn ang="0">
                    <a:pos x="4" y="19"/>
                  </a:cxn>
                  <a:cxn ang="0">
                    <a:pos x="2" y="17"/>
                  </a:cxn>
                  <a:cxn ang="0">
                    <a:pos x="1" y="14"/>
                  </a:cxn>
                  <a:cxn ang="0">
                    <a:pos x="1" y="11"/>
                  </a:cxn>
                  <a:cxn ang="0">
                    <a:pos x="1" y="8"/>
                  </a:cxn>
                  <a:cxn ang="0">
                    <a:pos x="3" y="5"/>
                  </a:cxn>
                  <a:cxn ang="0">
                    <a:pos x="4" y="4"/>
                  </a:cxn>
                  <a:cxn ang="0">
                    <a:pos x="6" y="6"/>
                  </a:cxn>
                  <a:cxn ang="0">
                    <a:pos x="7" y="3"/>
                  </a:cxn>
                  <a:cxn ang="0">
                    <a:pos x="4" y="0"/>
                  </a:cxn>
                  <a:cxn ang="0">
                    <a:pos x="1" y="3"/>
                  </a:cxn>
                  <a:cxn ang="0">
                    <a:pos x="0" y="6"/>
                  </a:cxn>
                  <a:cxn ang="0">
                    <a:pos x="0" y="11"/>
                  </a:cxn>
                  <a:cxn ang="0">
                    <a:pos x="0" y="17"/>
                  </a:cxn>
                  <a:cxn ang="0">
                    <a:pos x="1" y="20"/>
                  </a:cxn>
                  <a:cxn ang="0">
                    <a:pos x="4" y="22"/>
                  </a:cxn>
                  <a:cxn ang="0">
                    <a:pos x="7" y="20"/>
                  </a:cxn>
                  <a:cxn ang="0">
                    <a:pos x="6" y="17"/>
                  </a:cxn>
                </a:cxnLst>
                <a:rect l="0" t="0" r="r" b="b"/>
                <a:pathLst>
                  <a:path w="7" h="22">
                    <a:moveTo>
                      <a:pt x="6" y="17"/>
                    </a:moveTo>
                    <a:cubicBezTo>
                      <a:pt x="5" y="18"/>
                      <a:pt x="5" y="19"/>
                      <a:pt x="4" y="19"/>
                    </a:cubicBezTo>
                    <a:cubicBezTo>
                      <a:pt x="3" y="19"/>
                      <a:pt x="3" y="18"/>
                      <a:pt x="2" y="17"/>
                    </a:cubicBezTo>
                    <a:cubicBezTo>
                      <a:pt x="2" y="17"/>
                      <a:pt x="2" y="16"/>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6"/>
                    </a:cubicBezTo>
                    <a:cubicBezTo>
                      <a:pt x="6" y="5"/>
                      <a:pt x="7" y="4"/>
                      <a:pt x="7" y="3"/>
                    </a:cubicBezTo>
                    <a:cubicBezTo>
                      <a:pt x="6" y="2"/>
                      <a:pt x="5" y="0"/>
                      <a:pt x="4" y="0"/>
                    </a:cubicBezTo>
                    <a:cubicBezTo>
                      <a:pt x="3" y="0"/>
                      <a:pt x="2" y="1"/>
                      <a:pt x="1" y="3"/>
                    </a:cubicBezTo>
                    <a:cubicBezTo>
                      <a:pt x="1" y="4"/>
                      <a:pt x="0" y="5"/>
                      <a:pt x="0" y="6"/>
                    </a:cubicBezTo>
                    <a:cubicBezTo>
                      <a:pt x="0" y="8"/>
                      <a:pt x="0" y="10"/>
                      <a:pt x="0" y="11"/>
                    </a:cubicBezTo>
                    <a:cubicBezTo>
                      <a:pt x="0" y="13"/>
                      <a:pt x="0" y="15"/>
                      <a:pt x="0" y="17"/>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83" name="Freeform 85"/>
              <p:cNvSpPr>
                <a:spLocks noEditPoints="1"/>
              </p:cNvSpPr>
              <p:nvPr/>
            </p:nvSpPr>
            <p:spPr bwMode="auto">
              <a:xfrm>
                <a:off x="1714" y="2352"/>
                <a:ext cx="14" cy="29"/>
              </a:xfrm>
              <a:custGeom>
                <a:avLst/>
                <a:gdLst/>
                <a:ahLst/>
                <a:cxnLst>
                  <a:cxn ang="0">
                    <a:pos x="5" y="0"/>
                  </a:cxn>
                  <a:cxn ang="0">
                    <a:pos x="0" y="11"/>
                  </a:cxn>
                  <a:cxn ang="0">
                    <a:pos x="5" y="21"/>
                  </a:cxn>
                  <a:cxn ang="0">
                    <a:pos x="10" y="11"/>
                  </a:cxn>
                  <a:cxn ang="0">
                    <a:pos x="5" y="0"/>
                  </a:cxn>
                  <a:cxn ang="0">
                    <a:pos x="5" y="18"/>
                  </a:cxn>
                  <a:cxn ang="0">
                    <a:pos x="2" y="11"/>
                  </a:cxn>
                  <a:cxn ang="0">
                    <a:pos x="5" y="3"/>
                  </a:cxn>
                  <a:cxn ang="0">
                    <a:pos x="9" y="11"/>
                  </a:cxn>
                  <a:cxn ang="0">
                    <a:pos x="5" y="18"/>
                  </a:cxn>
                </a:cxnLst>
                <a:rect l="0" t="0" r="r" b="b"/>
                <a:pathLst>
                  <a:path w="10" h="21">
                    <a:moveTo>
                      <a:pt x="5" y="0"/>
                    </a:moveTo>
                    <a:cubicBezTo>
                      <a:pt x="2" y="0"/>
                      <a:pt x="0" y="4"/>
                      <a:pt x="0" y="11"/>
                    </a:cubicBezTo>
                    <a:cubicBezTo>
                      <a:pt x="0" y="17"/>
                      <a:pt x="2" y="21"/>
                      <a:pt x="5" y="21"/>
                    </a:cubicBezTo>
                    <a:cubicBezTo>
                      <a:pt x="8" y="21"/>
                      <a:pt x="10" y="17"/>
                      <a:pt x="10" y="11"/>
                    </a:cubicBezTo>
                    <a:cubicBezTo>
                      <a:pt x="10" y="4"/>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84" name="Freeform 86"/>
              <p:cNvSpPr>
                <a:spLocks/>
              </p:cNvSpPr>
              <p:nvPr/>
            </p:nvSpPr>
            <p:spPr bwMode="auto">
              <a:xfrm>
                <a:off x="1725" y="2342"/>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85" name="Freeform 87"/>
              <p:cNvSpPr>
                <a:spLocks/>
              </p:cNvSpPr>
              <p:nvPr/>
            </p:nvSpPr>
            <p:spPr bwMode="auto">
              <a:xfrm>
                <a:off x="1715" y="2334"/>
                <a:ext cx="10" cy="30"/>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86" name="Freeform 88"/>
              <p:cNvSpPr>
                <a:spLocks noEditPoints="1"/>
              </p:cNvSpPr>
              <p:nvPr/>
            </p:nvSpPr>
            <p:spPr bwMode="auto">
              <a:xfrm>
                <a:off x="1714" y="2385"/>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87" name="Freeform 89"/>
              <p:cNvSpPr>
                <a:spLocks/>
              </p:cNvSpPr>
              <p:nvPr/>
            </p:nvSpPr>
            <p:spPr bwMode="auto">
              <a:xfrm>
                <a:off x="1725" y="2377"/>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88" name="Freeform 90"/>
              <p:cNvSpPr>
                <a:spLocks/>
              </p:cNvSpPr>
              <p:nvPr/>
            </p:nvSpPr>
            <p:spPr bwMode="auto">
              <a:xfrm>
                <a:off x="1715" y="2369"/>
                <a:ext cx="10" cy="30"/>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89" name="Freeform 91"/>
              <p:cNvSpPr>
                <a:spLocks noEditPoints="1"/>
              </p:cNvSpPr>
              <p:nvPr/>
            </p:nvSpPr>
            <p:spPr bwMode="auto">
              <a:xfrm>
                <a:off x="1714" y="2420"/>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90" name="Freeform 92"/>
              <p:cNvSpPr>
                <a:spLocks/>
              </p:cNvSpPr>
              <p:nvPr/>
            </p:nvSpPr>
            <p:spPr bwMode="auto">
              <a:xfrm>
                <a:off x="1725" y="2412"/>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91" name="Freeform 93"/>
              <p:cNvSpPr>
                <a:spLocks/>
              </p:cNvSpPr>
              <p:nvPr/>
            </p:nvSpPr>
            <p:spPr bwMode="auto">
              <a:xfrm>
                <a:off x="1715" y="2404"/>
                <a:ext cx="10" cy="30"/>
              </a:xfrm>
              <a:custGeom>
                <a:avLst/>
                <a:gdLst/>
                <a:ahLst/>
                <a:cxnLst>
                  <a:cxn ang="0">
                    <a:pos x="6" y="17"/>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92" name="Freeform 94"/>
              <p:cNvSpPr>
                <a:spLocks noEditPoints="1"/>
              </p:cNvSpPr>
              <p:nvPr/>
            </p:nvSpPr>
            <p:spPr bwMode="auto">
              <a:xfrm>
                <a:off x="1714" y="2455"/>
                <a:ext cx="14" cy="31"/>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93" name="Freeform 95"/>
              <p:cNvSpPr>
                <a:spLocks/>
              </p:cNvSpPr>
              <p:nvPr/>
            </p:nvSpPr>
            <p:spPr bwMode="auto">
              <a:xfrm>
                <a:off x="1725" y="2446"/>
                <a:ext cx="3" cy="15"/>
              </a:xfrm>
              <a:custGeom>
                <a:avLst/>
                <a:gdLst/>
                <a:ahLst/>
                <a:cxnLst>
                  <a:cxn ang="0">
                    <a:pos x="1" y="0"/>
                  </a:cxn>
                  <a:cxn ang="0">
                    <a:pos x="0" y="2"/>
                  </a:cxn>
                  <a:cxn ang="0">
                    <a:pos x="0" y="5"/>
                  </a:cxn>
                  <a:cxn ang="0">
                    <a:pos x="0" y="8"/>
                  </a:cxn>
                  <a:cxn ang="0">
                    <a:pos x="1" y="11"/>
                  </a:cxn>
                  <a:cxn ang="0">
                    <a:pos x="2" y="5"/>
                  </a:cxn>
                  <a:cxn ang="0">
                    <a:pos x="1" y="0"/>
                  </a:cxn>
                </a:cxnLst>
                <a:rect l="0" t="0" r="r" b="b"/>
                <a:pathLst>
                  <a:path w="2" h="11">
                    <a:moveTo>
                      <a:pt x="1" y="0"/>
                    </a:moveTo>
                    <a:cubicBezTo>
                      <a:pt x="1" y="1"/>
                      <a:pt x="0" y="2"/>
                      <a:pt x="0" y="2"/>
                    </a:cubicBezTo>
                    <a:cubicBezTo>
                      <a:pt x="0" y="3"/>
                      <a:pt x="0" y="4"/>
                      <a:pt x="0" y="5"/>
                    </a:cubicBezTo>
                    <a:cubicBezTo>
                      <a:pt x="0" y="6"/>
                      <a:pt x="0" y="7"/>
                      <a:pt x="0" y="8"/>
                    </a:cubicBezTo>
                    <a:cubicBezTo>
                      <a:pt x="0" y="9"/>
                      <a:pt x="1" y="10"/>
                      <a:pt x="1" y="11"/>
                    </a:cubicBezTo>
                    <a:cubicBezTo>
                      <a:pt x="1" y="9"/>
                      <a:pt x="2" y="7"/>
                      <a:pt x="2" y="5"/>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94" name="Freeform 96"/>
              <p:cNvSpPr>
                <a:spLocks/>
              </p:cNvSpPr>
              <p:nvPr/>
            </p:nvSpPr>
            <p:spPr bwMode="auto">
              <a:xfrm>
                <a:off x="1715" y="2437"/>
                <a:ext cx="10" cy="31"/>
              </a:xfrm>
              <a:custGeom>
                <a:avLst/>
                <a:gdLst/>
                <a:ahLst/>
                <a:cxnLst>
                  <a:cxn ang="0">
                    <a:pos x="6" y="17"/>
                  </a:cxn>
                  <a:cxn ang="0">
                    <a:pos x="4" y="19"/>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3" y="19"/>
                      <a:pt x="3" y="18"/>
                      <a:pt x="2" y="17"/>
                    </a:cubicBezTo>
                    <a:cubicBezTo>
                      <a:pt x="2" y="17"/>
                      <a:pt x="2" y="16"/>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95" name="Freeform 97"/>
              <p:cNvSpPr>
                <a:spLocks noEditPoints="1"/>
              </p:cNvSpPr>
              <p:nvPr/>
            </p:nvSpPr>
            <p:spPr bwMode="auto">
              <a:xfrm>
                <a:off x="1714" y="2489"/>
                <a:ext cx="14" cy="31"/>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96" name="Freeform 98"/>
              <p:cNvSpPr>
                <a:spLocks/>
              </p:cNvSpPr>
              <p:nvPr/>
            </p:nvSpPr>
            <p:spPr bwMode="auto">
              <a:xfrm>
                <a:off x="1725" y="2481"/>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97" name="Freeform 99"/>
              <p:cNvSpPr>
                <a:spLocks/>
              </p:cNvSpPr>
              <p:nvPr/>
            </p:nvSpPr>
            <p:spPr bwMode="auto">
              <a:xfrm>
                <a:off x="1715" y="2472"/>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98" name="Freeform 100"/>
              <p:cNvSpPr>
                <a:spLocks noEditPoints="1"/>
              </p:cNvSpPr>
              <p:nvPr/>
            </p:nvSpPr>
            <p:spPr bwMode="auto">
              <a:xfrm>
                <a:off x="1714" y="2524"/>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99" name="Freeform 101"/>
              <p:cNvSpPr>
                <a:spLocks/>
              </p:cNvSpPr>
              <p:nvPr/>
            </p:nvSpPr>
            <p:spPr bwMode="auto">
              <a:xfrm>
                <a:off x="1725" y="2516"/>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100" name="Freeform 102"/>
              <p:cNvSpPr>
                <a:spLocks/>
              </p:cNvSpPr>
              <p:nvPr/>
            </p:nvSpPr>
            <p:spPr bwMode="auto">
              <a:xfrm>
                <a:off x="1715" y="2507"/>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4"/>
                      <a:pt x="4" y="4"/>
                    </a:cubicBezTo>
                    <a:cubicBezTo>
                      <a:pt x="5" y="4"/>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101" name="Freeform 103"/>
              <p:cNvSpPr>
                <a:spLocks noEditPoints="1"/>
              </p:cNvSpPr>
              <p:nvPr/>
            </p:nvSpPr>
            <p:spPr bwMode="auto">
              <a:xfrm>
                <a:off x="1714" y="2559"/>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102" name="Freeform 104"/>
              <p:cNvSpPr>
                <a:spLocks/>
              </p:cNvSpPr>
              <p:nvPr/>
            </p:nvSpPr>
            <p:spPr bwMode="auto">
              <a:xfrm>
                <a:off x="1725" y="2549"/>
                <a:ext cx="3" cy="16"/>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3"/>
                      <a:pt x="0" y="4"/>
                      <a:pt x="0" y="6"/>
                    </a:cubicBezTo>
                    <a:cubicBezTo>
                      <a:pt x="0" y="7"/>
                      <a:pt x="0" y="8"/>
                      <a:pt x="0" y="8"/>
                    </a:cubicBezTo>
                    <a:cubicBezTo>
                      <a:pt x="0" y="9"/>
                      <a:pt x="1" y="10"/>
                      <a:pt x="1" y="11"/>
                    </a:cubicBezTo>
                    <a:cubicBezTo>
                      <a:pt x="1" y="9"/>
                      <a:pt x="2" y="7"/>
                      <a:pt x="2" y="6"/>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103" name="Freeform 105"/>
              <p:cNvSpPr>
                <a:spLocks/>
              </p:cNvSpPr>
              <p:nvPr/>
            </p:nvSpPr>
            <p:spPr bwMode="auto">
              <a:xfrm>
                <a:off x="1715" y="2542"/>
                <a:ext cx="10" cy="31"/>
              </a:xfrm>
              <a:custGeom>
                <a:avLst/>
                <a:gdLst/>
                <a:ahLst/>
                <a:cxnLst>
                  <a:cxn ang="0">
                    <a:pos x="6" y="16"/>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6"/>
                  </a:cxn>
                </a:cxnLst>
                <a:rect l="0" t="0" r="r" b="b"/>
                <a:pathLst>
                  <a:path w="7" h="22">
                    <a:moveTo>
                      <a:pt x="6" y="16"/>
                    </a:moveTo>
                    <a:cubicBezTo>
                      <a:pt x="5" y="17"/>
                      <a:pt x="5" y="18"/>
                      <a:pt x="4" y="18"/>
                    </a:cubicBezTo>
                    <a:cubicBezTo>
                      <a:pt x="3" y="18"/>
                      <a:pt x="3" y="17"/>
                      <a:pt x="2" y="17"/>
                    </a:cubicBezTo>
                    <a:cubicBezTo>
                      <a:pt x="2" y="16"/>
                      <a:pt x="2" y="15"/>
                      <a:pt x="1" y="14"/>
                    </a:cubicBezTo>
                    <a:cubicBezTo>
                      <a:pt x="1" y="13"/>
                      <a:pt x="1" y="12"/>
                      <a:pt x="1" y="11"/>
                    </a:cubicBezTo>
                    <a:cubicBezTo>
                      <a:pt x="1" y="9"/>
                      <a:pt x="1" y="8"/>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5"/>
                    </a:cubicBezTo>
                    <a:cubicBezTo>
                      <a:pt x="0" y="7"/>
                      <a:pt x="0" y="9"/>
                      <a:pt x="0" y="11"/>
                    </a:cubicBezTo>
                    <a:cubicBezTo>
                      <a:pt x="0" y="12"/>
                      <a:pt x="0" y="14"/>
                      <a:pt x="0" y="16"/>
                    </a:cubicBezTo>
                    <a:cubicBezTo>
                      <a:pt x="0" y="17"/>
                      <a:pt x="1" y="18"/>
                      <a:pt x="1" y="19"/>
                    </a:cubicBezTo>
                    <a:cubicBezTo>
                      <a:pt x="2" y="21"/>
                      <a:pt x="3" y="22"/>
                      <a:pt x="4" y="22"/>
                    </a:cubicBezTo>
                    <a:cubicBezTo>
                      <a:pt x="5" y="22"/>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104" name="Freeform 106"/>
              <p:cNvSpPr>
                <a:spLocks noEditPoints="1"/>
              </p:cNvSpPr>
              <p:nvPr/>
            </p:nvSpPr>
            <p:spPr bwMode="auto">
              <a:xfrm>
                <a:off x="1714" y="2594"/>
                <a:ext cx="14" cy="31"/>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105" name="Freeform 107"/>
              <p:cNvSpPr>
                <a:spLocks/>
              </p:cNvSpPr>
              <p:nvPr/>
            </p:nvSpPr>
            <p:spPr bwMode="auto">
              <a:xfrm>
                <a:off x="1725" y="2584"/>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106" name="Freeform 108"/>
              <p:cNvSpPr>
                <a:spLocks/>
              </p:cNvSpPr>
              <p:nvPr/>
            </p:nvSpPr>
            <p:spPr bwMode="auto">
              <a:xfrm>
                <a:off x="1715" y="2576"/>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107" name="Freeform 109"/>
              <p:cNvSpPr>
                <a:spLocks noEditPoints="1"/>
              </p:cNvSpPr>
              <p:nvPr/>
            </p:nvSpPr>
            <p:spPr bwMode="auto">
              <a:xfrm>
                <a:off x="1714" y="2628"/>
                <a:ext cx="14" cy="30"/>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108" name="Freeform 110"/>
              <p:cNvSpPr>
                <a:spLocks/>
              </p:cNvSpPr>
              <p:nvPr/>
            </p:nvSpPr>
            <p:spPr bwMode="auto">
              <a:xfrm>
                <a:off x="1725" y="2619"/>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9"/>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109" name="Freeform 111"/>
              <p:cNvSpPr>
                <a:spLocks/>
              </p:cNvSpPr>
              <p:nvPr/>
            </p:nvSpPr>
            <p:spPr bwMode="auto">
              <a:xfrm>
                <a:off x="1715" y="2611"/>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3"/>
                    </a:cubicBezTo>
                    <a:cubicBezTo>
                      <a:pt x="1" y="3"/>
                      <a:pt x="0" y="5"/>
                      <a:pt x="0" y="6"/>
                    </a:cubicBezTo>
                    <a:cubicBezTo>
                      <a:pt x="0" y="7"/>
                      <a:pt x="0" y="9"/>
                      <a:pt x="0" y="11"/>
                    </a:cubicBezTo>
                    <a:cubicBezTo>
                      <a:pt x="0" y="13"/>
                      <a:pt x="0" y="15"/>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110" name="Freeform 112"/>
              <p:cNvSpPr>
                <a:spLocks noEditPoints="1"/>
              </p:cNvSpPr>
              <p:nvPr/>
            </p:nvSpPr>
            <p:spPr bwMode="auto">
              <a:xfrm>
                <a:off x="1714" y="2663"/>
                <a:ext cx="14" cy="30"/>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111" name="Freeform 113"/>
              <p:cNvSpPr>
                <a:spLocks/>
              </p:cNvSpPr>
              <p:nvPr/>
            </p:nvSpPr>
            <p:spPr bwMode="auto">
              <a:xfrm>
                <a:off x="1725" y="2654"/>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112" name="Freeform 114"/>
              <p:cNvSpPr>
                <a:spLocks/>
              </p:cNvSpPr>
              <p:nvPr/>
            </p:nvSpPr>
            <p:spPr bwMode="auto">
              <a:xfrm>
                <a:off x="1715" y="2646"/>
                <a:ext cx="10" cy="31"/>
              </a:xfrm>
              <a:custGeom>
                <a:avLst/>
                <a:gdLst/>
                <a:ahLst/>
                <a:cxnLst>
                  <a:cxn ang="0">
                    <a:pos x="6" y="17"/>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113" name="Freeform 115"/>
              <p:cNvSpPr>
                <a:spLocks noEditPoints="1"/>
              </p:cNvSpPr>
              <p:nvPr/>
            </p:nvSpPr>
            <p:spPr bwMode="auto">
              <a:xfrm>
                <a:off x="1700" y="1554"/>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0"/>
                    </a:cubicBezTo>
                    <a:cubicBezTo>
                      <a:pt x="0" y="17"/>
                      <a:pt x="1" y="23"/>
                      <a:pt x="4" y="24"/>
                    </a:cubicBezTo>
                    <a:cubicBezTo>
                      <a:pt x="7" y="25"/>
                      <a:pt x="11" y="21"/>
                      <a:pt x="13" y="14"/>
                    </a:cubicBezTo>
                    <a:cubicBezTo>
                      <a:pt x="15" y="8"/>
                      <a:pt x="15" y="2"/>
                      <a:pt x="12" y="1"/>
                    </a:cubicBezTo>
                    <a:close/>
                    <a:moveTo>
                      <a:pt x="5" y="20"/>
                    </a:moveTo>
                    <a:cubicBezTo>
                      <a:pt x="3" y="19"/>
                      <a:pt x="3"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14" name="Freeform 116"/>
              <p:cNvSpPr>
                <a:spLocks/>
              </p:cNvSpPr>
              <p:nvPr/>
            </p:nvSpPr>
            <p:spPr bwMode="auto">
              <a:xfrm>
                <a:off x="1708" y="1535"/>
                <a:ext cx="19" cy="34"/>
              </a:xfrm>
              <a:custGeom>
                <a:avLst/>
                <a:gdLst/>
                <a:ahLst/>
                <a:cxnLst>
                  <a:cxn ang="0">
                    <a:pos x="9" y="19"/>
                  </a:cxn>
                  <a:cxn ang="0">
                    <a:pos x="11" y="14"/>
                  </a:cxn>
                  <a:cxn ang="0">
                    <a:pos x="10" y="1"/>
                  </a:cxn>
                  <a:cxn ang="0">
                    <a:pos x="1" y="11"/>
                  </a:cxn>
                  <a:cxn ang="0">
                    <a:pos x="0" y="16"/>
                  </a:cxn>
                  <a:cxn ang="0">
                    <a:pos x="0" y="20"/>
                  </a:cxn>
                  <a:cxn ang="0">
                    <a:pos x="2" y="24"/>
                  </a:cxn>
                  <a:cxn ang="0">
                    <a:pos x="6" y="22"/>
                  </a:cxn>
                  <a:cxn ang="0">
                    <a:pos x="6" y="19"/>
                  </a:cxn>
                  <a:cxn ang="0">
                    <a:pos x="4" y="20"/>
                  </a:cxn>
                  <a:cxn ang="0">
                    <a:pos x="2" y="18"/>
                  </a:cxn>
                  <a:cxn ang="0">
                    <a:pos x="2" y="15"/>
                  </a:cxn>
                  <a:cxn ang="0">
                    <a:pos x="3" y="11"/>
                  </a:cxn>
                  <a:cxn ang="0">
                    <a:pos x="9" y="5"/>
                  </a:cxn>
                  <a:cxn ang="0">
                    <a:pos x="9" y="14"/>
                  </a:cxn>
                  <a:cxn ang="0">
                    <a:pos x="8" y="17"/>
                  </a:cxn>
                  <a:cxn ang="0">
                    <a:pos x="9" y="19"/>
                  </a:cxn>
                </a:cxnLst>
                <a:rect l="0" t="0" r="r" b="b"/>
                <a:pathLst>
                  <a:path w="13" h="24">
                    <a:moveTo>
                      <a:pt x="9" y="19"/>
                    </a:moveTo>
                    <a:cubicBezTo>
                      <a:pt x="9" y="18"/>
                      <a:pt x="10" y="16"/>
                      <a:pt x="11" y="14"/>
                    </a:cubicBezTo>
                    <a:cubicBezTo>
                      <a:pt x="13" y="8"/>
                      <a:pt x="13" y="2"/>
                      <a:pt x="10" y="1"/>
                    </a:cubicBezTo>
                    <a:cubicBezTo>
                      <a:pt x="8" y="0"/>
                      <a:pt x="4" y="5"/>
                      <a:pt x="1" y="11"/>
                    </a:cubicBezTo>
                    <a:cubicBezTo>
                      <a:pt x="1" y="13"/>
                      <a:pt x="0" y="15"/>
                      <a:pt x="0" y="16"/>
                    </a:cubicBezTo>
                    <a:cubicBezTo>
                      <a:pt x="0" y="18"/>
                      <a:pt x="0" y="19"/>
                      <a:pt x="0" y="20"/>
                    </a:cubicBezTo>
                    <a:cubicBezTo>
                      <a:pt x="0" y="22"/>
                      <a:pt x="1" y="24"/>
                      <a:pt x="2" y="24"/>
                    </a:cubicBezTo>
                    <a:cubicBezTo>
                      <a:pt x="3" y="24"/>
                      <a:pt x="5" y="24"/>
                      <a:pt x="6" y="22"/>
                    </a:cubicBezTo>
                    <a:cubicBezTo>
                      <a:pt x="6" y="21"/>
                      <a:pt x="6" y="20"/>
                      <a:pt x="6" y="19"/>
                    </a:cubicBezTo>
                    <a:cubicBezTo>
                      <a:pt x="5" y="20"/>
                      <a:pt x="4" y="20"/>
                      <a:pt x="4" y="20"/>
                    </a:cubicBezTo>
                    <a:cubicBezTo>
                      <a:pt x="3" y="20"/>
                      <a:pt x="3" y="19"/>
                      <a:pt x="2" y="18"/>
                    </a:cubicBezTo>
                    <a:cubicBezTo>
                      <a:pt x="2" y="17"/>
                      <a:pt x="2" y="16"/>
                      <a:pt x="2" y="15"/>
                    </a:cubicBezTo>
                    <a:cubicBezTo>
                      <a:pt x="2" y="14"/>
                      <a:pt x="3" y="13"/>
                      <a:pt x="3" y="11"/>
                    </a:cubicBezTo>
                    <a:cubicBezTo>
                      <a:pt x="5" y="7"/>
                      <a:pt x="7" y="4"/>
                      <a:pt x="9" y="5"/>
                    </a:cubicBezTo>
                    <a:cubicBezTo>
                      <a:pt x="11" y="6"/>
                      <a:pt x="11" y="9"/>
                      <a:pt x="9" y="14"/>
                    </a:cubicBezTo>
                    <a:cubicBezTo>
                      <a:pt x="9" y="15"/>
                      <a:pt x="8" y="16"/>
                      <a:pt x="8" y="17"/>
                    </a:cubicBezTo>
                    <a:cubicBezTo>
                      <a:pt x="8" y="17"/>
                      <a:pt x="8" y="18"/>
                      <a:pt x="9" y="19"/>
                    </a:cubicBezTo>
                    <a:close/>
                  </a:path>
                </a:pathLst>
              </a:custGeom>
              <a:solidFill>
                <a:srgbClr val="808080"/>
              </a:solidFill>
              <a:ln w="9525">
                <a:noFill/>
                <a:round/>
                <a:headEnd/>
                <a:tailEnd/>
              </a:ln>
            </p:spPr>
            <p:txBody>
              <a:bodyPr/>
              <a:lstStyle/>
              <a:p>
                <a:endParaRPr lang="de-DE" dirty="0"/>
              </a:p>
            </p:txBody>
          </p:sp>
          <p:sp>
            <p:nvSpPr>
              <p:cNvPr id="115" name="Freeform 117"/>
              <p:cNvSpPr>
                <a:spLocks noEditPoints="1"/>
              </p:cNvSpPr>
              <p:nvPr/>
            </p:nvSpPr>
            <p:spPr bwMode="auto">
              <a:xfrm>
                <a:off x="1687" y="1590"/>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0"/>
                    </a:cubicBezTo>
                    <a:cubicBezTo>
                      <a:pt x="0" y="17"/>
                      <a:pt x="1" y="23"/>
                      <a:pt x="4" y="24"/>
                    </a:cubicBezTo>
                    <a:cubicBezTo>
                      <a:pt x="7" y="25"/>
                      <a:pt x="11" y="21"/>
                      <a:pt x="13" y="14"/>
                    </a:cubicBezTo>
                    <a:cubicBezTo>
                      <a:pt x="15" y="8"/>
                      <a:pt x="15" y="2"/>
                      <a:pt x="12" y="1"/>
                    </a:cubicBezTo>
                    <a:close/>
                    <a:moveTo>
                      <a:pt x="5" y="20"/>
                    </a:moveTo>
                    <a:cubicBezTo>
                      <a:pt x="3" y="19"/>
                      <a:pt x="3" y="15"/>
                      <a:pt x="4" y="11"/>
                    </a:cubicBezTo>
                    <a:cubicBezTo>
                      <a:pt x="5" y="7"/>
                      <a:pt x="8" y="4"/>
                      <a:pt x="10" y="5"/>
                    </a:cubicBezTo>
                    <a:cubicBezTo>
                      <a:pt x="12" y="5"/>
                      <a:pt x="13"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16" name="Freeform 118"/>
              <p:cNvSpPr>
                <a:spLocks/>
              </p:cNvSpPr>
              <p:nvPr/>
            </p:nvSpPr>
            <p:spPr bwMode="auto">
              <a:xfrm>
                <a:off x="1707" y="1583"/>
                <a:ext cx="6" cy="15"/>
              </a:xfrm>
              <a:custGeom>
                <a:avLst/>
                <a:gdLst/>
                <a:ahLst/>
                <a:cxnLst>
                  <a:cxn ang="0">
                    <a:pos x="4" y="0"/>
                  </a:cxn>
                  <a:cxn ang="0">
                    <a:pos x="2" y="2"/>
                  </a:cxn>
                  <a:cxn ang="0">
                    <a:pos x="1" y="6"/>
                  </a:cxn>
                  <a:cxn ang="0">
                    <a:pos x="0" y="8"/>
                  </a:cxn>
                  <a:cxn ang="0">
                    <a:pos x="0" y="11"/>
                  </a:cxn>
                  <a:cxn ang="0">
                    <a:pos x="3" y="6"/>
                  </a:cxn>
                  <a:cxn ang="0">
                    <a:pos x="4" y="0"/>
                  </a:cxn>
                </a:cxnLst>
                <a:rect l="0" t="0" r="r" b="b"/>
                <a:pathLst>
                  <a:path w="4" h="11">
                    <a:moveTo>
                      <a:pt x="4" y="0"/>
                    </a:moveTo>
                    <a:cubicBezTo>
                      <a:pt x="3" y="1"/>
                      <a:pt x="3" y="2"/>
                      <a:pt x="2" y="2"/>
                    </a:cubicBezTo>
                    <a:cubicBezTo>
                      <a:pt x="2" y="3"/>
                      <a:pt x="2" y="4"/>
                      <a:pt x="1" y="6"/>
                    </a:cubicBezTo>
                    <a:cubicBezTo>
                      <a:pt x="1" y="7"/>
                      <a:pt x="0" y="8"/>
                      <a:pt x="0" y="8"/>
                    </a:cubicBezTo>
                    <a:cubicBezTo>
                      <a:pt x="0" y="9"/>
                      <a:pt x="0" y="10"/>
                      <a:pt x="0" y="11"/>
                    </a:cubicBezTo>
                    <a:cubicBezTo>
                      <a:pt x="1"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17" name="Freeform 119"/>
              <p:cNvSpPr>
                <a:spLocks/>
              </p:cNvSpPr>
              <p:nvPr/>
            </p:nvSpPr>
            <p:spPr bwMode="auto">
              <a:xfrm>
                <a:off x="1696" y="1573"/>
                <a:ext cx="17" cy="32"/>
              </a:xfrm>
              <a:custGeom>
                <a:avLst/>
                <a:gdLst/>
                <a:ahLst/>
                <a:cxnLst>
                  <a:cxn ang="0">
                    <a:pos x="6" y="18"/>
                  </a:cxn>
                  <a:cxn ang="0">
                    <a:pos x="4" y="19"/>
                  </a:cxn>
                  <a:cxn ang="0">
                    <a:pos x="2" y="17"/>
                  </a:cxn>
                  <a:cxn ang="0">
                    <a:pos x="2" y="14"/>
                  </a:cxn>
                  <a:cxn ang="0">
                    <a:pos x="3" y="10"/>
                  </a:cxn>
                  <a:cxn ang="0">
                    <a:pos x="4" y="7"/>
                  </a:cxn>
                  <a:cxn ang="0">
                    <a:pos x="7"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2" y="17"/>
                    </a:cubicBezTo>
                    <a:cubicBezTo>
                      <a:pt x="2" y="16"/>
                      <a:pt x="2" y="15"/>
                      <a:pt x="2" y="14"/>
                    </a:cubicBezTo>
                    <a:cubicBezTo>
                      <a:pt x="2" y="12"/>
                      <a:pt x="3" y="11"/>
                      <a:pt x="3" y="10"/>
                    </a:cubicBezTo>
                    <a:cubicBezTo>
                      <a:pt x="3" y="9"/>
                      <a:pt x="4" y="8"/>
                      <a:pt x="4" y="7"/>
                    </a:cubicBezTo>
                    <a:cubicBezTo>
                      <a:pt x="5" y="6"/>
                      <a:pt x="6" y="5"/>
                      <a:pt x="7" y="5"/>
                    </a:cubicBezTo>
                    <a:cubicBezTo>
                      <a:pt x="7" y="4"/>
                      <a:pt x="8" y="4"/>
                      <a:pt x="9" y="4"/>
                    </a:cubicBezTo>
                    <a:cubicBezTo>
                      <a:pt x="9" y="4"/>
                      <a:pt x="10" y="5"/>
                      <a:pt x="10" y="6"/>
                    </a:cubicBezTo>
                    <a:cubicBezTo>
                      <a:pt x="11" y="5"/>
                      <a:pt x="12" y="5"/>
                      <a:pt x="12" y="4"/>
                    </a:cubicBezTo>
                    <a:cubicBezTo>
                      <a:pt x="12" y="2"/>
                      <a:pt x="11" y="0"/>
                      <a:pt x="10" y="0"/>
                    </a:cubicBezTo>
                    <a:cubicBezTo>
                      <a:pt x="9" y="0"/>
                      <a:pt x="8" y="0"/>
                      <a:pt x="6" y="2"/>
                    </a:cubicBezTo>
                    <a:cubicBezTo>
                      <a:pt x="5" y="2"/>
                      <a:pt x="5" y="3"/>
                      <a:pt x="4" y="5"/>
                    </a:cubicBezTo>
                    <a:cubicBezTo>
                      <a:pt x="3" y="6"/>
                      <a:pt x="2" y="8"/>
                      <a:pt x="1" y="10"/>
                    </a:cubicBezTo>
                    <a:cubicBezTo>
                      <a:pt x="1" y="12"/>
                      <a:pt x="0" y="14"/>
                      <a:pt x="0" y="15"/>
                    </a:cubicBezTo>
                    <a:cubicBezTo>
                      <a:pt x="0" y="17"/>
                      <a:pt x="0" y="18"/>
                      <a:pt x="0" y="19"/>
                    </a:cubicBezTo>
                    <a:cubicBezTo>
                      <a:pt x="0" y="21"/>
                      <a:pt x="1" y="22"/>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118" name="Freeform 120"/>
              <p:cNvSpPr>
                <a:spLocks noEditPoints="1"/>
              </p:cNvSpPr>
              <p:nvPr/>
            </p:nvSpPr>
            <p:spPr bwMode="auto">
              <a:xfrm>
                <a:off x="1675" y="1626"/>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3"/>
                  </a:cxn>
                  <a:cxn ang="0">
                    <a:pos x="5" y="20"/>
                  </a:cxn>
                </a:cxnLst>
                <a:rect l="0" t="0" r="r" b="b"/>
                <a:pathLst>
                  <a:path w="15" h="25">
                    <a:moveTo>
                      <a:pt x="12" y="1"/>
                    </a:moveTo>
                    <a:cubicBezTo>
                      <a:pt x="9" y="0"/>
                      <a:pt x="4" y="4"/>
                      <a:pt x="2" y="10"/>
                    </a:cubicBezTo>
                    <a:cubicBezTo>
                      <a:pt x="0" y="17"/>
                      <a:pt x="1" y="23"/>
                      <a:pt x="4" y="24"/>
                    </a:cubicBezTo>
                    <a:cubicBezTo>
                      <a:pt x="7" y="25"/>
                      <a:pt x="11" y="20"/>
                      <a:pt x="13" y="14"/>
                    </a:cubicBezTo>
                    <a:cubicBezTo>
                      <a:pt x="15" y="8"/>
                      <a:pt x="15" y="2"/>
                      <a:pt x="12" y="1"/>
                    </a:cubicBezTo>
                    <a:close/>
                    <a:moveTo>
                      <a:pt x="5" y="20"/>
                    </a:moveTo>
                    <a:cubicBezTo>
                      <a:pt x="3" y="19"/>
                      <a:pt x="3" y="15"/>
                      <a:pt x="4" y="11"/>
                    </a:cubicBezTo>
                    <a:cubicBezTo>
                      <a:pt x="5"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19" name="Freeform 121"/>
              <p:cNvSpPr>
                <a:spLocks/>
              </p:cNvSpPr>
              <p:nvPr/>
            </p:nvSpPr>
            <p:spPr bwMode="auto">
              <a:xfrm>
                <a:off x="1694" y="1619"/>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2"/>
                      <a:pt x="2" y="2"/>
                    </a:cubicBezTo>
                    <a:cubicBezTo>
                      <a:pt x="2" y="3"/>
                      <a:pt x="2" y="4"/>
                      <a:pt x="1" y="5"/>
                    </a:cubicBezTo>
                    <a:cubicBezTo>
                      <a:pt x="1" y="7"/>
                      <a:pt x="0" y="7"/>
                      <a:pt x="0" y="8"/>
                    </a:cubicBezTo>
                    <a:cubicBezTo>
                      <a:pt x="0" y="9"/>
                      <a:pt x="0" y="10"/>
                      <a:pt x="0" y="11"/>
                    </a:cubicBezTo>
                    <a:cubicBezTo>
                      <a:pt x="1"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20" name="Freeform 122"/>
              <p:cNvSpPr>
                <a:spLocks/>
              </p:cNvSpPr>
              <p:nvPr/>
            </p:nvSpPr>
            <p:spPr bwMode="auto">
              <a:xfrm>
                <a:off x="1683" y="1608"/>
                <a:ext cx="17" cy="34"/>
              </a:xfrm>
              <a:custGeom>
                <a:avLst/>
                <a:gdLst/>
                <a:ahLst/>
                <a:cxnLst>
                  <a:cxn ang="0">
                    <a:pos x="6" y="19"/>
                  </a:cxn>
                  <a:cxn ang="0">
                    <a:pos x="4" y="20"/>
                  </a:cxn>
                  <a:cxn ang="0">
                    <a:pos x="2" y="18"/>
                  </a:cxn>
                  <a:cxn ang="0">
                    <a:pos x="2" y="14"/>
                  </a:cxn>
                  <a:cxn ang="0">
                    <a:pos x="3" y="11"/>
                  </a:cxn>
                  <a:cxn ang="0">
                    <a:pos x="4" y="8"/>
                  </a:cxn>
                  <a:cxn ang="0">
                    <a:pos x="7" y="5"/>
                  </a:cxn>
                  <a:cxn ang="0">
                    <a:pos x="9"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6" y="19"/>
                  </a:cxn>
                </a:cxnLst>
                <a:rect l="0" t="0" r="r" b="b"/>
                <a:pathLst>
                  <a:path w="12" h="24">
                    <a:moveTo>
                      <a:pt x="6" y="19"/>
                    </a:moveTo>
                    <a:cubicBezTo>
                      <a:pt x="5" y="20"/>
                      <a:pt x="4" y="20"/>
                      <a:pt x="4" y="20"/>
                    </a:cubicBezTo>
                    <a:cubicBezTo>
                      <a:pt x="3" y="20"/>
                      <a:pt x="3" y="19"/>
                      <a:pt x="2" y="18"/>
                    </a:cubicBezTo>
                    <a:cubicBezTo>
                      <a:pt x="2" y="17"/>
                      <a:pt x="2" y="16"/>
                      <a:pt x="2" y="14"/>
                    </a:cubicBezTo>
                    <a:cubicBezTo>
                      <a:pt x="2" y="13"/>
                      <a:pt x="3" y="12"/>
                      <a:pt x="3" y="11"/>
                    </a:cubicBezTo>
                    <a:cubicBezTo>
                      <a:pt x="3" y="10"/>
                      <a:pt x="4" y="9"/>
                      <a:pt x="4" y="8"/>
                    </a:cubicBezTo>
                    <a:cubicBezTo>
                      <a:pt x="5" y="7"/>
                      <a:pt x="6" y="6"/>
                      <a:pt x="7" y="5"/>
                    </a:cubicBezTo>
                    <a:cubicBezTo>
                      <a:pt x="7" y="5"/>
                      <a:pt x="8" y="4"/>
                      <a:pt x="9" y="5"/>
                    </a:cubicBezTo>
                    <a:cubicBezTo>
                      <a:pt x="9" y="5"/>
                      <a:pt x="10" y="6"/>
                      <a:pt x="10" y="7"/>
                    </a:cubicBezTo>
                    <a:cubicBezTo>
                      <a:pt x="11" y="6"/>
                      <a:pt x="12" y="6"/>
                      <a:pt x="12" y="5"/>
                    </a:cubicBezTo>
                    <a:cubicBezTo>
                      <a:pt x="12" y="3"/>
                      <a:pt x="11" y="1"/>
                      <a:pt x="10" y="1"/>
                    </a:cubicBezTo>
                    <a:cubicBezTo>
                      <a:pt x="9" y="0"/>
                      <a:pt x="8" y="1"/>
                      <a:pt x="6" y="2"/>
                    </a:cubicBezTo>
                    <a:cubicBezTo>
                      <a:pt x="5" y="3"/>
                      <a:pt x="5" y="4"/>
                      <a:pt x="4" y="5"/>
                    </a:cubicBezTo>
                    <a:cubicBezTo>
                      <a:pt x="3" y="7"/>
                      <a:pt x="2" y="9"/>
                      <a:pt x="1" y="11"/>
                    </a:cubicBezTo>
                    <a:cubicBezTo>
                      <a:pt x="1" y="13"/>
                      <a:pt x="0" y="14"/>
                      <a:pt x="0" y="16"/>
                    </a:cubicBezTo>
                    <a:cubicBezTo>
                      <a:pt x="0" y="18"/>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21" name="Freeform 123"/>
              <p:cNvSpPr>
                <a:spLocks noEditPoints="1"/>
              </p:cNvSpPr>
              <p:nvPr/>
            </p:nvSpPr>
            <p:spPr bwMode="auto">
              <a:xfrm>
                <a:off x="1662" y="1663"/>
                <a:ext cx="21" cy="35"/>
              </a:xfrm>
              <a:custGeom>
                <a:avLst/>
                <a:gdLst/>
                <a:ahLst/>
                <a:cxnLst>
                  <a:cxn ang="0">
                    <a:pos x="12" y="1"/>
                  </a:cxn>
                  <a:cxn ang="0">
                    <a:pos x="2" y="10"/>
                  </a:cxn>
                  <a:cxn ang="0">
                    <a:pos x="4" y="24"/>
                  </a:cxn>
                  <a:cxn ang="0">
                    <a:pos x="13" y="14"/>
                  </a:cxn>
                  <a:cxn ang="0">
                    <a:pos x="12" y="1"/>
                  </a:cxn>
                  <a:cxn ang="0">
                    <a:pos x="5" y="20"/>
                  </a:cxn>
                  <a:cxn ang="0">
                    <a:pos x="4" y="11"/>
                  </a:cxn>
                  <a:cxn ang="0">
                    <a:pos x="10" y="4"/>
                  </a:cxn>
                  <a:cxn ang="0">
                    <a:pos x="11" y="13"/>
                  </a:cxn>
                  <a:cxn ang="0">
                    <a:pos x="5" y="20"/>
                  </a:cxn>
                </a:cxnLst>
                <a:rect l="0" t="0" r="r" b="b"/>
                <a:pathLst>
                  <a:path w="15" h="25">
                    <a:moveTo>
                      <a:pt x="12" y="1"/>
                    </a:moveTo>
                    <a:cubicBezTo>
                      <a:pt x="9" y="0"/>
                      <a:pt x="4" y="4"/>
                      <a:pt x="2" y="10"/>
                    </a:cubicBezTo>
                    <a:cubicBezTo>
                      <a:pt x="0" y="16"/>
                      <a:pt x="1" y="22"/>
                      <a:pt x="4" y="24"/>
                    </a:cubicBezTo>
                    <a:cubicBezTo>
                      <a:pt x="7" y="25"/>
                      <a:pt x="11" y="20"/>
                      <a:pt x="13" y="14"/>
                    </a:cubicBezTo>
                    <a:cubicBezTo>
                      <a:pt x="15" y="8"/>
                      <a:pt x="15" y="2"/>
                      <a:pt x="12" y="1"/>
                    </a:cubicBezTo>
                    <a:close/>
                    <a:moveTo>
                      <a:pt x="5" y="20"/>
                    </a:moveTo>
                    <a:cubicBezTo>
                      <a:pt x="3" y="19"/>
                      <a:pt x="2" y="15"/>
                      <a:pt x="4" y="11"/>
                    </a:cubicBezTo>
                    <a:cubicBezTo>
                      <a:pt x="5" y="7"/>
                      <a:pt x="8" y="4"/>
                      <a:pt x="10" y="4"/>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22" name="Freeform 124"/>
              <p:cNvSpPr>
                <a:spLocks/>
              </p:cNvSpPr>
              <p:nvPr/>
            </p:nvSpPr>
            <p:spPr bwMode="auto">
              <a:xfrm>
                <a:off x="1682" y="1656"/>
                <a:ext cx="5"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2"/>
                      <a:pt x="2" y="2"/>
                    </a:cubicBezTo>
                    <a:cubicBezTo>
                      <a:pt x="2" y="3"/>
                      <a:pt x="2"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23" name="Freeform 125"/>
              <p:cNvSpPr>
                <a:spLocks/>
              </p:cNvSpPr>
              <p:nvPr/>
            </p:nvSpPr>
            <p:spPr bwMode="auto">
              <a:xfrm>
                <a:off x="1671" y="1645"/>
                <a:ext cx="16" cy="33"/>
              </a:xfrm>
              <a:custGeom>
                <a:avLst/>
                <a:gdLst/>
                <a:ahLst/>
                <a:cxnLst>
                  <a:cxn ang="0">
                    <a:pos x="6" y="19"/>
                  </a:cxn>
                  <a:cxn ang="0">
                    <a:pos x="3" y="20"/>
                  </a:cxn>
                  <a:cxn ang="0">
                    <a:pos x="2" y="18"/>
                  </a:cxn>
                  <a:cxn ang="0">
                    <a:pos x="2" y="14"/>
                  </a:cxn>
                  <a:cxn ang="0">
                    <a:pos x="3" y="11"/>
                  </a:cxn>
                  <a:cxn ang="0">
                    <a:pos x="4" y="8"/>
                  </a:cxn>
                  <a:cxn ang="0">
                    <a:pos x="7" y="5"/>
                  </a:cxn>
                  <a:cxn ang="0">
                    <a:pos x="9"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6" y="19"/>
                  </a:cxn>
                </a:cxnLst>
                <a:rect l="0" t="0" r="r" b="b"/>
                <a:pathLst>
                  <a:path w="12" h="24">
                    <a:moveTo>
                      <a:pt x="6" y="19"/>
                    </a:moveTo>
                    <a:cubicBezTo>
                      <a:pt x="5" y="20"/>
                      <a:pt x="4" y="20"/>
                      <a:pt x="3" y="20"/>
                    </a:cubicBezTo>
                    <a:cubicBezTo>
                      <a:pt x="3" y="20"/>
                      <a:pt x="2" y="19"/>
                      <a:pt x="2" y="18"/>
                    </a:cubicBezTo>
                    <a:cubicBezTo>
                      <a:pt x="2" y="17"/>
                      <a:pt x="2" y="16"/>
                      <a:pt x="2" y="14"/>
                    </a:cubicBezTo>
                    <a:cubicBezTo>
                      <a:pt x="2" y="13"/>
                      <a:pt x="3" y="12"/>
                      <a:pt x="3" y="11"/>
                    </a:cubicBezTo>
                    <a:cubicBezTo>
                      <a:pt x="3" y="10"/>
                      <a:pt x="4" y="9"/>
                      <a:pt x="4" y="8"/>
                    </a:cubicBezTo>
                    <a:cubicBezTo>
                      <a:pt x="5" y="7"/>
                      <a:pt x="6" y="6"/>
                      <a:pt x="7" y="5"/>
                    </a:cubicBezTo>
                    <a:cubicBezTo>
                      <a:pt x="7" y="5"/>
                      <a:pt x="8" y="4"/>
                      <a:pt x="9" y="5"/>
                    </a:cubicBezTo>
                    <a:cubicBezTo>
                      <a:pt x="9" y="5"/>
                      <a:pt x="10" y="6"/>
                      <a:pt x="10" y="7"/>
                    </a:cubicBezTo>
                    <a:cubicBezTo>
                      <a:pt x="11" y="6"/>
                      <a:pt x="11" y="5"/>
                      <a:pt x="12" y="5"/>
                    </a:cubicBezTo>
                    <a:cubicBezTo>
                      <a:pt x="12" y="3"/>
                      <a:pt x="11" y="1"/>
                      <a:pt x="10" y="1"/>
                    </a:cubicBezTo>
                    <a:cubicBezTo>
                      <a:pt x="9" y="0"/>
                      <a:pt x="8" y="1"/>
                      <a:pt x="6" y="2"/>
                    </a:cubicBezTo>
                    <a:cubicBezTo>
                      <a:pt x="5" y="3"/>
                      <a:pt x="5" y="4"/>
                      <a:pt x="4" y="5"/>
                    </a:cubicBezTo>
                    <a:cubicBezTo>
                      <a:pt x="3" y="7"/>
                      <a:pt x="2" y="9"/>
                      <a:pt x="1" y="11"/>
                    </a:cubicBezTo>
                    <a:cubicBezTo>
                      <a:pt x="1" y="12"/>
                      <a:pt x="0" y="14"/>
                      <a:pt x="0" y="16"/>
                    </a:cubicBezTo>
                    <a:cubicBezTo>
                      <a:pt x="0" y="17"/>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24" name="Freeform 126"/>
              <p:cNvSpPr>
                <a:spLocks noEditPoints="1"/>
              </p:cNvSpPr>
              <p:nvPr/>
            </p:nvSpPr>
            <p:spPr bwMode="auto">
              <a:xfrm>
                <a:off x="1650" y="1698"/>
                <a:ext cx="21"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5" h="25">
                    <a:moveTo>
                      <a:pt x="12" y="1"/>
                    </a:moveTo>
                    <a:cubicBezTo>
                      <a:pt x="9" y="0"/>
                      <a:pt x="4" y="5"/>
                      <a:pt x="2" y="11"/>
                    </a:cubicBezTo>
                    <a:cubicBezTo>
                      <a:pt x="0" y="17"/>
                      <a:pt x="1" y="23"/>
                      <a:pt x="4" y="24"/>
                    </a:cubicBezTo>
                    <a:cubicBezTo>
                      <a:pt x="7" y="25"/>
                      <a:pt x="11" y="21"/>
                      <a:pt x="13" y="15"/>
                    </a:cubicBezTo>
                    <a:cubicBezTo>
                      <a:pt x="15" y="8"/>
                      <a:pt x="15" y="2"/>
                      <a:pt x="12" y="1"/>
                    </a:cubicBezTo>
                    <a:close/>
                    <a:moveTo>
                      <a:pt x="5" y="20"/>
                    </a:moveTo>
                    <a:cubicBezTo>
                      <a:pt x="3" y="20"/>
                      <a:pt x="2" y="16"/>
                      <a:pt x="4" y="12"/>
                    </a:cubicBezTo>
                    <a:cubicBezTo>
                      <a:pt x="5"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25" name="Freeform 127"/>
              <p:cNvSpPr>
                <a:spLocks/>
              </p:cNvSpPr>
              <p:nvPr/>
            </p:nvSpPr>
            <p:spPr bwMode="auto">
              <a:xfrm>
                <a:off x="1669" y="1692"/>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2"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26" name="Freeform 128"/>
              <p:cNvSpPr>
                <a:spLocks/>
              </p:cNvSpPr>
              <p:nvPr/>
            </p:nvSpPr>
            <p:spPr bwMode="auto">
              <a:xfrm>
                <a:off x="1658" y="1681"/>
                <a:ext cx="17" cy="34"/>
              </a:xfrm>
              <a:custGeom>
                <a:avLst/>
                <a:gdLst/>
                <a:ahLst/>
                <a:cxnLst>
                  <a:cxn ang="0">
                    <a:pos x="6" y="19"/>
                  </a:cxn>
                  <a:cxn ang="0">
                    <a:pos x="3" y="20"/>
                  </a:cxn>
                  <a:cxn ang="0">
                    <a:pos x="2" y="18"/>
                  </a:cxn>
                  <a:cxn ang="0">
                    <a:pos x="2" y="14"/>
                  </a:cxn>
                  <a:cxn ang="0">
                    <a:pos x="3" y="11"/>
                  </a:cxn>
                  <a:cxn ang="0">
                    <a:pos x="4" y="8"/>
                  </a:cxn>
                  <a:cxn ang="0">
                    <a:pos x="7" y="5"/>
                  </a:cxn>
                  <a:cxn ang="0">
                    <a:pos x="9" y="4"/>
                  </a:cxn>
                  <a:cxn ang="0">
                    <a:pos x="10" y="6"/>
                  </a:cxn>
                  <a:cxn ang="0">
                    <a:pos x="12" y="4"/>
                  </a:cxn>
                  <a:cxn ang="0">
                    <a:pos x="10" y="1"/>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3" y="20"/>
                    </a:cubicBezTo>
                    <a:cubicBezTo>
                      <a:pt x="3" y="19"/>
                      <a:pt x="2" y="19"/>
                      <a:pt x="2" y="18"/>
                    </a:cubicBezTo>
                    <a:cubicBezTo>
                      <a:pt x="2" y="17"/>
                      <a:pt x="2" y="15"/>
                      <a:pt x="2" y="14"/>
                    </a:cubicBezTo>
                    <a:cubicBezTo>
                      <a:pt x="2" y="13"/>
                      <a:pt x="3" y="12"/>
                      <a:pt x="3" y="11"/>
                    </a:cubicBezTo>
                    <a:cubicBezTo>
                      <a:pt x="3" y="10"/>
                      <a:pt x="4" y="9"/>
                      <a:pt x="4" y="8"/>
                    </a:cubicBezTo>
                    <a:cubicBezTo>
                      <a:pt x="5" y="7"/>
                      <a:pt x="6" y="6"/>
                      <a:pt x="7" y="5"/>
                    </a:cubicBezTo>
                    <a:cubicBezTo>
                      <a:pt x="7" y="5"/>
                      <a:pt x="8" y="4"/>
                      <a:pt x="9" y="4"/>
                    </a:cubicBezTo>
                    <a:cubicBezTo>
                      <a:pt x="9" y="5"/>
                      <a:pt x="10" y="5"/>
                      <a:pt x="10" y="6"/>
                    </a:cubicBezTo>
                    <a:cubicBezTo>
                      <a:pt x="11" y="6"/>
                      <a:pt x="11" y="5"/>
                      <a:pt x="12" y="4"/>
                    </a:cubicBezTo>
                    <a:cubicBezTo>
                      <a:pt x="12" y="2"/>
                      <a:pt x="11" y="1"/>
                      <a:pt x="10" y="1"/>
                    </a:cubicBezTo>
                    <a:cubicBezTo>
                      <a:pt x="9" y="0"/>
                      <a:pt x="8" y="1"/>
                      <a:pt x="6" y="2"/>
                    </a:cubicBezTo>
                    <a:cubicBezTo>
                      <a:pt x="5" y="3"/>
                      <a:pt x="5" y="4"/>
                      <a:pt x="4" y="5"/>
                    </a:cubicBezTo>
                    <a:cubicBezTo>
                      <a:pt x="3" y="7"/>
                      <a:pt x="2" y="8"/>
                      <a:pt x="1" y="10"/>
                    </a:cubicBezTo>
                    <a:cubicBezTo>
                      <a:pt x="1" y="12"/>
                      <a:pt x="0" y="14"/>
                      <a:pt x="0" y="16"/>
                    </a:cubicBezTo>
                    <a:cubicBezTo>
                      <a:pt x="0" y="17"/>
                      <a:pt x="0" y="19"/>
                      <a:pt x="0" y="20"/>
                    </a:cubicBezTo>
                    <a:cubicBezTo>
                      <a:pt x="0" y="22"/>
                      <a:pt x="1" y="23"/>
                      <a:pt x="2" y="23"/>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27" name="Freeform 129"/>
              <p:cNvSpPr>
                <a:spLocks noEditPoints="1"/>
              </p:cNvSpPr>
              <p:nvPr/>
            </p:nvSpPr>
            <p:spPr bwMode="auto">
              <a:xfrm>
                <a:off x="1637" y="1734"/>
                <a:ext cx="21"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5" h="25">
                    <a:moveTo>
                      <a:pt x="12" y="1"/>
                    </a:moveTo>
                    <a:cubicBezTo>
                      <a:pt x="8" y="0"/>
                      <a:pt x="4" y="5"/>
                      <a:pt x="2" y="11"/>
                    </a:cubicBezTo>
                    <a:cubicBezTo>
                      <a:pt x="0" y="17"/>
                      <a:pt x="0" y="23"/>
                      <a:pt x="4" y="24"/>
                    </a:cubicBezTo>
                    <a:cubicBezTo>
                      <a:pt x="7" y="25"/>
                      <a:pt x="11" y="21"/>
                      <a:pt x="13" y="15"/>
                    </a:cubicBezTo>
                    <a:cubicBezTo>
                      <a:pt x="15" y="8"/>
                      <a:pt x="15" y="2"/>
                      <a:pt x="12" y="1"/>
                    </a:cubicBezTo>
                    <a:close/>
                    <a:moveTo>
                      <a:pt x="5" y="20"/>
                    </a:moveTo>
                    <a:cubicBezTo>
                      <a:pt x="3" y="20"/>
                      <a:pt x="2" y="16"/>
                      <a:pt x="4" y="12"/>
                    </a:cubicBezTo>
                    <a:cubicBezTo>
                      <a:pt x="5"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28" name="Freeform 130"/>
              <p:cNvSpPr>
                <a:spLocks/>
              </p:cNvSpPr>
              <p:nvPr/>
            </p:nvSpPr>
            <p:spPr bwMode="auto">
              <a:xfrm>
                <a:off x="1657" y="1729"/>
                <a:ext cx="5"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2"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29" name="Freeform 131"/>
              <p:cNvSpPr>
                <a:spLocks/>
              </p:cNvSpPr>
              <p:nvPr/>
            </p:nvSpPr>
            <p:spPr bwMode="auto">
              <a:xfrm>
                <a:off x="1645" y="1717"/>
                <a:ext cx="17" cy="34"/>
              </a:xfrm>
              <a:custGeom>
                <a:avLst/>
                <a:gdLst/>
                <a:ahLst/>
                <a:cxnLst>
                  <a:cxn ang="0">
                    <a:pos x="6" y="19"/>
                  </a:cxn>
                  <a:cxn ang="0">
                    <a:pos x="3" y="19"/>
                  </a:cxn>
                  <a:cxn ang="0">
                    <a:pos x="2" y="18"/>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3" y="19"/>
                    </a:cubicBezTo>
                    <a:cubicBezTo>
                      <a:pt x="3" y="19"/>
                      <a:pt x="2" y="19"/>
                      <a:pt x="2" y="18"/>
                    </a:cubicBezTo>
                    <a:cubicBezTo>
                      <a:pt x="2" y="17"/>
                      <a:pt x="2" y="15"/>
                      <a:pt x="2" y="14"/>
                    </a:cubicBezTo>
                    <a:cubicBezTo>
                      <a:pt x="2" y="13"/>
                      <a:pt x="3" y="12"/>
                      <a:pt x="3" y="11"/>
                    </a:cubicBezTo>
                    <a:cubicBezTo>
                      <a:pt x="3" y="10"/>
                      <a:pt x="4" y="9"/>
                      <a:pt x="4" y="8"/>
                    </a:cubicBezTo>
                    <a:cubicBezTo>
                      <a:pt x="5" y="7"/>
                      <a:pt x="6" y="6"/>
                      <a:pt x="7" y="5"/>
                    </a:cubicBezTo>
                    <a:cubicBezTo>
                      <a:pt x="7" y="4"/>
                      <a:pt x="8" y="4"/>
                      <a:pt x="9" y="4"/>
                    </a:cubicBezTo>
                    <a:cubicBezTo>
                      <a:pt x="9" y="5"/>
                      <a:pt x="10" y="5"/>
                      <a:pt x="10" y="6"/>
                    </a:cubicBezTo>
                    <a:cubicBezTo>
                      <a:pt x="11" y="6"/>
                      <a:pt x="11" y="5"/>
                      <a:pt x="12" y="4"/>
                    </a:cubicBezTo>
                    <a:cubicBezTo>
                      <a:pt x="12" y="2"/>
                      <a:pt x="11" y="1"/>
                      <a:pt x="10" y="0"/>
                    </a:cubicBezTo>
                    <a:cubicBezTo>
                      <a:pt x="9" y="0"/>
                      <a:pt x="7" y="1"/>
                      <a:pt x="6" y="2"/>
                    </a:cubicBezTo>
                    <a:cubicBezTo>
                      <a:pt x="5" y="3"/>
                      <a:pt x="5" y="4"/>
                      <a:pt x="4" y="5"/>
                    </a:cubicBezTo>
                    <a:cubicBezTo>
                      <a:pt x="3" y="7"/>
                      <a:pt x="2" y="8"/>
                      <a:pt x="1" y="10"/>
                    </a:cubicBezTo>
                    <a:cubicBezTo>
                      <a:pt x="1" y="12"/>
                      <a:pt x="0" y="14"/>
                      <a:pt x="0" y="16"/>
                    </a:cubicBezTo>
                    <a:cubicBezTo>
                      <a:pt x="0" y="17"/>
                      <a:pt x="0" y="19"/>
                      <a:pt x="0" y="20"/>
                    </a:cubicBezTo>
                    <a:cubicBezTo>
                      <a:pt x="0" y="22"/>
                      <a:pt x="1" y="23"/>
                      <a:pt x="2" y="23"/>
                    </a:cubicBezTo>
                    <a:cubicBezTo>
                      <a:pt x="3" y="24"/>
                      <a:pt x="5"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130" name="Freeform 132"/>
              <p:cNvSpPr>
                <a:spLocks noEditPoints="1"/>
              </p:cNvSpPr>
              <p:nvPr/>
            </p:nvSpPr>
            <p:spPr bwMode="auto">
              <a:xfrm>
                <a:off x="1624" y="1771"/>
                <a:ext cx="21" cy="35"/>
              </a:xfrm>
              <a:custGeom>
                <a:avLst/>
                <a:gdLst/>
                <a:ahLst/>
                <a:cxnLst>
                  <a:cxn ang="0">
                    <a:pos x="12" y="1"/>
                  </a:cxn>
                  <a:cxn ang="0">
                    <a:pos x="2" y="11"/>
                  </a:cxn>
                  <a:cxn ang="0">
                    <a:pos x="4" y="24"/>
                  </a:cxn>
                  <a:cxn ang="0">
                    <a:pos x="13" y="15"/>
                  </a:cxn>
                  <a:cxn ang="0">
                    <a:pos x="12" y="1"/>
                  </a:cxn>
                  <a:cxn ang="0">
                    <a:pos x="5" y="20"/>
                  </a:cxn>
                  <a:cxn ang="0">
                    <a:pos x="4" y="11"/>
                  </a:cxn>
                  <a:cxn ang="0">
                    <a:pos x="10" y="5"/>
                  </a:cxn>
                  <a:cxn ang="0">
                    <a:pos x="11" y="14"/>
                  </a:cxn>
                  <a:cxn ang="0">
                    <a:pos x="5" y="20"/>
                  </a:cxn>
                </a:cxnLst>
                <a:rect l="0" t="0" r="r" b="b"/>
                <a:pathLst>
                  <a:path w="15" h="25">
                    <a:moveTo>
                      <a:pt x="12" y="1"/>
                    </a:moveTo>
                    <a:cubicBezTo>
                      <a:pt x="8" y="0"/>
                      <a:pt x="4" y="4"/>
                      <a:pt x="2" y="11"/>
                    </a:cubicBezTo>
                    <a:cubicBezTo>
                      <a:pt x="0" y="17"/>
                      <a:pt x="0" y="23"/>
                      <a:pt x="4" y="24"/>
                    </a:cubicBezTo>
                    <a:cubicBezTo>
                      <a:pt x="7" y="25"/>
                      <a:pt x="11" y="21"/>
                      <a:pt x="13" y="15"/>
                    </a:cubicBezTo>
                    <a:cubicBezTo>
                      <a:pt x="15" y="8"/>
                      <a:pt x="15" y="2"/>
                      <a:pt x="12" y="1"/>
                    </a:cubicBezTo>
                    <a:close/>
                    <a:moveTo>
                      <a:pt x="5" y="20"/>
                    </a:moveTo>
                    <a:cubicBezTo>
                      <a:pt x="3" y="20"/>
                      <a:pt x="2" y="16"/>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31" name="Freeform 133"/>
              <p:cNvSpPr>
                <a:spLocks/>
              </p:cNvSpPr>
              <p:nvPr/>
            </p:nvSpPr>
            <p:spPr bwMode="auto">
              <a:xfrm>
                <a:off x="1644" y="1765"/>
                <a:ext cx="6" cy="15"/>
              </a:xfrm>
              <a:custGeom>
                <a:avLst/>
                <a:gdLst/>
                <a:ahLst/>
                <a:cxnLst>
                  <a:cxn ang="0">
                    <a:pos x="4" y="0"/>
                  </a:cxn>
                  <a:cxn ang="0">
                    <a:pos x="2" y="2"/>
                  </a:cxn>
                  <a:cxn ang="0">
                    <a:pos x="1" y="5"/>
                  </a:cxn>
                  <a:cxn ang="0">
                    <a:pos x="0" y="8"/>
                  </a:cxn>
                  <a:cxn ang="0">
                    <a:pos x="0" y="11"/>
                  </a:cxn>
                  <a:cxn ang="0">
                    <a:pos x="3" y="5"/>
                  </a:cxn>
                  <a:cxn ang="0">
                    <a:pos x="4" y="0"/>
                  </a:cxn>
                </a:cxnLst>
                <a:rect l="0" t="0" r="r" b="b"/>
                <a:pathLst>
                  <a:path w="4" h="11">
                    <a:moveTo>
                      <a:pt x="4" y="0"/>
                    </a:moveTo>
                    <a:cubicBezTo>
                      <a:pt x="3" y="1"/>
                      <a:pt x="3" y="1"/>
                      <a:pt x="2" y="2"/>
                    </a:cubicBezTo>
                    <a:cubicBezTo>
                      <a:pt x="2" y="3"/>
                      <a:pt x="2" y="4"/>
                      <a:pt x="1" y="5"/>
                    </a:cubicBezTo>
                    <a:cubicBezTo>
                      <a:pt x="1" y="6"/>
                      <a:pt x="0" y="7"/>
                      <a:pt x="0" y="8"/>
                    </a:cubicBezTo>
                    <a:cubicBezTo>
                      <a:pt x="0" y="9"/>
                      <a:pt x="0" y="10"/>
                      <a:pt x="0" y="11"/>
                    </a:cubicBezTo>
                    <a:cubicBezTo>
                      <a:pt x="1" y="9"/>
                      <a:pt x="2" y="7"/>
                      <a:pt x="3" y="5"/>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32" name="Freeform 134"/>
              <p:cNvSpPr>
                <a:spLocks/>
              </p:cNvSpPr>
              <p:nvPr/>
            </p:nvSpPr>
            <p:spPr bwMode="auto">
              <a:xfrm>
                <a:off x="1633" y="1754"/>
                <a:ext cx="17" cy="33"/>
              </a:xfrm>
              <a:custGeom>
                <a:avLst/>
                <a:gdLst/>
                <a:ahLst/>
                <a:cxnLst>
                  <a:cxn ang="0">
                    <a:pos x="6" y="19"/>
                  </a:cxn>
                  <a:cxn ang="0">
                    <a:pos x="3"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2"/>
                  </a:cxn>
                  <a:cxn ang="0">
                    <a:pos x="6" y="19"/>
                  </a:cxn>
                </a:cxnLst>
                <a:rect l="0" t="0" r="r" b="b"/>
                <a:pathLst>
                  <a:path w="12" h="24">
                    <a:moveTo>
                      <a:pt x="6" y="19"/>
                    </a:moveTo>
                    <a:cubicBezTo>
                      <a:pt x="5" y="19"/>
                      <a:pt x="4" y="20"/>
                      <a:pt x="3" y="19"/>
                    </a:cubicBezTo>
                    <a:cubicBezTo>
                      <a:pt x="3" y="19"/>
                      <a:pt x="2" y="18"/>
                      <a:pt x="2" y="17"/>
                    </a:cubicBezTo>
                    <a:cubicBezTo>
                      <a:pt x="2" y="16"/>
                      <a:pt x="2" y="15"/>
                      <a:pt x="2" y="14"/>
                    </a:cubicBezTo>
                    <a:cubicBezTo>
                      <a:pt x="2" y="13"/>
                      <a:pt x="3" y="12"/>
                      <a:pt x="3" y="11"/>
                    </a:cubicBezTo>
                    <a:cubicBezTo>
                      <a:pt x="3" y="10"/>
                      <a:pt x="4" y="9"/>
                      <a:pt x="4" y="8"/>
                    </a:cubicBezTo>
                    <a:cubicBezTo>
                      <a:pt x="5" y="6"/>
                      <a:pt x="6" y="5"/>
                      <a:pt x="7" y="5"/>
                    </a:cubicBezTo>
                    <a:cubicBezTo>
                      <a:pt x="7" y="4"/>
                      <a:pt x="8" y="4"/>
                      <a:pt x="9" y="4"/>
                    </a:cubicBezTo>
                    <a:cubicBezTo>
                      <a:pt x="9" y="4"/>
                      <a:pt x="10" y="5"/>
                      <a:pt x="10" y="6"/>
                    </a:cubicBezTo>
                    <a:cubicBezTo>
                      <a:pt x="11" y="6"/>
                      <a:pt x="11" y="5"/>
                      <a:pt x="12" y="4"/>
                    </a:cubicBezTo>
                    <a:cubicBezTo>
                      <a:pt x="12" y="2"/>
                      <a:pt x="11" y="1"/>
                      <a:pt x="10" y="0"/>
                    </a:cubicBezTo>
                    <a:cubicBezTo>
                      <a:pt x="9" y="0"/>
                      <a:pt x="7" y="1"/>
                      <a:pt x="6" y="2"/>
                    </a:cubicBezTo>
                    <a:cubicBezTo>
                      <a:pt x="5" y="3"/>
                      <a:pt x="5"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133" name="Freeform 135"/>
              <p:cNvSpPr>
                <a:spLocks noEditPoints="1"/>
              </p:cNvSpPr>
              <p:nvPr/>
            </p:nvSpPr>
            <p:spPr bwMode="auto">
              <a:xfrm>
                <a:off x="1612" y="1807"/>
                <a:ext cx="21" cy="35"/>
              </a:xfrm>
              <a:custGeom>
                <a:avLst/>
                <a:gdLst/>
                <a:ahLst/>
                <a:cxnLst>
                  <a:cxn ang="0">
                    <a:pos x="11" y="1"/>
                  </a:cxn>
                  <a:cxn ang="0">
                    <a:pos x="2" y="11"/>
                  </a:cxn>
                  <a:cxn ang="0">
                    <a:pos x="3" y="24"/>
                  </a:cxn>
                  <a:cxn ang="0">
                    <a:pos x="13" y="14"/>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1"/>
                    </a:cubicBezTo>
                    <a:cubicBezTo>
                      <a:pt x="0" y="17"/>
                      <a:pt x="0" y="23"/>
                      <a:pt x="3" y="24"/>
                    </a:cubicBezTo>
                    <a:cubicBezTo>
                      <a:pt x="7" y="25"/>
                      <a:pt x="11" y="21"/>
                      <a:pt x="13" y="14"/>
                    </a:cubicBezTo>
                    <a:cubicBezTo>
                      <a:pt x="15" y="8"/>
                      <a:pt x="15" y="2"/>
                      <a:pt x="11" y="1"/>
                    </a:cubicBezTo>
                    <a:close/>
                    <a:moveTo>
                      <a:pt x="5" y="20"/>
                    </a:moveTo>
                    <a:cubicBezTo>
                      <a:pt x="3" y="19"/>
                      <a:pt x="2"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34" name="Freeform 136"/>
              <p:cNvSpPr>
                <a:spLocks/>
              </p:cNvSpPr>
              <p:nvPr/>
            </p:nvSpPr>
            <p:spPr bwMode="auto">
              <a:xfrm>
                <a:off x="1631" y="1801"/>
                <a:ext cx="6" cy="14"/>
              </a:xfrm>
              <a:custGeom>
                <a:avLst/>
                <a:gdLst/>
                <a:ahLst/>
                <a:cxnLst>
                  <a:cxn ang="0">
                    <a:pos x="4" y="0"/>
                  </a:cxn>
                  <a:cxn ang="0">
                    <a:pos x="2" y="2"/>
                  </a:cxn>
                  <a:cxn ang="0">
                    <a:pos x="1" y="5"/>
                  </a:cxn>
                  <a:cxn ang="0">
                    <a:pos x="0" y="8"/>
                  </a:cxn>
                  <a:cxn ang="0">
                    <a:pos x="0" y="10"/>
                  </a:cxn>
                  <a:cxn ang="0">
                    <a:pos x="3" y="5"/>
                  </a:cxn>
                  <a:cxn ang="0">
                    <a:pos x="4" y="0"/>
                  </a:cxn>
                </a:cxnLst>
                <a:rect l="0" t="0" r="r" b="b"/>
                <a:pathLst>
                  <a:path w="4" h="10">
                    <a:moveTo>
                      <a:pt x="4" y="0"/>
                    </a:moveTo>
                    <a:cubicBezTo>
                      <a:pt x="3" y="1"/>
                      <a:pt x="3" y="1"/>
                      <a:pt x="2" y="2"/>
                    </a:cubicBezTo>
                    <a:cubicBezTo>
                      <a:pt x="2" y="3"/>
                      <a:pt x="1" y="4"/>
                      <a:pt x="1" y="5"/>
                    </a:cubicBezTo>
                    <a:cubicBezTo>
                      <a:pt x="1" y="6"/>
                      <a:pt x="0" y="7"/>
                      <a:pt x="0" y="8"/>
                    </a:cubicBezTo>
                    <a:cubicBezTo>
                      <a:pt x="0" y="8"/>
                      <a:pt x="0" y="9"/>
                      <a:pt x="0" y="10"/>
                    </a:cubicBezTo>
                    <a:cubicBezTo>
                      <a:pt x="1" y="9"/>
                      <a:pt x="2" y="7"/>
                      <a:pt x="3" y="5"/>
                    </a:cubicBezTo>
                    <a:cubicBezTo>
                      <a:pt x="3" y="3"/>
                      <a:pt x="4" y="2"/>
                      <a:pt x="4" y="0"/>
                    </a:cubicBezTo>
                    <a:close/>
                  </a:path>
                </a:pathLst>
              </a:custGeom>
              <a:solidFill>
                <a:srgbClr val="808080"/>
              </a:solidFill>
              <a:ln w="9525">
                <a:noFill/>
                <a:round/>
                <a:headEnd/>
                <a:tailEnd/>
              </a:ln>
            </p:spPr>
            <p:txBody>
              <a:bodyPr/>
              <a:lstStyle/>
              <a:p>
                <a:endParaRPr lang="de-DE" dirty="0"/>
              </a:p>
            </p:txBody>
          </p:sp>
          <p:sp>
            <p:nvSpPr>
              <p:cNvPr id="135" name="Freeform 137"/>
              <p:cNvSpPr>
                <a:spLocks/>
              </p:cNvSpPr>
              <p:nvPr/>
            </p:nvSpPr>
            <p:spPr bwMode="auto">
              <a:xfrm>
                <a:off x="1620" y="1790"/>
                <a:ext cx="17" cy="34"/>
              </a:xfrm>
              <a:custGeom>
                <a:avLst/>
                <a:gdLst/>
                <a:ahLst/>
                <a:cxnLst>
                  <a:cxn ang="0">
                    <a:pos x="5" y="18"/>
                  </a:cxn>
                  <a:cxn ang="0">
                    <a:pos x="3"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1"/>
                  </a:cxn>
                  <a:cxn ang="0">
                    <a:pos x="5" y="18"/>
                  </a:cxn>
                </a:cxnLst>
                <a:rect l="0" t="0" r="r" b="b"/>
                <a:pathLst>
                  <a:path w="12" h="24">
                    <a:moveTo>
                      <a:pt x="5" y="18"/>
                    </a:moveTo>
                    <a:cubicBezTo>
                      <a:pt x="5" y="19"/>
                      <a:pt x="4" y="19"/>
                      <a:pt x="3" y="19"/>
                    </a:cubicBezTo>
                    <a:cubicBezTo>
                      <a:pt x="3" y="19"/>
                      <a:pt x="2" y="18"/>
                      <a:pt x="2" y="17"/>
                    </a:cubicBezTo>
                    <a:cubicBezTo>
                      <a:pt x="2" y="16"/>
                      <a:pt x="2" y="15"/>
                      <a:pt x="2" y="14"/>
                    </a:cubicBezTo>
                    <a:cubicBezTo>
                      <a:pt x="2" y="13"/>
                      <a:pt x="2" y="12"/>
                      <a:pt x="3" y="11"/>
                    </a:cubicBezTo>
                    <a:cubicBezTo>
                      <a:pt x="3" y="9"/>
                      <a:pt x="4" y="8"/>
                      <a:pt x="4" y="8"/>
                    </a:cubicBezTo>
                    <a:cubicBezTo>
                      <a:pt x="5" y="6"/>
                      <a:pt x="6" y="5"/>
                      <a:pt x="7" y="5"/>
                    </a:cubicBezTo>
                    <a:cubicBezTo>
                      <a:pt x="7" y="4"/>
                      <a:pt x="8" y="4"/>
                      <a:pt x="9" y="4"/>
                    </a:cubicBezTo>
                    <a:cubicBezTo>
                      <a:pt x="9" y="4"/>
                      <a:pt x="10" y="5"/>
                      <a:pt x="10" y="6"/>
                    </a:cubicBezTo>
                    <a:cubicBezTo>
                      <a:pt x="11" y="6"/>
                      <a:pt x="11" y="5"/>
                      <a:pt x="12" y="4"/>
                    </a:cubicBezTo>
                    <a:cubicBezTo>
                      <a:pt x="12" y="2"/>
                      <a:pt x="11" y="1"/>
                      <a:pt x="10" y="0"/>
                    </a:cubicBezTo>
                    <a:cubicBezTo>
                      <a:pt x="9" y="0"/>
                      <a:pt x="7" y="0"/>
                      <a:pt x="6" y="2"/>
                    </a:cubicBezTo>
                    <a:cubicBezTo>
                      <a:pt x="5" y="3"/>
                      <a:pt x="4"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136" name="Freeform 138"/>
              <p:cNvSpPr>
                <a:spLocks noEditPoints="1"/>
              </p:cNvSpPr>
              <p:nvPr/>
            </p:nvSpPr>
            <p:spPr bwMode="auto">
              <a:xfrm>
                <a:off x="1599" y="1843"/>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0"/>
                    </a:cubicBezTo>
                    <a:cubicBezTo>
                      <a:pt x="0" y="17"/>
                      <a:pt x="0" y="23"/>
                      <a:pt x="3" y="24"/>
                    </a:cubicBezTo>
                    <a:cubicBezTo>
                      <a:pt x="7" y="25"/>
                      <a:pt x="11" y="21"/>
                      <a:pt x="13" y="14"/>
                    </a:cubicBezTo>
                    <a:cubicBezTo>
                      <a:pt x="15" y="8"/>
                      <a:pt x="15" y="2"/>
                      <a:pt x="11" y="1"/>
                    </a:cubicBezTo>
                    <a:close/>
                    <a:moveTo>
                      <a:pt x="5" y="20"/>
                    </a:moveTo>
                    <a:cubicBezTo>
                      <a:pt x="3" y="19"/>
                      <a:pt x="2" y="15"/>
                      <a:pt x="4" y="11"/>
                    </a:cubicBezTo>
                    <a:cubicBezTo>
                      <a:pt x="5" y="7"/>
                      <a:pt x="8" y="4"/>
                      <a:pt x="10" y="5"/>
                    </a:cubicBezTo>
                    <a:cubicBezTo>
                      <a:pt x="12" y="6"/>
                      <a:pt x="13"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37" name="Freeform 139"/>
              <p:cNvSpPr>
                <a:spLocks/>
              </p:cNvSpPr>
              <p:nvPr/>
            </p:nvSpPr>
            <p:spPr bwMode="auto">
              <a:xfrm>
                <a:off x="1619" y="1838"/>
                <a:ext cx="5" cy="14"/>
              </a:xfrm>
              <a:custGeom>
                <a:avLst/>
                <a:gdLst/>
                <a:ahLst/>
                <a:cxnLst>
                  <a:cxn ang="0">
                    <a:pos x="4" y="0"/>
                  </a:cxn>
                  <a:cxn ang="0">
                    <a:pos x="2" y="1"/>
                  </a:cxn>
                  <a:cxn ang="0">
                    <a:pos x="1" y="5"/>
                  </a:cxn>
                  <a:cxn ang="0">
                    <a:pos x="0" y="8"/>
                  </a:cxn>
                  <a:cxn ang="0">
                    <a:pos x="0" y="10"/>
                  </a:cxn>
                  <a:cxn ang="0">
                    <a:pos x="3" y="5"/>
                  </a:cxn>
                  <a:cxn ang="0">
                    <a:pos x="4" y="0"/>
                  </a:cxn>
                </a:cxnLst>
                <a:rect l="0" t="0" r="r" b="b"/>
                <a:pathLst>
                  <a:path w="4" h="10">
                    <a:moveTo>
                      <a:pt x="4" y="0"/>
                    </a:moveTo>
                    <a:cubicBezTo>
                      <a:pt x="3" y="0"/>
                      <a:pt x="3" y="1"/>
                      <a:pt x="2" y="1"/>
                    </a:cubicBezTo>
                    <a:cubicBezTo>
                      <a:pt x="2" y="2"/>
                      <a:pt x="1" y="4"/>
                      <a:pt x="1" y="5"/>
                    </a:cubicBezTo>
                    <a:cubicBezTo>
                      <a:pt x="1" y="6"/>
                      <a:pt x="0" y="7"/>
                      <a:pt x="0" y="8"/>
                    </a:cubicBezTo>
                    <a:cubicBezTo>
                      <a:pt x="0" y="8"/>
                      <a:pt x="0" y="9"/>
                      <a:pt x="0" y="10"/>
                    </a:cubicBezTo>
                    <a:cubicBezTo>
                      <a:pt x="1" y="9"/>
                      <a:pt x="2" y="7"/>
                      <a:pt x="3" y="5"/>
                    </a:cubicBezTo>
                    <a:cubicBezTo>
                      <a:pt x="3" y="3"/>
                      <a:pt x="4" y="1"/>
                      <a:pt x="4" y="0"/>
                    </a:cubicBezTo>
                    <a:close/>
                  </a:path>
                </a:pathLst>
              </a:custGeom>
              <a:solidFill>
                <a:srgbClr val="808080"/>
              </a:solidFill>
              <a:ln w="9525">
                <a:noFill/>
                <a:round/>
                <a:headEnd/>
                <a:tailEnd/>
              </a:ln>
            </p:spPr>
            <p:txBody>
              <a:bodyPr/>
              <a:lstStyle/>
              <a:p>
                <a:endParaRPr lang="de-DE" dirty="0"/>
              </a:p>
            </p:txBody>
          </p:sp>
          <p:sp>
            <p:nvSpPr>
              <p:cNvPr id="138" name="Freeform 140"/>
              <p:cNvSpPr>
                <a:spLocks/>
              </p:cNvSpPr>
              <p:nvPr/>
            </p:nvSpPr>
            <p:spPr bwMode="auto">
              <a:xfrm>
                <a:off x="1608" y="1827"/>
                <a:ext cx="16" cy="32"/>
              </a:xfrm>
              <a:custGeom>
                <a:avLst/>
                <a:gdLst/>
                <a:ahLst/>
                <a:cxnLst>
                  <a:cxn ang="0">
                    <a:pos x="5" y="18"/>
                  </a:cxn>
                  <a:cxn ang="0">
                    <a:pos x="3" y="19"/>
                  </a:cxn>
                  <a:cxn ang="0">
                    <a:pos x="2" y="17"/>
                  </a:cxn>
                  <a:cxn ang="0">
                    <a:pos x="2" y="14"/>
                  </a:cxn>
                  <a:cxn ang="0">
                    <a:pos x="3" y="10"/>
                  </a:cxn>
                  <a:cxn ang="0">
                    <a:pos x="4" y="7"/>
                  </a:cxn>
                  <a:cxn ang="0">
                    <a:pos x="7"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5" y="18"/>
                  </a:cxn>
                </a:cxnLst>
                <a:rect l="0" t="0" r="r" b="b"/>
                <a:pathLst>
                  <a:path w="12" h="23">
                    <a:moveTo>
                      <a:pt x="5" y="18"/>
                    </a:moveTo>
                    <a:cubicBezTo>
                      <a:pt x="5" y="19"/>
                      <a:pt x="4" y="19"/>
                      <a:pt x="3" y="19"/>
                    </a:cubicBezTo>
                    <a:cubicBezTo>
                      <a:pt x="3" y="19"/>
                      <a:pt x="2" y="18"/>
                      <a:pt x="2" y="17"/>
                    </a:cubicBezTo>
                    <a:cubicBezTo>
                      <a:pt x="2" y="16"/>
                      <a:pt x="2" y="15"/>
                      <a:pt x="2" y="14"/>
                    </a:cubicBezTo>
                    <a:cubicBezTo>
                      <a:pt x="2" y="13"/>
                      <a:pt x="2" y="12"/>
                      <a:pt x="3" y="10"/>
                    </a:cubicBezTo>
                    <a:cubicBezTo>
                      <a:pt x="3" y="9"/>
                      <a:pt x="4" y="8"/>
                      <a:pt x="4" y="7"/>
                    </a:cubicBezTo>
                    <a:cubicBezTo>
                      <a:pt x="5" y="6"/>
                      <a:pt x="6" y="5"/>
                      <a:pt x="7" y="5"/>
                    </a:cubicBezTo>
                    <a:cubicBezTo>
                      <a:pt x="7" y="4"/>
                      <a:pt x="8" y="4"/>
                      <a:pt x="9" y="4"/>
                    </a:cubicBezTo>
                    <a:cubicBezTo>
                      <a:pt x="9" y="4"/>
                      <a:pt x="10" y="5"/>
                      <a:pt x="10" y="6"/>
                    </a:cubicBezTo>
                    <a:cubicBezTo>
                      <a:pt x="11" y="5"/>
                      <a:pt x="11" y="5"/>
                      <a:pt x="12" y="4"/>
                    </a:cubicBezTo>
                    <a:cubicBezTo>
                      <a:pt x="12" y="2"/>
                      <a:pt x="11" y="0"/>
                      <a:pt x="10" y="0"/>
                    </a:cubicBezTo>
                    <a:cubicBezTo>
                      <a:pt x="9" y="0"/>
                      <a:pt x="7" y="0"/>
                      <a:pt x="6" y="2"/>
                    </a:cubicBezTo>
                    <a:cubicBezTo>
                      <a:pt x="5" y="2"/>
                      <a:pt x="4" y="3"/>
                      <a:pt x="4" y="5"/>
                    </a:cubicBezTo>
                    <a:cubicBezTo>
                      <a:pt x="3" y="6"/>
                      <a:pt x="2" y="8"/>
                      <a:pt x="1" y="10"/>
                    </a:cubicBezTo>
                    <a:cubicBezTo>
                      <a:pt x="1" y="12"/>
                      <a:pt x="0" y="14"/>
                      <a:pt x="0" y="15"/>
                    </a:cubicBezTo>
                    <a:cubicBezTo>
                      <a:pt x="0" y="17"/>
                      <a:pt x="0" y="18"/>
                      <a:pt x="0" y="19"/>
                    </a:cubicBezTo>
                    <a:cubicBezTo>
                      <a:pt x="0" y="21"/>
                      <a:pt x="1" y="23"/>
                      <a:pt x="2" y="23"/>
                    </a:cubicBezTo>
                    <a:cubicBezTo>
                      <a:pt x="3" y="23"/>
                      <a:pt x="5"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139" name="Freeform 141"/>
              <p:cNvSpPr>
                <a:spLocks noEditPoints="1"/>
              </p:cNvSpPr>
              <p:nvPr/>
            </p:nvSpPr>
            <p:spPr bwMode="auto">
              <a:xfrm>
                <a:off x="1586" y="1880"/>
                <a:ext cx="22"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0"/>
                    </a:cubicBezTo>
                    <a:cubicBezTo>
                      <a:pt x="0" y="17"/>
                      <a:pt x="0" y="23"/>
                      <a:pt x="3" y="24"/>
                    </a:cubicBezTo>
                    <a:cubicBezTo>
                      <a:pt x="6" y="25"/>
                      <a:pt x="11" y="21"/>
                      <a:pt x="13" y="14"/>
                    </a:cubicBezTo>
                    <a:cubicBezTo>
                      <a:pt x="15" y="8"/>
                      <a:pt x="14" y="2"/>
                      <a:pt x="11" y="1"/>
                    </a:cubicBezTo>
                    <a:close/>
                    <a:moveTo>
                      <a:pt x="5" y="20"/>
                    </a:moveTo>
                    <a:cubicBezTo>
                      <a:pt x="3" y="19"/>
                      <a:pt x="2" y="15"/>
                      <a:pt x="4" y="11"/>
                    </a:cubicBezTo>
                    <a:cubicBezTo>
                      <a:pt x="5" y="7"/>
                      <a:pt x="8" y="4"/>
                      <a:pt x="10" y="5"/>
                    </a:cubicBezTo>
                    <a:cubicBezTo>
                      <a:pt x="12" y="5"/>
                      <a:pt x="13"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40" name="Freeform 142"/>
              <p:cNvSpPr>
                <a:spLocks/>
              </p:cNvSpPr>
              <p:nvPr/>
            </p:nvSpPr>
            <p:spPr bwMode="auto">
              <a:xfrm>
                <a:off x="1606" y="1873"/>
                <a:ext cx="6" cy="15"/>
              </a:xfrm>
              <a:custGeom>
                <a:avLst/>
                <a:gdLst/>
                <a:ahLst/>
                <a:cxnLst>
                  <a:cxn ang="0">
                    <a:pos x="4" y="0"/>
                  </a:cxn>
                  <a:cxn ang="0">
                    <a:pos x="2" y="2"/>
                  </a:cxn>
                  <a:cxn ang="0">
                    <a:pos x="1" y="6"/>
                  </a:cxn>
                  <a:cxn ang="0">
                    <a:pos x="0" y="8"/>
                  </a:cxn>
                  <a:cxn ang="0">
                    <a:pos x="0" y="11"/>
                  </a:cxn>
                  <a:cxn ang="0">
                    <a:pos x="3" y="6"/>
                  </a:cxn>
                  <a:cxn ang="0">
                    <a:pos x="4" y="0"/>
                  </a:cxn>
                </a:cxnLst>
                <a:rect l="0" t="0" r="r" b="b"/>
                <a:pathLst>
                  <a:path w="4" h="11">
                    <a:moveTo>
                      <a:pt x="4" y="0"/>
                    </a:moveTo>
                    <a:cubicBezTo>
                      <a:pt x="3" y="1"/>
                      <a:pt x="3" y="2"/>
                      <a:pt x="2" y="2"/>
                    </a:cubicBezTo>
                    <a:cubicBezTo>
                      <a:pt x="2" y="3"/>
                      <a:pt x="1" y="4"/>
                      <a:pt x="1" y="6"/>
                    </a:cubicBezTo>
                    <a:cubicBezTo>
                      <a:pt x="1" y="7"/>
                      <a:pt x="0" y="8"/>
                      <a:pt x="0" y="8"/>
                    </a:cubicBezTo>
                    <a:cubicBezTo>
                      <a:pt x="0" y="9"/>
                      <a:pt x="0" y="10"/>
                      <a:pt x="0" y="11"/>
                    </a:cubicBezTo>
                    <a:cubicBezTo>
                      <a:pt x="1" y="10"/>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41" name="Freeform 143"/>
              <p:cNvSpPr>
                <a:spLocks/>
              </p:cNvSpPr>
              <p:nvPr/>
            </p:nvSpPr>
            <p:spPr bwMode="auto">
              <a:xfrm>
                <a:off x="1595" y="1863"/>
                <a:ext cx="17" cy="32"/>
              </a:xfrm>
              <a:custGeom>
                <a:avLst/>
                <a:gdLst/>
                <a:ahLst/>
                <a:cxnLst>
                  <a:cxn ang="0">
                    <a:pos x="5" y="18"/>
                  </a:cxn>
                  <a:cxn ang="0">
                    <a:pos x="3" y="19"/>
                  </a:cxn>
                  <a:cxn ang="0">
                    <a:pos x="2" y="17"/>
                  </a:cxn>
                  <a:cxn ang="0">
                    <a:pos x="2" y="14"/>
                  </a:cxn>
                  <a:cxn ang="0">
                    <a:pos x="3" y="10"/>
                  </a:cxn>
                  <a:cxn ang="0">
                    <a:pos x="4" y="7"/>
                  </a:cxn>
                  <a:cxn ang="0">
                    <a:pos x="6"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5" y="18"/>
                  </a:cxn>
                </a:cxnLst>
                <a:rect l="0" t="0" r="r" b="b"/>
                <a:pathLst>
                  <a:path w="12" h="23">
                    <a:moveTo>
                      <a:pt x="5" y="18"/>
                    </a:moveTo>
                    <a:cubicBezTo>
                      <a:pt x="5" y="19"/>
                      <a:pt x="4" y="19"/>
                      <a:pt x="3" y="19"/>
                    </a:cubicBezTo>
                    <a:cubicBezTo>
                      <a:pt x="3" y="19"/>
                      <a:pt x="2" y="18"/>
                      <a:pt x="2" y="17"/>
                    </a:cubicBezTo>
                    <a:cubicBezTo>
                      <a:pt x="2" y="16"/>
                      <a:pt x="2" y="15"/>
                      <a:pt x="2" y="14"/>
                    </a:cubicBezTo>
                    <a:cubicBezTo>
                      <a:pt x="2" y="13"/>
                      <a:pt x="2" y="11"/>
                      <a:pt x="3" y="10"/>
                    </a:cubicBezTo>
                    <a:cubicBezTo>
                      <a:pt x="3" y="9"/>
                      <a:pt x="4" y="8"/>
                      <a:pt x="4" y="7"/>
                    </a:cubicBezTo>
                    <a:cubicBezTo>
                      <a:pt x="5" y="6"/>
                      <a:pt x="6" y="5"/>
                      <a:pt x="6" y="5"/>
                    </a:cubicBezTo>
                    <a:cubicBezTo>
                      <a:pt x="7" y="4"/>
                      <a:pt x="8" y="4"/>
                      <a:pt x="9" y="4"/>
                    </a:cubicBezTo>
                    <a:cubicBezTo>
                      <a:pt x="9" y="4"/>
                      <a:pt x="9" y="5"/>
                      <a:pt x="10" y="6"/>
                    </a:cubicBezTo>
                    <a:cubicBezTo>
                      <a:pt x="10" y="5"/>
                      <a:pt x="11" y="5"/>
                      <a:pt x="12" y="4"/>
                    </a:cubicBezTo>
                    <a:cubicBezTo>
                      <a:pt x="12" y="2"/>
                      <a:pt x="11" y="0"/>
                      <a:pt x="10" y="0"/>
                    </a:cubicBezTo>
                    <a:cubicBezTo>
                      <a:pt x="9" y="0"/>
                      <a:pt x="7" y="0"/>
                      <a:pt x="6" y="2"/>
                    </a:cubicBezTo>
                    <a:cubicBezTo>
                      <a:pt x="5" y="2"/>
                      <a:pt x="4" y="3"/>
                      <a:pt x="4" y="5"/>
                    </a:cubicBezTo>
                    <a:cubicBezTo>
                      <a:pt x="3" y="6"/>
                      <a:pt x="2" y="8"/>
                      <a:pt x="1" y="10"/>
                    </a:cubicBezTo>
                    <a:cubicBezTo>
                      <a:pt x="0" y="12"/>
                      <a:pt x="0" y="14"/>
                      <a:pt x="0" y="15"/>
                    </a:cubicBezTo>
                    <a:cubicBezTo>
                      <a:pt x="0" y="17"/>
                      <a:pt x="0" y="18"/>
                      <a:pt x="0" y="19"/>
                    </a:cubicBezTo>
                    <a:cubicBezTo>
                      <a:pt x="0" y="21"/>
                      <a:pt x="1" y="23"/>
                      <a:pt x="2" y="23"/>
                    </a:cubicBezTo>
                    <a:cubicBezTo>
                      <a:pt x="3" y="23"/>
                      <a:pt x="4"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142" name="Freeform 144"/>
              <p:cNvSpPr>
                <a:spLocks noEditPoints="1"/>
              </p:cNvSpPr>
              <p:nvPr/>
            </p:nvSpPr>
            <p:spPr bwMode="auto">
              <a:xfrm>
                <a:off x="1574" y="1916"/>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3"/>
                  </a:cxn>
                  <a:cxn ang="0">
                    <a:pos x="5" y="20"/>
                  </a:cxn>
                </a:cxnLst>
                <a:rect l="0" t="0" r="r" b="b"/>
                <a:pathLst>
                  <a:path w="15" h="25">
                    <a:moveTo>
                      <a:pt x="11" y="1"/>
                    </a:moveTo>
                    <a:cubicBezTo>
                      <a:pt x="8" y="0"/>
                      <a:pt x="4" y="4"/>
                      <a:pt x="2" y="10"/>
                    </a:cubicBezTo>
                    <a:cubicBezTo>
                      <a:pt x="0" y="17"/>
                      <a:pt x="0" y="23"/>
                      <a:pt x="3" y="24"/>
                    </a:cubicBezTo>
                    <a:cubicBezTo>
                      <a:pt x="6" y="25"/>
                      <a:pt x="11" y="20"/>
                      <a:pt x="13" y="14"/>
                    </a:cubicBezTo>
                    <a:cubicBezTo>
                      <a:pt x="15" y="8"/>
                      <a:pt x="14" y="2"/>
                      <a:pt x="11" y="1"/>
                    </a:cubicBezTo>
                    <a:close/>
                    <a:moveTo>
                      <a:pt x="5" y="20"/>
                    </a:moveTo>
                    <a:cubicBezTo>
                      <a:pt x="3" y="19"/>
                      <a:pt x="2" y="15"/>
                      <a:pt x="4" y="11"/>
                    </a:cubicBezTo>
                    <a:cubicBezTo>
                      <a:pt x="5"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43" name="Freeform 145"/>
              <p:cNvSpPr>
                <a:spLocks/>
              </p:cNvSpPr>
              <p:nvPr/>
            </p:nvSpPr>
            <p:spPr bwMode="auto">
              <a:xfrm>
                <a:off x="1593" y="1909"/>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2" y="2"/>
                      <a:pt x="2" y="2"/>
                    </a:cubicBezTo>
                    <a:cubicBezTo>
                      <a:pt x="2" y="3"/>
                      <a:pt x="1" y="4"/>
                      <a:pt x="1" y="5"/>
                    </a:cubicBezTo>
                    <a:cubicBezTo>
                      <a:pt x="1" y="7"/>
                      <a:pt x="0" y="8"/>
                      <a:pt x="0" y="8"/>
                    </a:cubicBezTo>
                    <a:cubicBezTo>
                      <a:pt x="0" y="9"/>
                      <a:pt x="0" y="10"/>
                      <a:pt x="0" y="11"/>
                    </a:cubicBezTo>
                    <a:cubicBezTo>
                      <a:pt x="1" y="10"/>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44" name="Freeform 146"/>
              <p:cNvSpPr>
                <a:spLocks/>
              </p:cNvSpPr>
              <p:nvPr/>
            </p:nvSpPr>
            <p:spPr bwMode="auto">
              <a:xfrm>
                <a:off x="1582" y="1898"/>
                <a:ext cx="17" cy="34"/>
              </a:xfrm>
              <a:custGeom>
                <a:avLst/>
                <a:gdLst/>
                <a:ahLst/>
                <a:cxnLst>
                  <a:cxn ang="0">
                    <a:pos x="5" y="19"/>
                  </a:cxn>
                  <a:cxn ang="0">
                    <a:pos x="3" y="20"/>
                  </a:cxn>
                  <a:cxn ang="0">
                    <a:pos x="2" y="18"/>
                  </a:cxn>
                  <a:cxn ang="0">
                    <a:pos x="2" y="14"/>
                  </a:cxn>
                  <a:cxn ang="0">
                    <a:pos x="3" y="11"/>
                  </a:cxn>
                  <a:cxn ang="0">
                    <a:pos x="4" y="8"/>
                  </a:cxn>
                  <a:cxn ang="0">
                    <a:pos x="6" y="5"/>
                  </a:cxn>
                  <a:cxn ang="0">
                    <a:pos x="9"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5" y="19"/>
                  </a:cxn>
                </a:cxnLst>
                <a:rect l="0" t="0" r="r" b="b"/>
                <a:pathLst>
                  <a:path w="12" h="24">
                    <a:moveTo>
                      <a:pt x="5" y="19"/>
                    </a:moveTo>
                    <a:cubicBezTo>
                      <a:pt x="5" y="20"/>
                      <a:pt x="4" y="20"/>
                      <a:pt x="3" y="20"/>
                    </a:cubicBezTo>
                    <a:cubicBezTo>
                      <a:pt x="3" y="20"/>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9" y="5"/>
                    </a:cubicBezTo>
                    <a:cubicBezTo>
                      <a:pt x="9" y="5"/>
                      <a:pt x="9" y="6"/>
                      <a:pt x="10" y="7"/>
                    </a:cubicBezTo>
                    <a:cubicBezTo>
                      <a:pt x="10" y="6"/>
                      <a:pt x="11" y="6"/>
                      <a:pt x="12" y="5"/>
                    </a:cubicBezTo>
                    <a:cubicBezTo>
                      <a:pt x="12" y="3"/>
                      <a:pt x="11" y="1"/>
                      <a:pt x="10" y="1"/>
                    </a:cubicBezTo>
                    <a:cubicBezTo>
                      <a:pt x="9" y="0"/>
                      <a:pt x="7" y="1"/>
                      <a:pt x="6" y="2"/>
                    </a:cubicBezTo>
                    <a:cubicBezTo>
                      <a:pt x="5" y="3"/>
                      <a:pt x="4" y="4"/>
                      <a:pt x="4" y="5"/>
                    </a:cubicBezTo>
                    <a:cubicBezTo>
                      <a:pt x="3" y="7"/>
                      <a:pt x="2" y="9"/>
                      <a:pt x="1" y="11"/>
                    </a:cubicBezTo>
                    <a:cubicBezTo>
                      <a:pt x="0" y="13"/>
                      <a:pt x="0" y="14"/>
                      <a:pt x="0" y="16"/>
                    </a:cubicBezTo>
                    <a:cubicBezTo>
                      <a:pt x="0" y="18"/>
                      <a:pt x="0" y="19"/>
                      <a:pt x="0" y="20"/>
                    </a:cubicBezTo>
                    <a:cubicBezTo>
                      <a:pt x="0" y="22"/>
                      <a:pt x="1" y="23"/>
                      <a:pt x="2" y="24"/>
                    </a:cubicBezTo>
                    <a:cubicBezTo>
                      <a:pt x="3" y="24"/>
                      <a:pt x="5"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145" name="Freeform 147"/>
              <p:cNvSpPr>
                <a:spLocks noEditPoints="1"/>
              </p:cNvSpPr>
              <p:nvPr/>
            </p:nvSpPr>
            <p:spPr bwMode="auto">
              <a:xfrm>
                <a:off x="1561" y="1953"/>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3"/>
                  </a:cxn>
                  <a:cxn ang="0">
                    <a:pos x="5" y="20"/>
                  </a:cxn>
                </a:cxnLst>
                <a:rect l="0" t="0" r="r" b="b"/>
                <a:pathLst>
                  <a:path w="15" h="25">
                    <a:moveTo>
                      <a:pt x="11" y="1"/>
                    </a:moveTo>
                    <a:cubicBezTo>
                      <a:pt x="8" y="0"/>
                      <a:pt x="4" y="4"/>
                      <a:pt x="2" y="10"/>
                    </a:cubicBezTo>
                    <a:cubicBezTo>
                      <a:pt x="0" y="16"/>
                      <a:pt x="0" y="22"/>
                      <a:pt x="3" y="24"/>
                    </a:cubicBezTo>
                    <a:cubicBezTo>
                      <a:pt x="6" y="25"/>
                      <a:pt x="11" y="20"/>
                      <a:pt x="13" y="14"/>
                    </a:cubicBezTo>
                    <a:cubicBezTo>
                      <a:pt x="15" y="8"/>
                      <a:pt x="14" y="2"/>
                      <a:pt x="11" y="1"/>
                    </a:cubicBezTo>
                    <a:close/>
                    <a:moveTo>
                      <a:pt x="5" y="20"/>
                    </a:moveTo>
                    <a:cubicBezTo>
                      <a:pt x="3" y="19"/>
                      <a:pt x="2" y="15"/>
                      <a:pt x="4" y="11"/>
                    </a:cubicBezTo>
                    <a:cubicBezTo>
                      <a:pt x="5" y="7"/>
                      <a:pt x="8" y="4"/>
                      <a:pt x="10" y="5"/>
                    </a:cubicBezTo>
                    <a:cubicBezTo>
                      <a:pt x="12" y="5"/>
                      <a:pt x="12"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46" name="Freeform 148"/>
              <p:cNvSpPr>
                <a:spLocks/>
              </p:cNvSpPr>
              <p:nvPr/>
            </p:nvSpPr>
            <p:spPr bwMode="auto">
              <a:xfrm>
                <a:off x="1581" y="1946"/>
                <a:ext cx="5"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2" y="2"/>
                      <a:pt x="2" y="2"/>
                    </a:cubicBezTo>
                    <a:cubicBezTo>
                      <a:pt x="2" y="3"/>
                      <a:pt x="1"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47" name="Freeform 149"/>
              <p:cNvSpPr>
                <a:spLocks/>
              </p:cNvSpPr>
              <p:nvPr/>
            </p:nvSpPr>
            <p:spPr bwMode="auto">
              <a:xfrm>
                <a:off x="1570" y="1935"/>
                <a:ext cx="16" cy="33"/>
              </a:xfrm>
              <a:custGeom>
                <a:avLst/>
                <a:gdLst/>
                <a:ahLst/>
                <a:cxnLst>
                  <a:cxn ang="0">
                    <a:pos x="5" y="19"/>
                  </a:cxn>
                  <a:cxn ang="0">
                    <a:pos x="3" y="20"/>
                  </a:cxn>
                  <a:cxn ang="0">
                    <a:pos x="2" y="18"/>
                  </a:cxn>
                  <a:cxn ang="0">
                    <a:pos x="2" y="14"/>
                  </a:cxn>
                  <a:cxn ang="0">
                    <a:pos x="3" y="11"/>
                  </a:cxn>
                  <a:cxn ang="0">
                    <a:pos x="4" y="8"/>
                  </a:cxn>
                  <a:cxn ang="0">
                    <a:pos x="6" y="5"/>
                  </a:cxn>
                  <a:cxn ang="0">
                    <a:pos x="8"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5" y="19"/>
                  </a:cxn>
                </a:cxnLst>
                <a:rect l="0" t="0" r="r" b="b"/>
                <a:pathLst>
                  <a:path w="12" h="24">
                    <a:moveTo>
                      <a:pt x="5" y="19"/>
                    </a:moveTo>
                    <a:cubicBezTo>
                      <a:pt x="5" y="20"/>
                      <a:pt x="4" y="20"/>
                      <a:pt x="3" y="20"/>
                    </a:cubicBezTo>
                    <a:cubicBezTo>
                      <a:pt x="3" y="20"/>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8" y="5"/>
                    </a:cubicBezTo>
                    <a:cubicBezTo>
                      <a:pt x="9" y="5"/>
                      <a:pt x="9" y="6"/>
                      <a:pt x="10" y="7"/>
                    </a:cubicBezTo>
                    <a:cubicBezTo>
                      <a:pt x="10" y="6"/>
                      <a:pt x="11" y="5"/>
                      <a:pt x="12" y="5"/>
                    </a:cubicBezTo>
                    <a:cubicBezTo>
                      <a:pt x="12" y="3"/>
                      <a:pt x="11" y="1"/>
                      <a:pt x="10" y="1"/>
                    </a:cubicBezTo>
                    <a:cubicBezTo>
                      <a:pt x="9" y="0"/>
                      <a:pt x="7" y="1"/>
                      <a:pt x="6" y="2"/>
                    </a:cubicBezTo>
                    <a:cubicBezTo>
                      <a:pt x="5" y="3"/>
                      <a:pt x="4" y="4"/>
                      <a:pt x="4" y="5"/>
                    </a:cubicBezTo>
                    <a:cubicBezTo>
                      <a:pt x="3" y="7"/>
                      <a:pt x="2" y="9"/>
                      <a:pt x="1" y="11"/>
                    </a:cubicBezTo>
                    <a:cubicBezTo>
                      <a:pt x="0" y="12"/>
                      <a:pt x="0" y="14"/>
                      <a:pt x="0" y="16"/>
                    </a:cubicBezTo>
                    <a:cubicBezTo>
                      <a:pt x="0" y="18"/>
                      <a:pt x="0" y="19"/>
                      <a:pt x="0" y="20"/>
                    </a:cubicBezTo>
                    <a:cubicBezTo>
                      <a:pt x="0" y="22"/>
                      <a:pt x="1" y="23"/>
                      <a:pt x="2" y="24"/>
                    </a:cubicBezTo>
                    <a:cubicBezTo>
                      <a:pt x="3" y="24"/>
                      <a:pt x="4"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148" name="Freeform 150"/>
              <p:cNvSpPr>
                <a:spLocks noEditPoints="1"/>
              </p:cNvSpPr>
              <p:nvPr/>
            </p:nvSpPr>
            <p:spPr bwMode="auto">
              <a:xfrm>
                <a:off x="1549" y="1988"/>
                <a:ext cx="21" cy="35"/>
              </a:xfrm>
              <a:custGeom>
                <a:avLst/>
                <a:gdLst/>
                <a:ahLst/>
                <a:cxnLst>
                  <a:cxn ang="0">
                    <a:pos x="11" y="1"/>
                  </a:cxn>
                  <a:cxn ang="0">
                    <a:pos x="2" y="11"/>
                  </a:cxn>
                  <a:cxn ang="0">
                    <a:pos x="3" y="24"/>
                  </a:cxn>
                  <a:cxn ang="0">
                    <a:pos x="13" y="15"/>
                  </a:cxn>
                  <a:cxn ang="0">
                    <a:pos x="11" y="1"/>
                  </a:cxn>
                  <a:cxn ang="0">
                    <a:pos x="5" y="20"/>
                  </a:cxn>
                  <a:cxn ang="0">
                    <a:pos x="4" y="12"/>
                  </a:cxn>
                  <a:cxn ang="0">
                    <a:pos x="10" y="5"/>
                  </a:cxn>
                  <a:cxn ang="0">
                    <a:pos x="11" y="14"/>
                  </a:cxn>
                  <a:cxn ang="0">
                    <a:pos x="5" y="20"/>
                  </a:cxn>
                </a:cxnLst>
                <a:rect l="0" t="0" r="r" b="b"/>
                <a:pathLst>
                  <a:path w="15" h="25">
                    <a:moveTo>
                      <a:pt x="11" y="1"/>
                    </a:moveTo>
                    <a:cubicBezTo>
                      <a:pt x="8" y="0"/>
                      <a:pt x="4" y="5"/>
                      <a:pt x="2" y="11"/>
                    </a:cubicBezTo>
                    <a:cubicBezTo>
                      <a:pt x="0" y="17"/>
                      <a:pt x="0" y="23"/>
                      <a:pt x="3" y="24"/>
                    </a:cubicBezTo>
                    <a:cubicBezTo>
                      <a:pt x="6" y="25"/>
                      <a:pt x="11" y="21"/>
                      <a:pt x="13" y="15"/>
                    </a:cubicBezTo>
                    <a:cubicBezTo>
                      <a:pt x="15" y="9"/>
                      <a:pt x="14" y="3"/>
                      <a:pt x="11" y="1"/>
                    </a:cubicBezTo>
                    <a:close/>
                    <a:moveTo>
                      <a:pt x="5" y="20"/>
                    </a:moveTo>
                    <a:cubicBezTo>
                      <a:pt x="3" y="20"/>
                      <a:pt x="2" y="16"/>
                      <a:pt x="4" y="12"/>
                    </a:cubicBezTo>
                    <a:cubicBezTo>
                      <a:pt x="5" y="7"/>
                      <a:pt x="8" y="5"/>
                      <a:pt x="10" y="5"/>
                    </a:cubicBezTo>
                    <a:cubicBezTo>
                      <a:pt x="12" y="6"/>
                      <a:pt x="12"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49" name="Freeform 151"/>
              <p:cNvSpPr>
                <a:spLocks/>
              </p:cNvSpPr>
              <p:nvPr/>
            </p:nvSpPr>
            <p:spPr bwMode="auto">
              <a:xfrm>
                <a:off x="1568" y="1982"/>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2" y="1"/>
                      <a:pt x="2" y="2"/>
                    </a:cubicBezTo>
                    <a:cubicBezTo>
                      <a:pt x="2" y="3"/>
                      <a:pt x="1"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50" name="Freeform 152"/>
              <p:cNvSpPr>
                <a:spLocks/>
              </p:cNvSpPr>
              <p:nvPr/>
            </p:nvSpPr>
            <p:spPr bwMode="auto">
              <a:xfrm>
                <a:off x="1557" y="1971"/>
                <a:ext cx="17" cy="34"/>
              </a:xfrm>
              <a:custGeom>
                <a:avLst/>
                <a:gdLst/>
                <a:ahLst/>
                <a:cxnLst>
                  <a:cxn ang="0">
                    <a:pos x="5" y="19"/>
                  </a:cxn>
                  <a:cxn ang="0">
                    <a:pos x="3" y="20"/>
                  </a:cxn>
                  <a:cxn ang="0">
                    <a:pos x="2" y="18"/>
                  </a:cxn>
                  <a:cxn ang="0">
                    <a:pos x="2" y="14"/>
                  </a:cxn>
                  <a:cxn ang="0">
                    <a:pos x="3" y="11"/>
                  </a:cxn>
                  <a:cxn ang="0">
                    <a:pos x="4" y="8"/>
                  </a:cxn>
                  <a:cxn ang="0">
                    <a:pos x="6" y="5"/>
                  </a:cxn>
                  <a:cxn ang="0">
                    <a:pos x="8" y="4"/>
                  </a:cxn>
                  <a:cxn ang="0">
                    <a:pos x="10" y="6"/>
                  </a:cxn>
                  <a:cxn ang="0">
                    <a:pos x="12" y="4"/>
                  </a:cxn>
                  <a:cxn ang="0">
                    <a:pos x="10" y="1"/>
                  </a:cxn>
                  <a:cxn ang="0">
                    <a:pos x="6" y="2"/>
                  </a:cxn>
                  <a:cxn ang="0">
                    <a:pos x="4" y="5"/>
                  </a:cxn>
                  <a:cxn ang="0">
                    <a:pos x="1" y="10"/>
                  </a:cxn>
                  <a:cxn ang="0">
                    <a:pos x="0" y="16"/>
                  </a:cxn>
                  <a:cxn ang="0">
                    <a:pos x="0" y="20"/>
                  </a:cxn>
                  <a:cxn ang="0">
                    <a:pos x="2" y="23"/>
                  </a:cxn>
                  <a:cxn ang="0">
                    <a:pos x="6" y="22"/>
                  </a:cxn>
                  <a:cxn ang="0">
                    <a:pos x="5" y="19"/>
                  </a:cxn>
                </a:cxnLst>
                <a:rect l="0" t="0" r="r" b="b"/>
                <a:pathLst>
                  <a:path w="12" h="24">
                    <a:moveTo>
                      <a:pt x="5" y="19"/>
                    </a:moveTo>
                    <a:cubicBezTo>
                      <a:pt x="5" y="19"/>
                      <a:pt x="4" y="20"/>
                      <a:pt x="3" y="20"/>
                    </a:cubicBezTo>
                    <a:cubicBezTo>
                      <a:pt x="3" y="19"/>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8" y="4"/>
                    </a:cubicBezTo>
                    <a:cubicBezTo>
                      <a:pt x="9" y="5"/>
                      <a:pt x="9" y="5"/>
                      <a:pt x="10" y="6"/>
                    </a:cubicBezTo>
                    <a:cubicBezTo>
                      <a:pt x="10" y="6"/>
                      <a:pt x="11" y="5"/>
                      <a:pt x="12" y="4"/>
                    </a:cubicBezTo>
                    <a:cubicBezTo>
                      <a:pt x="12" y="2"/>
                      <a:pt x="11" y="1"/>
                      <a:pt x="10" y="1"/>
                    </a:cubicBezTo>
                    <a:cubicBezTo>
                      <a:pt x="9" y="0"/>
                      <a:pt x="7" y="1"/>
                      <a:pt x="6" y="2"/>
                    </a:cubicBezTo>
                    <a:cubicBezTo>
                      <a:pt x="5" y="3"/>
                      <a:pt x="4" y="4"/>
                      <a:pt x="4" y="5"/>
                    </a:cubicBezTo>
                    <a:cubicBezTo>
                      <a:pt x="3" y="7"/>
                      <a:pt x="2" y="8"/>
                      <a:pt x="1" y="10"/>
                    </a:cubicBezTo>
                    <a:cubicBezTo>
                      <a:pt x="0" y="12"/>
                      <a:pt x="0" y="14"/>
                      <a:pt x="0" y="16"/>
                    </a:cubicBezTo>
                    <a:cubicBezTo>
                      <a:pt x="0" y="17"/>
                      <a:pt x="0" y="19"/>
                      <a:pt x="0" y="20"/>
                    </a:cubicBezTo>
                    <a:cubicBezTo>
                      <a:pt x="0" y="22"/>
                      <a:pt x="1" y="23"/>
                      <a:pt x="2" y="23"/>
                    </a:cubicBezTo>
                    <a:cubicBezTo>
                      <a:pt x="3" y="24"/>
                      <a:pt x="4"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151" name="Freeform 153"/>
              <p:cNvSpPr>
                <a:spLocks noEditPoints="1"/>
              </p:cNvSpPr>
              <p:nvPr/>
            </p:nvSpPr>
            <p:spPr bwMode="auto">
              <a:xfrm>
                <a:off x="1535" y="2024"/>
                <a:ext cx="22" cy="35"/>
              </a:xfrm>
              <a:custGeom>
                <a:avLst/>
                <a:gdLst/>
                <a:ahLst/>
                <a:cxnLst>
                  <a:cxn ang="0">
                    <a:pos x="12" y="1"/>
                  </a:cxn>
                  <a:cxn ang="0">
                    <a:pos x="3" y="11"/>
                  </a:cxn>
                  <a:cxn ang="0">
                    <a:pos x="4" y="24"/>
                  </a:cxn>
                  <a:cxn ang="0">
                    <a:pos x="14" y="15"/>
                  </a:cxn>
                  <a:cxn ang="0">
                    <a:pos x="12" y="1"/>
                  </a:cxn>
                  <a:cxn ang="0">
                    <a:pos x="6" y="20"/>
                  </a:cxn>
                  <a:cxn ang="0">
                    <a:pos x="5" y="12"/>
                  </a:cxn>
                  <a:cxn ang="0">
                    <a:pos x="11" y="5"/>
                  </a:cxn>
                  <a:cxn ang="0">
                    <a:pos x="12" y="14"/>
                  </a:cxn>
                  <a:cxn ang="0">
                    <a:pos x="6" y="20"/>
                  </a:cxn>
                </a:cxnLst>
                <a:rect l="0" t="0" r="r" b="b"/>
                <a:pathLst>
                  <a:path w="16" h="25">
                    <a:moveTo>
                      <a:pt x="12" y="1"/>
                    </a:moveTo>
                    <a:cubicBezTo>
                      <a:pt x="9" y="0"/>
                      <a:pt x="5" y="5"/>
                      <a:pt x="3" y="11"/>
                    </a:cubicBezTo>
                    <a:cubicBezTo>
                      <a:pt x="0" y="17"/>
                      <a:pt x="1" y="23"/>
                      <a:pt x="4" y="24"/>
                    </a:cubicBezTo>
                    <a:cubicBezTo>
                      <a:pt x="7" y="25"/>
                      <a:pt x="12" y="21"/>
                      <a:pt x="14" y="15"/>
                    </a:cubicBezTo>
                    <a:cubicBezTo>
                      <a:pt x="16" y="8"/>
                      <a:pt x="15" y="2"/>
                      <a:pt x="12" y="1"/>
                    </a:cubicBezTo>
                    <a:close/>
                    <a:moveTo>
                      <a:pt x="6" y="20"/>
                    </a:moveTo>
                    <a:cubicBezTo>
                      <a:pt x="4" y="20"/>
                      <a:pt x="3" y="16"/>
                      <a:pt x="5" y="12"/>
                    </a:cubicBezTo>
                    <a:cubicBezTo>
                      <a:pt x="6" y="7"/>
                      <a:pt x="9" y="5"/>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152" name="Freeform 154"/>
              <p:cNvSpPr>
                <a:spLocks/>
              </p:cNvSpPr>
              <p:nvPr/>
            </p:nvSpPr>
            <p:spPr bwMode="auto">
              <a:xfrm>
                <a:off x="1556" y="2019"/>
                <a:ext cx="5" cy="15"/>
              </a:xfrm>
              <a:custGeom>
                <a:avLst/>
                <a:gdLst/>
                <a:ahLst/>
                <a:cxnLst>
                  <a:cxn ang="0">
                    <a:pos x="4" y="0"/>
                  </a:cxn>
                  <a:cxn ang="0">
                    <a:pos x="2" y="2"/>
                  </a:cxn>
                  <a:cxn ang="0">
                    <a:pos x="1" y="5"/>
                  </a:cxn>
                  <a:cxn ang="0">
                    <a:pos x="0" y="8"/>
                  </a:cxn>
                  <a:cxn ang="0">
                    <a:pos x="0" y="11"/>
                  </a:cxn>
                  <a:cxn ang="0">
                    <a:pos x="2" y="6"/>
                  </a:cxn>
                  <a:cxn ang="0">
                    <a:pos x="4" y="0"/>
                  </a:cxn>
                </a:cxnLst>
                <a:rect l="0" t="0" r="r" b="b"/>
                <a:pathLst>
                  <a:path w="4" h="11">
                    <a:moveTo>
                      <a:pt x="4" y="0"/>
                    </a:moveTo>
                    <a:cubicBezTo>
                      <a:pt x="3" y="1"/>
                      <a:pt x="2" y="1"/>
                      <a:pt x="2" y="2"/>
                    </a:cubicBezTo>
                    <a:cubicBezTo>
                      <a:pt x="2" y="3"/>
                      <a:pt x="1" y="4"/>
                      <a:pt x="1" y="5"/>
                    </a:cubicBezTo>
                    <a:cubicBezTo>
                      <a:pt x="0" y="6"/>
                      <a:pt x="0" y="7"/>
                      <a:pt x="0" y="8"/>
                    </a:cubicBezTo>
                    <a:cubicBezTo>
                      <a:pt x="0" y="9"/>
                      <a:pt x="0" y="10"/>
                      <a:pt x="0" y="11"/>
                    </a:cubicBezTo>
                    <a:cubicBezTo>
                      <a:pt x="1" y="9"/>
                      <a:pt x="2" y="8"/>
                      <a:pt x="2"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53" name="Freeform 155"/>
              <p:cNvSpPr>
                <a:spLocks/>
              </p:cNvSpPr>
              <p:nvPr/>
            </p:nvSpPr>
            <p:spPr bwMode="auto">
              <a:xfrm>
                <a:off x="1544" y="2007"/>
                <a:ext cx="17" cy="34"/>
              </a:xfrm>
              <a:custGeom>
                <a:avLst/>
                <a:gdLst/>
                <a:ahLst/>
                <a:cxnLst>
                  <a:cxn ang="0">
                    <a:pos x="5" y="19"/>
                  </a:cxn>
                  <a:cxn ang="0">
                    <a:pos x="3" y="20"/>
                  </a:cxn>
                  <a:cxn ang="0">
                    <a:pos x="2" y="18"/>
                  </a:cxn>
                  <a:cxn ang="0">
                    <a:pos x="2" y="14"/>
                  </a:cxn>
                  <a:cxn ang="0">
                    <a:pos x="3" y="11"/>
                  </a:cxn>
                  <a:cxn ang="0">
                    <a:pos x="4" y="8"/>
                  </a:cxn>
                  <a:cxn ang="0">
                    <a:pos x="6" y="5"/>
                  </a:cxn>
                  <a:cxn ang="0">
                    <a:pos x="8" y="4"/>
                  </a:cxn>
                  <a:cxn ang="0">
                    <a:pos x="10" y="6"/>
                  </a:cxn>
                  <a:cxn ang="0">
                    <a:pos x="12" y="4"/>
                  </a:cxn>
                  <a:cxn ang="0">
                    <a:pos x="10" y="0"/>
                  </a:cxn>
                  <a:cxn ang="0">
                    <a:pos x="6" y="2"/>
                  </a:cxn>
                  <a:cxn ang="0">
                    <a:pos x="3" y="5"/>
                  </a:cxn>
                  <a:cxn ang="0">
                    <a:pos x="1" y="10"/>
                  </a:cxn>
                  <a:cxn ang="0">
                    <a:pos x="0" y="16"/>
                  </a:cxn>
                  <a:cxn ang="0">
                    <a:pos x="0" y="20"/>
                  </a:cxn>
                  <a:cxn ang="0">
                    <a:pos x="2" y="23"/>
                  </a:cxn>
                  <a:cxn ang="0">
                    <a:pos x="6" y="22"/>
                  </a:cxn>
                  <a:cxn ang="0">
                    <a:pos x="5" y="19"/>
                  </a:cxn>
                </a:cxnLst>
                <a:rect l="0" t="0" r="r" b="b"/>
                <a:pathLst>
                  <a:path w="12" h="24">
                    <a:moveTo>
                      <a:pt x="5" y="19"/>
                    </a:moveTo>
                    <a:cubicBezTo>
                      <a:pt x="5" y="19"/>
                      <a:pt x="4" y="20"/>
                      <a:pt x="3" y="20"/>
                    </a:cubicBezTo>
                    <a:cubicBezTo>
                      <a:pt x="2" y="19"/>
                      <a:pt x="2" y="19"/>
                      <a:pt x="2" y="18"/>
                    </a:cubicBezTo>
                    <a:cubicBezTo>
                      <a:pt x="2" y="17"/>
                      <a:pt x="2" y="15"/>
                      <a:pt x="2" y="14"/>
                    </a:cubicBezTo>
                    <a:cubicBezTo>
                      <a:pt x="2" y="13"/>
                      <a:pt x="2" y="12"/>
                      <a:pt x="3" y="11"/>
                    </a:cubicBezTo>
                    <a:cubicBezTo>
                      <a:pt x="3" y="10"/>
                      <a:pt x="4" y="9"/>
                      <a:pt x="4" y="8"/>
                    </a:cubicBezTo>
                    <a:cubicBezTo>
                      <a:pt x="5" y="7"/>
                      <a:pt x="6" y="6"/>
                      <a:pt x="6" y="5"/>
                    </a:cubicBezTo>
                    <a:cubicBezTo>
                      <a:pt x="7" y="5"/>
                      <a:pt x="8" y="4"/>
                      <a:pt x="8" y="4"/>
                    </a:cubicBezTo>
                    <a:cubicBezTo>
                      <a:pt x="9" y="5"/>
                      <a:pt x="9" y="5"/>
                      <a:pt x="10" y="6"/>
                    </a:cubicBezTo>
                    <a:cubicBezTo>
                      <a:pt x="10" y="6"/>
                      <a:pt x="11" y="5"/>
                      <a:pt x="12" y="4"/>
                    </a:cubicBezTo>
                    <a:cubicBezTo>
                      <a:pt x="12" y="2"/>
                      <a:pt x="11" y="1"/>
                      <a:pt x="10" y="0"/>
                    </a:cubicBezTo>
                    <a:cubicBezTo>
                      <a:pt x="9" y="0"/>
                      <a:pt x="7" y="1"/>
                      <a:pt x="6" y="2"/>
                    </a:cubicBezTo>
                    <a:cubicBezTo>
                      <a:pt x="5" y="3"/>
                      <a:pt x="4" y="4"/>
                      <a:pt x="3" y="5"/>
                    </a:cubicBezTo>
                    <a:cubicBezTo>
                      <a:pt x="3" y="7"/>
                      <a:pt x="2" y="8"/>
                      <a:pt x="1" y="10"/>
                    </a:cubicBezTo>
                    <a:cubicBezTo>
                      <a:pt x="0" y="12"/>
                      <a:pt x="0" y="14"/>
                      <a:pt x="0" y="16"/>
                    </a:cubicBezTo>
                    <a:cubicBezTo>
                      <a:pt x="0" y="17"/>
                      <a:pt x="0" y="19"/>
                      <a:pt x="0" y="20"/>
                    </a:cubicBezTo>
                    <a:cubicBezTo>
                      <a:pt x="0" y="22"/>
                      <a:pt x="1" y="23"/>
                      <a:pt x="2" y="23"/>
                    </a:cubicBezTo>
                    <a:cubicBezTo>
                      <a:pt x="3" y="24"/>
                      <a:pt x="4" y="23"/>
                      <a:pt x="6" y="22"/>
                    </a:cubicBezTo>
                    <a:cubicBezTo>
                      <a:pt x="6" y="21"/>
                      <a:pt x="6" y="19"/>
                      <a:pt x="5" y="19"/>
                    </a:cubicBezTo>
                    <a:close/>
                  </a:path>
                </a:pathLst>
              </a:custGeom>
              <a:solidFill>
                <a:srgbClr val="808080"/>
              </a:solidFill>
              <a:ln w="9525">
                <a:noFill/>
                <a:round/>
                <a:headEnd/>
                <a:tailEnd/>
              </a:ln>
            </p:spPr>
            <p:txBody>
              <a:bodyPr/>
              <a:lstStyle/>
              <a:p>
                <a:endParaRPr lang="de-DE" dirty="0"/>
              </a:p>
            </p:txBody>
          </p:sp>
          <p:sp>
            <p:nvSpPr>
              <p:cNvPr id="154" name="Freeform 156"/>
              <p:cNvSpPr>
                <a:spLocks noEditPoints="1"/>
              </p:cNvSpPr>
              <p:nvPr/>
            </p:nvSpPr>
            <p:spPr bwMode="auto">
              <a:xfrm>
                <a:off x="1522" y="2061"/>
                <a:ext cx="22" cy="35"/>
              </a:xfrm>
              <a:custGeom>
                <a:avLst/>
                <a:gdLst/>
                <a:ahLst/>
                <a:cxnLst>
                  <a:cxn ang="0">
                    <a:pos x="12" y="1"/>
                  </a:cxn>
                  <a:cxn ang="0">
                    <a:pos x="3" y="11"/>
                  </a:cxn>
                  <a:cxn ang="0">
                    <a:pos x="4" y="24"/>
                  </a:cxn>
                  <a:cxn ang="0">
                    <a:pos x="14" y="15"/>
                  </a:cxn>
                  <a:cxn ang="0">
                    <a:pos x="12" y="1"/>
                  </a:cxn>
                  <a:cxn ang="0">
                    <a:pos x="6" y="20"/>
                  </a:cxn>
                  <a:cxn ang="0">
                    <a:pos x="5" y="11"/>
                  </a:cxn>
                  <a:cxn ang="0">
                    <a:pos x="11" y="5"/>
                  </a:cxn>
                  <a:cxn ang="0">
                    <a:pos x="12" y="14"/>
                  </a:cxn>
                  <a:cxn ang="0">
                    <a:pos x="6" y="20"/>
                  </a:cxn>
                </a:cxnLst>
                <a:rect l="0" t="0" r="r" b="b"/>
                <a:pathLst>
                  <a:path w="16" h="25">
                    <a:moveTo>
                      <a:pt x="12" y="1"/>
                    </a:moveTo>
                    <a:cubicBezTo>
                      <a:pt x="9" y="0"/>
                      <a:pt x="5" y="4"/>
                      <a:pt x="3" y="11"/>
                    </a:cubicBezTo>
                    <a:cubicBezTo>
                      <a:pt x="0" y="17"/>
                      <a:pt x="1" y="23"/>
                      <a:pt x="4" y="24"/>
                    </a:cubicBezTo>
                    <a:cubicBezTo>
                      <a:pt x="7" y="25"/>
                      <a:pt x="12" y="21"/>
                      <a:pt x="14" y="15"/>
                    </a:cubicBezTo>
                    <a:cubicBezTo>
                      <a:pt x="16" y="8"/>
                      <a:pt x="15" y="2"/>
                      <a:pt x="12" y="1"/>
                    </a:cubicBezTo>
                    <a:close/>
                    <a:moveTo>
                      <a:pt x="6" y="20"/>
                    </a:moveTo>
                    <a:cubicBezTo>
                      <a:pt x="4" y="20"/>
                      <a:pt x="3" y="16"/>
                      <a:pt x="5" y="11"/>
                    </a:cubicBezTo>
                    <a:cubicBezTo>
                      <a:pt x="6" y="7"/>
                      <a:pt x="9" y="4"/>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155" name="Freeform 157"/>
              <p:cNvSpPr>
                <a:spLocks/>
              </p:cNvSpPr>
              <p:nvPr/>
            </p:nvSpPr>
            <p:spPr bwMode="auto">
              <a:xfrm>
                <a:off x="1543" y="2055"/>
                <a:ext cx="6" cy="15"/>
              </a:xfrm>
              <a:custGeom>
                <a:avLst/>
                <a:gdLst/>
                <a:ahLst/>
                <a:cxnLst>
                  <a:cxn ang="0">
                    <a:pos x="4" y="0"/>
                  </a:cxn>
                  <a:cxn ang="0">
                    <a:pos x="2" y="2"/>
                  </a:cxn>
                  <a:cxn ang="0">
                    <a:pos x="1" y="5"/>
                  </a:cxn>
                  <a:cxn ang="0">
                    <a:pos x="0" y="8"/>
                  </a:cxn>
                  <a:cxn ang="0">
                    <a:pos x="0" y="11"/>
                  </a:cxn>
                  <a:cxn ang="0">
                    <a:pos x="2" y="6"/>
                  </a:cxn>
                  <a:cxn ang="0">
                    <a:pos x="4" y="0"/>
                  </a:cxn>
                </a:cxnLst>
                <a:rect l="0" t="0" r="r" b="b"/>
                <a:pathLst>
                  <a:path w="4" h="11">
                    <a:moveTo>
                      <a:pt x="4" y="0"/>
                    </a:moveTo>
                    <a:cubicBezTo>
                      <a:pt x="3" y="1"/>
                      <a:pt x="2" y="1"/>
                      <a:pt x="2" y="2"/>
                    </a:cubicBezTo>
                    <a:cubicBezTo>
                      <a:pt x="1" y="3"/>
                      <a:pt x="1" y="4"/>
                      <a:pt x="1" y="5"/>
                    </a:cubicBezTo>
                    <a:cubicBezTo>
                      <a:pt x="0" y="6"/>
                      <a:pt x="0" y="7"/>
                      <a:pt x="0" y="8"/>
                    </a:cubicBezTo>
                    <a:cubicBezTo>
                      <a:pt x="0" y="9"/>
                      <a:pt x="0" y="10"/>
                      <a:pt x="0" y="11"/>
                    </a:cubicBezTo>
                    <a:cubicBezTo>
                      <a:pt x="1" y="9"/>
                      <a:pt x="2" y="7"/>
                      <a:pt x="2"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56" name="Freeform 158"/>
              <p:cNvSpPr>
                <a:spLocks/>
              </p:cNvSpPr>
              <p:nvPr/>
            </p:nvSpPr>
            <p:spPr bwMode="auto">
              <a:xfrm>
                <a:off x="1532" y="2044"/>
                <a:ext cx="17" cy="33"/>
              </a:xfrm>
              <a:custGeom>
                <a:avLst/>
                <a:gdLst/>
                <a:ahLst/>
                <a:cxnLst>
                  <a:cxn ang="0">
                    <a:pos x="5" y="19"/>
                  </a:cxn>
                  <a:cxn ang="0">
                    <a:pos x="3" y="19"/>
                  </a:cxn>
                  <a:cxn ang="0">
                    <a:pos x="2" y="17"/>
                  </a:cxn>
                  <a:cxn ang="0">
                    <a:pos x="2" y="14"/>
                  </a:cxn>
                  <a:cxn ang="0">
                    <a:pos x="3" y="11"/>
                  </a:cxn>
                  <a:cxn ang="0">
                    <a:pos x="4" y="8"/>
                  </a:cxn>
                  <a:cxn ang="0">
                    <a:pos x="6" y="5"/>
                  </a:cxn>
                  <a:cxn ang="0">
                    <a:pos x="8" y="4"/>
                  </a:cxn>
                  <a:cxn ang="0">
                    <a:pos x="10" y="6"/>
                  </a:cxn>
                  <a:cxn ang="0">
                    <a:pos x="12" y="4"/>
                  </a:cxn>
                  <a:cxn ang="0">
                    <a:pos x="10" y="0"/>
                  </a:cxn>
                  <a:cxn ang="0">
                    <a:pos x="6" y="2"/>
                  </a:cxn>
                  <a:cxn ang="0">
                    <a:pos x="3" y="5"/>
                  </a:cxn>
                  <a:cxn ang="0">
                    <a:pos x="1" y="10"/>
                  </a:cxn>
                  <a:cxn ang="0">
                    <a:pos x="0" y="16"/>
                  </a:cxn>
                  <a:cxn ang="0">
                    <a:pos x="0" y="19"/>
                  </a:cxn>
                  <a:cxn ang="0">
                    <a:pos x="2" y="23"/>
                  </a:cxn>
                  <a:cxn ang="0">
                    <a:pos x="6" y="22"/>
                  </a:cxn>
                  <a:cxn ang="0">
                    <a:pos x="5" y="19"/>
                  </a:cxn>
                </a:cxnLst>
                <a:rect l="0" t="0" r="r" b="b"/>
                <a:pathLst>
                  <a:path w="12" h="24">
                    <a:moveTo>
                      <a:pt x="5" y="19"/>
                    </a:moveTo>
                    <a:cubicBezTo>
                      <a:pt x="5" y="19"/>
                      <a:pt x="4" y="20"/>
                      <a:pt x="3" y="19"/>
                    </a:cubicBezTo>
                    <a:cubicBezTo>
                      <a:pt x="2" y="19"/>
                      <a:pt x="2" y="18"/>
                      <a:pt x="2" y="17"/>
                    </a:cubicBezTo>
                    <a:cubicBezTo>
                      <a:pt x="2" y="16"/>
                      <a:pt x="2" y="15"/>
                      <a:pt x="2" y="14"/>
                    </a:cubicBezTo>
                    <a:cubicBezTo>
                      <a:pt x="2" y="13"/>
                      <a:pt x="2" y="12"/>
                      <a:pt x="3" y="11"/>
                    </a:cubicBezTo>
                    <a:cubicBezTo>
                      <a:pt x="3" y="10"/>
                      <a:pt x="4" y="9"/>
                      <a:pt x="4" y="8"/>
                    </a:cubicBezTo>
                    <a:cubicBezTo>
                      <a:pt x="5" y="6"/>
                      <a:pt x="6" y="6"/>
                      <a:pt x="6" y="5"/>
                    </a:cubicBezTo>
                    <a:cubicBezTo>
                      <a:pt x="7" y="4"/>
                      <a:pt x="8" y="4"/>
                      <a:pt x="8" y="4"/>
                    </a:cubicBezTo>
                    <a:cubicBezTo>
                      <a:pt x="9" y="4"/>
                      <a:pt x="9" y="5"/>
                      <a:pt x="10" y="6"/>
                    </a:cubicBezTo>
                    <a:cubicBezTo>
                      <a:pt x="10" y="6"/>
                      <a:pt x="11" y="5"/>
                      <a:pt x="12" y="4"/>
                    </a:cubicBezTo>
                    <a:cubicBezTo>
                      <a:pt x="12" y="2"/>
                      <a:pt x="11" y="1"/>
                      <a:pt x="10" y="0"/>
                    </a:cubicBezTo>
                    <a:cubicBezTo>
                      <a:pt x="9" y="0"/>
                      <a:pt x="7" y="1"/>
                      <a:pt x="6" y="2"/>
                    </a:cubicBezTo>
                    <a:cubicBezTo>
                      <a:pt x="5" y="3"/>
                      <a:pt x="4" y="4"/>
                      <a:pt x="3" y="5"/>
                    </a:cubicBezTo>
                    <a:cubicBezTo>
                      <a:pt x="3" y="6"/>
                      <a:pt x="2" y="8"/>
                      <a:pt x="1" y="10"/>
                    </a:cubicBezTo>
                    <a:cubicBezTo>
                      <a:pt x="0" y="12"/>
                      <a:pt x="0" y="14"/>
                      <a:pt x="0" y="16"/>
                    </a:cubicBezTo>
                    <a:cubicBezTo>
                      <a:pt x="0" y="17"/>
                      <a:pt x="0" y="18"/>
                      <a:pt x="0" y="19"/>
                    </a:cubicBezTo>
                    <a:cubicBezTo>
                      <a:pt x="0" y="21"/>
                      <a:pt x="1" y="23"/>
                      <a:pt x="2" y="23"/>
                    </a:cubicBezTo>
                    <a:cubicBezTo>
                      <a:pt x="3" y="24"/>
                      <a:pt x="4" y="23"/>
                      <a:pt x="6" y="22"/>
                    </a:cubicBezTo>
                    <a:cubicBezTo>
                      <a:pt x="6" y="20"/>
                      <a:pt x="6" y="19"/>
                      <a:pt x="5" y="19"/>
                    </a:cubicBezTo>
                    <a:close/>
                  </a:path>
                </a:pathLst>
              </a:custGeom>
              <a:solidFill>
                <a:srgbClr val="808080"/>
              </a:solidFill>
              <a:ln w="9525">
                <a:noFill/>
                <a:round/>
                <a:headEnd/>
                <a:tailEnd/>
              </a:ln>
            </p:spPr>
            <p:txBody>
              <a:bodyPr/>
              <a:lstStyle/>
              <a:p>
                <a:endParaRPr lang="de-DE" dirty="0"/>
              </a:p>
            </p:txBody>
          </p:sp>
          <p:sp>
            <p:nvSpPr>
              <p:cNvPr id="157" name="Freeform 159"/>
              <p:cNvSpPr>
                <a:spLocks noEditPoints="1"/>
              </p:cNvSpPr>
              <p:nvPr/>
            </p:nvSpPr>
            <p:spPr bwMode="auto">
              <a:xfrm>
                <a:off x="1509" y="2097"/>
                <a:ext cx="23" cy="35"/>
              </a:xfrm>
              <a:custGeom>
                <a:avLst/>
                <a:gdLst/>
                <a:ahLst/>
                <a:cxnLst>
                  <a:cxn ang="0">
                    <a:pos x="12" y="1"/>
                  </a:cxn>
                  <a:cxn ang="0">
                    <a:pos x="3" y="11"/>
                  </a:cxn>
                  <a:cxn ang="0">
                    <a:pos x="4" y="24"/>
                  </a:cxn>
                  <a:cxn ang="0">
                    <a:pos x="14" y="15"/>
                  </a:cxn>
                  <a:cxn ang="0">
                    <a:pos x="12" y="1"/>
                  </a:cxn>
                  <a:cxn ang="0">
                    <a:pos x="6" y="20"/>
                  </a:cxn>
                  <a:cxn ang="0">
                    <a:pos x="5" y="11"/>
                  </a:cxn>
                  <a:cxn ang="0">
                    <a:pos x="11" y="5"/>
                  </a:cxn>
                  <a:cxn ang="0">
                    <a:pos x="12" y="14"/>
                  </a:cxn>
                  <a:cxn ang="0">
                    <a:pos x="6" y="20"/>
                  </a:cxn>
                </a:cxnLst>
                <a:rect l="0" t="0" r="r" b="b"/>
                <a:pathLst>
                  <a:path w="16" h="25">
                    <a:moveTo>
                      <a:pt x="12" y="1"/>
                    </a:moveTo>
                    <a:cubicBezTo>
                      <a:pt x="9" y="0"/>
                      <a:pt x="5" y="4"/>
                      <a:pt x="3" y="11"/>
                    </a:cubicBezTo>
                    <a:cubicBezTo>
                      <a:pt x="0" y="17"/>
                      <a:pt x="1" y="23"/>
                      <a:pt x="4" y="24"/>
                    </a:cubicBezTo>
                    <a:cubicBezTo>
                      <a:pt x="7" y="25"/>
                      <a:pt x="12" y="21"/>
                      <a:pt x="14" y="15"/>
                    </a:cubicBezTo>
                    <a:cubicBezTo>
                      <a:pt x="16" y="8"/>
                      <a:pt x="15" y="2"/>
                      <a:pt x="12" y="1"/>
                    </a:cubicBezTo>
                    <a:close/>
                    <a:moveTo>
                      <a:pt x="6" y="20"/>
                    </a:moveTo>
                    <a:cubicBezTo>
                      <a:pt x="3" y="19"/>
                      <a:pt x="3" y="15"/>
                      <a:pt x="5" y="11"/>
                    </a:cubicBezTo>
                    <a:cubicBezTo>
                      <a:pt x="6" y="7"/>
                      <a:pt x="9" y="4"/>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158" name="Freeform 160"/>
              <p:cNvSpPr>
                <a:spLocks/>
              </p:cNvSpPr>
              <p:nvPr/>
            </p:nvSpPr>
            <p:spPr bwMode="auto">
              <a:xfrm>
                <a:off x="1529" y="2091"/>
                <a:ext cx="7" cy="14"/>
              </a:xfrm>
              <a:custGeom>
                <a:avLst/>
                <a:gdLst/>
                <a:ahLst/>
                <a:cxnLst>
                  <a:cxn ang="0">
                    <a:pos x="5" y="0"/>
                  </a:cxn>
                  <a:cxn ang="0">
                    <a:pos x="3" y="2"/>
                  </a:cxn>
                  <a:cxn ang="0">
                    <a:pos x="2" y="5"/>
                  </a:cxn>
                  <a:cxn ang="0">
                    <a:pos x="0" y="8"/>
                  </a:cxn>
                  <a:cxn ang="0">
                    <a:pos x="1" y="10"/>
                  </a:cxn>
                  <a:cxn ang="0">
                    <a:pos x="3" y="5"/>
                  </a:cxn>
                  <a:cxn ang="0">
                    <a:pos x="5" y="0"/>
                  </a:cxn>
                </a:cxnLst>
                <a:rect l="0" t="0" r="r" b="b"/>
                <a:pathLst>
                  <a:path w="5" h="10">
                    <a:moveTo>
                      <a:pt x="5" y="0"/>
                    </a:moveTo>
                    <a:cubicBezTo>
                      <a:pt x="4" y="1"/>
                      <a:pt x="3" y="1"/>
                      <a:pt x="3" y="2"/>
                    </a:cubicBezTo>
                    <a:cubicBezTo>
                      <a:pt x="2" y="3"/>
                      <a:pt x="2" y="4"/>
                      <a:pt x="2" y="5"/>
                    </a:cubicBezTo>
                    <a:cubicBezTo>
                      <a:pt x="1" y="6"/>
                      <a:pt x="1" y="7"/>
                      <a:pt x="0" y="8"/>
                    </a:cubicBezTo>
                    <a:cubicBezTo>
                      <a:pt x="1" y="8"/>
                      <a:pt x="1" y="9"/>
                      <a:pt x="1" y="10"/>
                    </a:cubicBezTo>
                    <a:cubicBezTo>
                      <a:pt x="2" y="9"/>
                      <a:pt x="3" y="7"/>
                      <a:pt x="3" y="5"/>
                    </a:cubicBezTo>
                    <a:cubicBezTo>
                      <a:pt x="4" y="3"/>
                      <a:pt x="4" y="2"/>
                      <a:pt x="5" y="0"/>
                    </a:cubicBezTo>
                    <a:close/>
                  </a:path>
                </a:pathLst>
              </a:custGeom>
              <a:solidFill>
                <a:srgbClr val="808080"/>
              </a:solidFill>
              <a:ln w="9525">
                <a:noFill/>
                <a:round/>
                <a:headEnd/>
                <a:tailEnd/>
              </a:ln>
            </p:spPr>
            <p:txBody>
              <a:bodyPr/>
              <a:lstStyle/>
              <a:p>
                <a:endParaRPr lang="de-DE" dirty="0"/>
              </a:p>
            </p:txBody>
          </p:sp>
          <p:sp>
            <p:nvSpPr>
              <p:cNvPr id="159" name="Freeform 161"/>
              <p:cNvSpPr>
                <a:spLocks/>
              </p:cNvSpPr>
              <p:nvPr/>
            </p:nvSpPr>
            <p:spPr bwMode="auto">
              <a:xfrm>
                <a:off x="1518" y="2080"/>
                <a:ext cx="18" cy="34"/>
              </a:xfrm>
              <a:custGeom>
                <a:avLst/>
                <a:gdLst/>
                <a:ahLst/>
                <a:cxnLst>
                  <a:cxn ang="0">
                    <a:pos x="6" y="18"/>
                  </a:cxn>
                  <a:cxn ang="0">
                    <a:pos x="4" y="19"/>
                  </a:cxn>
                  <a:cxn ang="0">
                    <a:pos x="3" y="17"/>
                  </a:cxn>
                  <a:cxn ang="0">
                    <a:pos x="3" y="14"/>
                  </a:cxn>
                  <a:cxn ang="0">
                    <a:pos x="4" y="11"/>
                  </a:cxn>
                  <a:cxn ang="0">
                    <a:pos x="5" y="8"/>
                  </a:cxn>
                  <a:cxn ang="0">
                    <a:pos x="7" y="5"/>
                  </a:cxn>
                  <a:cxn ang="0">
                    <a:pos x="9" y="4"/>
                  </a:cxn>
                  <a:cxn ang="0">
                    <a:pos x="11" y="6"/>
                  </a:cxn>
                  <a:cxn ang="0">
                    <a:pos x="13" y="4"/>
                  </a:cxn>
                  <a:cxn ang="0">
                    <a:pos x="11" y="0"/>
                  </a:cxn>
                  <a:cxn ang="0">
                    <a:pos x="7" y="2"/>
                  </a:cxn>
                  <a:cxn ang="0">
                    <a:pos x="4" y="5"/>
                  </a:cxn>
                  <a:cxn ang="0">
                    <a:pos x="2" y="10"/>
                  </a:cxn>
                  <a:cxn ang="0">
                    <a:pos x="1" y="16"/>
                  </a:cxn>
                  <a:cxn ang="0">
                    <a:pos x="1" y="19"/>
                  </a:cxn>
                  <a:cxn ang="0">
                    <a:pos x="3" y="23"/>
                  </a:cxn>
                  <a:cxn ang="0">
                    <a:pos x="7" y="21"/>
                  </a:cxn>
                  <a:cxn ang="0">
                    <a:pos x="6" y="18"/>
                  </a:cxn>
                </a:cxnLst>
                <a:rect l="0" t="0" r="r" b="b"/>
                <a:pathLst>
                  <a:path w="13" h="24">
                    <a:moveTo>
                      <a:pt x="6" y="18"/>
                    </a:moveTo>
                    <a:cubicBezTo>
                      <a:pt x="5" y="19"/>
                      <a:pt x="5" y="19"/>
                      <a:pt x="4" y="19"/>
                    </a:cubicBezTo>
                    <a:cubicBezTo>
                      <a:pt x="3" y="19"/>
                      <a:pt x="3" y="18"/>
                      <a:pt x="3" y="17"/>
                    </a:cubicBezTo>
                    <a:cubicBezTo>
                      <a:pt x="3" y="16"/>
                      <a:pt x="3" y="15"/>
                      <a:pt x="3" y="14"/>
                    </a:cubicBezTo>
                    <a:cubicBezTo>
                      <a:pt x="3" y="13"/>
                      <a:pt x="3" y="12"/>
                      <a:pt x="4" y="11"/>
                    </a:cubicBezTo>
                    <a:cubicBezTo>
                      <a:pt x="4" y="9"/>
                      <a:pt x="4" y="8"/>
                      <a:pt x="5" y="8"/>
                    </a:cubicBezTo>
                    <a:cubicBezTo>
                      <a:pt x="6" y="6"/>
                      <a:pt x="6" y="5"/>
                      <a:pt x="7" y="5"/>
                    </a:cubicBezTo>
                    <a:cubicBezTo>
                      <a:pt x="8" y="4"/>
                      <a:pt x="9" y="4"/>
                      <a:pt x="9" y="4"/>
                    </a:cubicBezTo>
                    <a:cubicBezTo>
                      <a:pt x="10" y="4"/>
                      <a:pt x="10" y="5"/>
                      <a:pt x="11" y="6"/>
                    </a:cubicBezTo>
                    <a:cubicBezTo>
                      <a:pt x="11" y="6"/>
                      <a:pt x="12" y="5"/>
                      <a:pt x="13" y="4"/>
                    </a:cubicBezTo>
                    <a:cubicBezTo>
                      <a:pt x="13" y="2"/>
                      <a:pt x="12" y="1"/>
                      <a:pt x="11" y="0"/>
                    </a:cubicBezTo>
                    <a:cubicBezTo>
                      <a:pt x="10" y="0"/>
                      <a:pt x="8" y="0"/>
                      <a:pt x="7" y="2"/>
                    </a:cubicBezTo>
                    <a:cubicBezTo>
                      <a:pt x="6" y="3"/>
                      <a:pt x="5" y="4"/>
                      <a:pt x="4" y="5"/>
                    </a:cubicBezTo>
                    <a:cubicBezTo>
                      <a:pt x="3" y="6"/>
                      <a:pt x="3" y="8"/>
                      <a:pt x="2" y="10"/>
                    </a:cubicBezTo>
                    <a:cubicBezTo>
                      <a:pt x="1" y="12"/>
                      <a:pt x="1" y="14"/>
                      <a:pt x="1" y="16"/>
                    </a:cubicBezTo>
                    <a:cubicBezTo>
                      <a:pt x="0" y="17"/>
                      <a:pt x="0" y="18"/>
                      <a:pt x="1" y="19"/>
                    </a:cubicBezTo>
                    <a:cubicBezTo>
                      <a:pt x="1" y="21"/>
                      <a:pt x="2" y="23"/>
                      <a:pt x="3" y="23"/>
                    </a:cubicBezTo>
                    <a:cubicBezTo>
                      <a:pt x="4" y="24"/>
                      <a:pt x="5" y="23"/>
                      <a:pt x="7" y="21"/>
                    </a:cubicBezTo>
                    <a:cubicBezTo>
                      <a:pt x="7" y="20"/>
                      <a:pt x="7" y="19"/>
                      <a:pt x="6" y="18"/>
                    </a:cubicBezTo>
                    <a:close/>
                  </a:path>
                </a:pathLst>
              </a:custGeom>
              <a:solidFill>
                <a:srgbClr val="808080"/>
              </a:solidFill>
              <a:ln w="9525">
                <a:noFill/>
                <a:round/>
                <a:headEnd/>
                <a:tailEnd/>
              </a:ln>
            </p:spPr>
            <p:txBody>
              <a:bodyPr/>
              <a:lstStyle/>
              <a:p>
                <a:endParaRPr lang="de-DE" dirty="0"/>
              </a:p>
            </p:txBody>
          </p:sp>
          <p:sp>
            <p:nvSpPr>
              <p:cNvPr id="160" name="Freeform 162"/>
              <p:cNvSpPr>
                <a:spLocks noEditPoints="1"/>
              </p:cNvSpPr>
              <p:nvPr/>
            </p:nvSpPr>
            <p:spPr bwMode="auto">
              <a:xfrm>
                <a:off x="1497" y="2133"/>
                <a:ext cx="22" cy="35"/>
              </a:xfrm>
              <a:custGeom>
                <a:avLst/>
                <a:gdLst/>
                <a:ahLst/>
                <a:cxnLst>
                  <a:cxn ang="0">
                    <a:pos x="12" y="1"/>
                  </a:cxn>
                  <a:cxn ang="0">
                    <a:pos x="3" y="10"/>
                  </a:cxn>
                  <a:cxn ang="0">
                    <a:pos x="4" y="24"/>
                  </a:cxn>
                  <a:cxn ang="0">
                    <a:pos x="14" y="14"/>
                  </a:cxn>
                  <a:cxn ang="0">
                    <a:pos x="12" y="1"/>
                  </a:cxn>
                  <a:cxn ang="0">
                    <a:pos x="6" y="20"/>
                  </a:cxn>
                  <a:cxn ang="0">
                    <a:pos x="5" y="11"/>
                  </a:cxn>
                  <a:cxn ang="0">
                    <a:pos x="11" y="5"/>
                  </a:cxn>
                  <a:cxn ang="0">
                    <a:pos x="12" y="14"/>
                  </a:cxn>
                  <a:cxn ang="0">
                    <a:pos x="6" y="20"/>
                  </a:cxn>
                </a:cxnLst>
                <a:rect l="0" t="0" r="r" b="b"/>
                <a:pathLst>
                  <a:path w="16" h="25">
                    <a:moveTo>
                      <a:pt x="12" y="1"/>
                    </a:moveTo>
                    <a:cubicBezTo>
                      <a:pt x="9" y="0"/>
                      <a:pt x="5" y="4"/>
                      <a:pt x="3" y="10"/>
                    </a:cubicBezTo>
                    <a:cubicBezTo>
                      <a:pt x="0" y="17"/>
                      <a:pt x="1" y="23"/>
                      <a:pt x="4" y="24"/>
                    </a:cubicBezTo>
                    <a:cubicBezTo>
                      <a:pt x="7" y="25"/>
                      <a:pt x="12" y="21"/>
                      <a:pt x="14" y="14"/>
                    </a:cubicBezTo>
                    <a:cubicBezTo>
                      <a:pt x="16" y="8"/>
                      <a:pt x="15" y="2"/>
                      <a:pt x="12" y="1"/>
                    </a:cubicBezTo>
                    <a:close/>
                    <a:moveTo>
                      <a:pt x="6" y="20"/>
                    </a:moveTo>
                    <a:cubicBezTo>
                      <a:pt x="4" y="19"/>
                      <a:pt x="3" y="15"/>
                      <a:pt x="5" y="11"/>
                    </a:cubicBezTo>
                    <a:cubicBezTo>
                      <a:pt x="6" y="7"/>
                      <a:pt x="9" y="4"/>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161" name="Freeform 163"/>
              <p:cNvSpPr>
                <a:spLocks/>
              </p:cNvSpPr>
              <p:nvPr/>
            </p:nvSpPr>
            <p:spPr bwMode="auto">
              <a:xfrm>
                <a:off x="1516" y="2128"/>
                <a:ext cx="7" cy="14"/>
              </a:xfrm>
              <a:custGeom>
                <a:avLst/>
                <a:gdLst/>
                <a:ahLst/>
                <a:cxnLst>
                  <a:cxn ang="0">
                    <a:pos x="5" y="0"/>
                  </a:cxn>
                  <a:cxn ang="0">
                    <a:pos x="3" y="1"/>
                  </a:cxn>
                  <a:cxn ang="0">
                    <a:pos x="2" y="5"/>
                  </a:cxn>
                  <a:cxn ang="0">
                    <a:pos x="0" y="8"/>
                  </a:cxn>
                  <a:cxn ang="0">
                    <a:pos x="1" y="10"/>
                  </a:cxn>
                  <a:cxn ang="0">
                    <a:pos x="3" y="5"/>
                  </a:cxn>
                  <a:cxn ang="0">
                    <a:pos x="5" y="0"/>
                  </a:cxn>
                </a:cxnLst>
                <a:rect l="0" t="0" r="r" b="b"/>
                <a:pathLst>
                  <a:path w="5" h="10">
                    <a:moveTo>
                      <a:pt x="5" y="0"/>
                    </a:moveTo>
                    <a:cubicBezTo>
                      <a:pt x="4" y="0"/>
                      <a:pt x="3" y="1"/>
                      <a:pt x="3" y="1"/>
                    </a:cubicBezTo>
                    <a:cubicBezTo>
                      <a:pt x="2" y="2"/>
                      <a:pt x="2" y="4"/>
                      <a:pt x="2" y="5"/>
                    </a:cubicBezTo>
                    <a:cubicBezTo>
                      <a:pt x="1" y="6"/>
                      <a:pt x="1" y="7"/>
                      <a:pt x="0" y="8"/>
                    </a:cubicBezTo>
                    <a:cubicBezTo>
                      <a:pt x="1" y="8"/>
                      <a:pt x="1" y="9"/>
                      <a:pt x="1" y="10"/>
                    </a:cubicBezTo>
                    <a:cubicBezTo>
                      <a:pt x="2" y="9"/>
                      <a:pt x="3" y="7"/>
                      <a:pt x="3" y="5"/>
                    </a:cubicBezTo>
                    <a:cubicBezTo>
                      <a:pt x="4" y="3"/>
                      <a:pt x="4" y="1"/>
                      <a:pt x="5" y="0"/>
                    </a:cubicBezTo>
                    <a:close/>
                  </a:path>
                </a:pathLst>
              </a:custGeom>
              <a:solidFill>
                <a:srgbClr val="808080"/>
              </a:solidFill>
              <a:ln w="9525">
                <a:noFill/>
                <a:round/>
                <a:headEnd/>
                <a:tailEnd/>
              </a:ln>
            </p:spPr>
            <p:txBody>
              <a:bodyPr/>
              <a:lstStyle/>
              <a:p>
                <a:endParaRPr lang="de-DE" dirty="0"/>
              </a:p>
            </p:txBody>
          </p:sp>
          <p:sp>
            <p:nvSpPr>
              <p:cNvPr id="162" name="Freeform 164"/>
              <p:cNvSpPr>
                <a:spLocks/>
              </p:cNvSpPr>
              <p:nvPr/>
            </p:nvSpPr>
            <p:spPr bwMode="auto">
              <a:xfrm>
                <a:off x="1505" y="2117"/>
                <a:ext cx="18" cy="32"/>
              </a:xfrm>
              <a:custGeom>
                <a:avLst/>
                <a:gdLst/>
                <a:ahLst/>
                <a:cxnLst>
                  <a:cxn ang="0">
                    <a:pos x="6" y="18"/>
                  </a:cxn>
                  <a:cxn ang="0">
                    <a:pos x="4" y="19"/>
                  </a:cxn>
                  <a:cxn ang="0">
                    <a:pos x="3" y="17"/>
                  </a:cxn>
                  <a:cxn ang="0">
                    <a:pos x="3" y="14"/>
                  </a:cxn>
                  <a:cxn ang="0">
                    <a:pos x="4" y="10"/>
                  </a:cxn>
                  <a:cxn ang="0">
                    <a:pos x="5" y="7"/>
                  </a:cxn>
                  <a:cxn ang="0">
                    <a:pos x="7" y="5"/>
                  </a:cxn>
                  <a:cxn ang="0">
                    <a:pos x="9" y="4"/>
                  </a:cxn>
                  <a:cxn ang="0">
                    <a:pos x="11" y="6"/>
                  </a:cxn>
                  <a:cxn ang="0">
                    <a:pos x="13" y="4"/>
                  </a:cxn>
                  <a:cxn ang="0">
                    <a:pos x="11" y="0"/>
                  </a:cxn>
                  <a:cxn ang="0">
                    <a:pos x="7" y="2"/>
                  </a:cxn>
                  <a:cxn ang="0">
                    <a:pos x="4" y="5"/>
                  </a:cxn>
                  <a:cxn ang="0">
                    <a:pos x="2" y="10"/>
                  </a:cxn>
                  <a:cxn ang="0">
                    <a:pos x="1" y="15"/>
                  </a:cxn>
                  <a:cxn ang="0">
                    <a:pos x="1" y="19"/>
                  </a:cxn>
                  <a:cxn ang="0">
                    <a:pos x="3" y="23"/>
                  </a:cxn>
                  <a:cxn ang="0">
                    <a:pos x="7" y="21"/>
                  </a:cxn>
                  <a:cxn ang="0">
                    <a:pos x="6" y="18"/>
                  </a:cxn>
                </a:cxnLst>
                <a:rect l="0" t="0" r="r" b="b"/>
                <a:pathLst>
                  <a:path w="13" h="23">
                    <a:moveTo>
                      <a:pt x="6" y="18"/>
                    </a:moveTo>
                    <a:cubicBezTo>
                      <a:pt x="5" y="19"/>
                      <a:pt x="5" y="19"/>
                      <a:pt x="4" y="19"/>
                    </a:cubicBezTo>
                    <a:cubicBezTo>
                      <a:pt x="3" y="19"/>
                      <a:pt x="3" y="18"/>
                      <a:pt x="3" y="17"/>
                    </a:cubicBezTo>
                    <a:cubicBezTo>
                      <a:pt x="3" y="16"/>
                      <a:pt x="3" y="15"/>
                      <a:pt x="3" y="14"/>
                    </a:cubicBezTo>
                    <a:cubicBezTo>
                      <a:pt x="3" y="13"/>
                      <a:pt x="3" y="12"/>
                      <a:pt x="4" y="10"/>
                    </a:cubicBezTo>
                    <a:cubicBezTo>
                      <a:pt x="4" y="9"/>
                      <a:pt x="4" y="8"/>
                      <a:pt x="5" y="7"/>
                    </a:cubicBezTo>
                    <a:cubicBezTo>
                      <a:pt x="6" y="6"/>
                      <a:pt x="6" y="5"/>
                      <a:pt x="7" y="5"/>
                    </a:cubicBezTo>
                    <a:cubicBezTo>
                      <a:pt x="8" y="4"/>
                      <a:pt x="9" y="4"/>
                      <a:pt x="9" y="4"/>
                    </a:cubicBezTo>
                    <a:cubicBezTo>
                      <a:pt x="10" y="4"/>
                      <a:pt x="10" y="5"/>
                      <a:pt x="11" y="6"/>
                    </a:cubicBezTo>
                    <a:cubicBezTo>
                      <a:pt x="11" y="6"/>
                      <a:pt x="12" y="5"/>
                      <a:pt x="13" y="4"/>
                    </a:cubicBezTo>
                    <a:cubicBezTo>
                      <a:pt x="13" y="2"/>
                      <a:pt x="12" y="0"/>
                      <a:pt x="11" y="0"/>
                    </a:cubicBezTo>
                    <a:cubicBezTo>
                      <a:pt x="10" y="0"/>
                      <a:pt x="8" y="0"/>
                      <a:pt x="7" y="2"/>
                    </a:cubicBezTo>
                    <a:cubicBezTo>
                      <a:pt x="6" y="2"/>
                      <a:pt x="5" y="3"/>
                      <a:pt x="4" y="5"/>
                    </a:cubicBezTo>
                    <a:cubicBezTo>
                      <a:pt x="4" y="6"/>
                      <a:pt x="3" y="8"/>
                      <a:pt x="2" y="10"/>
                    </a:cubicBezTo>
                    <a:cubicBezTo>
                      <a:pt x="1" y="12"/>
                      <a:pt x="1" y="14"/>
                      <a:pt x="1" y="15"/>
                    </a:cubicBezTo>
                    <a:cubicBezTo>
                      <a:pt x="0" y="17"/>
                      <a:pt x="0" y="18"/>
                      <a:pt x="1" y="19"/>
                    </a:cubicBezTo>
                    <a:cubicBezTo>
                      <a:pt x="1" y="21"/>
                      <a:pt x="2" y="23"/>
                      <a:pt x="3" y="23"/>
                    </a:cubicBezTo>
                    <a:cubicBezTo>
                      <a:pt x="4" y="23"/>
                      <a:pt x="5" y="23"/>
                      <a:pt x="7" y="21"/>
                    </a:cubicBezTo>
                    <a:cubicBezTo>
                      <a:pt x="7" y="20"/>
                      <a:pt x="7" y="19"/>
                      <a:pt x="6" y="18"/>
                    </a:cubicBezTo>
                    <a:close/>
                  </a:path>
                </a:pathLst>
              </a:custGeom>
              <a:solidFill>
                <a:srgbClr val="808080"/>
              </a:solidFill>
              <a:ln w="9525">
                <a:noFill/>
                <a:round/>
                <a:headEnd/>
                <a:tailEnd/>
              </a:ln>
            </p:spPr>
            <p:txBody>
              <a:bodyPr/>
              <a:lstStyle/>
              <a:p>
                <a:endParaRPr lang="de-DE" dirty="0"/>
              </a:p>
            </p:txBody>
          </p:sp>
          <p:sp>
            <p:nvSpPr>
              <p:cNvPr id="163" name="Freeform 165"/>
              <p:cNvSpPr>
                <a:spLocks noEditPoints="1"/>
              </p:cNvSpPr>
              <p:nvPr/>
            </p:nvSpPr>
            <p:spPr bwMode="auto">
              <a:xfrm>
                <a:off x="1484" y="2170"/>
                <a:ext cx="23" cy="35"/>
              </a:xfrm>
              <a:custGeom>
                <a:avLst/>
                <a:gdLst/>
                <a:ahLst/>
                <a:cxnLst>
                  <a:cxn ang="0">
                    <a:pos x="12" y="1"/>
                  </a:cxn>
                  <a:cxn ang="0">
                    <a:pos x="3" y="10"/>
                  </a:cxn>
                  <a:cxn ang="0">
                    <a:pos x="4" y="24"/>
                  </a:cxn>
                  <a:cxn ang="0">
                    <a:pos x="14"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3" y="10"/>
                    </a:cubicBezTo>
                    <a:cubicBezTo>
                      <a:pt x="0" y="17"/>
                      <a:pt x="1" y="23"/>
                      <a:pt x="4" y="24"/>
                    </a:cubicBezTo>
                    <a:cubicBezTo>
                      <a:pt x="7" y="25"/>
                      <a:pt x="11" y="21"/>
                      <a:pt x="14" y="14"/>
                    </a:cubicBezTo>
                    <a:cubicBezTo>
                      <a:pt x="16" y="8"/>
                      <a:pt x="15" y="2"/>
                      <a:pt x="12" y="1"/>
                    </a:cubicBezTo>
                    <a:close/>
                    <a:moveTo>
                      <a:pt x="5" y="20"/>
                    </a:moveTo>
                    <a:cubicBezTo>
                      <a:pt x="3" y="19"/>
                      <a:pt x="3" y="15"/>
                      <a:pt x="4" y="11"/>
                    </a:cubicBezTo>
                    <a:cubicBezTo>
                      <a:pt x="6" y="7"/>
                      <a:pt x="9" y="4"/>
                      <a:pt x="11" y="5"/>
                    </a:cubicBezTo>
                    <a:cubicBezTo>
                      <a:pt x="13" y="5"/>
                      <a:pt x="13" y="9"/>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64" name="Freeform 166"/>
              <p:cNvSpPr>
                <a:spLocks/>
              </p:cNvSpPr>
              <p:nvPr/>
            </p:nvSpPr>
            <p:spPr bwMode="auto">
              <a:xfrm>
                <a:off x="1504" y="2164"/>
                <a:ext cx="7" cy="14"/>
              </a:xfrm>
              <a:custGeom>
                <a:avLst/>
                <a:gdLst/>
                <a:ahLst/>
                <a:cxnLst>
                  <a:cxn ang="0">
                    <a:pos x="5" y="0"/>
                  </a:cxn>
                  <a:cxn ang="0">
                    <a:pos x="3" y="1"/>
                  </a:cxn>
                  <a:cxn ang="0">
                    <a:pos x="2" y="5"/>
                  </a:cxn>
                  <a:cxn ang="0">
                    <a:pos x="0" y="7"/>
                  </a:cxn>
                  <a:cxn ang="0">
                    <a:pos x="1" y="10"/>
                  </a:cxn>
                  <a:cxn ang="0">
                    <a:pos x="3" y="5"/>
                  </a:cxn>
                  <a:cxn ang="0">
                    <a:pos x="5" y="0"/>
                  </a:cxn>
                </a:cxnLst>
                <a:rect l="0" t="0" r="r" b="b"/>
                <a:pathLst>
                  <a:path w="5" h="10">
                    <a:moveTo>
                      <a:pt x="5" y="0"/>
                    </a:moveTo>
                    <a:cubicBezTo>
                      <a:pt x="4" y="0"/>
                      <a:pt x="3" y="1"/>
                      <a:pt x="3" y="1"/>
                    </a:cubicBezTo>
                    <a:cubicBezTo>
                      <a:pt x="2" y="2"/>
                      <a:pt x="2" y="3"/>
                      <a:pt x="2" y="5"/>
                    </a:cubicBezTo>
                    <a:cubicBezTo>
                      <a:pt x="1" y="6"/>
                      <a:pt x="1" y="7"/>
                      <a:pt x="0" y="7"/>
                    </a:cubicBezTo>
                    <a:cubicBezTo>
                      <a:pt x="1" y="8"/>
                      <a:pt x="1" y="9"/>
                      <a:pt x="1" y="10"/>
                    </a:cubicBezTo>
                    <a:cubicBezTo>
                      <a:pt x="2" y="9"/>
                      <a:pt x="3" y="7"/>
                      <a:pt x="3" y="5"/>
                    </a:cubicBezTo>
                    <a:cubicBezTo>
                      <a:pt x="4" y="3"/>
                      <a:pt x="4" y="1"/>
                      <a:pt x="5" y="0"/>
                    </a:cubicBezTo>
                    <a:close/>
                  </a:path>
                </a:pathLst>
              </a:custGeom>
              <a:solidFill>
                <a:srgbClr val="808080"/>
              </a:solidFill>
              <a:ln w="9525">
                <a:noFill/>
                <a:round/>
                <a:headEnd/>
                <a:tailEnd/>
              </a:ln>
            </p:spPr>
            <p:txBody>
              <a:bodyPr/>
              <a:lstStyle/>
              <a:p>
                <a:endParaRPr lang="de-DE" dirty="0"/>
              </a:p>
            </p:txBody>
          </p:sp>
          <p:sp>
            <p:nvSpPr>
              <p:cNvPr id="165" name="Freeform 167"/>
              <p:cNvSpPr>
                <a:spLocks/>
              </p:cNvSpPr>
              <p:nvPr/>
            </p:nvSpPr>
            <p:spPr bwMode="auto">
              <a:xfrm>
                <a:off x="1493" y="2153"/>
                <a:ext cx="18" cy="32"/>
              </a:xfrm>
              <a:custGeom>
                <a:avLst/>
                <a:gdLst/>
                <a:ahLst/>
                <a:cxnLst>
                  <a:cxn ang="0">
                    <a:pos x="6" y="18"/>
                  </a:cxn>
                  <a:cxn ang="0">
                    <a:pos x="4" y="19"/>
                  </a:cxn>
                  <a:cxn ang="0">
                    <a:pos x="3" y="17"/>
                  </a:cxn>
                  <a:cxn ang="0">
                    <a:pos x="3" y="14"/>
                  </a:cxn>
                  <a:cxn ang="0">
                    <a:pos x="3" y="10"/>
                  </a:cxn>
                  <a:cxn ang="0">
                    <a:pos x="5" y="7"/>
                  </a:cxn>
                  <a:cxn ang="0">
                    <a:pos x="7" y="5"/>
                  </a:cxn>
                  <a:cxn ang="0">
                    <a:pos x="9" y="4"/>
                  </a:cxn>
                  <a:cxn ang="0">
                    <a:pos x="10" y="6"/>
                  </a:cxn>
                  <a:cxn ang="0">
                    <a:pos x="13" y="4"/>
                  </a:cxn>
                  <a:cxn ang="0">
                    <a:pos x="11" y="0"/>
                  </a:cxn>
                  <a:cxn ang="0">
                    <a:pos x="7" y="2"/>
                  </a:cxn>
                  <a:cxn ang="0">
                    <a:pos x="4" y="5"/>
                  </a:cxn>
                  <a:cxn ang="0">
                    <a:pos x="2" y="10"/>
                  </a:cxn>
                  <a:cxn ang="0">
                    <a:pos x="1" y="15"/>
                  </a:cxn>
                  <a:cxn ang="0">
                    <a:pos x="1" y="19"/>
                  </a:cxn>
                  <a:cxn ang="0">
                    <a:pos x="3" y="23"/>
                  </a:cxn>
                  <a:cxn ang="0">
                    <a:pos x="7" y="21"/>
                  </a:cxn>
                  <a:cxn ang="0">
                    <a:pos x="6" y="18"/>
                  </a:cxn>
                </a:cxnLst>
                <a:rect l="0" t="0" r="r" b="b"/>
                <a:pathLst>
                  <a:path w="13" h="23">
                    <a:moveTo>
                      <a:pt x="6" y="18"/>
                    </a:moveTo>
                    <a:cubicBezTo>
                      <a:pt x="5" y="19"/>
                      <a:pt x="5" y="19"/>
                      <a:pt x="4" y="19"/>
                    </a:cubicBezTo>
                    <a:cubicBezTo>
                      <a:pt x="3" y="19"/>
                      <a:pt x="3" y="18"/>
                      <a:pt x="3" y="17"/>
                    </a:cubicBezTo>
                    <a:cubicBezTo>
                      <a:pt x="3" y="16"/>
                      <a:pt x="2" y="15"/>
                      <a:pt x="3" y="14"/>
                    </a:cubicBezTo>
                    <a:cubicBezTo>
                      <a:pt x="3" y="13"/>
                      <a:pt x="3" y="11"/>
                      <a:pt x="3" y="10"/>
                    </a:cubicBezTo>
                    <a:cubicBezTo>
                      <a:pt x="4" y="9"/>
                      <a:pt x="4" y="8"/>
                      <a:pt x="5" y="7"/>
                    </a:cubicBezTo>
                    <a:cubicBezTo>
                      <a:pt x="6" y="6"/>
                      <a:pt x="6" y="5"/>
                      <a:pt x="7" y="5"/>
                    </a:cubicBezTo>
                    <a:cubicBezTo>
                      <a:pt x="8" y="4"/>
                      <a:pt x="9" y="4"/>
                      <a:pt x="9" y="4"/>
                    </a:cubicBezTo>
                    <a:cubicBezTo>
                      <a:pt x="10" y="4"/>
                      <a:pt x="10" y="5"/>
                      <a:pt x="10" y="6"/>
                    </a:cubicBezTo>
                    <a:cubicBezTo>
                      <a:pt x="11" y="5"/>
                      <a:pt x="12" y="5"/>
                      <a:pt x="13" y="4"/>
                    </a:cubicBezTo>
                    <a:cubicBezTo>
                      <a:pt x="12" y="2"/>
                      <a:pt x="12" y="0"/>
                      <a:pt x="11" y="0"/>
                    </a:cubicBezTo>
                    <a:cubicBezTo>
                      <a:pt x="9" y="0"/>
                      <a:pt x="8" y="0"/>
                      <a:pt x="7" y="2"/>
                    </a:cubicBezTo>
                    <a:cubicBezTo>
                      <a:pt x="6" y="2"/>
                      <a:pt x="5" y="3"/>
                      <a:pt x="4" y="5"/>
                    </a:cubicBezTo>
                    <a:cubicBezTo>
                      <a:pt x="3" y="6"/>
                      <a:pt x="3" y="8"/>
                      <a:pt x="2" y="10"/>
                    </a:cubicBezTo>
                    <a:cubicBezTo>
                      <a:pt x="1" y="12"/>
                      <a:pt x="1" y="14"/>
                      <a:pt x="1" y="15"/>
                    </a:cubicBezTo>
                    <a:cubicBezTo>
                      <a:pt x="0" y="17"/>
                      <a:pt x="0" y="18"/>
                      <a:pt x="1" y="19"/>
                    </a:cubicBezTo>
                    <a:cubicBezTo>
                      <a:pt x="1" y="21"/>
                      <a:pt x="1" y="23"/>
                      <a:pt x="3" y="23"/>
                    </a:cubicBezTo>
                    <a:cubicBezTo>
                      <a:pt x="4" y="23"/>
                      <a:pt x="5" y="23"/>
                      <a:pt x="7" y="21"/>
                    </a:cubicBezTo>
                    <a:cubicBezTo>
                      <a:pt x="7" y="20"/>
                      <a:pt x="6" y="19"/>
                      <a:pt x="6" y="18"/>
                    </a:cubicBezTo>
                    <a:close/>
                  </a:path>
                </a:pathLst>
              </a:custGeom>
              <a:solidFill>
                <a:srgbClr val="808080"/>
              </a:solidFill>
              <a:ln w="9525">
                <a:noFill/>
                <a:round/>
                <a:headEnd/>
                <a:tailEnd/>
              </a:ln>
            </p:spPr>
            <p:txBody>
              <a:bodyPr/>
              <a:lstStyle/>
              <a:p>
                <a:endParaRPr lang="de-DE" dirty="0"/>
              </a:p>
            </p:txBody>
          </p:sp>
          <p:sp>
            <p:nvSpPr>
              <p:cNvPr id="166" name="Freeform 168"/>
              <p:cNvSpPr>
                <a:spLocks noEditPoints="1"/>
              </p:cNvSpPr>
              <p:nvPr/>
            </p:nvSpPr>
            <p:spPr bwMode="auto">
              <a:xfrm>
                <a:off x="1472" y="2206"/>
                <a:ext cx="22" cy="35"/>
              </a:xfrm>
              <a:custGeom>
                <a:avLst/>
                <a:gdLst/>
                <a:ahLst/>
                <a:cxnLst>
                  <a:cxn ang="0">
                    <a:pos x="12" y="1"/>
                  </a:cxn>
                  <a:cxn ang="0">
                    <a:pos x="3" y="10"/>
                  </a:cxn>
                  <a:cxn ang="0">
                    <a:pos x="4" y="24"/>
                  </a:cxn>
                  <a:cxn ang="0">
                    <a:pos x="14" y="14"/>
                  </a:cxn>
                  <a:cxn ang="0">
                    <a:pos x="12" y="1"/>
                  </a:cxn>
                  <a:cxn ang="0">
                    <a:pos x="5" y="20"/>
                  </a:cxn>
                  <a:cxn ang="0">
                    <a:pos x="4" y="11"/>
                  </a:cxn>
                  <a:cxn ang="0">
                    <a:pos x="11" y="5"/>
                  </a:cxn>
                  <a:cxn ang="0">
                    <a:pos x="12" y="13"/>
                  </a:cxn>
                  <a:cxn ang="0">
                    <a:pos x="5" y="20"/>
                  </a:cxn>
                </a:cxnLst>
                <a:rect l="0" t="0" r="r" b="b"/>
                <a:pathLst>
                  <a:path w="16" h="25">
                    <a:moveTo>
                      <a:pt x="12" y="1"/>
                    </a:moveTo>
                    <a:cubicBezTo>
                      <a:pt x="9" y="0"/>
                      <a:pt x="5" y="4"/>
                      <a:pt x="3" y="10"/>
                    </a:cubicBezTo>
                    <a:cubicBezTo>
                      <a:pt x="0" y="17"/>
                      <a:pt x="1" y="23"/>
                      <a:pt x="4" y="24"/>
                    </a:cubicBezTo>
                    <a:cubicBezTo>
                      <a:pt x="7" y="25"/>
                      <a:pt x="11" y="20"/>
                      <a:pt x="14" y="14"/>
                    </a:cubicBezTo>
                    <a:cubicBezTo>
                      <a:pt x="16" y="8"/>
                      <a:pt x="15" y="2"/>
                      <a:pt x="12" y="1"/>
                    </a:cubicBezTo>
                    <a:close/>
                    <a:moveTo>
                      <a:pt x="5" y="20"/>
                    </a:moveTo>
                    <a:cubicBezTo>
                      <a:pt x="3" y="19"/>
                      <a:pt x="3" y="15"/>
                      <a:pt x="4" y="11"/>
                    </a:cubicBezTo>
                    <a:cubicBezTo>
                      <a:pt x="6" y="7"/>
                      <a:pt x="9" y="4"/>
                      <a:pt x="11" y="5"/>
                    </a:cubicBezTo>
                    <a:cubicBezTo>
                      <a:pt x="13" y="5"/>
                      <a:pt x="13" y="9"/>
                      <a:pt x="12"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67" name="Freeform 169"/>
              <p:cNvSpPr>
                <a:spLocks/>
              </p:cNvSpPr>
              <p:nvPr/>
            </p:nvSpPr>
            <p:spPr bwMode="auto">
              <a:xfrm>
                <a:off x="1491" y="2199"/>
                <a:ext cx="7" cy="16"/>
              </a:xfrm>
              <a:custGeom>
                <a:avLst/>
                <a:gdLst/>
                <a:ahLst/>
                <a:cxnLst>
                  <a:cxn ang="0">
                    <a:pos x="5" y="0"/>
                  </a:cxn>
                  <a:cxn ang="0">
                    <a:pos x="3" y="2"/>
                  </a:cxn>
                  <a:cxn ang="0">
                    <a:pos x="2" y="5"/>
                  </a:cxn>
                  <a:cxn ang="0">
                    <a:pos x="0" y="8"/>
                  </a:cxn>
                  <a:cxn ang="0">
                    <a:pos x="1" y="11"/>
                  </a:cxn>
                  <a:cxn ang="0">
                    <a:pos x="3" y="6"/>
                  </a:cxn>
                  <a:cxn ang="0">
                    <a:pos x="5" y="0"/>
                  </a:cxn>
                </a:cxnLst>
                <a:rect l="0" t="0" r="r" b="b"/>
                <a:pathLst>
                  <a:path w="5" h="11">
                    <a:moveTo>
                      <a:pt x="5" y="0"/>
                    </a:moveTo>
                    <a:cubicBezTo>
                      <a:pt x="4" y="1"/>
                      <a:pt x="3" y="2"/>
                      <a:pt x="3" y="2"/>
                    </a:cubicBezTo>
                    <a:cubicBezTo>
                      <a:pt x="2" y="3"/>
                      <a:pt x="2" y="4"/>
                      <a:pt x="2" y="5"/>
                    </a:cubicBezTo>
                    <a:cubicBezTo>
                      <a:pt x="1" y="7"/>
                      <a:pt x="1" y="8"/>
                      <a:pt x="0" y="8"/>
                    </a:cubicBezTo>
                    <a:cubicBezTo>
                      <a:pt x="1" y="9"/>
                      <a:pt x="1" y="10"/>
                      <a:pt x="1" y="11"/>
                    </a:cubicBezTo>
                    <a:cubicBezTo>
                      <a:pt x="2" y="10"/>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168" name="Freeform 170"/>
              <p:cNvSpPr>
                <a:spLocks/>
              </p:cNvSpPr>
              <p:nvPr/>
            </p:nvSpPr>
            <p:spPr bwMode="auto">
              <a:xfrm>
                <a:off x="1480" y="2188"/>
                <a:ext cx="18" cy="34"/>
              </a:xfrm>
              <a:custGeom>
                <a:avLst/>
                <a:gdLst/>
                <a:ahLst/>
                <a:cxnLst>
                  <a:cxn ang="0">
                    <a:pos x="6" y="19"/>
                  </a:cxn>
                  <a:cxn ang="0">
                    <a:pos x="4" y="20"/>
                  </a:cxn>
                  <a:cxn ang="0">
                    <a:pos x="3" y="18"/>
                  </a:cxn>
                  <a:cxn ang="0">
                    <a:pos x="3" y="14"/>
                  </a:cxn>
                  <a:cxn ang="0">
                    <a:pos x="3" y="11"/>
                  </a:cxn>
                  <a:cxn ang="0">
                    <a:pos x="5" y="8"/>
                  </a:cxn>
                  <a:cxn ang="0">
                    <a:pos x="7" y="5"/>
                  </a:cxn>
                  <a:cxn ang="0">
                    <a:pos x="9" y="5"/>
                  </a:cxn>
                  <a:cxn ang="0">
                    <a:pos x="10" y="7"/>
                  </a:cxn>
                  <a:cxn ang="0">
                    <a:pos x="13" y="5"/>
                  </a:cxn>
                  <a:cxn ang="0">
                    <a:pos x="11" y="1"/>
                  </a:cxn>
                  <a:cxn ang="0">
                    <a:pos x="7" y="2"/>
                  </a:cxn>
                  <a:cxn ang="0">
                    <a:pos x="4" y="5"/>
                  </a:cxn>
                  <a:cxn ang="0">
                    <a:pos x="2" y="11"/>
                  </a:cxn>
                  <a:cxn ang="0">
                    <a:pos x="1" y="16"/>
                  </a:cxn>
                  <a:cxn ang="0">
                    <a:pos x="1" y="20"/>
                  </a:cxn>
                  <a:cxn ang="0">
                    <a:pos x="3" y="24"/>
                  </a:cxn>
                  <a:cxn ang="0">
                    <a:pos x="7" y="22"/>
                  </a:cxn>
                  <a:cxn ang="0">
                    <a:pos x="6" y="19"/>
                  </a:cxn>
                </a:cxnLst>
                <a:rect l="0" t="0" r="r" b="b"/>
                <a:pathLst>
                  <a:path w="13" h="24">
                    <a:moveTo>
                      <a:pt x="6" y="19"/>
                    </a:moveTo>
                    <a:cubicBezTo>
                      <a:pt x="5" y="20"/>
                      <a:pt x="5" y="20"/>
                      <a:pt x="4" y="20"/>
                    </a:cubicBezTo>
                    <a:cubicBezTo>
                      <a:pt x="3" y="20"/>
                      <a:pt x="3" y="19"/>
                      <a:pt x="3" y="18"/>
                    </a:cubicBezTo>
                    <a:cubicBezTo>
                      <a:pt x="3" y="17"/>
                      <a:pt x="2" y="16"/>
                      <a:pt x="3" y="14"/>
                    </a:cubicBezTo>
                    <a:cubicBezTo>
                      <a:pt x="3" y="13"/>
                      <a:pt x="3" y="12"/>
                      <a:pt x="3" y="11"/>
                    </a:cubicBezTo>
                    <a:cubicBezTo>
                      <a:pt x="4" y="10"/>
                      <a:pt x="4" y="9"/>
                      <a:pt x="5" y="8"/>
                    </a:cubicBezTo>
                    <a:cubicBezTo>
                      <a:pt x="6" y="7"/>
                      <a:pt x="6" y="6"/>
                      <a:pt x="7" y="5"/>
                    </a:cubicBezTo>
                    <a:cubicBezTo>
                      <a:pt x="8" y="5"/>
                      <a:pt x="9" y="4"/>
                      <a:pt x="9" y="5"/>
                    </a:cubicBezTo>
                    <a:cubicBezTo>
                      <a:pt x="10" y="5"/>
                      <a:pt x="10" y="6"/>
                      <a:pt x="10" y="7"/>
                    </a:cubicBezTo>
                    <a:cubicBezTo>
                      <a:pt x="11" y="6"/>
                      <a:pt x="12" y="6"/>
                      <a:pt x="13" y="5"/>
                    </a:cubicBezTo>
                    <a:cubicBezTo>
                      <a:pt x="12" y="3"/>
                      <a:pt x="12" y="1"/>
                      <a:pt x="11" y="1"/>
                    </a:cubicBezTo>
                    <a:cubicBezTo>
                      <a:pt x="9" y="0"/>
                      <a:pt x="8" y="1"/>
                      <a:pt x="7" y="2"/>
                    </a:cubicBezTo>
                    <a:cubicBezTo>
                      <a:pt x="6" y="3"/>
                      <a:pt x="5" y="4"/>
                      <a:pt x="4" y="5"/>
                    </a:cubicBezTo>
                    <a:cubicBezTo>
                      <a:pt x="3" y="7"/>
                      <a:pt x="3" y="9"/>
                      <a:pt x="2" y="11"/>
                    </a:cubicBezTo>
                    <a:cubicBezTo>
                      <a:pt x="1" y="13"/>
                      <a:pt x="1" y="14"/>
                      <a:pt x="1" y="16"/>
                    </a:cubicBezTo>
                    <a:cubicBezTo>
                      <a:pt x="0" y="18"/>
                      <a:pt x="0" y="19"/>
                      <a:pt x="1" y="20"/>
                    </a:cubicBezTo>
                    <a:cubicBezTo>
                      <a:pt x="1" y="22"/>
                      <a:pt x="1" y="23"/>
                      <a:pt x="3" y="24"/>
                    </a:cubicBezTo>
                    <a:cubicBezTo>
                      <a:pt x="4" y="24"/>
                      <a:pt x="5" y="23"/>
                      <a:pt x="7"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169" name="Freeform 171"/>
              <p:cNvSpPr>
                <a:spLocks noEditPoints="1"/>
              </p:cNvSpPr>
              <p:nvPr/>
            </p:nvSpPr>
            <p:spPr bwMode="auto">
              <a:xfrm>
                <a:off x="1459" y="2243"/>
                <a:ext cx="22" cy="35"/>
              </a:xfrm>
              <a:custGeom>
                <a:avLst/>
                <a:gdLst/>
                <a:ahLst/>
                <a:cxnLst>
                  <a:cxn ang="0">
                    <a:pos x="12" y="1"/>
                  </a:cxn>
                  <a:cxn ang="0">
                    <a:pos x="2" y="10"/>
                  </a:cxn>
                  <a:cxn ang="0">
                    <a:pos x="4" y="24"/>
                  </a:cxn>
                  <a:cxn ang="0">
                    <a:pos x="14" y="14"/>
                  </a:cxn>
                  <a:cxn ang="0">
                    <a:pos x="12" y="1"/>
                  </a:cxn>
                  <a:cxn ang="0">
                    <a:pos x="5" y="20"/>
                  </a:cxn>
                  <a:cxn ang="0">
                    <a:pos x="4" y="11"/>
                  </a:cxn>
                  <a:cxn ang="0">
                    <a:pos x="11" y="5"/>
                  </a:cxn>
                  <a:cxn ang="0">
                    <a:pos x="12" y="13"/>
                  </a:cxn>
                  <a:cxn ang="0">
                    <a:pos x="5" y="20"/>
                  </a:cxn>
                </a:cxnLst>
                <a:rect l="0" t="0" r="r" b="b"/>
                <a:pathLst>
                  <a:path w="16" h="25">
                    <a:moveTo>
                      <a:pt x="12" y="1"/>
                    </a:moveTo>
                    <a:cubicBezTo>
                      <a:pt x="9" y="0"/>
                      <a:pt x="5" y="4"/>
                      <a:pt x="2" y="10"/>
                    </a:cubicBezTo>
                    <a:cubicBezTo>
                      <a:pt x="0" y="16"/>
                      <a:pt x="1" y="22"/>
                      <a:pt x="4" y="24"/>
                    </a:cubicBezTo>
                    <a:cubicBezTo>
                      <a:pt x="7" y="25"/>
                      <a:pt x="11" y="20"/>
                      <a:pt x="14" y="14"/>
                    </a:cubicBezTo>
                    <a:cubicBezTo>
                      <a:pt x="16" y="8"/>
                      <a:pt x="15" y="2"/>
                      <a:pt x="12" y="1"/>
                    </a:cubicBezTo>
                    <a:close/>
                    <a:moveTo>
                      <a:pt x="5" y="20"/>
                    </a:moveTo>
                    <a:cubicBezTo>
                      <a:pt x="3" y="19"/>
                      <a:pt x="3" y="15"/>
                      <a:pt x="4" y="11"/>
                    </a:cubicBezTo>
                    <a:cubicBezTo>
                      <a:pt x="6" y="7"/>
                      <a:pt x="9" y="4"/>
                      <a:pt x="11" y="5"/>
                    </a:cubicBezTo>
                    <a:cubicBezTo>
                      <a:pt x="13" y="5"/>
                      <a:pt x="13" y="9"/>
                      <a:pt x="12"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70" name="Freeform 172"/>
              <p:cNvSpPr>
                <a:spLocks/>
              </p:cNvSpPr>
              <p:nvPr/>
            </p:nvSpPr>
            <p:spPr bwMode="auto">
              <a:xfrm>
                <a:off x="1479" y="2236"/>
                <a:ext cx="7" cy="15"/>
              </a:xfrm>
              <a:custGeom>
                <a:avLst/>
                <a:gdLst/>
                <a:ahLst/>
                <a:cxnLst>
                  <a:cxn ang="0">
                    <a:pos x="5" y="0"/>
                  </a:cxn>
                  <a:cxn ang="0">
                    <a:pos x="2" y="2"/>
                  </a:cxn>
                  <a:cxn ang="0">
                    <a:pos x="2" y="5"/>
                  </a:cxn>
                  <a:cxn ang="0">
                    <a:pos x="0" y="8"/>
                  </a:cxn>
                  <a:cxn ang="0">
                    <a:pos x="1" y="11"/>
                  </a:cxn>
                  <a:cxn ang="0">
                    <a:pos x="3" y="6"/>
                  </a:cxn>
                  <a:cxn ang="0">
                    <a:pos x="5" y="0"/>
                  </a:cxn>
                </a:cxnLst>
                <a:rect l="0" t="0" r="r" b="b"/>
                <a:pathLst>
                  <a:path w="5" h="11">
                    <a:moveTo>
                      <a:pt x="5" y="0"/>
                    </a:moveTo>
                    <a:cubicBezTo>
                      <a:pt x="4" y="1"/>
                      <a:pt x="3" y="2"/>
                      <a:pt x="2" y="2"/>
                    </a:cubicBezTo>
                    <a:cubicBezTo>
                      <a:pt x="2" y="3"/>
                      <a:pt x="2" y="4"/>
                      <a:pt x="2" y="5"/>
                    </a:cubicBezTo>
                    <a:cubicBezTo>
                      <a:pt x="1" y="6"/>
                      <a:pt x="1" y="7"/>
                      <a:pt x="0" y="8"/>
                    </a:cubicBezTo>
                    <a:cubicBezTo>
                      <a:pt x="1" y="9"/>
                      <a:pt x="1" y="10"/>
                      <a:pt x="1" y="11"/>
                    </a:cubicBezTo>
                    <a:cubicBezTo>
                      <a:pt x="2" y="9"/>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171" name="Freeform 173"/>
              <p:cNvSpPr>
                <a:spLocks/>
              </p:cNvSpPr>
              <p:nvPr/>
            </p:nvSpPr>
            <p:spPr bwMode="auto">
              <a:xfrm>
                <a:off x="1467" y="2224"/>
                <a:ext cx="19" cy="34"/>
              </a:xfrm>
              <a:custGeom>
                <a:avLst/>
                <a:gdLst/>
                <a:ahLst/>
                <a:cxnLst>
                  <a:cxn ang="0">
                    <a:pos x="6" y="19"/>
                  </a:cxn>
                  <a:cxn ang="0">
                    <a:pos x="4" y="20"/>
                  </a:cxn>
                  <a:cxn ang="0">
                    <a:pos x="3" y="18"/>
                  </a:cxn>
                  <a:cxn ang="0">
                    <a:pos x="3" y="14"/>
                  </a:cxn>
                  <a:cxn ang="0">
                    <a:pos x="3" y="11"/>
                  </a:cxn>
                  <a:cxn ang="0">
                    <a:pos x="5" y="8"/>
                  </a:cxn>
                  <a:cxn ang="0">
                    <a:pos x="7" y="5"/>
                  </a:cxn>
                  <a:cxn ang="0">
                    <a:pos x="9" y="5"/>
                  </a:cxn>
                  <a:cxn ang="0">
                    <a:pos x="10" y="7"/>
                  </a:cxn>
                  <a:cxn ang="0">
                    <a:pos x="13" y="5"/>
                  </a:cxn>
                  <a:cxn ang="0">
                    <a:pos x="11" y="1"/>
                  </a:cxn>
                  <a:cxn ang="0">
                    <a:pos x="7" y="2"/>
                  </a:cxn>
                  <a:cxn ang="0">
                    <a:pos x="4" y="5"/>
                  </a:cxn>
                  <a:cxn ang="0">
                    <a:pos x="2" y="11"/>
                  </a:cxn>
                  <a:cxn ang="0">
                    <a:pos x="1" y="16"/>
                  </a:cxn>
                  <a:cxn ang="0">
                    <a:pos x="0" y="20"/>
                  </a:cxn>
                  <a:cxn ang="0">
                    <a:pos x="3" y="24"/>
                  </a:cxn>
                  <a:cxn ang="0">
                    <a:pos x="7" y="22"/>
                  </a:cxn>
                  <a:cxn ang="0">
                    <a:pos x="6" y="19"/>
                  </a:cxn>
                </a:cxnLst>
                <a:rect l="0" t="0" r="r" b="b"/>
                <a:pathLst>
                  <a:path w="13" h="24">
                    <a:moveTo>
                      <a:pt x="6" y="19"/>
                    </a:moveTo>
                    <a:cubicBezTo>
                      <a:pt x="5" y="20"/>
                      <a:pt x="5" y="20"/>
                      <a:pt x="4" y="20"/>
                    </a:cubicBezTo>
                    <a:cubicBezTo>
                      <a:pt x="3" y="20"/>
                      <a:pt x="3" y="19"/>
                      <a:pt x="3" y="18"/>
                    </a:cubicBezTo>
                    <a:cubicBezTo>
                      <a:pt x="2" y="17"/>
                      <a:pt x="2" y="16"/>
                      <a:pt x="3" y="14"/>
                    </a:cubicBezTo>
                    <a:cubicBezTo>
                      <a:pt x="3" y="13"/>
                      <a:pt x="3" y="12"/>
                      <a:pt x="3" y="11"/>
                    </a:cubicBezTo>
                    <a:cubicBezTo>
                      <a:pt x="4" y="10"/>
                      <a:pt x="4" y="9"/>
                      <a:pt x="5" y="8"/>
                    </a:cubicBezTo>
                    <a:cubicBezTo>
                      <a:pt x="6" y="7"/>
                      <a:pt x="6" y="6"/>
                      <a:pt x="7" y="5"/>
                    </a:cubicBezTo>
                    <a:cubicBezTo>
                      <a:pt x="8" y="5"/>
                      <a:pt x="9" y="4"/>
                      <a:pt x="9" y="5"/>
                    </a:cubicBezTo>
                    <a:cubicBezTo>
                      <a:pt x="10" y="5"/>
                      <a:pt x="10" y="6"/>
                      <a:pt x="10" y="7"/>
                    </a:cubicBezTo>
                    <a:cubicBezTo>
                      <a:pt x="11" y="6"/>
                      <a:pt x="12" y="5"/>
                      <a:pt x="13" y="5"/>
                    </a:cubicBezTo>
                    <a:cubicBezTo>
                      <a:pt x="12" y="3"/>
                      <a:pt x="12" y="1"/>
                      <a:pt x="11" y="1"/>
                    </a:cubicBezTo>
                    <a:cubicBezTo>
                      <a:pt x="9" y="0"/>
                      <a:pt x="8" y="1"/>
                      <a:pt x="7" y="2"/>
                    </a:cubicBezTo>
                    <a:cubicBezTo>
                      <a:pt x="6" y="3"/>
                      <a:pt x="5" y="4"/>
                      <a:pt x="4" y="5"/>
                    </a:cubicBezTo>
                    <a:cubicBezTo>
                      <a:pt x="3" y="7"/>
                      <a:pt x="2" y="9"/>
                      <a:pt x="2" y="11"/>
                    </a:cubicBezTo>
                    <a:cubicBezTo>
                      <a:pt x="1" y="12"/>
                      <a:pt x="1" y="14"/>
                      <a:pt x="1" y="16"/>
                    </a:cubicBezTo>
                    <a:cubicBezTo>
                      <a:pt x="0" y="18"/>
                      <a:pt x="0" y="19"/>
                      <a:pt x="0" y="20"/>
                    </a:cubicBezTo>
                    <a:cubicBezTo>
                      <a:pt x="1" y="22"/>
                      <a:pt x="1" y="23"/>
                      <a:pt x="3" y="24"/>
                    </a:cubicBezTo>
                    <a:cubicBezTo>
                      <a:pt x="4" y="24"/>
                      <a:pt x="5" y="23"/>
                      <a:pt x="7"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172" name="Freeform 174"/>
              <p:cNvSpPr>
                <a:spLocks noEditPoints="1"/>
              </p:cNvSpPr>
              <p:nvPr/>
            </p:nvSpPr>
            <p:spPr bwMode="auto">
              <a:xfrm>
                <a:off x="1446" y="2278"/>
                <a:ext cx="23" cy="35"/>
              </a:xfrm>
              <a:custGeom>
                <a:avLst/>
                <a:gdLst/>
                <a:ahLst/>
                <a:cxnLst>
                  <a:cxn ang="0">
                    <a:pos x="12" y="1"/>
                  </a:cxn>
                  <a:cxn ang="0">
                    <a:pos x="2" y="11"/>
                  </a:cxn>
                  <a:cxn ang="0">
                    <a:pos x="4" y="24"/>
                  </a:cxn>
                  <a:cxn ang="0">
                    <a:pos x="14" y="15"/>
                  </a:cxn>
                  <a:cxn ang="0">
                    <a:pos x="12" y="1"/>
                  </a:cxn>
                  <a:cxn ang="0">
                    <a:pos x="5" y="20"/>
                  </a:cxn>
                  <a:cxn ang="0">
                    <a:pos x="4" y="12"/>
                  </a:cxn>
                  <a:cxn ang="0">
                    <a:pos x="11" y="5"/>
                  </a:cxn>
                  <a:cxn ang="0">
                    <a:pos x="12" y="14"/>
                  </a:cxn>
                  <a:cxn ang="0">
                    <a:pos x="5" y="20"/>
                  </a:cxn>
                </a:cxnLst>
                <a:rect l="0" t="0" r="r" b="b"/>
                <a:pathLst>
                  <a:path w="16" h="25">
                    <a:moveTo>
                      <a:pt x="12" y="1"/>
                    </a:moveTo>
                    <a:cubicBezTo>
                      <a:pt x="9" y="0"/>
                      <a:pt x="5" y="5"/>
                      <a:pt x="2" y="11"/>
                    </a:cubicBezTo>
                    <a:cubicBezTo>
                      <a:pt x="0" y="17"/>
                      <a:pt x="1" y="23"/>
                      <a:pt x="4" y="24"/>
                    </a:cubicBezTo>
                    <a:cubicBezTo>
                      <a:pt x="7" y="25"/>
                      <a:pt x="11" y="21"/>
                      <a:pt x="14" y="15"/>
                    </a:cubicBezTo>
                    <a:cubicBezTo>
                      <a:pt x="16" y="9"/>
                      <a:pt x="15" y="3"/>
                      <a:pt x="12" y="1"/>
                    </a:cubicBezTo>
                    <a:close/>
                    <a:moveTo>
                      <a:pt x="5" y="20"/>
                    </a:moveTo>
                    <a:cubicBezTo>
                      <a:pt x="3" y="20"/>
                      <a:pt x="3" y="16"/>
                      <a:pt x="4" y="12"/>
                    </a:cubicBezTo>
                    <a:cubicBezTo>
                      <a:pt x="6" y="7"/>
                      <a:pt x="9" y="5"/>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73" name="Freeform 175"/>
              <p:cNvSpPr>
                <a:spLocks/>
              </p:cNvSpPr>
              <p:nvPr/>
            </p:nvSpPr>
            <p:spPr bwMode="auto">
              <a:xfrm>
                <a:off x="1466" y="2272"/>
                <a:ext cx="7" cy="15"/>
              </a:xfrm>
              <a:custGeom>
                <a:avLst/>
                <a:gdLst/>
                <a:ahLst/>
                <a:cxnLst>
                  <a:cxn ang="0">
                    <a:pos x="5" y="0"/>
                  </a:cxn>
                  <a:cxn ang="0">
                    <a:pos x="2" y="2"/>
                  </a:cxn>
                  <a:cxn ang="0">
                    <a:pos x="2" y="5"/>
                  </a:cxn>
                  <a:cxn ang="0">
                    <a:pos x="0" y="8"/>
                  </a:cxn>
                  <a:cxn ang="0">
                    <a:pos x="1" y="11"/>
                  </a:cxn>
                  <a:cxn ang="0">
                    <a:pos x="3" y="6"/>
                  </a:cxn>
                  <a:cxn ang="0">
                    <a:pos x="5" y="0"/>
                  </a:cxn>
                </a:cxnLst>
                <a:rect l="0" t="0" r="r" b="b"/>
                <a:pathLst>
                  <a:path w="5" h="11">
                    <a:moveTo>
                      <a:pt x="5" y="0"/>
                    </a:moveTo>
                    <a:cubicBezTo>
                      <a:pt x="4" y="1"/>
                      <a:pt x="3" y="2"/>
                      <a:pt x="2" y="2"/>
                    </a:cubicBezTo>
                    <a:cubicBezTo>
                      <a:pt x="2" y="3"/>
                      <a:pt x="2" y="4"/>
                      <a:pt x="2" y="5"/>
                    </a:cubicBezTo>
                    <a:cubicBezTo>
                      <a:pt x="1" y="6"/>
                      <a:pt x="1" y="7"/>
                      <a:pt x="0" y="8"/>
                    </a:cubicBezTo>
                    <a:cubicBezTo>
                      <a:pt x="1" y="9"/>
                      <a:pt x="1" y="10"/>
                      <a:pt x="1" y="11"/>
                    </a:cubicBezTo>
                    <a:cubicBezTo>
                      <a:pt x="2" y="9"/>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174" name="Freeform 176"/>
              <p:cNvSpPr>
                <a:spLocks/>
              </p:cNvSpPr>
              <p:nvPr/>
            </p:nvSpPr>
            <p:spPr bwMode="auto">
              <a:xfrm>
                <a:off x="1455" y="2261"/>
                <a:ext cx="18" cy="33"/>
              </a:xfrm>
              <a:custGeom>
                <a:avLst/>
                <a:gdLst/>
                <a:ahLst/>
                <a:cxnLst>
                  <a:cxn ang="0">
                    <a:pos x="6" y="19"/>
                  </a:cxn>
                  <a:cxn ang="0">
                    <a:pos x="4" y="20"/>
                  </a:cxn>
                  <a:cxn ang="0">
                    <a:pos x="3" y="18"/>
                  </a:cxn>
                  <a:cxn ang="0">
                    <a:pos x="3" y="14"/>
                  </a:cxn>
                  <a:cxn ang="0">
                    <a:pos x="3" y="11"/>
                  </a:cxn>
                  <a:cxn ang="0">
                    <a:pos x="5" y="8"/>
                  </a:cxn>
                  <a:cxn ang="0">
                    <a:pos x="7" y="5"/>
                  </a:cxn>
                  <a:cxn ang="0">
                    <a:pos x="9" y="4"/>
                  </a:cxn>
                  <a:cxn ang="0">
                    <a:pos x="10" y="6"/>
                  </a:cxn>
                  <a:cxn ang="0">
                    <a:pos x="13" y="4"/>
                  </a:cxn>
                  <a:cxn ang="0">
                    <a:pos x="11" y="1"/>
                  </a:cxn>
                  <a:cxn ang="0">
                    <a:pos x="7" y="2"/>
                  </a:cxn>
                  <a:cxn ang="0">
                    <a:pos x="4" y="5"/>
                  </a:cxn>
                  <a:cxn ang="0">
                    <a:pos x="2" y="10"/>
                  </a:cxn>
                  <a:cxn ang="0">
                    <a:pos x="1" y="16"/>
                  </a:cxn>
                  <a:cxn ang="0">
                    <a:pos x="0" y="20"/>
                  </a:cxn>
                  <a:cxn ang="0">
                    <a:pos x="3" y="23"/>
                  </a:cxn>
                  <a:cxn ang="0">
                    <a:pos x="7" y="22"/>
                  </a:cxn>
                  <a:cxn ang="0">
                    <a:pos x="6" y="19"/>
                  </a:cxn>
                </a:cxnLst>
                <a:rect l="0" t="0" r="r" b="b"/>
                <a:pathLst>
                  <a:path w="13" h="24">
                    <a:moveTo>
                      <a:pt x="6" y="19"/>
                    </a:moveTo>
                    <a:cubicBezTo>
                      <a:pt x="5" y="19"/>
                      <a:pt x="5" y="20"/>
                      <a:pt x="4" y="20"/>
                    </a:cubicBezTo>
                    <a:cubicBezTo>
                      <a:pt x="3" y="19"/>
                      <a:pt x="3" y="19"/>
                      <a:pt x="3" y="18"/>
                    </a:cubicBezTo>
                    <a:cubicBezTo>
                      <a:pt x="2" y="17"/>
                      <a:pt x="2" y="16"/>
                      <a:pt x="3" y="14"/>
                    </a:cubicBezTo>
                    <a:cubicBezTo>
                      <a:pt x="3" y="13"/>
                      <a:pt x="3" y="12"/>
                      <a:pt x="3" y="11"/>
                    </a:cubicBezTo>
                    <a:cubicBezTo>
                      <a:pt x="4" y="10"/>
                      <a:pt x="4" y="9"/>
                      <a:pt x="5" y="8"/>
                    </a:cubicBezTo>
                    <a:cubicBezTo>
                      <a:pt x="6" y="7"/>
                      <a:pt x="6" y="6"/>
                      <a:pt x="7" y="5"/>
                    </a:cubicBezTo>
                    <a:cubicBezTo>
                      <a:pt x="8" y="5"/>
                      <a:pt x="9" y="4"/>
                      <a:pt x="9" y="4"/>
                    </a:cubicBezTo>
                    <a:cubicBezTo>
                      <a:pt x="10" y="5"/>
                      <a:pt x="10" y="5"/>
                      <a:pt x="10" y="6"/>
                    </a:cubicBezTo>
                    <a:cubicBezTo>
                      <a:pt x="11" y="6"/>
                      <a:pt x="12" y="5"/>
                      <a:pt x="13" y="4"/>
                    </a:cubicBezTo>
                    <a:cubicBezTo>
                      <a:pt x="12" y="2"/>
                      <a:pt x="12" y="1"/>
                      <a:pt x="11" y="1"/>
                    </a:cubicBezTo>
                    <a:cubicBezTo>
                      <a:pt x="9" y="0"/>
                      <a:pt x="8" y="1"/>
                      <a:pt x="7" y="2"/>
                    </a:cubicBezTo>
                    <a:cubicBezTo>
                      <a:pt x="6" y="3"/>
                      <a:pt x="5" y="4"/>
                      <a:pt x="4" y="5"/>
                    </a:cubicBezTo>
                    <a:cubicBezTo>
                      <a:pt x="3" y="7"/>
                      <a:pt x="3" y="8"/>
                      <a:pt x="2" y="10"/>
                    </a:cubicBezTo>
                    <a:cubicBezTo>
                      <a:pt x="1" y="12"/>
                      <a:pt x="1" y="14"/>
                      <a:pt x="1" y="16"/>
                    </a:cubicBezTo>
                    <a:cubicBezTo>
                      <a:pt x="0" y="17"/>
                      <a:pt x="0" y="19"/>
                      <a:pt x="0" y="20"/>
                    </a:cubicBezTo>
                    <a:cubicBezTo>
                      <a:pt x="1" y="22"/>
                      <a:pt x="1" y="23"/>
                      <a:pt x="3" y="23"/>
                    </a:cubicBezTo>
                    <a:cubicBezTo>
                      <a:pt x="4" y="24"/>
                      <a:pt x="5" y="23"/>
                      <a:pt x="7"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175" name="Freeform 177"/>
              <p:cNvSpPr>
                <a:spLocks noEditPoints="1"/>
              </p:cNvSpPr>
              <p:nvPr/>
            </p:nvSpPr>
            <p:spPr bwMode="auto">
              <a:xfrm>
                <a:off x="1434" y="2314"/>
                <a:ext cx="22" cy="35"/>
              </a:xfrm>
              <a:custGeom>
                <a:avLst/>
                <a:gdLst/>
                <a:ahLst/>
                <a:cxnLst>
                  <a:cxn ang="0">
                    <a:pos x="12" y="1"/>
                  </a:cxn>
                  <a:cxn ang="0">
                    <a:pos x="2" y="11"/>
                  </a:cxn>
                  <a:cxn ang="0">
                    <a:pos x="4" y="24"/>
                  </a:cxn>
                  <a:cxn ang="0">
                    <a:pos x="14" y="15"/>
                  </a:cxn>
                  <a:cxn ang="0">
                    <a:pos x="12" y="1"/>
                  </a:cxn>
                  <a:cxn ang="0">
                    <a:pos x="5" y="20"/>
                  </a:cxn>
                  <a:cxn ang="0">
                    <a:pos x="4" y="12"/>
                  </a:cxn>
                  <a:cxn ang="0">
                    <a:pos x="11" y="5"/>
                  </a:cxn>
                  <a:cxn ang="0">
                    <a:pos x="12" y="14"/>
                  </a:cxn>
                  <a:cxn ang="0">
                    <a:pos x="5" y="20"/>
                  </a:cxn>
                </a:cxnLst>
                <a:rect l="0" t="0" r="r" b="b"/>
                <a:pathLst>
                  <a:path w="16" h="25">
                    <a:moveTo>
                      <a:pt x="12" y="1"/>
                    </a:moveTo>
                    <a:cubicBezTo>
                      <a:pt x="9" y="0"/>
                      <a:pt x="5" y="5"/>
                      <a:pt x="2" y="11"/>
                    </a:cubicBezTo>
                    <a:cubicBezTo>
                      <a:pt x="0" y="17"/>
                      <a:pt x="1" y="23"/>
                      <a:pt x="4" y="24"/>
                    </a:cubicBezTo>
                    <a:cubicBezTo>
                      <a:pt x="7" y="25"/>
                      <a:pt x="11" y="21"/>
                      <a:pt x="14" y="15"/>
                    </a:cubicBezTo>
                    <a:cubicBezTo>
                      <a:pt x="16" y="8"/>
                      <a:pt x="15" y="2"/>
                      <a:pt x="12" y="1"/>
                    </a:cubicBezTo>
                    <a:close/>
                    <a:moveTo>
                      <a:pt x="5" y="20"/>
                    </a:moveTo>
                    <a:cubicBezTo>
                      <a:pt x="3" y="20"/>
                      <a:pt x="3" y="16"/>
                      <a:pt x="4" y="12"/>
                    </a:cubicBezTo>
                    <a:cubicBezTo>
                      <a:pt x="6" y="7"/>
                      <a:pt x="9" y="5"/>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76" name="Freeform 178"/>
              <p:cNvSpPr>
                <a:spLocks/>
              </p:cNvSpPr>
              <p:nvPr/>
            </p:nvSpPr>
            <p:spPr bwMode="auto">
              <a:xfrm>
                <a:off x="1453" y="2308"/>
                <a:ext cx="6" cy="16"/>
              </a:xfrm>
              <a:custGeom>
                <a:avLst/>
                <a:gdLst/>
                <a:ahLst/>
                <a:cxnLst>
                  <a:cxn ang="0">
                    <a:pos x="4" y="0"/>
                  </a:cxn>
                  <a:cxn ang="0">
                    <a:pos x="2" y="2"/>
                  </a:cxn>
                  <a:cxn ang="0">
                    <a:pos x="2" y="5"/>
                  </a:cxn>
                  <a:cxn ang="0">
                    <a:pos x="0" y="8"/>
                  </a:cxn>
                  <a:cxn ang="0">
                    <a:pos x="1" y="11"/>
                  </a:cxn>
                  <a:cxn ang="0">
                    <a:pos x="3" y="6"/>
                  </a:cxn>
                  <a:cxn ang="0">
                    <a:pos x="4" y="0"/>
                  </a:cxn>
                </a:cxnLst>
                <a:rect l="0" t="0" r="r" b="b"/>
                <a:pathLst>
                  <a:path w="4" h="11">
                    <a:moveTo>
                      <a:pt x="4" y="0"/>
                    </a:moveTo>
                    <a:cubicBezTo>
                      <a:pt x="4" y="1"/>
                      <a:pt x="3" y="1"/>
                      <a:pt x="2" y="2"/>
                    </a:cubicBezTo>
                    <a:cubicBezTo>
                      <a:pt x="2" y="3"/>
                      <a:pt x="2" y="4"/>
                      <a:pt x="2" y="5"/>
                    </a:cubicBezTo>
                    <a:cubicBezTo>
                      <a:pt x="1" y="6"/>
                      <a:pt x="1" y="7"/>
                      <a:pt x="0" y="8"/>
                    </a:cubicBezTo>
                    <a:cubicBezTo>
                      <a:pt x="1" y="9"/>
                      <a:pt x="1" y="10"/>
                      <a:pt x="1" y="11"/>
                    </a:cubicBezTo>
                    <a:cubicBezTo>
                      <a:pt x="2" y="9"/>
                      <a:pt x="3"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77" name="Freeform 179"/>
              <p:cNvSpPr>
                <a:spLocks/>
              </p:cNvSpPr>
              <p:nvPr/>
            </p:nvSpPr>
            <p:spPr bwMode="auto">
              <a:xfrm>
                <a:off x="1442" y="2297"/>
                <a:ext cx="18" cy="34"/>
              </a:xfrm>
              <a:custGeom>
                <a:avLst/>
                <a:gdLst/>
                <a:ahLst/>
                <a:cxnLst>
                  <a:cxn ang="0">
                    <a:pos x="6" y="19"/>
                  </a:cxn>
                  <a:cxn ang="0">
                    <a:pos x="4" y="20"/>
                  </a:cxn>
                  <a:cxn ang="0">
                    <a:pos x="3" y="18"/>
                  </a:cxn>
                  <a:cxn ang="0">
                    <a:pos x="3" y="14"/>
                  </a:cxn>
                  <a:cxn ang="0">
                    <a:pos x="3" y="11"/>
                  </a:cxn>
                  <a:cxn ang="0">
                    <a:pos x="5" y="8"/>
                  </a:cxn>
                  <a:cxn ang="0">
                    <a:pos x="7" y="5"/>
                  </a:cxn>
                  <a:cxn ang="0">
                    <a:pos x="9" y="4"/>
                  </a:cxn>
                  <a:cxn ang="0">
                    <a:pos x="10" y="6"/>
                  </a:cxn>
                  <a:cxn ang="0">
                    <a:pos x="13" y="4"/>
                  </a:cxn>
                  <a:cxn ang="0">
                    <a:pos x="10" y="0"/>
                  </a:cxn>
                  <a:cxn ang="0">
                    <a:pos x="7" y="2"/>
                  </a:cxn>
                  <a:cxn ang="0">
                    <a:pos x="4" y="5"/>
                  </a:cxn>
                  <a:cxn ang="0">
                    <a:pos x="2" y="10"/>
                  </a:cxn>
                  <a:cxn ang="0">
                    <a:pos x="0" y="16"/>
                  </a:cxn>
                  <a:cxn ang="0">
                    <a:pos x="0" y="20"/>
                  </a:cxn>
                  <a:cxn ang="0">
                    <a:pos x="2" y="23"/>
                  </a:cxn>
                  <a:cxn ang="0">
                    <a:pos x="6" y="22"/>
                  </a:cxn>
                  <a:cxn ang="0">
                    <a:pos x="6" y="19"/>
                  </a:cxn>
                </a:cxnLst>
                <a:rect l="0" t="0" r="r" b="b"/>
                <a:pathLst>
                  <a:path w="13" h="24">
                    <a:moveTo>
                      <a:pt x="6" y="19"/>
                    </a:moveTo>
                    <a:cubicBezTo>
                      <a:pt x="5" y="19"/>
                      <a:pt x="4" y="20"/>
                      <a:pt x="4" y="20"/>
                    </a:cubicBezTo>
                    <a:cubicBezTo>
                      <a:pt x="3" y="19"/>
                      <a:pt x="3" y="19"/>
                      <a:pt x="3" y="18"/>
                    </a:cubicBezTo>
                    <a:cubicBezTo>
                      <a:pt x="2" y="17"/>
                      <a:pt x="2" y="15"/>
                      <a:pt x="3" y="14"/>
                    </a:cubicBezTo>
                    <a:cubicBezTo>
                      <a:pt x="3" y="13"/>
                      <a:pt x="3" y="12"/>
                      <a:pt x="3" y="11"/>
                    </a:cubicBezTo>
                    <a:cubicBezTo>
                      <a:pt x="4" y="10"/>
                      <a:pt x="4" y="9"/>
                      <a:pt x="5" y="8"/>
                    </a:cubicBezTo>
                    <a:cubicBezTo>
                      <a:pt x="5" y="7"/>
                      <a:pt x="6" y="6"/>
                      <a:pt x="7" y="5"/>
                    </a:cubicBezTo>
                    <a:cubicBezTo>
                      <a:pt x="8" y="5"/>
                      <a:pt x="8" y="4"/>
                      <a:pt x="9" y="4"/>
                    </a:cubicBezTo>
                    <a:cubicBezTo>
                      <a:pt x="10" y="5"/>
                      <a:pt x="10" y="5"/>
                      <a:pt x="10" y="6"/>
                    </a:cubicBezTo>
                    <a:cubicBezTo>
                      <a:pt x="11" y="6"/>
                      <a:pt x="12" y="5"/>
                      <a:pt x="13" y="4"/>
                    </a:cubicBezTo>
                    <a:cubicBezTo>
                      <a:pt x="12" y="2"/>
                      <a:pt x="12" y="1"/>
                      <a:pt x="10" y="0"/>
                    </a:cubicBezTo>
                    <a:cubicBezTo>
                      <a:pt x="9" y="0"/>
                      <a:pt x="8" y="1"/>
                      <a:pt x="7" y="2"/>
                    </a:cubicBezTo>
                    <a:cubicBezTo>
                      <a:pt x="6" y="3"/>
                      <a:pt x="5" y="4"/>
                      <a:pt x="4" y="5"/>
                    </a:cubicBezTo>
                    <a:cubicBezTo>
                      <a:pt x="3" y="7"/>
                      <a:pt x="2" y="8"/>
                      <a:pt x="2" y="10"/>
                    </a:cubicBezTo>
                    <a:cubicBezTo>
                      <a:pt x="1" y="12"/>
                      <a:pt x="1" y="14"/>
                      <a:pt x="0" y="16"/>
                    </a:cubicBezTo>
                    <a:cubicBezTo>
                      <a:pt x="0" y="17"/>
                      <a:pt x="0" y="19"/>
                      <a:pt x="0" y="20"/>
                    </a:cubicBezTo>
                    <a:cubicBezTo>
                      <a:pt x="1" y="22"/>
                      <a:pt x="1" y="23"/>
                      <a:pt x="2" y="23"/>
                    </a:cubicBezTo>
                    <a:cubicBezTo>
                      <a:pt x="4" y="24"/>
                      <a:pt x="5" y="23"/>
                      <a:pt x="6"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178" name="Freeform 180"/>
              <p:cNvSpPr>
                <a:spLocks noEditPoints="1"/>
              </p:cNvSpPr>
              <p:nvPr/>
            </p:nvSpPr>
            <p:spPr bwMode="auto">
              <a:xfrm>
                <a:off x="1421" y="2350"/>
                <a:ext cx="23" cy="35"/>
              </a:xfrm>
              <a:custGeom>
                <a:avLst/>
                <a:gdLst/>
                <a:ahLst/>
                <a:cxnLst>
                  <a:cxn ang="0">
                    <a:pos x="12" y="1"/>
                  </a:cxn>
                  <a:cxn ang="0">
                    <a:pos x="2" y="11"/>
                  </a:cxn>
                  <a:cxn ang="0">
                    <a:pos x="4" y="24"/>
                  </a:cxn>
                  <a:cxn ang="0">
                    <a:pos x="14" y="15"/>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1"/>
                    </a:cubicBezTo>
                    <a:cubicBezTo>
                      <a:pt x="0" y="17"/>
                      <a:pt x="1" y="23"/>
                      <a:pt x="4" y="24"/>
                    </a:cubicBezTo>
                    <a:cubicBezTo>
                      <a:pt x="7" y="25"/>
                      <a:pt x="11" y="21"/>
                      <a:pt x="14" y="15"/>
                    </a:cubicBezTo>
                    <a:cubicBezTo>
                      <a:pt x="16" y="8"/>
                      <a:pt x="15" y="2"/>
                      <a:pt x="12" y="1"/>
                    </a:cubicBezTo>
                    <a:close/>
                    <a:moveTo>
                      <a:pt x="5" y="20"/>
                    </a:moveTo>
                    <a:cubicBezTo>
                      <a:pt x="3" y="20"/>
                      <a:pt x="3" y="16"/>
                      <a:pt x="4" y="11"/>
                    </a:cubicBezTo>
                    <a:cubicBezTo>
                      <a:pt x="6" y="7"/>
                      <a:pt x="9"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79" name="Freeform 181"/>
              <p:cNvSpPr>
                <a:spLocks/>
              </p:cNvSpPr>
              <p:nvPr/>
            </p:nvSpPr>
            <p:spPr bwMode="auto">
              <a:xfrm>
                <a:off x="1441" y="2345"/>
                <a:ext cx="5" cy="15"/>
              </a:xfrm>
              <a:custGeom>
                <a:avLst/>
                <a:gdLst/>
                <a:ahLst/>
                <a:cxnLst>
                  <a:cxn ang="0">
                    <a:pos x="4" y="0"/>
                  </a:cxn>
                  <a:cxn ang="0">
                    <a:pos x="2" y="2"/>
                  </a:cxn>
                  <a:cxn ang="0">
                    <a:pos x="2" y="5"/>
                  </a:cxn>
                  <a:cxn ang="0">
                    <a:pos x="0" y="8"/>
                  </a:cxn>
                  <a:cxn ang="0">
                    <a:pos x="1" y="11"/>
                  </a:cxn>
                  <a:cxn ang="0">
                    <a:pos x="3" y="6"/>
                  </a:cxn>
                  <a:cxn ang="0">
                    <a:pos x="4" y="0"/>
                  </a:cxn>
                </a:cxnLst>
                <a:rect l="0" t="0" r="r" b="b"/>
                <a:pathLst>
                  <a:path w="4" h="11">
                    <a:moveTo>
                      <a:pt x="4" y="0"/>
                    </a:moveTo>
                    <a:cubicBezTo>
                      <a:pt x="4" y="1"/>
                      <a:pt x="3" y="1"/>
                      <a:pt x="2" y="2"/>
                    </a:cubicBezTo>
                    <a:cubicBezTo>
                      <a:pt x="2" y="3"/>
                      <a:pt x="2" y="4"/>
                      <a:pt x="2" y="5"/>
                    </a:cubicBezTo>
                    <a:cubicBezTo>
                      <a:pt x="1" y="6"/>
                      <a:pt x="1" y="7"/>
                      <a:pt x="0" y="8"/>
                    </a:cubicBezTo>
                    <a:cubicBezTo>
                      <a:pt x="1" y="9"/>
                      <a:pt x="1" y="10"/>
                      <a:pt x="1" y="11"/>
                    </a:cubicBezTo>
                    <a:cubicBezTo>
                      <a:pt x="2" y="9"/>
                      <a:pt x="3" y="7"/>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80" name="Freeform 182"/>
              <p:cNvSpPr>
                <a:spLocks/>
              </p:cNvSpPr>
              <p:nvPr/>
            </p:nvSpPr>
            <p:spPr bwMode="auto">
              <a:xfrm>
                <a:off x="1430" y="2334"/>
                <a:ext cx="18" cy="33"/>
              </a:xfrm>
              <a:custGeom>
                <a:avLst/>
                <a:gdLst/>
                <a:ahLst/>
                <a:cxnLst>
                  <a:cxn ang="0">
                    <a:pos x="6" y="19"/>
                  </a:cxn>
                  <a:cxn ang="0">
                    <a:pos x="4" y="19"/>
                  </a:cxn>
                  <a:cxn ang="0">
                    <a:pos x="3" y="17"/>
                  </a:cxn>
                  <a:cxn ang="0">
                    <a:pos x="3" y="14"/>
                  </a:cxn>
                  <a:cxn ang="0">
                    <a:pos x="3" y="11"/>
                  </a:cxn>
                  <a:cxn ang="0">
                    <a:pos x="5" y="8"/>
                  </a:cxn>
                  <a:cxn ang="0">
                    <a:pos x="7" y="5"/>
                  </a:cxn>
                  <a:cxn ang="0">
                    <a:pos x="9" y="4"/>
                  </a:cxn>
                  <a:cxn ang="0">
                    <a:pos x="10" y="6"/>
                  </a:cxn>
                  <a:cxn ang="0">
                    <a:pos x="13" y="4"/>
                  </a:cxn>
                  <a:cxn ang="0">
                    <a:pos x="10" y="0"/>
                  </a:cxn>
                  <a:cxn ang="0">
                    <a:pos x="7" y="2"/>
                  </a:cxn>
                  <a:cxn ang="0">
                    <a:pos x="4" y="5"/>
                  </a:cxn>
                  <a:cxn ang="0">
                    <a:pos x="2" y="10"/>
                  </a:cxn>
                  <a:cxn ang="0">
                    <a:pos x="0" y="16"/>
                  </a:cxn>
                  <a:cxn ang="0">
                    <a:pos x="0" y="20"/>
                  </a:cxn>
                  <a:cxn ang="0">
                    <a:pos x="2" y="23"/>
                  </a:cxn>
                  <a:cxn ang="0">
                    <a:pos x="6" y="22"/>
                  </a:cxn>
                  <a:cxn ang="0">
                    <a:pos x="6" y="19"/>
                  </a:cxn>
                </a:cxnLst>
                <a:rect l="0" t="0" r="r" b="b"/>
                <a:pathLst>
                  <a:path w="13" h="24">
                    <a:moveTo>
                      <a:pt x="6" y="19"/>
                    </a:moveTo>
                    <a:cubicBezTo>
                      <a:pt x="5" y="19"/>
                      <a:pt x="4" y="20"/>
                      <a:pt x="4" y="19"/>
                    </a:cubicBezTo>
                    <a:cubicBezTo>
                      <a:pt x="3" y="19"/>
                      <a:pt x="3" y="18"/>
                      <a:pt x="3" y="17"/>
                    </a:cubicBezTo>
                    <a:cubicBezTo>
                      <a:pt x="2" y="16"/>
                      <a:pt x="2" y="15"/>
                      <a:pt x="3" y="14"/>
                    </a:cubicBezTo>
                    <a:cubicBezTo>
                      <a:pt x="3" y="13"/>
                      <a:pt x="3" y="12"/>
                      <a:pt x="3" y="11"/>
                    </a:cubicBezTo>
                    <a:cubicBezTo>
                      <a:pt x="4" y="10"/>
                      <a:pt x="4" y="9"/>
                      <a:pt x="5" y="8"/>
                    </a:cubicBezTo>
                    <a:cubicBezTo>
                      <a:pt x="5" y="6"/>
                      <a:pt x="6" y="6"/>
                      <a:pt x="7" y="5"/>
                    </a:cubicBezTo>
                    <a:cubicBezTo>
                      <a:pt x="8" y="4"/>
                      <a:pt x="8" y="4"/>
                      <a:pt x="9" y="4"/>
                    </a:cubicBezTo>
                    <a:cubicBezTo>
                      <a:pt x="10" y="4"/>
                      <a:pt x="10" y="5"/>
                      <a:pt x="10" y="6"/>
                    </a:cubicBezTo>
                    <a:cubicBezTo>
                      <a:pt x="11" y="6"/>
                      <a:pt x="12" y="5"/>
                      <a:pt x="13" y="4"/>
                    </a:cubicBezTo>
                    <a:cubicBezTo>
                      <a:pt x="12" y="2"/>
                      <a:pt x="12" y="1"/>
                      <a:pt x="10" y="0"/>
                    </a:cubicBezTo>
                    <a:cubicBezTo>
                      <a:pt x="9" y="0"/>
                      <a:pt x="8" y="1"/>
                      <a:pt x="7" y="2"/>
                    </a:cubicBezTo>
                    <a:cubicBezTo>
                      <a:pt x="6" y="3"/>
                      <a:pt x="5" y="4"/>
                      <a:pt x="4" y="5"/>
                    </a:cubicBezTo>
                    <a:cubicBezTo>
                      <a:pt x="3" y="6"/>
                      <a:pt x="2" y="8"/>
                      <a:pt x="2" y="10"/>
                    </a:cubicBezTo>
                    <a:cubicBezTo>
                      <a:pt x="1" y="12"/>
                      <a:pt x="1" y="14"/>
                      <a:pt x="0" y="16"/>
                    </a:cubicBezTo>
                    <a:cubicBezTo>
                      <a:pt x="0" y="17"/>
                      <a:pt x="0" y="18"/>
                      <a:pt x="0" y="20"/>
                    </a:cubicBezTo>
                    <a:cubicBezTo>
                      <a:pt x="1" y="21"/>
                      <a:pt x="1" y="23"/>
                      <a:pt x="2" y="23"/>
                    </a:cubicBezTo>
                    <a:cubicBezTo>
                      <a:pt x="4" y="24"/>
                      <a:pt x="5" y="23"/>
                      <a:pt x="6" y="22"/>
                    </a:cubicBezTo>
                    <a:cubicBezTo>
                      <a:pt x="7" y="20"/>
                      <a:pt x="6" y="19"/>
                      <a:pt x="6" y="19"/>
                    </a:cubicBezTo>
                    <a:close/>
                  </a:path>
                </a:pathLst>
              </a:custGeom>
              <a:solidFill>
                <a:srgbClr val="808080"/>
              </a:solidFill>
              <a:ln w="9525">
                <a:noFill/>
                <a:round/>
                <a:headEnd/>
                <a:tailEnd/>
              </a:ln>
            </p:spPr>
            <p:txBody>
              <a:bodyPr/>
              <a:lstStyle/>
              <a:p>
                <a:endParaRPr lang="de-DE" dirty="0"/>
              </a:p>
            </p:txBody>
          </p:sp>
          <p:sp>
            <p:nvSpPr>
              <p:cNvPr id="181" name="Freeform 183"/>
              <p:cNvSpPr>
                <a:spLocks noEditPoints="1"/>
              </p:cNvSpPr>
              <p:nvPr/>
            </p:nvSpPr>
            <p:spPr bwMode="auto">
              <a:xfrm>
                <a:off x="1409" y="2387"/>
                <a:ext cx="22" cy="35"/>
              </a:xfrm>
              <a:custGeom>
                <a:avLst/>
                <a:gdLst/>
                <a:ahLst/>
                <a:cxnLst>
                  <a:cxn ang="0">
                    <a:pos x="12" y="1"/>
                  </a:cxn>
                  <a:cxn ang="0">
                    <a:pos x="2" y="11"/>
                  </a:cxn>
                  <a:cxn ang="0">
                    <a:pos x="4" y="24"/>
                  </a:cxn>
                  <a:cxn ang="0">
                    <a:pos x="13" y="15"/>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1"/>
                    </a:cubicBezTo>
                    <a:cubicBezTo>
                      <a:pt x="0" y="17"/>
                      <a:pt x="1" y="23"/>
                      <a:pt x="4" y="24"/>
                    </a:cubicBezTo>
                    <a:cubicBezTo>
                      <a:pt x="7" y="25"/>
                      <a:pt x="11" y="21"/>
                      <a:pt x="13" y="15"/>
                    </a:cubicBezTo>
                    <a:cubicBezTo>
                      <a:pt x="16" y="8"/>
                      <a:pt x="15" y="2"/>
                      <a:pt x="12" y="1"/>
                    </a:cubicBezTo>
                    <a:close/>
                    <a:moveTo>
                      <a:pt x="5" y="20"/>
                    </a:moveTo>
                    <a:cubicBezTo>
                      <a:pt x="3" y="19"/>
                      <a:pt x="3" y="15"/>
                      <a:pt x="4" y="11"/>
                    </a:cubicBezTo>
                    <a:cubicBezTo>
                      <a:pt x="6" y="7"/>
                      <a:pt x="9"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82" name="Freeform 184"/>
              <p:cNvSpPr>
                <a:spLocks/>
              </p:cNvSpPr>
              <p:nvPr/>
            </p:nvSpPr>
            <p:spPr bwMode="auto">
              <a:xfrm>
                <a:off x="1428" y="2381"/>
                <a:ext cx="6" cy="14"/>
              </a:xfrm>
              <a:custGeom>
                <a:avLst/>
                <a:gdLst/>
                <a:ahLst/>
                <a:cxnLst>
                  <a:cxn ang="0">
                    <a:pos x="4" y="0"/>
                  </a:cxn>
                  <a:cxn ang="0">
                    <a:pos x="2" y="2"/>
                  </a:cxn>
                  <a:cxn ang="0">
                    <a:pos x="2" y="5"/>
                  </a:cxn>
                  <a:cxn ang="0">
                    <a:pos x="0" y="8"/>
                  </a:cxn>
                  <a:cxn ang="0">
                    <a:pos x="1" y="10"/>
                  </a:cxn>
                  <a:cxn ang="0">
                    <a:pos x="3" y="5"/>
                  </a:cxn>
                  <a:cxn ang="0">
                    <a:pos x="4" y="0"/>
                  </a:cxn>
                </a:cxnLst>
                <a:rect l="0" t="0" r="r" b="b"/>
                <a:pathLst>
                  <a:path w="4" h="10">
                    <a:moveTo>
                      <a:pt x="4" y="0"/>
                    </a:moveTo>
                    <a:cubicBezTo>
                      <a:pt x="4" y="1"/>
                      <a:pt x="3" y="1"/>
                      <a:pt x="2" y="2"/>
                    </a:cubicBezTo>
                    <a:cubicBezTo>
                      <a:pt x="2" y="3"/>
                      <a:pt x="2" y="4"/>
                      <a:pt x="2" y="5"/>
                    </a:cubicBezTo>
                    <a:cubicBezTo>
                      <a:pt x="1" y="6"/>
                      <a:pt x="1" y="7"/>
                      <a:pt x="0" y="8"/>
                    </a:cubicBezTo>
                    <a:cubicBezTo>
                      <a:pt x="0" y="9"/>
                      <a:pt x="1" y="9"/>
                      <a:pt x="1" y="10"/>
                    </a:cubicBezTo>
                    <a:cubicBezTo>
                      <a:pt x="2" y="9"/>
                      <a:pt x="2" y="7"/>
                      <a:pt x="3" y="5"/>
                    </a:cubicBezTo>
                    <a:cubicBezTo>
                      <a:pt x="4" y="3"/>
                      <a:pt x="4" y="2"/>
                      <a:pt x="4" y="0"/>
                    </a:cubicBezTo>
                    <a:close/>
                  </a:path>
                </a:pathLst>
              </a:custGeom>
              <a:solidFill>
                <a:srgbClr val="808080"/>
              </a:solidFill>
              <a:ln w="9525">
                <a:noFill/>
                <a:round/>
                <a:headEnd/>
                <a:tailEnd/>
              </a:ln>
            </p:spPr>
            <p:txBody>
              <a:bodyPr/>
              <a:lstStyle/>
              <a:p>
                <a:endParaRPr lang="de-DE" dirty="0"/>
              </a:p>
            </p:txBody>
          </p:sp>
          <p:sp>
            <p:nvSpPr>
              <p:cNvPr id="183" name="Freeform 185"/>
              <p:cNvSpPr>
                <a:spLocks/>
              </p:cNvSpPr>
              <p:nvPr/>
            </p:nvSpPr>
            <p:spPr bwMode="auto">
              <a:xfrm>
                <a:off x="1417" y="2370"/>
                <a:ext cx="17" cy="34"/>
              </a:xfrm>
              <a:custGeom>
                <a:avLst/>
                <a:gdLst/>
                <a:ahLst/>
                <a:cxnLst>
                  <a:cxn ang="0">
                    <a:pos x="6" y="18"/>
                  </a:cxn>
                  <a:cxn ang="0">
                    <a:pos x="4" y="19"/>
                  </a:cxn>
                  <a:cxn ang="0">
                    <a:pos x="3" y="17"/>
                  </a:cxn>
                  <a:cxn ang="0">
                    <a:pos x="2" y="14"/>
                  </a:cxn>
                  <a:cxn ang="0">
                    <a:pos x="3" y="11"/>
                  </a:cxn>
                  <a:cxn ang="0">
                    <a:pos x="5" y="8"/>
                  </a:cxn>
                  <a:cxn ang="0">
                    <a:pos x="7" y="5"/>
                  </a:cxn>
                  <a:cxn ang="0">
                    <a:pos x="9" y="4"/>
                  </a:cxn>
                  <a:cxn ang="0">
                    <a:pos x="10" y="6"/>
                  </a:cxn>
                  <a:cxn ang="0">
                    <a:pos x="12" y="4"/>
                  </a:cxn>
                  <a:cxn ang="0">
                    <a:pos x="10" y="0"/>
                  </a:cxn>
                  <a:cxn ang="0">
                    <a:pos x="6" y="2"/>
                  </a:cxn>
                  <a:cxn ang="0">
                    <a:pos x="4" y="5"/>
                  </a:cxn>
                  <a:cxn ang="0">
                    <a:pos x="2" y="10"/>
                  </a:cxn>
                  <a:cxn ang="0">
                    <a:pos x="0" y="16"/>
                  </a:cxn>
                  <a:cxn ang="0">
                    <a:pos x="0" y="19"/>
                  </a:cxn>
                  <a:cxn ang="0">
                    <a:pos x="2" y="23"/>
                  </a:cxn>
                  <a:cxn ang="0">
                    <a:pos x="6" y="21"/>
                  </a:cxn>
                  <a:cxn ang="0">
                    <a:pos x="6" y="18"/>
                  </a:cxn>
                </a:cxnLst>
                <a:rect l="0" t="0" r="r" b="b"/>
                <a:pathLst>
                  <a:path w="12" h="24">
                    <a:moveTo>
                      <a:pt x="6" y="18"/>
                    </a:moveTo>
                    <a:cubicBezTo>
                      <a:pt x="5" y="19"/>
                      <a:pt x="4" y="19"/>
                      <a:pt x="4" y="19"/>
                    </a:cubicBezTo>
                    <a:cubicBezTo>
                      <a:pt x="3" y="19"/>
                      <a:pt x="3" y="18"/>
                      <a:pt x="3" y="17"/>
                    </a:cubicBezTo>
                    <a:cubicBezTo>
                      <a:pt x="2" y="16"/>
                      <a:pt x="2" y="15"/>
                      <a:pt x="2" y="14"/>
                    </a:cubicBezTo>
                    <a:cubicBezTo>
                      <a:pt x="3" y="13"/>
                      <a:pt x="3" y="12"/>
                      <a:pt x="3" y="11"/>
                    </a:cubicBezTo>
                    <a:cubicBezTo>
                      <a:pt x="4" y="9"/>
                      <a:pt x="4" y="8"/>
                      <a:pt x="5" y="8"/>
                    </a:cubicBezTo>
                    <a:cubicBezTo>
                      <a:pt x="5" y="6"/>
                      <a:pt x="6" y="5"/>
                      <a:pt x="7" y="5"/>
                    </a:cubicBezTo>
                    <a:cubicBezTo>
                      <a:pt x="8" y="4"/>
                      <a:pt x="8" y="4"/>
                      <a:pt x="9" y="4"/>
                    </a:cubicBezTo>
                    <a:cubicBezTo>
                      <a:pt x="10" y="4"/>
                      <a:pt x="10" y="5"/>
                      <a:pt x="10" y="6"/>
                    </a:cubicBezTo>
                    <a:cubicBezTo>
                      <a:pt x="11" y="6"/>
                      <a:pt x="12" y="5"/>
                      <a:pt x="12" y="4"/>
                    </a:cubicBezTo>
                    <a:cubicBezTo>
                      <a:pt x="12" y="2"/>
                      <a:pt x="12" y="1"/>
                      <a:pt x="10" y="0"/>
                    </a:cubicBezTo>
                    <a:cubicBezTo>
                      <a:pt x="9" y="0"/>
                      <a:pt x="8" y="0"/>
                      <a:pt x="6" y="2"/>
                    </a:cubicBezTo>
                    <a:cubicBezTo>
                      <a:pt x="6" y="3"/>
                      <a:pt x="5" y="4"/>
                      <a:pt x="4" y="5"/>
                    </a:cubicBezTo>
                    <a:cubicBezTo>
                      <a:pt x="3" y="6"/>
                      <a:pt x="2" y="8"/>
                      <a:pt x="2" y="10"/>
                    </a:cubicBezTo>
                    <a:cubicBezTo>
                      <a:pt x="1" y="12"/>
                      <a:pt x="1" y="14"/>
                      <a:pt x="0" y="16"/>
                    </a:cubicBezTo>
                    <a:cubicBezTo>
                      <a:pt x="0" y="17"/>
                      <a:pt x="0" y="18"/>
                      <a:pt x="0" y="19"/>
                    </a:cubicBezTo>
                    <a:cubicBezTo>
                      <a:pt x="1" y="21"/>
                      <a:pt x="1" y="23"/>
                      <a:pt x="2" y="23"/>
                    </a:cubicBezTo>
                    <a:cubicBezTo>
                      <a:pt x="4" y="24"/>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184" name="Freeform 186"/>
              <p:cNvSpPr>
                <a:spLocks noEditPoints="1"/>
              </p:cNvSpPr>
              <p:nvPr/>
            </p:nvSpPr>
            <p:spPr bwMode="auto">
              <a:xfrm>
                <a:off x="1396" y="2423"/>
                <a:ext cx="22" cy="35"/>
              </a:xfrm>
              <a:custGeom>
                <a:avLst/>
                <a:gdLst/>
                <a:ahLst/>
                <a:cxnLst>
                  <a:cxn ang="0">
                    <a:pos x="12" y="1"/>
                  </a:cxn>
                  <a:cxn ang="0">
                    <a:pos x="2" y="10"/>
                  </a:cxn>
                  <a:cxn ang="0">
                    <a:pos x="4" y="24"/>
                  </a:cxn>
                  <a:cxn ang="0">
                    <a:pos x="13"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0"/>
                    </a:cubicBezTo>
                    <a:cubicBezTo>
                      <a:pt x="0" y="17"/>
                      <a:pt x="1" y="23"/>
                      <a:pt x="4" y="24"/>
                    </a:cubicBezTo>
                    <a:cubicBezTo>
                      <a:pt x="7" y="25"/>
                      <a:pt x="11" y="21"/>
                      <a:pt x="13" y="14"/>
                    </a:cubicBezTo>
                    <a:cubicBezTo>
                      <a:pt x="16" y="8"/>
                      <a:pt x="15" y="2"/>
                      <a:pt x="12" y="1"/>
                    </a:cubicBezTo>
                    <a:close/>
                    <a:moveTo>
                      <a:pt x="5" y="20"/>
                    </a:moveTo>
                    <a:cubicBezTo>
                      <a:pt x="3" y="19"/>
                      <a:pt x="3" y="15"/>
                      <a:pt x="4" y="11"/>
                    </a:cubicBezTo>
                    <a:cubicBezTo>
                      <a:pt x="6" y="7"/>
                      <a:pt x="9"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85" name="Freeform 187"/>
              <p:cNvSpPr>
                <a:spLocks/>
              </p:cNvSpPr>
              <p:nvPr/>
            </p:nvSpPr>
            <p:spPr bwMode="auto">
              <a:xfrm>
                <a:off x="1416" y="2418"/>
                <a:ext cx="5" cy="14"/>
              </a:xfrm>
              <a:custGeom>
                <a:avLst/>
                <a:gdLst/>
                <a:ahLst/>
                <a:cxnLst>
                  <a:cxn ang="0">
                    <a:pos x="4" y="0"/>
                  </a:cxn>
                  <a:cxn ang="0">
                    <a:pos x="2" y="1"/>
                  </a:cxn>
                  <a:cxn ang="0">
                    <a:pos x="2" y="5"/>
                  </a:cxn>
                  <a:cxn ang="0">
                    <a:pos x="0" y="8"/>
                  </a:cxn>
                  <a:cxn ang="0">
                    <a:pos x="1" y="10"/>
                  </a:cxn>
                  <a:cxn ang="0">
                    <a:pos x="3" y="5"/>
                  </a:cxn>
                  <a:cxn ang="0">
                    <a:pos x="4" y="0"/>
                  </a:cxn>
                </a:cxnLst>
                <a:rect l="0" t="0" r="r" b="b"/>
                <a:pathLst>
                  <a:path w="4" h="10">
                    <a:moveTo>
                      <a:pt x="4" y="0"/>
                    </a:moveTo>
                    <a:cubicBezTo>
                      <a:pt x="4" y="0"/>
                      <a:pt x="3" y="1"/>
                      <a:pt x="2" y="1"/>
                    </a:cubicBezTo>
                    <a:cubicBezTo>
                      <a:pt x="2" y="2"/>
                      <a:pt x="2" y="4"/>
                      <a:pt x="2" y="5"/>
                    </a:cubicBezTo>
                    <a:cubicBezTo>
                      <a:pt x="1" y="6"/>
                      <a:pt x="1" y="7"/>
                      <a:pt x="0" y="8"/>
                    </a:cubicBezTo>
                    <a:cubicBezTo>
                      <a:pt x="0" y="8"/>
                      <a:pt x="1" y="9"/>
                      <a:pt x="1" y="10"/>
                    </a:cubicBezTo>
                    <a:cubicBezTo>
                      <a:pt x="2" y="9"/>
                      <a:pt x="2" y="7"/>
                      <a:pt x="3" y="5"/>
                    </a:cubicBezTo>
                    <a:cubicBezTo>
                      <a:pt x="4" y="3"/>
                      <a:pt x="4" y="1"/>
                      <a:pt x="4" y="0"/>
                    </a:cubicBezTo>
                    <a:close/>
                  </a:path>
                </a:pathLst>
              </a:custGeom>
              <a:solidFill>
                <a:srgbClr val="808080"/>
              </a:solidFill>
              <a:ln w="9525">
                <a:noFill/>
                <a:round/>
                <a:headEnd/>
                <a:tailEnd/>
              </a:ln>
            </p:spPr>
            <p:txBody>
              <a:bodyPr/>
              <a:lstStyle/>
              <a:p>
                <a:endParaRPr lang="de-DE" dirty="0"/>
              </a:p>
            </p:txBody>
          </p:sp>
          <p:sp>
            <p:nvSpPr>
              <p:cNvPr id="186" name="Freeform 188"/>
              <p:cNvSpPr>
                <a:spLocks/>
              </p:cNvSpPr>
              <p:nvPr/>
            </p:nvSpPr>
            <p:spPr bwMode="auto">
              <a:xfrm>
                <a:off x="1404" y="2406"/>
                <a:ext cx="17" cy="33"/>
              </a:xfrm>
              <a:custGeom>
                <a:avLst/>
                <a:gdLst/>
                <a:ahLst/>
                <a:cxnLst>
                  <a:cxn ang="0">
                    <a:pos x="6" y="18"/>
                  </a:cxn>
                  <a:cxn ang="0">
                    <a:pos x="4" y="19"/>
                  </a:cxn>
                  <a:cxn ang="0">
                    <a:pos x="3" y="17"/>
                  </a:cxn>
                  <a:cxn ang="0">
                    <a:pos x="2" y="14"/>
                  </a:cxn>
                  <a:cxn ang="0">
                    <a:pos x="3" y="10"/>
                  </a:cxn>
                  <a:cxn ang="0">
                    <a:pos x="5" y="7"/>
                  </a:cxn>
                  <a:cxn ang="0">
                    <a:pos x="7" y="5"/>
                  </a:cxn>
                  <a:cxn ang="0">
                    <a:pos x="9" y="4"/>
                  </a:cxn>
                  <a:cxn ang="0">
                    <a:pos x="10" y="6"/>
                  </a:cxn>
                  <a:cxn ang="0">
                    <a:pos x="12" y="4"/>
                  </a:cxn>
                  <a:cxn ang="0">
                    <a:pos x="10" y="0"/>
                  </a:cxn>
                  <a:cxn ang="0">
                    <a:pos x="6" y="2"/>
                  </a:cxn>
                  <a:cxn ang="0">
                    <a:pos x="4" y="5"/>
                  </a:cxn>
                  <a:cxn ang="0">
                    <a:pos x="2"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3" y="17"/>
                    </a:cubicBezTo>
                    <a:cubicBezTo>
                      <a:pt x="2" y="16"/>
                      <a:pt x="2" y="15"/>
                      <a:pt x="2" y="14"/>
                    </a:cubicBezTo>
                    <a:cubicBezTo>
                      <a:pt x="3" y="13"/>
                      <a:pt x="3" y="12"/>
                      <a:pt x="3" y="10"/>
                    </a:cubicBezTo>
                    <a:cubicBezTo>
                      <a:pt x="4" y="9"/>
                      <a:pt x="4" y="8"/>
                      <a:pt x="5" y="7"/>
                    </a:cubicBezTo>
                    <a:cubicBezTo>
                      <a:pt x="5" y="6"/>
                      <a:pt x="6" y="5"/>
                      <a:pt x="7" y="5"/>
                    </a:cubicBezTo>
                    <a:cubicBezTo>
                      <a:pt x="8" y="4"/>
                      <a:pt x="8" y="4"/>
                      <a:pt x="9" y="4"/>
                    </a:cubicBezTo>
                    <a:cubicBezTo>
                      <a:pt x="10" y="4"/>
                      <a:pt x="10" y="5"/>
                      <a:pt x="10" y="6"/>
                    </a:cubicBezTo>
                    <a:cubicBezTo>
                      <a:pt x="11" y="6"/>
                      <a:pt x="12" y="5"/>
                      <a:pt x="12" y="4"/>
                    </a:cubicBezTo>
                    <a:cubicBezTo>
                      <a:pt x="12" y="2"/>
                      <a:pt x="12" y="0"/>
                      <a:pt x="10" y="0"/>
                    </a:cubicBezTo>
                    <a:cubicBezTo>
                      <a:pt x="9" y="0"/>
                      <a:pt x="8" y="0"/>
                      <a:pt x="6" y="2"/>
                    </a:cubicBezTo>
                    <a:cubicBezTo>
                      <a:pt x="6" y="2"/>
                      <a:pt x="5" y="3"/>
                      <a:pt x="4" y="5"/>
                    </a:cubicBezTo>
                    <a:cubicBezTo>
                      <a:pt x="3" y="6"/>
                      <a:pt x="2" y="8"/>
                      <a:pt x="2" y="10"/>
                    </a:cubicBezTo>
                    <a:cubicBezTo>
                      <a:pt x="1" y="12"/>
                      <a:pt x="1" y="14"/>
                      <a:pt x="0" y="15"/>
                    </a:cubicBezTo>
                    <a:cubicBezTo>
                      <a:pt x="0" y="17"/>
                      <a:pt x="0" y="18"/>
                      <a:pt x="0" y="19"/>
                    </a:cubicBezTo>
                    <a:cubicBezTo>
                      <a:pt x="1" y="21"/>
                      <a:pt x="1" y="23"/>
                      <a:pt x="2" y="23"/>
                    </a:cubicBezTo>
                    <a:cubicBezTo>
                      <a:pt x="4"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187" name="Freeform 189"/>
              <p:cNvSpPr>
                <a:spLocks noEditPoints="1"/>
              </p:cNvSpPr>
              <p:nvPr/>
            </p:nvSpPr>
            <p:spPr bwMode="auto">
              <a:xfrm>
                <a:off x="1383" y="2460"/>
                <a:ext cx="23"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2" y="14"/>
                  </a:cxn>
                  <a:cxn ang="0">
                    <a:pos x="5" y="20"/>
                  </a:cxn>
                </a:cxnLst>
                <a:rect l="0" t="0" r="r" b="b"/>
                <a:pathLst>
                  <a:path w="16" h="25">
                    <a:moveTo>
                      <a:pt x="12" y="1"/>
                    </a:moveTo>
                    <a:cubicBezTo>
                      <a:pt x="9" y="0"/>
                      <a:pt x="4" y="4"/>
                      <a:pt x="2" y="10"/>
                    </a:cubicBezTo>
                    <a:cubicBezTo>
                      <a:pt x="0" y="17"/>
                      <a:pt x="1" y="23"/>
                      <a:pt x="4" y="24"/>
                    </a:cubicBezTo>
                    <a:cubicBezTo>
                      <a:pt x="7" y="25"/>
                      <a:pt x="11" y="21"/>
                      <a:pt x="13" y="14"/>
                    </a:cubicBezTo>
                    <a:cubicBezTo>
                      <a:pt x="16" y="8"/>
                      <a:pt x="15" y="2"/>
                      <a:pt x="12" y="1"/>
                    </a:cubicBezTo>
                    <a:close/>
                    <a:moveTo>
                      <a:pt x="5" y="20"/>
                    </a:moveTo>
                    <a:cubicBezTo>
                      <a:pt x="3" y="19"/>
                      <a:pt x="3" y="15"/>
                      <a:pt x="4" y="11"/>
                    </a:cubicBezTo>
                    <a:cubicBezTo>
                      <a:pt x="6" y="7"/>
                      <a:pt x="8" y="4"/>
                      <a:pt x="10" y="5"/>
                    </a:cubicBezTo>
                    <a:cubicBezTo>
                      <a:pt x="12" y="6"/>
                      <a:pt x="13" y="9"/>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88" name="Freeform 190"/>
              <p:cNvSpPr>
                <a:spLocks/>
              </p:cNvSpPr>
              <p:nvPr/>
            </p:nvSpPr>
            <p:spPr bwMode="auto">
              <a:xfrm>
                <a:off x="1403" y="2454"/>
                <a:ext cx="6" cy="14"/>
              </a:xfrm>
              <a:custGeom>
                <a:avLst/>
                <a:gdLst/>
                <a:ahLst/>
                <a:cxnLst>
                  <a:cxn ang="0">
                    <a:pos x="4" y="0"/>
                  </a:cxn>
                  <a:cxn ang="0">
                    <a:pos x="2" y="1"/>
                  </a:cxn>
                  <a:cxn ang="0">
                    <a:pos x="1" y="5"/>
                  </a:cxn>
                  <a:cxn ang="0">
                    <a:pos x="0" y="8"/>
                  </a:cxn>
                  <a:cxn ang="0">
                    <a:pos x="1" y="10"/>
                  </a:cxn>
                  <a:cxn ang="0">
                    <a:pos x="3" y="5"/>
                  </a:cxn>
                  <a:cxn ang="0">
                    <a:pos x="4" y="0"/>
                  </a:cxn>
                </a:cxnLst>
                <a:rect l="0" t="0" r="r" b="b"/>
                <a:pathLst>
                  <a:path w="4" h="10">
                    <a:moveTo>
                      <a:pt x="4" y="0"/>
                    </a:moveTo>
                    <a:cubicBezTo>
                      <a:pt x="4" y="0"/>
                      <a:pt x="3" y="1"/>
                      <a:pt x="2" y="1"/>
                    </a:cubicBezTo>
                    <a:cubicBezTo>
                      <a:pt x="2" y="2"/>
                      <a:pt x="2" y="3"/>
                      <a:pt x="1" y="5"/>
                    </a:cubicBezTo>
                    <a:cubicBezTo>
                      <a:pt x="1" y="6"/>
                      <a:pt x="1" y="7"/>
                      <a:pt x="0" y="8"/>
                    </a:cubicBezTo>
                    <a:cubicBezTo>
                      <a:pt x="0" y="8"/>
                      <a:pt x="1" y="9"/>
                      <a:pt x="1" y="10"/>
                    </a:cubicBezTo>
                    <a:cubicBezTo>
                      <a:pt x="2" y="9"/>
                      <a:pt x="2" y="7"/>
                      <a:pt x="3" y="5"/>
                    </a:cubicBezTo>
                    <a:cubicBezTo>
                      <a:pt x="4" y="3"/>
                      <a:pt x="4" y="1"/>
                      <a:pt x="4" y="0"/>
                    </a:cubicBezTo>
                    <a:close/>
                  </a:path>
                </a:pathLst>
              </a:custGeom>
              <a:solidFill>
                <a:srgbClr val="808080"/>
              </a:solidFill>
              <a:ln w="9525">
                <a:noFill/>
                <a:round/>
                <a:headEnd/>
                <a:tailEnd/>
              </a:ln>
            </p:spPr>
            <p:txBody>
              <a:bodyPr/>
              <a:lstStyle/>
              <a:p>
                <a:endParaRPr lang="de-DE" dirty="0"/>
              </a:p>
            </p:txBody>
          </p:sp>
          <p:sp>
            <p:nvSpPr>
              <p:cNvPr id="189" name="Freeform 191"/>
              <p:cNvSpPr>
                <a:spLocks/>
              </p:cNvSpPr>
              <p:nvPr/>
            </p:nvSpPr>
            <p:spPr bwMode="auto">
              <a:xfrm>
                <a:off x="1392" y="2443"/>
                <a:ext cx="17" cy="32"/>
              </a:xfrm>
              <a:custGeom>
                <a:avLst/>
                <a:gdLst/>
                <a:ahLst/>
                <a:cxnLst>
                  <a:cxn ang="0">
                    <a:pos x="6" y="18"/>
                  </a:cxn>
                  <a:cxn ang="0">
                    <a:pos x="4" y="19"/>
                  </a:cxn>
                  <a:cxn ang="0">
                    <a:pos x="2" y="17"/>
                  </a:cxn>
                  <a:cxn ang="0">
                    <a:pos x="2" y="14"/>
                  </a:cxn>
                  <a:cxn ang="0">
                    <a:pos x="3" y="10"/>
                  </a:cxn>
                  <a:cxn ang="0">
                    <a:pos x="5" y="7"/>
                  </a:cxn>
                  <a:cxn ang="0">
                    <a:pos x="7" y="5"/>
                  </a:cxn>
                  <a:cxn ang="0">
                    <a:pos x="9" y="4"/>
                  </a:cxn>
                  <a:cxn ang="0">
                    <a:pos x="10" y="6"/>
                  </a:cxn>
                  <a:cxn ang="0">
                    <a:pos x="12" y="4"/>
                  </a:cxn>
                  <a:cxn ang="0">
                    <a:pos x="10" y="0"/>
                  </a:cxn>
                  <a:cxn ang="0">
                    <a:pos x="6" y="2"/>
                  </a:cxn>
                  <a:cxn ang="0">
                    <a:pos x="4" y="5"/>
                  </a:cxn>
                  <a:cxn ang="0">
                    <a:pos x="2"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2" y="17"/>
                    </a:cubicBezTo>
                    <a:cubicBezTo>
                      <a:pt x="2" y="16"/>
                      <a:pt x="2" y="15"/>
                      <a:pt x="2" y="14"/>
                    </a:cubicBezTo>
                    <a:cubicBezTo>
                      <a:pt x="3" y="13"/>
                      <a:pt x="3" y="11"/>
                      <a:pt x="3" y="10"/>
                    </a:cubicBezTo>
                    <a:cubicBezTo>
                      <a:pt x="4" y="9"/>
                      <a:pt x="4" y="8"/>
                      <a:pt x="5" y="7"/>
                    </a:cubicBezTo>
                    <a:cubicBezTo>
                      <a:pt x="5" y="6"/>
                      <a:pt x="6" y="5"/>
                      <a:pt x="7" y="5"/>
                    </a:cubicBezTo>
                    <a:cubicBezTo>
                      <a:pt x="8" y="4"/>
                      <a:pt x="8" y="4"/>
                      <a:pt x="9" y="4"/>
                    </a:cubicBezTo>
                    <a:cubicBezTo>
                      <a:pt x="10" y="4"/>
                      <a:pt x="10" y="5"/>
                      <a:pt x="10" y="6"/>
                    </a:cubicBezTo>
                    <a:cubicBezTo>
                      <a:pt x="11" y="5"/>
                      <a:pt x="12" y="5"/>
                      <a:pt x="12" y="4"/>
                    </a:cubicBezTo>
                    <a:cubicBezTo>
                      <a:pt x="12" y="2"/>
                      <a:pt x="11" y="0"/>
                      <a:pt x="10" y="0"/>
                    </a:cubicBezTo>
                    <a:cubicBezTo>
                      <a:pt x="9" y="0"/>
                      <a:pt x="8" y="0"/>
                      <a:pt x="6" y="2"/>
                    </a:cubicBezTo>
                    <a:cubicBezTo>
                      <a:pt x="6" y="2"/>
                      <a:pt x="5" y="3"/>
                      <a:pt x="4" y="5"/>
                    </a:cubicBezTo>
                    <a:cubicBezTo>
                      <a:pt x="3" y="6"/>
                      <a:pt x="2" y="8"/>
                      <a:pt x="2" y="10"/>
                    </a:cubicBezTo>
                    <a:cubicBezTo>
                      <a:pt x="1" y="12"/>
                      <a:pt x="1" y="14"/>
                      <a:pt x="0" y="15"/>
                    </a:cubicBezTo>
                    <a:cubicBezTo>
                      <a:pt x="0" y="17"/>
                      <a:pt x="0" y="18"/>
                      <a:pt x="0" y="19"/>
                    </a:cubicBezTo>
                    <a:cubicBezTo>
                      <a:pt x="0" y="21"/>
                      <a:pt x="1" y="23"/>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190" name="Freeform 192"/>
              <p:cNvSpPr>
                <a:spLocks noEditPoints="1"/>
              </p:cNvSpPr>
              <p:nvPr/>
            </p:nvSpPr>
            <p:spPr bwMode="auto">
              <a:xfrm>
                <a:off x="1371" y="2496"/>
                <a:ext cx="22"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3"/>
                  </a:cxn>
                  <a:cxn ang="0">
                    <a:pos x="5" y="20"/>
                  </a:cxn>
                </a:cxnLst>
                <a:rect l="0" t="0" r="r" b="b"/>
                <a:pathLst>
                  <a:path w="16" h="25">
                    <a:moveTo>
                      <a:pt x="12" y="1"/>
                    </a:moveTo>
                    <a:cubicBezTo>
                      <a:pt x="9" y="0"/>
                      <a:pt x="4" y="4"/>
                      <a:pt x="2" y="10"/>
                    </a:cubicBezTo>
                    <a:cubicBezTo>
                      <a:pt x="0" y="17"/>
                      <a:pt x="1" y="23"/>
                      <a:pt x="4" y="24"/>
                    </a:cubicBezTo>
                    <a:cubicBezTo>
                      <a:pt x="7" y="25"/>
                      <a:pt x="11" y="20"/>
                      <a:pt x="13" y="14"/>
                    </a:cubicBezTo>
                    <a:cubicBezTo>
                      <a:pt x="16" y="8"/>
                      <a:pt x="15" y="2"/>
                      <a:pt x="12" y="1"/>
                    </a:cubicBezTo>
                    <a:close/>
                    <a:moveTo>
                      <a:pt x="5" y="20"/>
                    </a:moveTo>
                    <a:cubicBezTo>
                      <a:pt x="3" y="19"/>
                      <a:pt x="3" y="15"/>
                      <a:pt x="4" y="11"/>
                    </a:cubicBezTo>
                    <a:cubicBezTo>
                      <a:pt x="6"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91" name="Freeform 193"/>
              <p:cNvSpPr>
                <a:spLocks/>
              </p:cNvSpPr>
              <p:nvPr/>
            </p:nvSpPr>
            <p:spPr bwMode="auto">
              <a:xfrm>
                <a:off x="1390" y="2489"/>
                <a:ext cx="6" cy="15"/>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2"/>
                      <a:pt x="2" y="2"/>
                    </a:cubicBezTo>
                    <a:cubicBezTo>
                      <a:pt x="2" y="3"/>
                      <a:pt x="2" y="4"/>
                      <a:pt x="1" y="5"/>
                    </a:cubicBezTo>
                    <a:cubicBezTo>
                      <a:pt x="1" y="7"/>
                      <a:pt x="1" y="8"/>
                      <a:pt x="0" y="8"/>
                    </a:cubicBezTo>
                    <a:cubicBezTo>
                      <a:pt x="0" y="9"/>
                      <a:pt x="1" y="10"/>
                      <a:pt x="1" y="11"/>
                    </a:cubicBezTo>
                    <a:cubicBezTo>
                      <a:pt x="2"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92" name="Freeform 194"/>
              <p:cNvSpPr>
                <a:spLocks/>
              </p:cNvSpPr>
              <p:nvPr/>
            </p:nvSpPr>
            <p:spPr bwMode="auto">
              <a:xfrm>
                <a:off x="1379" y="2478"/>
                <a:ext cx="17" cy="33"/>
              </a:xfrm>
              <a:custGeom>
                <a:avLst/>
                <a:gdLst/>
                <a:ahLst/>
                <a:cxnLst>
                  <a:cxn ang="0">
                    <a:pos x="6" y="19"/>
                  </a:cxn>
                  <a:cxn ang="0">
                    <a:pos x="4" y="20"/>
                  </a:cxn>
                  <a:cxn ang="0">
                    <a:pos x="2" y="18"/>
                  </a:cxn>
                  <a:cxn ang="0">
                    <a:pos x="2" y="14"/>
                  </a:cxn>
                  <a:cxn ang="0">
                    <a:pos x="3" y="11"/>
                  </a:cxn>
                  <a:cxn ang="0">
                    <a:pos x="5" y="8"/>
                  </a:cxn>
                  <a:cxn ang="0">
                    <a:pos x="7" y="5"/>
                  </a:cxn>
                  <a:cxn ang="0">
                    <a:pos x="9" y="5"/>
                  </a:cxn>
                  <a:cxn ang="0">
                    <a:pos x="10" y="7"/>
                  </a:cxn>
                  <a:cxn ang="0">
                    <a:pos x="12" y="5"/>
                  </a:cxn>
                  <a:cxn ang="0">
                    <a:pos x="10" y="1"/>
                  </a:cxn>
                  <a:cxn ang="0">
                    <a:pos x="6" y="2"/>
                  </a:cxn>
                  <a:cxn ang="0">
                    <a:pos x="4" y="5"/>
                  </a:cxn>
                  <a:cxn ang="0">
                    <a:pos x="2" y="11"/>
                  </a:cxn>
                  <a:cxn ang="0">
                    <a:pos x="0" y="16"/>
                  </a:cxn>
                  <a:cxn ang="0">
                    <a:pos x="0" y="20"/>
                  </a:cxn>
                  <a:cxn ang="0">
                    <a:pos x="2" y="24"/>
                  </a:cxn>
                  <a:cxn ang="0">
                    <a:pos x="6" y="22"/>
                  </a:cxn>
                  <a:cxn ang="0">
                    <a:pos x="6" y="19"/>
                  </a:cxn>
                </a:cxnLst>
                <a:rect l="0" t="0" r="r" b="b"/>
                <a:pathLst>
                  <a:path w="12" h="24">
                    <a:moveTo>
                      <a:pt x="6" y="19"/>
                    </a:moveTo>
                    <a:cubicBezTo>
                      <a:pt x="5" y="20"/>
                      <a:pt x="4" y="20"/>
                      <a:pt x="4" y="20"/>
                    </a:cubicBezTo>
                    <a:cubicBezTo>
                      <a:pt x="3" y="20"/>
                      <a:pt x="3" y="19"/>
                      <a:pt x="2" y="18"/>
                    </a:cubicBezTo>
                    <a:cubicBezTo>
                      <a:pt x="2" y="17"/>
                      <a:pt x="2" y="16"/>
                      <a:pt x="2" y="14"/>
                    </a:cubicBezTo>
                    <a:cubicBezTo>
                      <a:pt x="3" y="13"/>
                      <a:pt x="3" y="12"/>
                      <a:pt x="3" y="11"/>
                    </a:cubicBezTo>
                    <a:cubicBezTo>
                      <a:pt x="4" y="10"/>
                      <a:pt x="4" y="9"/>
                      <a:pt x="5" y="8"/>
                    </a:cubicBezTo>
                    <a:cubicBezTo>
                      <a:pt x="5" y="7"/>
                      <a:pt x="6" y="6"/>
                      <a:pt x="7" y="5"/>
                    </a:cubicBezTo>
                    <a:cubicBezTo>
                      <a:pt x="8" y="5"/>
                      <a:pt x="8" y="5"/>
                      <a:pt x="9" y="5"/>
                    </a:cubicBezTo>
                    <a:cubicBezTo>
                      <a:pt x="10" y="5"/>
                      <a:pt x="10" y="6"/>
                      <a:pt x="10" y="7"/>
                    </a:cubicBezTo>
                    <a:cubicBezTo>
                      <a:pt x="11" y="6"/>
                      <a:pt x="12" y="6"/>
                      <a:pt x="12" y="5"/>
                    </a:cubicBezTo>
                    <a:cubicBezTo>
                      <a:pt x="12" y="3"/>
                      <a:pt x="11" y="1"/>
                      <a:pt x="10" y="1"/>
                    </a:cubicBezTo>
                    <a:cubicBezTo>
                      <a:pt x="9" y="0"/>
                      <a:pt x="8" y="1"/>
                      <a:pt x="6" y="2"/>
                    </a:cubicBezTo>
                    <a:cubicBezTo>
                      <a:pt x="6" y="3"/>
                      <a:pt x="5" y="4"/>
                      <a:pt x="4" y="5"/>
                    </a:cubicBezTo>
                    <a:cubicBezTo>
                      <a:pt x="3" y="7"/>
                      <a:pt x="2" y="9"/>
                      <a:pt x="2" y="11"/>
                    </a:cubicBezTo>
                    <a:cubicBezTo>
                      <a:pt x="1" y="13"/>
                      <a:pt x="1" y="14"/>
                      <a:pt x="0" y="16"/>
                    </a:cubicBezTo>
                    <a:cubicBezTo>
                      <a:pt x="0" y="18"/>
                      <a:pt x="0" y="19"/>
                      <a:pt x="0" y="20"/>
                    </a:cubicBezTo>
                    <a:cubicBezTo>
                      <a:pt x="1"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93" name="Freeform 195"/>
              <p:cNvSpPr>
                <a:spLocks noEditPoints="1"/>
              </p:cNvSpPr>
              <p:nvPr/>
            </p:nvSpPr>
            <p:spPr bwMode="auto">
              <a:xfrm>
                <a:off x="1358" y="2532"/>
                <a:ext cx="23"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3"/>
                  </a:cxn>
                  <a:cxn ang="0">
                    <a:pos x="5" y="20"/>
                  </a:cxn>
                </a:cxnLst>
                <a:rect l="0" t="0" r="r" b="b"/>
                <a:pathLst>
                  <a:path w="16" h="25">
                    <a:moveTo>
                      <a:pt x="12" y="1"/>
                    </a:moveTo>
                    <a:cubicBezTo>
                      <a:pt x="9" y="0"/>
                      <a:pt x="4" y="4"/>
                      <a:pt x="2" y="10"/>
                    </a:cubicBezTo>
                    <a:cubicBezTo>
                      <a:pt x="0" y="17"/>
                      <a:pt x="1" y="23"/>
                      <a:pt x="4" y="24"/>
                    </a:cubicBezTo>
                    <a:cubicBezTo>
                      <a:pt x="7" y="25"/>
                      <a:pt x="11" y="20"/>
                      <a:pt x="13" y="14"/>
                    </a:cubicBezTo>
                    <a:cubicBezTo>
                      <a:pt x="16" y="8"/>
                      <a:pt x="15" y="2"/>
                      <a:pt x="12" y="1"/>
                    </a:cubicBezTo>
                    <a:close/>
                    <a:moveTo>
                      <a:pt x="5" y="20"/>
                    </a:moveTo>
                    <a:cubicBezTo>
                      <a:pt x="3" y="19"/>
                      <a:pt x="3" y="15"/>
                      <a:pt x="4" y="11"/>
                    </a:cubicBezTo>
                    <a:cubicBezTo>
                      <a:pt x="6"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94" name="Freeform 196"/>
              <p:cNvSpPr>
                <a:spLocks/>
              </p:cNvSpPr>
              <p:nvPr/>
            </p:nvSpPr>
            <p:spPr bwMode="auto">
              <a:xfrm>
                <a:off x="1378" y="2525"/>
                <a:ext cx="5" cy="16"/>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2"/>
                      <a:pt x="2" y="2"/>
                    </a:cubicBezTo>
                    <a:cubicBezTo>
                      <a:pt x="2" y="3"/>
                      <a:pt x="2" y="4"/>
                      <a:pt x="1" y="5"/>
                    </a:cubicBezTo>
                    <a:cubicBezTo>
                      <a:pt x="1" y="6"/>
                      <a:pt x="1" y="7"/>
                      <a:pt x="0" y="8"/>
                    </a:cubicBezTo>
                    <a:cubicBezTo>
                      <a:pt x="0" y="9"/>
                      <a:pt x="1" y="10"/>
                      <a:pt x="1" y="11"/>
                    </a:cubicBezTo>
                    <a:cubicBezTo>
                      <a:pt x="1"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95" name="Freeform 197"/>
              <p:cNvSpPr>
                <a:spLocks/>
              </p:cNvSpPr>
              <p:nvPr/>
            </p:nvSpPr>
            <p:spPr bwMode="auto">
              <a:xfrm>
                <a:off x="1367" y="2514"/>
                <a:ext cx="16" cy="34"/>
              </a:xfrm>
              <a:custGeom>
                <a:avLst/>
                <a:gdLst/>
                <a:ahLst/>
                <a:cxnLst>
                  <a:cxn ang="0">
                    <a:pos x="6" y="19"/>
                  </a:cxn>
                  <a:cxn ang="0">
                    <a:pos x="4" y="20"/>
                  </a:cxn>
                  <a:cxn ang="0">
                    <a:pos x="2" y="18"/>
                  </a:cxn>
                  <a:cxn ang="0">
                    <a:pos x="2" y="14"/>
                  </a:cxn>
                  <a:cxn ang="0">
                    <a:pos x="3" y="11"/>
                  </a:cxn>
                  <a:cxn ang="0">
                    <a:pos x="5" y="8"/>
                  </a:cxn>
                  <a:cxn ang="0">
                    <a:pos x="7" y="5"/>
                  </a:cxn>
                  <a:cxn ang="0">
                    <a:pos x="9" y="5"/>
                  </a:cxn>
                  <a:cxn ang="0">
                    <a:pos x="10" y="7"/>
                  </a:cxn>
                  <a:cxn ang="0">
                    <a:pos x="12" y="5"/>
                  </a:cxn>
                  <a:cxn ang="0">
                    <a:pos x="10" y="1"/>
                  </a:cxn>
                  <a:cxn ang="0">
                    <a:pos x="6" y="2"/>
                  </a:cxn>
                  <a:cxn ang="0">
                    <a:pos x="4" y="5"/>
                  </a:cxn>
                  <a:cxn ang="0">
                    <a:pos x="2" y="11"/>
                  </a:cxn>
                  <a:cxn ang="0">
                    <a:pos x="0" y="16"/>
                  </a:cxn>
                  <a:cxn ang="0">
                    <a:pos x="0" y="20"/>
                  </a:cxn>
                  <a:cxn ang="0">
                    <a:pos x="2" y="24"/>
                  </a:cxn>
                  <a:cxn ang="0">
                    <a:pos x="6" y="22"/>
                  </a:cxn>
                  <a:cxn ang="0">
                    <a:pos x="6" y="19"/>
                  </a:cxn>
                </a:cxnLst>
                <a:rect l="0" t="0" r="r" b="b"/>
                <a:pathLst>
                  <a:path w="12" h="24">
                    <a:moveTo>
                      <a:pt x="6" y="19"/>
                    </a:moveTo>
                    <a:cubicBezTo>
                      <a:pt x="5" y="20"/>
                      <a:pt x="4" y="20"/>
                      <a:pt x="4" y="20"/>
                    </a:cubicBezTo>
                    <a:cubicBezTo>
                      <a:pt x="3" y="20"/>
                      <a:pt x="3" y="19"/>
                      <a:pt x="2" y="18"/>
                    </a:cubicBezTo>
                    <a:cubicBezTo>
                      <a:pt x="2" y="17"/>
                      <a:pt x="2" y="16"/>
                      <a:pt x="2" y="14"/>
                    </a:cubicBezTo>
                    <a:cubicBezTo>
                      <a:pt x="3" y="13"/>
                      <a:pt x="3" y="12"/>
                      <a:pt x="3" y="11"/>
                    </a:cubicBezTo>
                    <a:cubicBezTo>
                      <a:pt x="4" y="10"/>
                      <a:pt x="4" y="9"/>
                      <a:pt x="5" y="8"/>
                    </a:cubicBezTo>
                    <a:cubicBezTo>
                      <a:pt x="5" y="7"/>
                      <a:pt x="6" y="6"/>
                      <a:pt x="7" y="5"/>
                    </a:cubicBezTo>
                    <a:cubicBezTo>
                      <a:pt x="8" y="5"/>
                      <a:pt x="8" y="4"/>
                      <a:pt x="9" y="5"/>
                    </a:cubicBezTo>
                    <a:cubicBezTo>
                      <a:pt x="10" y="5"/>
                      <a:pt x="10" y="6"/>
                      <a:pt x="10" y="7"/>
                    </a:cubicBezTo>
                    <a:cubicBezTo>
                      <a:pt x="11" y="6"/>
                      <a:pt x="12" y="5"/>
                      <a:pt x="12" y="5"/>
                    </a:cubicBezTo>
                    <a:cubicBezTo>
                      <a:pt x="12" y="3"/>
                      <a:pt x="11" y="1"/>
                      <a:pt x="10" y="1"/>
                    </a:cubicBezTo>
                    <a:cubicBezTo>
                      <a:pt x="9" y="0"/>
                      <a:pt x="8" y="1"/>
                      <a:pt x="6" y="2"/>
                    </a:cubicBezTo>
                    <a:cubicBezTo>
                      <a:pt x="6" y="3"/>
                      <a:pt x="5" y="4"/>
                      <a:pt x="4" y="5"/>
                    </a:cubicBezTo>
                    <a:cubicBezTo>
                      <a:pt x="3" y="7"/>
                      <a:pt x="2" y="9"/>
                      <a:pt x="2" y="11"/>
                    </a:cubicBezTo>
                    <a:cubicBezTo>
                      <a:pt x="1" y="13"/>
                      <a:pt x="0" y="14"/>
                      <a:pt x="0" y="16"/>
                    </a:cubicBezTo>
                    <a:cubicBezTo>
                      <a:pt x="0" y="18"/>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96" name="Freeform 198"/>
              <p:cNvSpPr>
                <a:spLocks noEditPoints="1"/>
              </p:cNvSpPr>
              <p:nvPr/>
            </p:nvSpPr>
            <p:spPr bwMode="auto">
              <a:xfrm>
                <a:off x="1346" y="2567"/>
                <a:ext cx="22" cy="35"/>
              </a:xfrm>
              <a:custGeom>
                <a:avLst/>
                <a:gdLst/>
                <a:ahLst/>
                <a:cxnLst>
                  <a:cxn ang="0">
                    <a:pos x="12" y="1"/>
                  </a:cxn>
                  <a:cxn ang="0">
                    <a:pos x="2" y="11"/>
                  </a:cxn>
                  <a:cxn ang="0">
                    <a:pos x="4" y="24"/>
                  </a:cxn>
                  <a:cxn ang="0">
                    <a:pos x="13" y="15"/>
                  </a:cxn>
                  <a:cxn ang="0">
                    <a:pos x="12" y="1"/>
                  </a:cxn>
                  <a:cxn ang="0">
                    <a:pos x="5" y="21"/>
                  </a:cxn>
                  <a:cxn ang="0">
                    <a:pos x="4" y="12"/>
                  </a:cxn>
                  <a:cxn ang="0">
                    <a:pos x="10" y="5"/>
                  </a:cxn>
                  <a:cxn ang="0">
                    <a:pos x="11" y="14"/>
                  </a:cxn>
                  <a:cxn ang="0">
                    <a:pos x="5" y="21"/>
                  </a:cxn>
                </a:cxnLst>
                <a:rect l="0" t="0" r="r" b="b"/>
                <a:pathLst>
                  <a:path w="16" h="25">
                    <a:moveTo>
                      <a:pt x="12" y="1"/>
                    </a:moveTo>
                    <a:cubicBezTo>
                      <a:pt x="9" y="0"/>
                      <a:pt x="4" y="5"/>
                      <a:pt x="2" y="11"/>
                    </a:cubicBezTo>
                    <a:cubicBezTo>
                      <a:pt x="0" y="17"/>
                      <a:pt x="1" y="23"/>
                      <a:pt x="4" y="24"/>
                    </a:cubicBezTo>
                    <a:cubicBezTo>
                      <a:pt x="7" y="25"/>
                      <a:pt x="11" y="21"/>
                      <a:pt x="13" y="15"/>
                    </a:cubicBezTo>
                    <a:cubicBezTo>
                      <a:pt x="16" y="9"/>
                      <a:pt x="15" y="3"/>
                      <a:pt x="12" y="1"/>
                    </a:cubicBezTo>
                    <a:close/>
                    <a:moveTo>
                      <a:pt x="5" y="21"/>
                    </a:moveTo>
                    <a:cubicBezTo>
                      <a:pt x="3" y="20"/>
                      <a:pt x="3" y="16"/>
                      <a:pt x="4" y="12"/>
                    </a:cubicBezTo>
                    <a:cubicBezTo>
                      <a:pt x="6" y="7"/>
                      <a:pt x="8" y="5"/>
                      <a:pt x="10" y="5"/>
                    </a:cubicBezTo>
                    <a:cubicBezTo>
                      <a:pt x="12" y="6"/>
                      <a:pt x="13" y="10"/>
                      <a:pt x="11" y="14"/>
                    </a:cubicBezTo>
                    <a:cubicBezTo>
                      <a:pt x="10" y="18"/>
                      <a:pt x="7" y="21"/>
                      <a:pt x="5" y="21"/>
                    </a:cubicBezTo>
                    <a:close/>
                  </a:path>
                </a:pathLst>
              </a:custGeom>
              <a:solidFill>
                <a:srgbClr val="B3B3B3"/>
              </a:solidFill>
              <a:ln w="9525">
                <a:noFill/>
                <a:round/>
                <a:headEnd/>
                <a:tailEnd/>
              </a:ln>
            </p:spPr>
            <p:txBody>
              <a:bodyPr/>
              <a:lstStyle/>
              <a:p>
                <a:endParaRPr lang="de-DE" dirty="0"/>
              </a:p>
            </p:txBody>
          </p:sp>
          <p:sp>
            <p:nvSpPr>
              <p:cNvPr id="197" name="Freeform 199"/>
              <p:cNvSpPr>
                <a:spLocks/>
              </p:cNvSpPr>
              <p:nvPr/>
            </p:nvSpPr>
            <p:spPr bwMode="auto">
              <a:xfrm>
                <a:off x="1365" y="2562"/>
                <a:ext cx="6" cy="15"/>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2"/>
                      <a:pt x="2" y="2"/>
                    </a:cubicBezTo>
                    <a:cubicBezTo>
                      <a:pt x="2" y="3"/>
                      <a:pt x="2" y="4"/>
                      <a:pt x="1" y="5"/>
                    </a:cubicBezTo>
                    <a:cubicBezTo>
                      <a:pt x="1" y="6"/>
                      <a:pt x="1" y="7"/>
                      <a:pt x="0" y="8"/>
                    </a:cubicBezTo>
                    <a:cubicBezTo>
                      <a:pt x="0" y="9"/>
                      <a:pt x="0" y="10"/>
                      <a:pt x="1" y="11"/>
                    </a:cubicBezTo>
                    <a:cubicBezTo>
                      <a:pt x="1"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98" name="Freeform 200"/>
              <p:cNvSpPr>
                <a:spLocks/>
              </p:cNvSpPr>
              <p:nvPr/>
            </p:nvSpPr>
            <p:spPr bwMode="auto">
              <a:xfrm>
                <a:off x="1354" y="2551"/>
                <a:ext cx="17" cy="33"/>
              </a:xfrm>
              <a:custGeom>
                <a:avLst/>
                <a:gdLst/>
                <a:ahLst/>
                <a:cxnLst>
                  <a:cxn ang="0">
                    <a:pos x="6" y="19"/>
                  </a:cxn>
                  <a:cxn ang="0">
                    <a:pos x="4" y="20"/>
                  </a:cxn>
                  <a:cxn ang="0">
                    <a:pos x="2" y="18"/>
                  </a:cxn>
                  <a:cxn ang="0">
                    <a:pos x="2" y="14"/>
                  </a:cxn>
                  <a:cxn ang="0">
                    <a:pos x="3" y="11"/>
                  </a:cxn>
                  <a:cxn ang="0">
                    <a:pos x="5" y="8"/>
                  </a:cxn>
                  <a:cxn ang="0">
                    <a:pos x="7" y="5"/>
                  </a:cxn>
                  <a:cxn ang="0">
                    <a:pos x="9" y="4"/>
                  </a:cxn>
                  <a:cxn ang="0">
                    <a:pos x="10" y="6"/>
                  </a:cxn>
                  <a:cxn ang="0">
                    <a:pos x="12" y="4"/>
                  </a:cxn>
                  <a:cxn ang="0">
                    <a:pos x="10" y="1"/>
                  </a:cxn>
                  <a:cxn ang="0">
                    <a:pos x="6" y="2"/>
                  </a:cxn>
                  <a:cxn ang="0">
                    <a:pos x="4" y="5"/>
                  </a:cxn>
                  <a:cxn ang="0">
                    <a:pos x="2" y="10"/>
                  </a:cxn>
                  <a:cxn ang="0">
                    <a:pos x="0" y="16"/>
                  </a:cxn>
                  <a:cxn ang="0">
                    <a:pos x="0" y="20"/>
                  </a:cxn>
                  <a:cxn ang="0">
                    <a:pos x="2" y="23"/>
                  </a:cxn>
                  <a:cxn ang="0">
                    <a:pos x="6" y="22"/>
                  </a:cxn>
                  <a:cxn ang="0">
                    <a:pos x="6" y="19"/>
                  </a:cxn>
                </a:cxnLst>
                <a:rect l="0" t="0" r="r" b="b"/>
                <a:pathLst>
                  <a:path w="12" h="24">
                    <a:moveTo>
                      <a:pt x="6" y="19"/>
                    </a:moveTo>
                    <a:cubicBezTo>
                      <a:pt x="5" y="19"/>
                      <a:pt x="4" y="20"/>
                      <a:pt x="4" y="20"/>
                    </a:cubicBezTo>
                    <a:cubicBezTo>
                      <a:pt x="3" y="19"/>
                      <a:pt x="3" y="19"/>
                      <a:pt x="2" y="18"/>
                    </a:cubicBezTo>
                    <a:cubicBezTo>
                      <a:pt x="2" y="17"/>
                      <a:pt x="2" y="16"/>
                      <a:pt x="2" y="14"/>
                    </a:cubicBezTo>
                    <a:cubicBezTo>
                      <a:pt x="2" y="13"/>
                      <a:pt x="3" y="12"/>
                      <a:pt x="3" y="11"/>
                    </a:cubicBezTo>
                    <a:cubicBezTo>
                      <a:pt x="4" y="10"/>
                      <a:pt x="4" y="9"/>
                      <a:pt x="5" y="8"/>
                    </a:cubicBezTo>
                    <a:cubicBezTo>
                      <a:pt x="5" y="7"/>
                      <a:pt x="6" y="6"/>
                      <a:pt x="7" y="5"/>
                    </a:cubicBezTo>
                    <a:cubicBezTo>
                      <a:pt x="8" y="5"/>
                      <a:pt x="8" y="4"/>
                      <a:pt x="9" y="4"/>
                    </a:cubicBezTo>
                    <a:cubicBezTo>
                      <a:pt x="10" y="5"/>
                      <a:pt x="10" y="6"/>
                      <a:pt x="10" y="6"/>
                    </a:cubicBezTo>
                    <a:cubicBezTo>
                      <a:pt x="11" y="6"/>
                      <a:pt x="12" y="5"/>
                      <a:pt x="12" y="4"/>
                    </a:cubicBezTo>
                    <a:cubicBezTo>
                      <a:pt x="12" y="2"/>
                      <a:pt x="11" y="1"/>
                      <a:pt x="10" y="1"/>
                    </a:cubicBezTo>
                    <a:cubicBezTo>
                      <a:pt x="9" y="0"/>
                      <a:pt x="8" y="1"/>
                      <a:pt x="6" y="2"/>
                    </a:cubicBezTo>
                    <a:cubicBezTo>
                      <a:pt x="6" y="3"/>
                      <a:pt x="5" y="4"/>
                      <a:pt x="4" y="5"/>
                    </a:cubicBezTo>
                    <a:cubicBezTo>
                      <a:pt x="3" y="7"/>
                      <a:pt x="2" y="8"/>
                      <a:pt x="2" y="10"/>
                    </a:cubicBezTo>
                    <a:cubicBezTo>
                      <a:pt x="1" y="12"/>
                      <a:pt x="0" y="14"/>
                      <a:pt x="0" y="16"/>
                    </a:cubicBezTo>
                    <a:cubicBezTo>
                      <a:pt x="0" y="17"/>
                      <a:pt x="0" y="19"/>
                      <a:pt x="0" y="20"/>
                    </a:cubicBezTo>
                    <a:cubicBezTo>
                      <a:pt x="0" y="22"/>
                      <a:pt x="1" y="23"/>
                      <a:pt x="2" y="23"/>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99" name="Freeform 201"/>
              <p:cNvSpPr>
                <a:spLocks noEditPoints="1"/>
              </p:cNvSpPr>
              <p:nvPr/>
            </p:nvSpPr>
            <p:spPr bwMode="auto">
              <a:xfrm>
                <a:off x="1333" y="2604"/>
                <a:ext cx="21"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5" h="25">
                    <a:moveTo>
                      <a:pt x="12" y="1"/>
                    </a:moveTo>
                    <a:cubicBezTo>
                      <a:pt x="9" y="0"/>
                      <a:pt x="4" y="5"/>
                      <a:pt x="2" y="11"/>
                    </a:cubicBezTo>
                    <a:cubicBezTo>
                      <a:pt x="0" y="17"/>
                      <a:pt x="1" y="23"/>
                      <a:pt x="4" y="24"/>
                    </a:cubicBezTo>
                    <a:cubicBezTo>
                      <a:pt x="7" y="25"/>
                      <a:pt x="11" y="21"/>
                      <a:pt x="13" y="15"/>
                    </a:cubicBezTo>
                    <a:cubicBezTo>
                      <a:pt x="15" y="8"/>
                      <a:pt x="15" y="2"/>
                      <a:pt x="12" y="1"/>
                    </a:cubicBezTo>
                    <a:close/>
                    <a:moveTo>
                      <a:pt x="5" y="20"/>
                    </a:moveTo>
                    <a:cubicBezTo>
                      <a:pt x="3" y="20"/>
                      <a:pt x="3" y="16"/>
                      <a:pt x="4" y="12"/>
                    </a:cubicBezTo>
                    <a:cubicBezTo>
                      <a:pt x="5"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200" name="Freeform 202"/>
              <p:cNvSpPr>
                <a:spLocks/>
              </p:cNvSpPr>
              <p:nvPr/>
            </p:nvSpPr>
            <p:spPr bwMode="auto">
              <a:xfrm>
                <a:off x="1353" y="2598"/>
                <a:ext cx="5"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2" y="4"/>
                      <a:pt x="1" y="5"/>
                    </a:cubicBezTo>
                    <a:cubicBezTo>
                      <a:pt x="1" y="6"/>
                      <a:pt x="0" y="7"/>
                      <a:pt x="0" y="8"/>
                    </a:cubicBezTo>
                    <a:cubicBezTo>
                      <a:pt x="0" y="9"/>
                      <a:pt x="0" y="10"/>
                      <a:pt x="0" y="11"/>
                    </a:cubicBezTo>
                    <a:cubicBezTo>
                      <a:pt x="1"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201" name="Freeform 203"/>
              <p:cNvSpPr>
                <a:spLocks/>
              </p:cNvSpPr>
              <p:nvPr/>
            </p:nvSpPr>
            <p:spPr bwMode="auto">
              <a:xfrm>
                <a:off x="1341" y="2587"/>
                <a:ext cx="17" cy="34"/>
              </a:xfrm>
              <a:custGeom>
                <a:avLst/>
                <a:gdLst/>
                <a:ahLst/>
                <a:cxnLst>
                  <a:cxn ang="0">
                    <a:pos x="6" y="19"/>
                  </a:cxn>
                  <a:cxn ang="0">
                    <a:pos x="4" y="20"/>
                  </a:cxn>
                  <a:cxn ang="0">
                    <a:pos x="2" y="18"/>
                  </a:cxn>
                  <a:cxn ang="0">
                    <a:pos x="2" y="14"/>
                  </a:cxn>
                  <a:cxn ang="0">
                    <a:pos x="3" y="11"/>
                  </a:cxn>
                  <a:cxn ang="0">
                    <a:pos x="4" y="8"/>
                  </a:cxn>
                  <a:cxn ang="0">
                    <a:pos x="7" y="5"/>
                  </a:cxn>
                  <a:cxn ang="0">
                    <a:pos x="9" y="4"/>
                  </a:cxn>
                  <a:cxn ang="0">
                    <a:pos x="10" y="6"/>
                  </a:cxn>
                  <a:cxn ang="0">
                    <a:pos x="12" y="4"/>
                  </a:cxn>
                  <a:cxn ang="0">
                    <a:pos x="10" y="1"/>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4" y="20"/>
                    </a:cubicBezTo>
                    <a:cubicBezTo>
                      <a:pt x="3" y="19"/>
                      <a:pt x="3" y="19"/>
                      <a:pt x="2" y="18"/>
                    </a:cubicBezTo>
                    <a:cubicBezTo>
                      <a:pt x="2" y="17"/>
                      <a:pt x="2" y="15"/>
                      <a:pt x="2" y="14"/>
                    </a:cubicBezTo>
                    <a:cubicBezTo>
                      <a:pt x="2" y="13"/>
                      <a:pt x="3" y="12"/>
                      <a:pt x="3" y="11"/>
                    </a:cubicBezTo>
                    <a:cubicBezTo>
                      <a:pt x="3" y="10"/>
                      <a:pt x="4" y="9"/>
                      <a:pt x="4" y="8"/>
                    </a:cubicBezTo>
                    <a:cubicBezTo>
                      <a:pt x="5" y="7"/>
                      <a:pt x="6" y="6"/>
                      <a:pt x="7" y="5"/>
                    </a:cubicBezTo>
                    <a:cubicBezTo>
                      <a:pt x="7" y="5"/>
                      <a:pt x="8" y="4"/>
                      <a:pt x="9" y="4"/>
                    </a:cubicBezTo>
                    <a:cubicBezTo>
                      <a:pt x="9" y="5"/>
                      <a:pt x="10" y="5"/>
                      <a:pt x="10" y="6"/>
                    </a:cubicBezTo>
                    <a:cubicBezTo>
                      <a:pt x="11" y="6"/>
                      <a:pt x="12" y="5"/>
                      <a:pt x="12" y="4"/>
                    </a:cubicBezTo>
                    <a:cubicBezTo>
                      <a:pt x="12" y="2"/>
                      <a:pt x="11" y="1"/>
                      <a:pt x="10" y="1"/>
                    </a:cubicBezTo>
                    <a:cubicBezTo>
                      <a:pt x="9" y="0"/>
                      <a:pt x="8" y="1"/>
                      <a:pt x="6" y="2"/>
                    </a:cubicBezTo>
                    <a:cubicBezTo>
                      <a:pt x="5" y="3"/>
                      <a:pt x="5" y="4"/>
                      <a:pt x="4" y="5"/>
                    </a:cubicBezTo>
                    <a:cubicBezTo>
                      <a:pt x="3" y="7"/>
                      <a:pt x="2" y="8"/>
                      <a:pt x="1" y="10"/>
                    </a:cubicBezTo>
                    <a:cubicBezTo>
                      <a:pt x="1" y="12"/>
                      <a:pt x="0" y="14"/>
                      <a:pt x="0" y="16"/>
                    </a:cubicBezTo>
                    <a:cubicBezTo>
                      <a:pt x="0" y="17"/>
                      <a:pt x="0" y="19"/>
                      <a:pt x="0" y="20"/>
                    </a:cubicBezTo>
                    <a:cubicBezTo>
                      <a:pt x="0" y="22"/>
                      <a:pt x="1" y="23"/>
                      <a:pt x="2" y="23"/>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02" name="Freeform 204"/>
              <p:cNvSpPr>
                <a:spLocks noEditPoints="1"/>
              </p:cNvSpPr>
              <p:nvPr/>
            </p:nvSpPr>
            <p:spPr bwMode="auto">
              <a:xfrm>
                <a:off x="1320" y="2640"/>
                <a:ext cx="21" cy="35"/>
              </a:xfrm>
              <a:custGeom>
                <a:avLst/>
                <a:gdLst/>
                <a:ahLst/>
                <a:cxnLst>
                  <a:cxn ang="0">
                    <a:pos x="12" y="1"/>
                  </a:cxn>
                  <a:cxn ang="0">
                    <a:pos x="2" y="11"/>
                  </a:cxn>
                  <a:cxn ang="0">
                    <a:pos x="4" y="24"/>
                  </a:cxn>
                  <a:cxn ang="0">
                    <a:pos x="13" y="15"/>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1"/>
                    </a:cubicBezTo>
                    <a:cubicBezTo>
                      <a:pt x="0" y="17"/>
                      <a:pt x="1" y="23"/>
                      <a:pt x="4" y="24"/>
                    </a:cubicBezTo>
                    <a:cubicBezTo>
                      <a:pt x="7" y="25"/>
                      <a:pt x="11" y="21"/>
                      <a:pt x="13" y="15"/>
                    </a:cubicBezTo>
                    <a:cubicBezTo>
                      <a:pt x="15" y="8"/>
                      <a:pt x="15" y="2"/>
                      <a:pt x="12" y="1"/>
                    </a:cubicBezTo>
                    <a:close/>
                    <a:moveTo>
                      <a:pt x="5" y="20"/>
                    </a:moveTo>
                    <a:cubicBezTo>
                      <a:pt x="3" y="20"/>
                      <a:pt x="3" y="16"/>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203" name="Freeform 205"/>
              <p:cNvSpPr>
                <a:spLocks/>
              </p:cNvSpPr>
              <p:nvPr/>
            </p:nvSpPr>
            <p:spPr bwMode="auto">
              <a:xfrm>
                <a:off x="1340" y="2635"/>
                <a:ext cx="6"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4" y="1"/>
                      <a:pt x="3" y="1"/>
                      <a:pt x="2" y="2"/>
                    </a:cubicBezTo>
                    <a:cubicBezTo>
                      <a:pt x="2" y="3"/>
                      <a:pt x="2" y="4"/>
                      <a:pt x="1" y="5"/>
                    </a:cubicBezTo>
                    <a:cubicBezTo>
                      <a:pt x="1" y="6"/>
                      <a:pt x="0" y="7"/>
                      <a:pt x="0" y="8"/>
                    </a:cubicBezTo>
                    <a:cubicBezTo>
                      <a:pt x="0" y="9"/>
                      <a:pt x="0" y="10"/>
                      <a:pt x="0" y="11"/>
                    </a:cubicBezTo>
                    <a:cubicBezTo>
                      <a:pt x="1" y="9"/>
                      <a:pt x="2" y="7"/>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204" name="Freeform 206"/>
              <p:cNvSpPr>
                <a:spLocks/>
              </p:cNvSpPr>
              <p:nvPr/>
            </p:nvSpPr>
            <p:spPr bwMode="auto">
              <a:xfrm>
                <a:off x="1329" y="2623"/>
                <a:ext cx="17" cy="34"/>
              </a:xfrm>
              <a:custGeom>
                <a:avLst/>
                <a:gdLst/>
                <a:ahLst/>
                <a:cxnLst>
                  <a:cxn ang="0">
                    <a:pos x="6" y="19"/>
                  </a:cxn>
                  <a:cxn ang="0">
                    <a:pos x="4"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4" y="19"/>
                    </a:cubicBezTo>
                    <a:cubicBezTo>
                      <a:pt x="3" y="19"/>
                      <a:pt x="3" y="18"/>
                      <a:pt x="2" y="17"/>
                    </a:cubicBezTo>
                    <a:cubicBezTo>
                      <a:pt x="2" y="16"/>
                      <a:pt x="2" y="15"/>
                      <a:pt x="2" y="14"/>
                    </a:cubicBezTo>
                    <a:cubicBezTo>
                      <a:pt x="2" y="13"/>
                      <a:pt x="3" y="12"/>
                      <a:pt x="3" y="11"/>
                    </a:cubicBezTo>
                    <a:cubicBezTo>
                      <a:pt x="3" y="10"/>
                      <a:pt x="4" y="9"/>
                      <a:pt x="4" y="8"/>
                    </a:cubicBezTo>
                    <a:cubicBezTo>
                      <a:pt x="5" y="6"/>
                      <a:pt x="6" y="6"/>
                      <a:pt x="7" y="5"/>
                    </a:cubicBezTo>
                    <a:cubicBezTo>
                      <a:pt x="7" y="4"/>
                      <a:pt x="8" y="4"/>
                      <a:pt x="9" y="4"/>
                    </a:cubicBezTo>
                    <a:cubicBezTo>
                      <a:pt x="9" y="4"/>
                      <a:pt x="10" y="5"/>
                      <a:pt x="10" y="6"/>
                    </a:cubicBezTo>
                    <a:cubicBezTo>
                      <a:pt x="11" y="6"/>
                      <a:pt x="12" y="5"/>
                      <a:pt x="12" y="4"/>
                    </a:cubicBezTo>
                    <a:cubicBezTo>
                      <a:pt x="12" y="2"/>
                      <a:pt x="11" y="1"/>
                      <a:pt x="10" y="0"/>
                    </a:cubicBezTo>
                    <a:cubicBezTo>
                      <a:pt x="9" y="0"/>
                      <a:pt x="8" y="1"/>
                      <a:pt x="6" y="2"/>
                    </a:cubicBezTo>
                    <a:cubicBezTo>
                      <a:pt x="5" y="3"/>
                      <a:pt x="5" y="4"/>
                      <a:pt x="4" y="5"/>
                    </a:cubicBezTo>
                    <a:cubicBezTo>
                      <a:pt x="3" y="6"/>
                      <a:pt x="2" y="8"/>
                      <a:pt x="1" y="10"/>
                    </a:cubicBezTo>
                    <a:cubicBezTo>
                      <a:pt x="1" y="12"/>
                      <a:pt x="0" y="14"/>
                      <a:pt x="0" y="16"/>
                    </a:cubicBezTo>
                    <a:cubicBezTo>
                      <a:pt x="0" y="17"/>
                      <a:pt x="0" y="18"/>
                      <a:pt x="0" y="20"/>
                    </a:cubicBezTo>
                    <a:cubicBezTo>
                      <a:pt x="0" y="21"/>
                      <a:pt x="1" y="23"/>
                      <a:pt x="2" y="23"/>
                    </a:cubicBezTo>
                    <a:cubicBezTo>
                      <a:pt x="3" y="24"/>
                      <a:pt x="5"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205" name="Freeform 207"/>
              <p:cNvSpPr>
                <a:spLocks noEditPoints="1"/>
              </p:cNvSpPr>
              <p:nvPr/>
            </p:nvSpPr>
            <p:spPr bwMode="auto">
              <a:xfrm>
                <a:off x="1308" y="2677"/>
                <a:ext cx="21" cy="35"/>
              </a:xfrm>
              <a:custGeom>
                <a:avLst/>
                <a:gdLst/>
                <a:ahLst/>
                <a:cxnLst>
                  <a:cxn ang="0">
                    <a:pos x="12" y="1"/>
                  </a:cxn>
                  <a:cxn ang="0">
                    <a:pos x="2" y="11"/>
                  </a:cxn>
                  <a:cxn ang="0">
                    <a:pos x="4" y="24"/>
                  </a:cxn>
                  <a:cxn ang="0">
                    <a:pos x="13" y="15"/>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1"/>
                    </a:cubicBezTo>
                    <a:cubicBezTo>
                      <a:pt x="0" y="17"/>
                      <a:pt x="1" y="23"/>
                      <a:pt x="4" y="24"/>
                    </a:cubicBezTo>
                    <a:cubicBezTo>
                      <a:pt x="7" y="25"/>
                      <a:pt x="11" y="21"/>
                      <a:pt x="13" y="15"/>
                    </a:cubicBezTo>
                    <a:cubicBezTo>
                      <a:pt x="15" y="8"/>
                      <a:pt x="15" y="2"/>
                      <a:pt x="12" y="1"/>
                    </a:cubicBezTo>
                    <a:close/>
                    <a:moveTo>
                      <a:pt x="5" y="20"/>
                    </a:moveTo>
                    <a:cubicBezTo>
                      <a:pt x="3" y="19"/>
                      <a:pt x="2" y="16"/>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206" name="Freeform 208"/>
              <p:cNvSpPr>
                <a:spLocks/>
              </p:cNvSpPr>
              <p:nvPr/>
            </p:nvSpPr>
            <p:spPr bwMode="auto">
              <a:xfrm>
                <a:off x="1327" y="2671"/>
                <a:ext cx="6" cy="14"/>
              </a:xfrm>
              <a:custGeom>
                <a:avLst/>
                <a:gdLst/>
                <a:ahLst/>
                <a:cxnLst>
                  <a:cxn ang="0">
                    <a:pos x="4" y="0"/>
                  </a:cxn>
                  <a:cxn ang="0">
                    <a:pos x="2" y="2"/>
                  </a:cxn>
                  <a:cxn ang="0">
                    <a:pos x="1" y="5"/>
                  </a:cxn>
                  <a:cxn ang="0">
                    <a:pos x="0" y="8"/>
                  </a:cxn>
                  <a:cxn ang="0">
                    <a:pos x="0" y="10"/>
                  </a:cxn>
                  <a:cxn ang="0">
                    <a:pos x="3" y="5"/>
                  </a:cxn>
                  <a:cxn ang="0">
                    <a:pos x="4" y="0"/>
                  </a:cxn>
                </a:cxnLst>
                <a:rect l="0" t="0" r="r" b="b"/>
                <a:pathLst>
                  <a:path w="4" h="10">
                    <a:moveTo>
                      <a:pt x="4" y="0"/>
                    </a:moveTo>
                    <a:cubicBezTo>
                      <a:pt x="3" y="1"/>
                      <a:pt x="3" y="1"/>
                      <a:pt x="2" y="2"/>
                    </a:cubicBezTo>
                    <a:cubicBezTo>
                      <a:pt x="2" y="3"/>
                      <a:pt x="2" y="4"/>
                      <a:pt x="1" y="5"/>
                    </a:cubicBezTo>
                    <a:cubicBezTo>
                      <a:pt x="1" y="6"/>
                      <a:pt x="0" y="7"/>
                      <a:pt x="0" y="8"/>
                    </a:cubicBezTo>
                    <a:cubicBezTo>
                      <a:pt x="0" y="9"/>
                      <a:pt x="0" y="9"/>
                      <a:pt x="0" y="10"/>
                    </a:cubicBezTo>
                    <a:cubicBezTo>
                      <a:pt x="1" y="9"/>
                      <a:pt x="2" y="7"/>
                      <a:pt x="3" y="5"/>
                    </a:cubicBezTo>
                    <a:cubicBezTo>
                      <a:pt x="4" y="3"/>
                      <a:pt x="4" y="2"/>
                      <a:pt x="4" y="0"/>
                    </a:cubicBezTo>
                    <a:close/>
                  </a:path>
                </a:pathLst>
              </a:custGeom>
              <a:solidFill>
                <a:srgbClr val="808080"/>
              </a:solidFill>
              <a:ln w="9525">
                <a:noFill/>
                <a:round/>
                <a:headEnd/>
                <a:tailEnd/>
              </a:ln>
            </p:spPr>
            <p:txBody>
              <a:bodyPr/>
              <a:lstStyle/>
              <a:p>
                <a:endParaRPr lang="de-DE" dirty="0"/>
              </a:p>
            </p:txBody>
          </p:sp>
          <p:sp>
            <p:nvSpPr>
              <p:cNvPr id="207" name="Freeform 209"/>
              <p:cNvSpPr>
                <a:spLocks/>
              </p:cNvSpPr>
              <p:nvPr/>
            </p:nvSpPr>
            <p:spPr bwMode="auto">
              <a:xfrm>
                <a:off x="1316" y="2660"/>
                <a:ext cx="17" cy="33"/>
              </a:xfrm>
              <a:custGeom>
                <a:avLst/>
                <a:gdLst/>
                <a:ahLst/>
                <a:cxnLst>
                  <a:cxn ang="0">
                    <a:pos x="6" y="18"/>
                  </a:cxn>
                  <a:cxn ang="0">
                    <a:pos x="3"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2"/>
                  </a:cxn>
                  <a:cxn ang="0">
                    <a:pos x="6" y="18"/>
                  </a:cxn>
                </a:cxnLst>
                <a:rect l="0" t="0" r="r" b="b"/>
                <a:pathLst>
                  <a:path w="12" h="24">
                    <a:moveTo>
                      <a:pt x="6" y="18"/>
                    </a:moveTo>
                    <a:cubicBezTo>
                      <a:pt x="5" y="19"/>
                      <a:pt x="4" y="20"/>
                      <a:pt x="3" y="19"/>
                    </a:cubicBezTo>
                    <a:cubicBezTo>
                      <a:pt x="3" y="19"/>
                      <a:pt x="2" y="18"/>
                      <a:pt x="2" y="17"/>
                    </a:cubicBezTo>
                    <a:cubicBezTo>
                      <a:pt x="2" y="16"/>
                      <a:pt x="2" y="15"/>
                      <a:pt x="2" y="14"/>
                    </a:cubicBezTo>
                    <a:cubicBezTo>
                      <a:pt x="2" y="13"/>
                      <a:pt x="3" y="12"/>
                      <a:pt x="3" y="11"/>
                    </a:cubicBezTo>
                    <a:cubicBezTo>
                      <a:pt x="3" y="9"/>
                      <a:pt x="4" y="8"/>
                      <a:pt x="4" y="8"/>
                    </a:cubicBezTo>
                    <a:cubicBezTo>
                      <a:pt x="5" y="6"/>
                      <a:pt x="6" y="5"/>
                      <a:pt x="7" y="5"/>
                    </a:cubicBezTo>
                    <a:cubicBezTo>
                      <a:pt x="7" y="4"/>
                      <a:pt x="8" y="4"/>
                      <a:pt x="9" y="4"/>
                    </a:cubicBezTo>
                    <a:cubicBezTo>
                      <a:pt x="9" y="4"/>
                      <a:pt x="10" y="5"/>
                      <a:pt x="10" y="6"/>
                    </a:cubicBezTo>
                    <a:cubicBezTo>
                      <a:pt x="11" y="6"/>
                      <a:pt x="11" y="5"/>
                      <a:pt x="12" y="4"/>
                    </a:cubicBezTo>
                    <a:cubicBezTo>
                      <a:pt x="12" y="2"/>
                      <a:pt x="11" y="1"/>
                      <a:pt x="10" y="0"/>
                    </a:cubicBezTo>
                    <a:cubicBezTo>
                      <a:pt x="9" y="0"/>
                      <a:pt x="8" y="1"/>
                      <a:pt x="6" y="2"/>
                    </a:cubicBezTo>
                    <a:cubicBezTo>
                      <a:pt x="5" y="3"/>
                      <a:pt x="5"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2"/>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08" name="Freeform 210"/>
              <p:cNvSpPr>
                <a:spLocks noEditPoints="1"/>
              </p:cNvSpPr>
              <p:nvPr/>
            </p:nvSpPr>
            <p:spPr bwMode="auto">
              <a:xfrm>
                <a:off x="1295" y="2713"/>
                <a:ext cx="21" cy="35"/>
              </a:xfrm>
              <a:custGeom>
                <a:avLst/>
                <a:gdLst/>
                <a:ahLst/>
                <a:cxnLst>
                  <a:cxn ang="0">
                    <a:pos x="12" y="1"/>
                  </a:cxn>
                  <a:cxn ang="0">
                    <a:pos x="2" y="11"/>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1"/>
                    </a:cubicBezTo>
                    <a:cubicBezTo>
                      <a:pt x="0" y="17"/>
                      <a:pt x="1" y="23"/>
                      <a:pt x="4" y="24"/>
                    </a:cubicBezTo>
                    <a:cubicBezTo>
                      <a:pt x="7" y="25"/>
                      <a:pt x="11" y="21"/>
                      <a:pt x="13" y="14"/>
                    </a:cubicBezTo>
                    <a:cubicBezTo>
                      <a:pt x="15" y="8"/>
                      <a:pt x="15" y="2"/>
                      <a:pt x="12" y="1"/>
                    </a:cubicBezTo>
                    <a:close/>
                    <a:moveTo>
                      <a:pt x="5" y="20"/>
                    </a:moveTo>
                    <a:cubicBezTo>
                      <a:pt x="3" y="19"/>
                      <a:pt x="2"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209" name="Freeform 211"/>
              <p:cNvSpPr>
                <a:spLocks/>
              </p:cNvSpPr>
              <p:nvPr/>
            </p:nvSpPr>
            <p:spPr bwMode="auto">
              <a:xfrm>
                <a:off x="1315" y="2707"/>
                <a:ext cx="5" cy="14"/>
              </a:xfrm>
              <a:custGeom>
                <a:avLst/>
                <a:gdLst/>
                <a:ahLst/>
                <a:cxnLst>
                  <a:cxn ang="0">
                    <a:pos x="4" y="0"/>
                  </a:cxn>
                  <a:cxn ang="0">
                    <a:pos x="2" y="1"/>
                  </a:cxn>
                  <a:cxn ang="0">
                    <a:pos x="1" y="5"/>
                  </a:cxn>
                  <a:cxn ang="0">
                    <a:pos x="0" y="8"/>
                  </a:cxn>
                  <a:cxn ang="0">
                    <a:pos x="0" y="10"/>
                  </a:cxn>
                  <a:cxn ang="0">
                    <a:pos x="3" y="5"/>
                  </a:cxn>
                  <a:cxn ang="0">
                    <a:pos x="4" y="0"/>
                  </a:cxn>
                </a:cxnLst>
                <a:rect l="0" t="0" r="r" b="b"/>
                <a:pathLst>
                  <a:path w="4" h="10">
                    <a:moveTo>
                      <a:pt x="4" y="0"/>
                    </a:moveTo>
                    <a:cubicBezTo>
                      <a:pt x="3" y="0"/>
                      <a:pt x="3" y="1"/>
                      <a:pt x="2" y="1"/>
                    </a:cubicBezTo>
                    <a:cubicBezTo>
                      <a:pt x="2" y="2"/>
                      <a:pt x="2" y="4"/>
                      <a:pt x="1" y="5"/>
                    </a:cubicBezTo>
                    <a:cubicBezTo>
                      <a:pt x="1" y="6"/>
                      <a:pt x="0" y="7"/>
                      <a:pt x="0" y="8"/>
                    </a:cubicBezTo>
                    <a:cubicBezTo>
                      <a:pt x="0" y="8"/>
                      <a:pt x="0" y="9"/>
                      <a:pt x="0" y="10"/>
                    </a:cubicBezTo>
                    <a:cubicBezTo>
                      <a:pt x="1" y="9"/>
                      <a:pt x="2" y="7"/>
                      <a:pt x="3" y="5"/>
                    </a:cubicBezTo>
                    <a:cubicBezTo>
                      <a:pt x="4" y="3"/>
                      <a:pt x="4" y="1"/>
                      <a:pt x="4" y="0"/>
                    </a:cubicBezTo>
                    <a:close/>
                  </a:path>
                </a:pathLst>
              </a:custGeom>
              <a:solidFill>
                <a:srgbClr val="808080"/>
              </a:solidFill>
              <a:ln w="9525">
                <a:noFill/>
                <a:round/>
                <a:headEnd/>
                <a:tailEnd/>
              </a:ln>
            </p:spPr>
            <p:txBody>
              <a:bodyPr/>
              <a:lstStyle/>
              <a:p>
                <a:endParaRPr lang="de-DE" dirty="0"/>
              </a:p>
            </p:txBody>
          </p:sp>
          <p:sp>
            <p:nvSpPr>
              <p:cNvPr id="210" name="Freeform 212"/>
              <p:cNvSpPr>
                <a:spLocks/>
              </p:cNvSpPr>
              <p:nvPr/>
            </p:nvSpPr>
            <p:spPr bwMode="auto">
              <a:xfrm>
                <a:off x="1304" y="2696"/>
                <a:ext cx="16" cy="32"/>
              </a:xfrm>
              <a:custGeom>
                <a:avLst/>
                <a:gdLst/>
                <a:ahLst/>
                <a:cxnLst>
                  <a:cxn ang="0">
                    <a:pos x="6" y="18"/>
                  </a:cxn>
                  <a:cxn ang="0">
                    <a:pos x="3" y="19"/>
                  </a:cxn>
                  <a:cxn ang="0">
                    <a:pos x="2" y="17"/>
                  </a:cxn>
                  <a:cxn ang="0">
                    <a:pos x="2" y="14"/>
                  </a:cxn>
                  <a:cxn ang="0">
                    <a:pos x="3" y="10"/>
                  </a:cxn>
                  <a:cxn ang="0">
                    <a:pos x="4" y="7"/>
                  </a:cxn>
                  <a:cxn ang="0">
                    <a:pos x="7"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6" y="18"/>
                  </a:cxn>
                </a:cxnLst>
                <a:rect l="0" t="0" r="r" b="b"/>
                <a:pathLst>
                  <a:path w="12" h="23">
                    <a:moveTo>
                      <a:pt x="6" y="18"/>
                    </a:moveTo>
                    <a:cubicBezTo>
                      <a:pt x="5" y="19"/>
                      <a:pt x="4" y="19"/>
                      <a:pt x="3" y="19"/>
                    </a:cubicBezTo>
                    <a:cubicBezTo>
                      <a:pt x="3" y="19"/>
                      <a:pt x="2" y="18"/>
                      <a:pt x="2" y="17"/>
                    </a:cubicBezTo>
                    <a:cubicBezTo>
                      <a:pt x="2" y="16"/>
                      <a:pt x="2" y="15"/>
                      <a:pt x="2" y="14"/>
                    </a:cubicBezTo>
                    <a:cubicBezTo>
                      <a:pt x="2" y="13"/>
                      <a:pt x="3" y="12"/>
                      <a:pt x="3" y="10"/>
                    </a:cubicBezTo>
                    <a:cubicBezTo>
                      <a:pt x="3" y="9"/>
                      <a:pt x="4" y="8"/>
                      <a:pt x="4" y="7"/>
                    </a:cubicBezTo>
                    <a:cubicBezTo>
                      <a:pt x="5" y="6"/>
                      <a:pt x="6" y="5"/>
                      <a:pt x="7" y="5"/>
                    </a:cubicBezTo>
                    <a:cubicBezTo>
                      <a:pt x="7" y="4"/>
                      <a:pt x="8" y="4"/>
                      <a:pt x="9" y="4"/>
                    </a:cubicBezTo>
                    <a:cubicBezTo>
                      <a:pt x="9" y="4"/>
                      <a:pt x="10" y="5"/>
                      <a:pt x="10" y="6"/>
                    </a:cubicBezTo>
                    <a:cubicBezTo>
                      <a:pt x="11" y="6"/>
                      <a:pt x="11" y="5"/>
                      <a:pt x="12" y="4"/>
                    </a:cubicBezTo>
                    <a:cubicBezTo>
                      <a:pt x="12" y="2"/>
                      <a:pt x="11" y="0"/>
                      <a:pt x="10" y="0"/>
                    </a:cubicBezTo>
                    <a:cubicBezTo>
                      <a:pt x="9" y="0"/>
                      <a:pt x="8" y="0"/>
                      <a:pt x="6" y="2"/>
                    </a:cubicBezTo>
                    <a:cubicBezTo>
                      <a:pt x="5" y="2"/>
                      <a:pt x="5" y="3"/>
                      <a:pt x="4" y="5"/>
                    </a:cubicBezTo>
                    <a:cubicBezTo>
                      <a:pt x="3" y="6"/>
                      <a:pt x="2" y="8"/>
                      <a:pt x="1" y="10"/>
                    </a:cubicBezTo>
                    <a:cubicBezTo>
                      <a:pt x="1" y="12"/>
                      <a:pt x="0" y="14"/>
                      <a:pt x="0" y="15"/>
                    </a:cubicBezTo>
                    <a:cubicBezTo>
                      <a:pt x="0" y="17"/>
                      <a:pt x="0" y="18"/>
                      <a:pt x="0" y="19"/>
                    </a:cubicBezTo>
                    <a:cubicBezTo>
                      <a:pt x="0" y="21"/>
                      <a:pt x="1" y="23"/>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11" name="Freeform 213"/>
              <p:cNvSpPr>
                <a:spLocks noEditPoints="1"/>
              </p:cNvSpPr>
              <p:nvPr/>
            </p:nvSpPr>
            <p:spPr bwMode="auto">
              <a:xfrm>
                <a:off x="1721" y="1554"/>
                <a:ext cx="21"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5" h="25">
                    <a:moveTo>
                      <a:pt x="2" y="14"/>
                    </a:moveTo>
                    <a:cubicBezTo>
                      <a:pt x="4" y="21"/>
                      <a:pt x="9" y="25"/>
                      <a:pt x="12" y="24"/>
                    </a:cubicBezTo>
                    <a:cubicBezTo>
                      <a:pt x="15" y="23"/>
                      <a:pt x="15" y="17"/>
                      <a:pt x="13" y="10"/>
                    </a:cubicBezTo>
                    <a:cubicBezTo>
                      <a:pt x="11" y="4"/>
                      <a:pt x="7" y="0"/>
                      <a:pt x="4" y="1"/>
                    </a:cubicBezTo>
                    <a:cubicBezTo>
                      <a:pt x="1" y="2"/>
                      <a:pt x="0" y="8"/>
                      <a:pt x="2" y="14"/>
                    </a:cubicBezTo>
                    <a:close/>
                    <a:moveTo>
                      <a:pt x="4" y="14"/>
                    </a:moveTo>
                    <a:cubicBezTo>
                      <a:pt x="3" y="10"/>
                      <a:pt x="3" y="6"/>
                      <a:pt x="5" y="5"/>
                    </a:cubicBezTo>
                    <a:cubicBezTo>
                      <a:pt x="7" y="4"/>
                      <a:pt x="10" y="7"/>
                      <a:pt x="11" y="11"/>
                    </a:cubicBezTo>
                    <a:cubicBezTo>
                      <a:pt x="13" y="15"/>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212" name="Freeform 214"/>
              <p:cNvSpPr>
                <a:spLocks/>
              </p:cNvSpPr>
              <p:nvPr/>
            </p:nvSpPr>
            <p:spPr bwMode="auto">
              <a:xfrm>
                <a:off x="1715" y="1535"/>
                <a:ext cx="19" cy="34"/>
              </a:xfrm>
              <a:custGeom>
                <a:avLst/>
                <a:gdLst/>
                <a:ahLst/>
                <a:cxnLst>
                  <a:cxn ang="0">
                    <a:pos x="5" y="19"/>
                  </a:cxn>
                  <a:cxn ang="0">
                    <a:pos x="3" y="14"/>
                  </a:cxn>
                  <a:cxn ang="0">
                    <a:pos x="3" y="1"/>
                  </a:cxn>
                  <a:cxn ang="0">
                    <a:pos x="12" y="11"/>
                  </a:cxn>
                  <a:cxn ang="0">
                    <a:pos x="13" y="16"/>
                  </a:cxn>
                  <a:cxn ang="0">
                    <a:pos x="13" y="20"/>
                  </a:cxn>
                  <a:cxn ang="0">
                    <a:pos x="11" y="24"/>
                  </a:cxn>
                  <a:cxn ang="0">
                    <a:pos x="7" y="22"/>
                  </a:cxn>
                  <a:cxn ang="0">
                    <a:pos x="8" y="19"/>
                  </a:cxn>
                  <a:cxn ang="0">
                    <a:pos x="10" y="20"/>
                  </a:cxn>
                  <a:cxn ang="0">
                    <a:pos x="11" y="18"/>
                  </a:cxn>
                  <a:cxn ang="0">
                    <a:pos x="11" y="15"/>
                  </a:cxn>
                  <a:cxn ang="0">
                    <a:pos x="10" y="11"/>
                  </a:cxn>
                  <a:cxn ang="0">
                    <a:pos x="5" y="5"/>
                  </a:cxn>
                  <a:cxn ang="0">
                    <a:pos x="4" y="14"/>
                  </a:cxn>
                  <a:cxn ang="0">
                    <a:pos x="5" y="17"/>
                  </a:cxn>
                  <a:cxn ang="0">
                    <a:pos x="5" y="19"/>
                  </a:cxn>
                </a:cxnLst>
                <a:rect l="0" t="0" r="r" b="b"/>
                <a:pathLst>
                  <a:path w="13" h="24">
                    <a:moveTo>
                      <a:pt x="5" y="19"/>
                    </a:moveTo>
                    <a:cubicBezTo>
                      <a:pt x="4" y="18"/>
                      <a:pt x="3" y="16"/>
                      <a:pt x="3" y="14"/>
                    </a:cubicBezTo>
                    <a:cubicBezTo>
                      <a:pt x="0" y="8"/>
                      <a:pt x="1" y="2"/>
                      <a:pt x="3" y="1"/>
                    </a:cubicBezTo>
                    <a:cubicBezTo>
                      <a:pt x="6" y="0"/>
                      <a:pt x="10" y="5"/>
                      <a:pt x="12" y="11"/>
                    </a:cubicBezTo>
                    <a:cubicBezTo>
                      <a:pt x="13" y="13"/>
                      <a:pt x="13" y="15"/>
                      <a:pt x="13" y="16"/>
                    </a:cubicBezTo>
                    <a:cubicBezTo>
                      <a:pt x="13" y="18"/>
                      <a:pt x="13" y="19"/>
                      <a:pt x="13" y="20"/>
                    </a:cubicBezTo>
                    <a:cubicBezTo>
                      <a:pt x="13" y="22"/>
                      <a:pt x="12" y="24"/>
                      <a:pt x="11" y="24"/>
                    </a:cubicBezTo>
                    <a:cubicBezTo>
                      <a:pt x="10" y="24"/>
                      <a:pt x="9" y="24"/>
                      <a:pt x="7" y="22"/>
                    </a:cubicBezTo>
                    <a:cubicBezTo>
                      <a:pt x="7" y="21"/>
                      <a:pt x="7" y="20"/>
                      <a:pt x="8" y="19"/>
                    </a:cubicBezTo>
                    <a:cubicBezTo>
                      <a:pt x="8" y="20"/>
                      <a:pt x="9" y="20"/>
                      <a:pt x="10" y="20"/>
                    </a:cubicBezTo>
                    <a:cubicBezTo>
                      <a:pt x="10" y="20"/>
                      <a:pt x="11" y="19"/>
                      <a:pt x="11" y="18"/>
                    </a:cubicBezTo>
                    <a:cubicBezTo>
                      <a:pt x="11" y="17"/>
                      <a:pt x="11" y="16"/>
                      <a:pt x="11" y="15"/>
                    </a:cubicBezTo>
                    <a:cubicBezTo>
                      <a:pt x="11" y="14"/>
                      <a:pt x="11" y="13"/>
                      <a:pt x="10" y="11"/>
                    </a:cubicBezTo>
                    <a:cubicBezTo>
                      <a:pt x="9" y="7"/>
                      <a:pt x="6" y="4"/>
                      <a:pt x="5" y="5"/>
                    </a:cubicBezTo>
                    <a:cubicBezTo>
                      <a:pt x="3" y="6"/>
                      <a:pt x="3" y="9"/>
                      <a:pt x="4" y="14"/>
                    </a:cubicBezTo>
                    <a:cubicBezTo>
                      <a:pt x="4" y="15"/>
                      <a:pt x="5" y="16"/>
                      <a:pt x="5" y="17"/>
                    </a:cubicBezTo>
                    <a:cubicBezTo>
                      <a:pt x="5" y="17"/>
                      <a:pt x="5" y="18"/>
                      <a:pt x="5" y="19"/>
                    </a:cubicBezTo>
                    <a:close/>
                  </a:path>
                </a:pathLst>
              </a:custGeom>
              <a:solidFill>
                <a:srgbClr val="808080"/>
              </a:solidFill>
              <a:ln w="9525">
                <a:noFill/>
                <a:round/>
                <a:headEnd/>
                <a:tailEnd/>
              </a:ln>
            </p:spPr>
            <p:txBody>
              <a:bodyPr/>
              <a:lstStyle/>
              <a:p>
                <a:endParaRPr lang="de-DE" dirty="0"/>
              </a:p>
            </p:txBody>
          </p:sp>
          <p:sp>
            <p:nvSpPr>
              <p:cNvPr id="213" name="Freeform 215"/>
              <p:cNvSpPr>
                <a:spLocks noEditPoints="1"/>
              </p:cNvSpPr>
              <p:nvPr/>
            </p:nvSpPr>
            <p:spPr bwMode="auto">
              <a:xfrm>
                <a:off x="1734" y="1590"/>
                <a:ext cx="22"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6" h="25">
                    <a:moveTo>
                      <a:pt x="2" y="14"/>
                    </a:moveTo>
                    <a:cubicBezTo>
                      <a:pt x="4" y="21"/>
                      <a:pt x="9" y="25"/>
                      <a:pt x="12" y="24"/>
                    </a:cubicBezTo>
                    <a:cubicBezTo>
                      <a:pt x="15" y="23"/>
                      <a:pt x="16" y="17"/>
                      <a:pt x="13" y="10"/>
                    </a:cubicBezTo>
                    <a:cubicBezTo>
                      <a:pt x="11" y="4"/>
                      <a:pt x="7" y="0"/>
                      <a:pt x="4" y="1"/>
                    </a:cubicBezTo>
                    <a:cubicBezTo>
                      <a:pt x="1" y="2"/>
                      <a:pt x="0" y="8"/>
                      <a:pt x="2" y="14"/>
                    </a:cubicBezTo>
                    <a:close/>
                    <a:moveTo>
                      <a:pt x="4" y="14"/>
                    </a:moveTo>
                    <a:cubicBezTo>
                      <a:pt x="3" y="9"/>
                      <a:pt x="3" y="5"/>
                      <a:pt x="5" y="5"/>
                    </a:cubicBezTo>
                    <a:cubicBezTo>
                      <a:pt x="7" y="4"/>
                      <a:pt x="10" y="7"/>
                      <a:pt x="11" y="11"/>
                    </a:cubicBezTo>
                    <a:cubicBezTo>
                      <a:pt x="13" y="15"/>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214" name="Freeform 216"/>
              <p:cNvSpPr>
                <a:spLocks/>
              </p:cNvSpPr>
              <p:nvPr/>
            </p:nvSpPr>
            <p:spPr bwMode="auto">
              <a:xfrm>
                <a:off x="1729" y="1583"/>
                <a:ext cx="6" cy="15"/>
              </a:xfrm>
              <a:custGeom>
                <a:avLst/>
                <a:gdLst/>
                <a:ahLst/>
                <a:cxnLst>
                  <a:cxn ang="0">
                    <a:pos x="0" y="0"/>
                  </a:cxn>
                  <a:cxn ang="0">
                    <a:pos x="2" y="2"/>
                  </a:cxn>
                  <a:cxn ang="0">
                    <a:pos x="3" y="6"/>
                  </a:cxn>
                  <a:cxn ang="0">
                    <a:pos x="4" y="8"/>
                  </a:cxn>
                  <a:cxn ang="0">
                    <a:pos x="4" y="11"/>
                  </a:cxn>
                  <a:cxn ang="0">
                    <a:pos x="2" y="6"/>
                  </a:cxn>
                  <a:cxn ang="0">
                    <a:pos x="0" y="0"/>
                  </a:cxn>
                </a:cxnLst>
                <a:rect l="0" t="0" r="r" b="b"/>
                <a:pathLst>
                  <a:path w="4" h="11">
                    <a:moveTo>
                      <a:pt x="0" y="0"/>
                    </a:moveTo>
                    <a:cubicBezTo>
                      <a:pt x="1" y="1"/>
                      <a:pt x="2" y="2"/>
                      <a:pt x="2" y="2"/>
                    </a:cubicBezTo>
                    <a:cubicBezTo>
                      <a:pt x="2" y="3"/>
                      <a:pt x="3" y="4"/>
                      <a:pt x="3" y="6"/>
                    </a:cubicBezTo>
                    <a:cubicBezTo>
                      <a:pt x="4" y="7"/>
                      <a:pt x="4" y="8"/>
                      <a:pt x="4" y="8"/>
                    </a:cubicBezTo>
                    <a:cubicBezTo>
                      <a:pt x="4" y="9"/>
                      <a:pt x="4" y="10"/>
                      <a:pt x="4" y="11"/>
                    </a:cubicBezTo>
                    <a:cubicBezTo>
                      <a:pt x="3" y="10"/>
                      <a:pt x="2" y="8"/>
                      <a:pt x="2"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15" name="Freeform 217"/>
              <p:cNvSpPr>
                <a:spLocks/>
              </p:cNvSpPr>
              <p:nvPr/>
            </p:nvSpPr>
            <p:spPr bwMode="auto">
              <a:xfrm>
                <a:off x="1729" y="1573"/>
                <a:ext cx="17" cy="32"/>
              </a:xfrm>
              <a:custGeom>
                <a:avLst/>
                <a:gdLst/>
                <a:ahLst/>
                <a:cxnLst>
                  <a:cxn ang="0">
                    <a:pos x="7" y="18"/>
                  </a:cxn>
                  <a:cxn ang="0">
                    <a:pos x="9" y="19"/>
                  </a:cxn>
                  <a:cxn ang="0">
                    <a:pos x="10" y="17"/>
                  </a:cxn>
                  <a:cxn ang="0">
                    <a:pos x="10" y="14"/>
                  </a:cxn>
                  <a:cxn ang="0">
                    <a:pos x="9" y="10"/>
                  </a:cxn>
                  <a:cxn ang="0">
                    <a:pos x="8" y="7"/>
                  </a:cxn>
                  <a:cxn ang="0">
                    <a:pos x="6" y="5"/>
                  </a:cxn>
                  <a:cxn ang="0">
                    <a:pos x="4" y="4"/>
                  </a:cxn>
                  <a:cxn ang="0">
                    <a:pos x="2" y="6"/>
                  </a:cxn>
                  <a:cxn ang="0">
                    <a:pos x="0" y="4"/>
                  </a:cxn>
                  <a:cxn ang="0">
                    <a:pos x="2" y="0"/>
                  </a:cxn>
                  <a:cxn ang="0">
                    <a:pos x="6" y="2"/>
                  </a:cxn>
                  <a:cxn ang="0">
                    <a:pos x="9" y="5"/>
                  </a:cxn>
                  <a:cxn ang="0">
                    <a:pos x="11" y="10"/>
                  </a:cxn>
                  <a:cxn ang="0">
                    <a:pos x="12" y="15"/>
                  </a:cxn>
                  <a:cxn ang="0">
                    <a:pos x="12" y="19"/>
                  </a:cxn>
                  <a:cxn ang="0">
                    <a:pos x="10" y="23"/>
                  </a:cxn>
                  <a:cxn ang="0">
                    <a:pos x="6" y="21"/>
                  </a:cxn>
                  <a:cxn ang="0">
                    <a:pos x="7" y="18"/>
                  </a:cxn>
                </a:cxnLst>
                <a:rect l="0" t="0" r="r" b="b"/>
                <a:pathLst>
                  <a:path w="12" h="23">
                    <a:moveTo>
                      <a:pt x="7" y="18"/>
                    </a:moveTo>
                    <a:cubicBezTo>
                      <a:pt x="7" y="19"/>
                      <a:pt x="8" y="19"/>
                      <a:pt x="9" y="19"/>
                    </a:cubicBezTo>
                    <a:cubicBezTo>
                      <a:pt x="10" y="19"/>
                      <a:pt x="10" y="18"/>
                      <a:pt x="10" y="17"/>
                    </a:cubicBezTo>
                    <a:cubicBezTo>
                      <a:pt x="10" y="16"/>
                      <a:pt x="10" y="15"/>
                      <a:pt x="10" y="14"/>
                    </a:cubicBezTo>
                    <a:cubicBezTo>
                      <a:pt x="10" y="12"/>
                      <a:pt x="10" y="11"/>
                      <a:pt x="9" y="10"/>
                    </a:cubicBezTo>
                    <a:cubicBezTo>
                      <a:pt x="9" y="9"/>
                      <a:pt x="8" y="8"/>
                      <a:pt x="8" y="7"/>
                    </a:cubicBezTo>
                    <a:cubicBezTo>
                      <a:pt x="7" y="6"/>
                      <a:pt x="6" y="5"/>
                      <a:pt x="6" y="5"/>
                    </a:cubicBezTo>
                    <a:cubicBezTo>
                      <a:pt x="5" y="4"/>
                      <a:pt x="4" y="4"/>
                      <a:pt x="4" y="4"/>
                    </a:cubicBezTo>
                    <a:cubicBezTo>
                      <a:pt x="3" y="4"/>
                      <a:pt x="3" y="5"/>
                      <a:pt x="2" y="6"/>
                    </a:cubicBezTo>
                    <a:cubicBezTo>
                      <a:pt x="2" y="5"/>
                      <a:pt x="1" y="5"/>
                      <a:pt x="0" y="4"/>
                    </a:cubicBezTo>
                    <a:cubicBezTo>
                      <a:pt x="0" y="2"/>
                      <a:pt x="1" y="0"/>
                      <a:pt x="2" y="0"/>
                    </a:cubicBezTo>
                    <a:cubicBezTo>
                      <a:pt x="3" y="0"/>
                      <a:pt x="5" y="0"/>
                      <a:pt x="6" y="2"/>
                    </a:cubicBezTo>
                    <a:cubicBezTo>
                      <a:pt x="7" y="2"/>
                      <a:pt x="8" y="3"/>
                      <a:pt x="9" y="5"/>
                    </a:cubicBezTo>
                    <a:cubicBezTo>
                      <a:pt x="9" y="6"/>
                      <a:pt x="10" y="8"/>
                      <a:pt x="11" y="10"/>
                    </a:cubicBezTo>
                    <a:cubicBezTo>
                      <a:pt x="12" y="12"/>
                      <a:pt x="12" y="14"/>
                      <a:pt x="12" y="15"/>
                    </a:cubicBezTo>
                    <a:cubicBezTo>
                      <a:pt x="12" y="17"/>
                      <a:pt x="12" y="18"/>
                      <a:pt x="12" y="19"/>
                    </a:cubicBezTo>
                    <a:cubicBezTo>
                      <a:pt x="12" y="21"/>
                      <a:pt x="11" y="22"/>
                      <a:pt x="10" y="23"/>
                    </a:cubicBezTo>
                    <a:cubicBezTo>
                      <a:pt x="9" y="23"/>
                      <a:pt x="8"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216" name="Freeform 218"/>
              <p:cNvSpPr>
                <a:spLocks noEditPoints="1"/>
              </p:cNvSpPr>
              <p:nvPr/>
            </p:nvSpPr>
            <p:spPr bwMode="auto">
              <a:xfrm>
                <a:off x="1746" y="1626"/>
                <a:ext cx="23"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6" h="25">
                    <a:moveTo>
                      <a:pt x="2" y="14"/>
                    </a:moveTo>
                    <a:cubicBezTo>
                      <a:pt x="4" y="20"/>
                      <a:pt x="9" y="25"/>
                      <a:pt x="12" y="24"/>
                    </a:cubicBezTo>
                    <a:cubicBezTo>
                      <a:pt x="15" y="23"/>
                      <a:pt x="16" y="17"/>
                      <a:pt x="13" y="10"/>
                    </a:cubicBezTo>
                    <a:cubicBezTo>
                      <a:pt x="11" y="4"/>
                      <a:pt x="7" y="0"/>
                      <a:pt x="4" y="1"/>
                    </a:cubicBezTo>
                    <a:cubicBezTo>
                      <a:pt x="1" y="2"/>
                      <a:pt x="0" y="8"/>
                      <a:pt x="2" y="14"/>
                    </a:cubicBezTo>
                    <a:close/>
                    <a:moveTo>
                      <a:pt x="4" y="13"/>
                    </a:moveTo>
                    <a:cubicBezTo>
                      <a:pt x="3" y="9"/>
                      <a:pt x="3" y="5"/>
                      <a:pt x="5" y="5"/>
                    </a:cubicBezTo>
                    <a:cubicBezTo>
                      <a:pt x="7" y="4"/>
                      <a:pt x="10" y="7"/>
                      <a:pt x="11" y="11"/>
                    </a:cubicBezTo>
                    <a:cubicBezTo>
                      <a:pt x="13" y="15"/>
                      <a:pt x="12" y="19"/>
                      <a:pt x="10" y="20"/>
                    </a:cubicBezTo>
                    <a:cubicBezTo>
                      <a:pt x="8" y="20"/>
                      <a:pt x="6" y="18"/>
                      <a:pt x="4" y="13"/>
                    </a:cubicBezTo>
                    <a:close/>
                  </a:path>
                </a:pathLst>
              </a:custGeom>
              <a:solidFill>
                <a:srgbClr val="B3B3B3"/>
              </a:solidFill>
              <a:ln w="9525">
                <a:noFill/>
                <a:round/>
                <a:headEnd/>
                <a:tailEnd/>
              </a:ln>
            </p:spPr>
            <p:txBody>
              <a:bodyPr/>
              <a:lstStyle/>
              <a:p>
                <a:endParaRPr lang="de-DE" dirty="0"/>
              </a:p>
            </p:txBody>
          </p:sp>
          <p:sp>
            <p:nvSpPr>
              <p:cNvPr id="217" name="Freeform 219"/>
              <p:cNvSpPr>
                <a:spLocks/>
              </p:cNvSpPr>
              <p:nvPr/>
            </p:nvSpPr>
            <p:spPr bwMode="auto">
              <a:xfrm>
                <a:off x="1742" y="1619"/>
                <a:ext cx="6" cy="16"/>
              </a:xfrm>
              <a:custGeom>
                <a:avLst/>
                <a:gdLst/>
                <a:ahLst/>
                <a:cxnLst>
                  <a:cxn ang="0">
                    <a:pos x="0" y="0"/>
                  </a:cxn>
                  <a:cxn ang="0">
                    <a:pos x="2" y="2"/>
                  </a:cxn>
                  <a:cxn ang="0">
                    <a:pos x="3" y="5"/>
                  </a:cxn>
                  <a:cxn ang="0">
                    <a:pos x="4" y="8"/>
                  </a:cxn>
                  <a:cxn ang="0">
                    <a:pos x="4" y="11"/>
                  </a:cxn>
                  <a:cxn ang="0">
                    <a:pos x="2" y="6"/>
                  </a:cxn>
                  <a:cxn ang="0">
                    <a:pos x="0" y="0"/>
                  </a:cxn>
                </a:cxnLst>
                <a:rect l="0" t="0" r="r" b="b"/>
                <a:pathLst>
                  <a:path w="4" h="11">
                    <a:moveTo>
                      <a:pt x="0" y="0"/>
                    </a:moveTo>
                    <a:cubicBezTo>
                      <a:pt x="1" y="1"/>
                      <a:pt x="2" y="2"/>
                      <a:pt x="2" y="2"/>
                    </a:cubicBezTo>
                    <a:cubicBezTo>
                      <a:pt x="3" y="3"/>
                      <a:pt x="3" y="4"/>
                      <a:pt x="3" y="5"/>
                    </a:cubicBezTo>
                    <a:cubicBezTo>
                      <a:pt x="4" y="7"/>
                      <a:pt x="4" y="7"/>
                      <a:pt x="4" y="8"/>
                    </a:cubicBezTo>
                    <a:cubicBezTo>
                      <a:pt x="4" y="9"/>
                      <a:pt x="4" y="10"/>
                      <a:pt x="4" y="11"/>
                    </a:cubicBezTo>
                    <a:cubicBezTo>
                      <a:pt x="3" y="10"/>
                      <a:pt x="2" y="8"/>
                      <a:pt x="2"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18" name="Freeform 220"/>
              <p:cNvSpPr>
                <a:spLocks/>
              </p:cNvSpPr>
              <p:nvPr/>
            </p:nvSpPr>
            <p:spPr bwMode="auto">
              <a:xfrm>
                <a:off x="1742" y="1608"/>
                <a:ext cx="17" cy="34"/>
              </a:xfrm>
              <a:custGeom>
                <a:avLst/>
                <a:gdLst/>
                <a:ahLst/>
                <a:cxnLst>
                  <a:cxn ang="0">
                    <a:pos x="7" y="19"/>
                  </a:cxn>
                  <a:cxn ang="0">
                    <a:pos x="9" y="20"/>
                  </a:cxn>
                  <a:cxn ang="0">
                    <a:pos x="10" y="18"/>
                  </a:cxn>
                  <a:cxn ang="0">
                    <a:pos x="10" y="14"/>
                  </a:cxn>
                  <a:cxn ang="0">
                    <a:pos x="9" y="11"/>
                  </a:cxn>
                  <a:cxn ang="0">
                    <a:pos x="8" y="8"/>
                  </a:cxn>
                  <a:cxn ang="0">
                    <a:pos x="6" y="5"/>
                  </a:cxn>
                  <a:cxn ang="0">
                    <a:pos x="4" y="5"/>
                  </a:cxn>
                  <a:cxn ang="0">
                    <a:pos x="2" y="7"/>
                  </a:cxn>
                  <a:cxn ang="0">
                    <a:pos x="0" y="5"/>
                  </a:cxn>
                  <a:cxn ang="0">
                    <a:pos x="2" y="1"/>
                  </a:cxn>
                  <a:cxn ang="0">
                    <a:pos x="6" y="2"/>
                  </a:cxn>
                  <a:cxn ang="0">
                    <a:pos x="9" y="5"/>
                  </a:cxn>
                  <a:cxn ang="0">
                    <a:pos x="11" y="11"/>
                  </a:cxn>
                  <a:cxn ang="0">
                    <a:pos x="12" y="16"/>
                  </a:cxn>
                  <a:cxn ang="0">
                    <a:pos x="12" y="20"/>
                  </a:cxn>
                  <a:cxn ang="0">
                    <a:pos x="10" y="24"/>
                  </a:cxn>
                  <a:cxn ang="0">
                    <a:pos x="6" y="22"/>
                  </a:cxn>
                  <a:cxn ang="0">
                    <a:pos x="7" y="19"/>
                  </a:cxn>
                </a:cxnLst>
                <a:rect l="0" t="0" r="r" b="b"/>
                <a:pathLst>
                  <a:path w="12" h="24">
                    <a:moveTo>
                      <a:pt x="7" y="19"/>
                    </a:moveTo>
                    <a:cubicBezTo>
                      <a:pt x="7" y="20"/>
                      <a:pt x="8" y="20"/>
                      <a:pt x="9" y="20"/>
                    </a:cubicBezTo>
                    <a:cubicBezTo>
                      <a:pt x="10" y="20"/>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4"/>
                      <a:pt x="4" y="5"/>
                    </a:cubicBezTo>
                    <a:cubicBezTo>
                      <a:pt x="3" y="5"/>
                      <a:pt x="3" y="6"/>
                      <a:pt x="2" y="7"/>
                    </a:cubicBezTo>
                    <a:cubicBezTo>
                      <a:pt x="2" y="6"/>
                      <a:pt x="1" y="6"/>
                      <a:pt x="0" y="5"/>
                    </a:cubicBezTo>
                    <a:cubicBezTo>
                      <a:pt x="0" y="3"/>
                      <a:pt x="1" y="1"/>
                      <a:pt x="2" y="1"/>
                    </a:cubicBezTo>
                    <a:cubicBezTo>
                      <a:pt x="3" y="0"/>
                      <a:pt x="5" y="1"/>
                      <a:pt x="6" y="2"/>
                    </a:cubicBezTo>
                    <a:cubicBezTo>
                      <a:pt x="7" y="3"/>
                      <a:pt x="8" y="4"/>
                      <a:pt x="9" y="5"/>
                    </a:cubicBezTo>
                    <a:cubicBezTo>
                      <a:pt x="9" y="7"/>
                      <a:pt x="10" y="9"/>
                      <a:pt x="11" y="11"/>
                    </a:cubicBezTo>
                    <a:cubicBezTo>
                      <a:pt x="12" y="13"/>
                      <a:pt x="12" y="14"/>
                      <a:pt x="12" y="16"/>
                    </a:cubicBezTo>
                    <a:cubicBezTo>
                      <a:pt x="12" y="18"/>
                      <a:pt x="12" y="19"/>
                      <a:pt x="12" y="20"/>
                    </a:cubicBezTo>
                    <a:cubicBezTo>
                      <a:pt x="12" y="22"/>
                      <a:pt x="11" y="23"/>
                      <a:pt x="10" y="24"/>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19" name="Freeform 221"/>
              <p:cNvSpPr>
                <a:spLocks noEditPoints="1"/>
              </p:cNvSpPr>
              <p:nvPr/>
            </p:nvSpPr>
            <p:spPr bwMode="auto">
              <a:xfrm>
                <a:off x="1759" y="1663"/>
                <a:ext cx="22" cy="35"/>
              </a:xfrm>
              <a:custGeom>
                <a:avLst/>
                <a:gdLst/>
                <a:ahLst/>
                <a:cxnLst>
                  <a:cxn ang="0">
                    <a:pos x="2" y="14"/>
                  </a:cxn>
                  <a:cxn ang="0">
                    <a:pos x="12" y="24"/>
                  </a:cxn>
                  <a:cxn ang="0">
                    <a:pos x="13" y="10"/>
                  </a:cxn>
                  <a:cxn ang="0">
                    <a:pos x="4" y="1"/>
                  </a:cxn>
                  <a:cxn ang="0">
                    <a:pos x="2" y="14"/>
                  </a:cxn>
                  <a:cxn ang="0">
                    <a:pos x="4" y="13"/>
                  </a:cxn>
                  <a:cxn ang="0">
                    <a:pos x="5" y="4"/>
                  </a:cxn>
                  <a:cxn ang="0">
                    <a:pos x="11" y="11"/>
                  </a:cxn>
                  <a:cxn ang="0">
                    <a:pos x="10" y="20"/>
                  </a:cxn>
                  <a:cxn ang="0">
                    <a:pos x="4" y="13"/>
                  </a:cxn>
                </a:cxnLst>
                <a:rect l="0" t="0" r="r" b="b"/>
                <a:pathLst>
                  <a:path w="16" h="25">
                    <a:moveTo>
                      <a:pt x="2" y="14"/>
                    </a:moveTo>
                    <a:cubicBezTo>
                      <a:pt x="4" y="20"/>
                      <a:pt x="9" y="25"/>
                      <a:pt x="12" y="24"/>
                    </a:cubicBezTo>
                    <a:cubicBezTo>
                      <a:pt x="15" y="22"/>
                      <a:pt x="16" y="16"/>
                      <a:pt x="13" y="10"/>
                    </a:cubicBezTo>
                    <a:cubicBezTo>
                      <a:pt x="11" y="4"/>
                      <a:pt x="7" y="0"/>
                      <a:pt x="4" y="1"/>
                    </a:cubicBezTo>
                    <a:cubicBezTo>
                      <a:pt x="1" y="2"/>
                      <a:pt x="0" y="8"/>
                      <a:pt x="2" y="14"/>
                    </a:cubicBezTo>
                    <a:close/>
                    <a:moveTo>
                      <a:pt x="4" y="13"/>
                    </a:moveTo>
                    <a:cubicBezTo>
                      <a:pt x="3" y="9"/>
                      <a:pt x="3" y="5"/>
                      <a:pt x="5" y="4"/>
                    </a:cubicBezTo>
                    <a:cubicBezTo>
                      <a:pt x="7" y="4"/>
                      <a:pt x="10" y="7"/>
                      <a:pt x="11" y="11"/>
                    </a:cubicBezTo>
                    <a:cubicBezTo>
                      <a:pt x="13" y="15"/>
                      <a:pt x="12" y="19"/>
                      <a:pt x="10" y="20"/>
                    </a:cubicBezTo>
                    <a:cubicBezTo>
                      <a:pt x="8" y="20"/>
                      <a:pt x="6" y="18"/>
                      <a:pt x="4" y="13"/>
                    </a:cubicBezTo>
                    <a:close/>
                  </a:path>
                </a:pathLst>
              </a:custGeom>
              <a:solidFill>
                <a:srgbClr val="B3B3B3"/>
              </a:solidFill>
              <a:ln w="9525">
                <a:noFill/>
                <a:round/>
                <a:headEnd/>
                <a:tailEnd/>
              </a:ln>
            </p:spPr>
            <p:txBody>
              <a:bodyPr/>
              <a:lstStyle/>
              <a:p>
                <a:endParaRPr lang="de-DE" dirty="0"/>
              </a:p>
            </p:txBody>
          </p:sp>
          <p:sp>
            <p:nvSpPr>
              <p:cNvPr id="220" name="Freeform 222"/>
              <p:cNvSpPr>
                <a:spLocks/>
              </p:cNvSpPr>
              <p:nvPr/>
            </p:nvSpPr>
            <p:spPr bwMode="auto">
              <a:xfrm>
                <a:off x="1755" y="1656"/>
                <a:ext cx="7" cy="15"/>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2"/>
                      <a:pt x="2" y="2"/>
                    </a:cubicBezTo>
                    <a:cubicBezTo>
                      <a:pt x="3" y="3"/>
                      <a:pt x="3" y="4"/>
                      <a:pt x="3" y="5"/>
                    </a:cubicBezTo>
                    <a:cubicBezTo>
                      <a:pt x="4" y="6"/>
                      <a:pt x="4" y="7"/>
                      <a:pt x="5" y="8"/>
                    </a:cubicBezTo>
                    <a:cubicBezTo>
                      <a:pt x="4" y="9"/>
                      <a:pt x="4" y="10"/>
                      <a:pt x="4" y="11"/>
                    </a:cubicBezTo>
                    <a:cubicBezTo>
                      <a:pt x="3" y="9"/>
                      <a:pt x="2" y="8"/>
                      <a:pt x="2"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21" name="Freeform 223"/>
              <p:cNvSpPr>
                <a:spLocks/>
              </p:cNvSpPr>
              <p:nvPr/>
            </p:nvSpPr>
            <p:spPr bwMode="auto">
              <a:xfrm>
                <a:off x="1755" y="1645"/>
                <a:ext cx="18" cy="33"/>
              </a:xfrm>
              <a:custGeom>
                <a:avLst/>
                <a:gdLst/>
                <a:ahLst/>
                <a:cxnLst>
                  <a:cxn ang="0">
                    <a:pos x="7" y="19"/>
                  </a:cxn>
                  <a:cxn ang="0">
                    <a:pos x="9" y="20"/>
                  </a:cxn>
                  <a:cxn ang="0">
                    <a:pos x="10" y="18"/>
                  </a:cxn>
                  <a:cxn ang="0">
                    <a:pos x="10" y="14"/>
                  </a:cxn>
                  <a:cxn ang="0">
                    <a:pos x="9" y="11"/>
                  </a:cxn>
                  <a:cxn ang="0">
                    <a:pos x="8" y="8"/>
                  </a:cxn>
                  <a:cxn ang="0">
                    <a:pos x="6" y="5"/>
                  </a:cxn>
                  <a:cxn ang="0">
                    <a:pos x="4" y="5"/>
                  </a:cxn>
                  <a:cxn ang="0">
                    <a:pos x="2" y="7"/>
                  </a:cxn>
                  <a:cxn ang="0">
                    <a:pos x="0" y="5"/>
                  </a:cxn>
                  <a:cxn ang="0">
                    <a:pos x="2" y="1"/>
                  </a:cxn>
                  <a:cxn ang="0">
                    <a:pos x="6" y="2"/>
                  </a:cxn>
                  <a:cxn ang="0">
                    <a:pos x="9" y="5"/>
                  </a:cxn>
                  <a:cxn ang="0">
                    <a:pos x="11" y="11"/>
                  </a:cxn>
                  <a:cxn ang="0">
                    <a:pos x="12" y="16"/>
                  </a:cxn>
                  <a:cxn ang="0">
                    <a:pos x="12" y="20"/>
                  </a:cxn>
                  <a:cxn ang="0">
                    <a:pos x="10" y="24"/>
                  </a:cxn>
                  <a:cxn ang="0">
                    <a:pos x="6" y="22"/>
                  </a:cxn>
                  <a:cxn ang="0">
                    <a:pos x="7" y="19"/>
                  </a:cxn>
                </a:cxnLst>
                <a:rect l="0" t="0" r="r" b="b"/>
                <a:pathLst>
                  <a:path w="13" h="24">
                    <a:moveTo>
                      <a:pt x="7" y="19"/>
                    </a:moveTo>
                    <a:cubicBezTo>
                      <a:pt x="8" y="20"/>
                      <a:pt x="8" y="20"/>
                      <a:pt x="9" y="20"/>
                    </a:cubicBezTo>
                    <a:cubicBezTo>
                      <a:pt x="10" y="20"/>
                      <a:pt x="10" y="19"/>
                      <a:pt x="10" y="18"/>
                    </a:cubicBezTo>
                    <a:cubicBezTo>
                      <a:pt x="10" y="17"/>
                      <a:pt x="10" y="16"/>
                      <a:pt x="10" y="14"/>
                    </a:cubicBezTo>
                    <a:cubicBezTo>
                      <a:pt x="10" y="13"/>
                      <a:pt x="10" y="12"/>
                      <a:pt x="9" y="11"/>
                    </a:cubicBezTo>
                    <a:cubicBezTo>
                      <a:pt x="9" y="10"/>
                      <a:pt x="9" y="9"/>
                      <a:pt x="8" y="8"/>
                    </a:cubicBezTo>
                    <a:cubicBezTo>
                      <a:pt x="7" y="7"/>
                      <a:pt x="7" y="6"/>
                      <a:pt x="6" y="5"/>
                    </a:cubicBezTo>
                    <a:cubicBezTo>
                      <a:pt x="5" y="5"/>
                      <a:pt x="4" y="4"/>
                      <a:pt x="4" y="5"/>
                    </a:cubicBezTo>
                    <a:cubicBezTo>
                      <a:pt x="3" y="5"/>
                      <a:pt x="3" y="6"/>
                      <a:pt x="2" y="7"/>
                    </a:cubicBezTo>
                    <a:cubicBezTo>
                      <a:pt x="2" y="6"/>
                      <a:pt x="1" y="5"/>
                      <a:pt x="0" y="5"/>
                    </a:cubicBezTo>
                    <a:cubicBezTo>
                      <a:pt x="0" y="3"/>
                      <a:pt x="1" y="1"/>
                      <a:pt x="2" y="1"/>
                    </a:cubicBezTo>
                    <a:cubicBezTo>
                      <a:pt x="3" y="0"/>
                      <a:pt x="5" y="1"/>
                      <a:pt x="6" y="2"/>
                    </a:cubicBezTo>
                    <a:cubicBezTo>
                      <a:pt x="7" y="3"/>
                      <a:pt x="8" y="4"/>
                      <a:pt x="9" y="5"/>
                    </a:cubicBezTo>
                    <a:cubicBezTo>
                      <a:pt x="9" y="7"/>
                      <a:pt x="10" y="9"/>
                      <a:pt x="11" y="11"/>
                    </a:cubicBezTo>
                    <a:cubicBezTo>
                      <a:pt x="12" y="12"/>
                      <a:pt x="12" y="14"/>
                      <a:pt x="12" y="16"/>
                    </a:cubicBezTo>
                    <a:cubicBezTo>
                      <a:pt x="12" y="17"/>
                      <a:pt x="13" y="19"/>
                      <a:pt x="12" y="20"/>
                    </a:cubicBezTo>
                    <a:cubicBezTo>
                      <a:pt x="12" y="22"/>
                      <a:pt x="11" y="23"/>
                      <a:pt x="10" y="24"/>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22" name="Freeform 224"/>
              <p:cNvSpPr>
                <a:spLocks noEditPoints="1"/>
              </p:cNvSpPr>
              <p:nvPr/>
            </p:nvSpPr>
            <p:spPr bwMode="auto">
              <a:xfrm>
                <a:off x="1771" y="1698"/>
                <a:ext cx="23" cy="35"/>
              </a:xfrm>
              <a:custGeom>
                <a:avLst/>
                <a:gdLst/>
                <a:ahLst/>
                <a:cxnLst>
                  <a:cxn ang="0">
                    <a:pos x="2" y="15"/>
                  </a:cxn>
                  <a:cxn ang="0">
                    <a:pos x="12" y="24"/>
                  </a:cxn>
                  <a:cxn ang="0">
                    <a:pos x="13" y="11"/>
                  </a:cxn>
                  <a:cxn ang="0">
                    <a:pos x="4" y="1"/>
                  </a:cxn>
                  <a:cxn ang="0">
                    <a:pos x="2" y="15"/>
                  </a:cxn>
                  <a:cxn ang="0">
                    <a:pos x="4" y="14"/>
                  </a:cxn>
                  <a:cxn ang="0">
                    <a:pos x="5" y="5"/>
                  </a:cxn>
                  <a:cxn ang="0">
                    <a:pos x="11" y="12"/>
                  </a:cxn>
                  <a:cxn ang="0">
                    <a:pos x="10" y="20"/>
                  </a:cxn>
                  <a:cxn ang="0">
                    <a:pos x="4" y="14"/>
                  </a:cxn>
                </a:cxnLst>
                <a:rect l="0" t="0" r="r" b="b"/>
                <a:pathLst>
                  <a:path w="16" h="25">
                    <a:moveTo>
                      <a:pt x="2" y="15"/>
                    </a:moveTo>
                    <a:cubicBezTo>
                      <a:pt x="4" y="21"/>
                      <a:pt x="9" y="25"/>
                      <a:pt x="12" y="24"/>
                    </a:cubicBezTo>
                    <a:cubicBezTo>
                      <a:pt x="15" y="23"/>
                      <a:pt x="16" y="17"/>
                      <a:pt x="13" y="11"/>
                    </a:cubicBezTo>
                    <a:cubicBezTo>
                      <a:pt x="11" y="5"/>
                      <a:pt x="7" y="0"/>
                      <a:pt x="4" y="1"/>
                    </a:cubicBezTo>
                    <a:cubicBezTo>
                      <a:pt x="1" y="2"/>
                      <a:pt x="0" y="8"/>
                      <a:pt x="2" y="15"/>
                    </a:cubicBezTo>
                    <a:close/>
                    <a:moveTo>
                      <a:pt x="4" y="14"/>
                    </a:moveTo>
                    <a:cubicBezTo>
                      <a:pt x="3" y="10"/>
                      <a:pt x="3" y="6"/>
                      <a:pt x="5" y="5"/>
                    </a:cubicBezTo>
                    <a:cubicBezTo>
                      <a:pt x="7" y="5"/>
                      <a:pt x="10" y="7"/>
                      <a:pt x="11" y="12"/>
                    </a:cubicBezTo>
                    <a:cubicBezTo>
                      <a:pt x="13" y="16"/>
                      <a:pt x="12" y="20"/>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223" name="Freeform 225"/>
              <p:cNvSpPr>
                <a:spLocks/>
              </p:cNvSpPr>
              <p:nvPr/>
            </p:nvSpPr>
            <p:spPr bwMode="auto">
              <a:xfrm>
                <a:off x="1767" y="1692"/>
                <a:ext cx="7" cy="16"/>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1"/>
                      <a:pt x="2" y="2"/>
                    </a:cubicBezTo>
                    <a:cubicBezTo>
                      <a:pt x="3" y="3"/>
                      <a:pt x="3" y="4"/>
                      <a:pt x="3" y="5"/>
                    </a:cubicBezTo>
                    <a:cubicBezTo>
                      <a:pt x="4" y="6"/>
                      <a:pt x="4" y="7"/>
                      <a:pt x="5" y="8"/>
                    </a:cubicBezTo>
                    <a:cubicBezTo>
                      <a:pt x="4" y="9"/>
                      <a:pt x="4" y="10"/>
                      <a:pt x="4" y="11"/>
                    </a:cubicBezTo>
                    <a:cubicBezTo>
                      <a:pt x="3" y="9"/>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224" name="Freeform 226"/>
              <p:cNvSpPr>
                <a:spLocks/>
              </p:cNvSpPr>
              <p:nvPr/>
            </p:nvSpPr>
            <p:spPr bwMode="auto">
              <a:xfrm>
                <a:off x="1767" y="1681"/>
                <a:ext cx="18" cy="34"/>
              </a:xfrm>
              <a:custGeom>
                <a:avLst/>
                <a:gdLst/>
                <a:ahLst/>
                <a:cxnLst>
                  <a:cxn ang="0">
                    <a:pos x="7" y="19"/>
                  </a:cxn>
                  <a:cxn ang="0">
                    <a:pos x="9" y="20"/>
                  </a:cxn>
                  <a:cxn ang="0">
                    <a:pos x="10" y="18"/>
                  </a:cxn>
                  <a:cxn ang="0">
                    <a:pos x="10" y="14"/>
                  </a:cxn>
                  <a:cxn ang="0">
                    <a:pos x="9" y="11"/>
                  </a:cxn>
                  <a:cxn ang="0">
                    <a:pos x="8" y="8"/>
                  </a:cxn>
                  <a:cxn ang="0">
                    <a:pos x="6" y="5"/>
                  </a:cxn>
                  <a:cxn ang="0">
                    <a:pos x="4" y="4"/>
                  </a:cxn>
                  <a:cxn ang="0">
                    <a:pos x="2" y="6"/>
                  </a:cxn>
                  <a:cxn ang="0">
                    <a:pos x="0" y="4"/>
                  </a:cxn>
                  <a:cxn ang="0">
                    <a:pos x="2" y="1"/>
                  </a:cxn>
                  <a:cxn ang="0">
                    <a:pos x="6" y="2"/>
                  </a:cxn>
                  <a:cxn ang="0">
                    <a:pos x="9" y="5"/>
                  </a:cxn>
                  <a:cxn ang="0">
                    <a:pos x="11" y="10"/>
                  </a:cxn>
                  <a:cxn ang="0">
                    <a:pos x="12" y="16"/>
                  </a:cxn>
                  <a:cxn ang="0">
                    <a:pos x="12" y="20"/>
                  </a:cxn>
                  <a:cxn ang="0">
                    <a:pos x="10" y="23"/>
                  </a:cxn>
                  <a:cxn ang="0">
                    <a:pos x="6" y="22"/>
                  </a:cxn>
                  <a:cxn ang="0">
                    <a:pos x="7" y="19"/>
                  </a:cxn>
                </a:cxnLst>
                <a:rect l="0" t="0" r="r" b="b"/>
                <a:pathLst>
                  <a:path w="13" h="24">
                    <a:moveTo>
                      <a:pt x="7" y="19"/>
                    </a:moveTo>
                    <a:cubicBezTo>
                      <a:pt x="8" y="19"/>
                      <a:pt x="8" y="20"/>
                      <a:pt x="9" y="20"/>
                    </a:cubicBezTo>
                    <a:cubicBezTo>
                      <a:pt x="10" y="19"/>
                      <a:pt x="10" y="19"/>
                      <a:pt x="10" y="18"/>
                    </a:cubicBezTo>
                    <a:cubicBezTo>
                      <a:pt x="10" y="17"/>
                      <a:pt x="10" y="15"/>
                      <a:pt x="10" y="14"/>
                    </a:cubicBezTo>
                    <a:cubicBezTo>
                      <a:pt x="10" y="13"/>
                      <a:pt x="10" y="12"/>
                      <a:pt x="9" y="11"/>
                    </a:cubicBezTo>
                    <a:cubicBezTo>
                      <a:pt x="9" y="10"/>
                      <a:pt x="9" y="9"/>
                      <a:pt x="8" y="8"/>
                    </a:cubicBezTo>
                    <a:cubicBezTo>
                      <a:pt x="7" y="7"/>
                      <a:pt x="7" y="6"/>
                      <a:pt x="6" y="5"/>
                    </a:cubicBezTo>
                    <a:cubicBezTo>
                      <a:pt x="5" y="5"/>
                      <a:pt x="4" y="4"/>
                      <a:pt x="4" y="4"/>
                    </a:cubicBezTo>
                    <a:cubicBezTo>
                      <a:pt x="3" y="5"/>
                      <a:pt x="3" y="5"/>
                      <a:pt x="2" y="6"/>
                    </a:cubicBezTo>
                    <a:cubicBezTo>
                      <a:pt x="2" y="6"/>
                      <a:pt x="1" y="5"/>
                      <a:pt x="0" y="4"/>
                    </a:cubicBezTo>
                    <a:cubicBezTo>
                      <a:pt x="0" y="2"/>
                      <a:pt x="1" y="1"/>
                      <a:pt x="2" y="1"/>
                    </a:cubicBezTo>
                    <a:cubicBezTo>
                      <a:pt x="3" y="0"/>
                      <a:pt x="5" y="1"/>
                      <a:pt x="6" y="2"/>
                    </a:cubicBezTo>
                    <a:cubicBezTo>
                      <a:pt x="7" y="3"/>
                      <a:pt x="8" y="4"/>
                      <a:pt x="9" y="5"/>
                    </a:cubicBezTo>
                    <a:cubicBezTo>
                      <a:pt x="9" y="7"/>
                      <a:pt x="10" y="8"/>
                      <a:pt x="11" y="10"/>
                    </a:cubicBezTo>
                    <a:cubicBezTo>
                      <a:pt x="12" y="12"/>
                      <a:pt x="12" y="14"/>
                      <a:pt x="12" y="16"/>
                    </a:cubicBezTo>
                    <a:cubicBezTo>
                      <a:pt x="12" y="17"/>
                      <a:pt x="13" y="19"/>
                      <a:pt x="12" y="20"/>
                    </a:cubicBezTo>
                    <a:cubicBezTo>
                      <a:pt x="12" y="22"/>
                      <a:pt x="11" y="23"/>
                      <a:pt x="10" y="23"/>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25" name="Freeform 227"/>
              <p:cNvSpPr>
                <a:spLocks noEditPoints="1"/>
              </p:cNvSpPr>
              <p:nvPr/>
            </p:nvSpPr>
            <p:spPr bwMode="auto">
              <a:xfrm>
                <a:off x="1784" y="1734"/>
                <a:ext cx="22" cy="35"/>
              </a:xfrm>
              <a:custGeom>
                <a:avLst/>
                <a:gdLst/>
                <a:ahLst/>
                <a:cxnLst>
                  <a:cxn ang="0">
                    <a:pos x="2" y="15"/>
                  </a:cxn>
                  <a:cxn ang="0">
                    <a:pos x="12" y="24"/>
                  </a:cxn>
                  <a:cxn ang="0">
                    <a:pos x="13" y="11"/>
                  </a:cxn>
                  <a:cxn ang="0">
                    <a:pos x="4" y="1"/>
                  </a:cxn>
                  <a:cxn ang="0">
                    <a:pos x="2" y="15"/>
                  </a:cxn>
                  <a:cxn ang="0">
                    <a:pos x="4" y="14"/>
                  </a:cxn>
                  <a:cxn ang="0">
                    <a:pos x="5" y="5"/>
                  </a:cxn>
                  <a:cxn ang="0">
                    <a:pos x="12" y="12"/>
                  </a:cxn>
                  <a:cxn ang="0">
                    <a:pos x="11" y="20"/>
                  </a:cxn>
                  <a:cxn ang="0">
                    <a:pos x="4" y="14"/>
                  </a:cxn>
                </a:cxnLst>
                <a:rect l="0" t="0" r="r" b="b"/>
                <a:pathLst>
                  <a:path w="16" h="25">
                    <a:moveTo>
                      <a:pt x="2" y="15"/>
                    </a:moveTo>
                    <a:cubicBezTo>
                      <a:pt x="5" y="21"/>
                      <a:pt x="9" y="25"/>
                      <a:pt x="12" y="24"/>
                    </a:cubicBezTo>
                    <a:cubicBezTo>
                      <a:pt x="15" y="23"/>
                      <a:pt x="16" y="17"/>
                      <a:pt x="13" y="11"/>
                    </a:cubicBezTo>
                    <a:cubicBezTo>
                      <a:pt x="11" y="5"/>
                      <a:pt x="7" y="0"/>
                      <a:pt x="4" y="1"/>
                    </a:cubicBezTo>
                    <a:cubicBezTo>
                      <a:pt x="1" y="2"/>
                      <a:pt x="0" y="8"/>
                      <a:pt x="2" y="15"/>
                    </a:cubicBezTo>
                    <a:close/>
                    <a:moveTo>
                      <a:pt x="4" y="14"/>
                    </a:moveTo>
                    <a:cubicBezTo>
                      <a:pt x="3" y="10"/>
                      <a:pt x="3" y="6"/>
                      <a:pt x="5" y="5"/>
                    </a:cubicBezTo>
                    <a:cubicBezTo>
                      <a:pt x="7"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26" name="Freeform 228"/>
              <p:cNvSpPr>
                <a:spLocks/>
              </p:cNvSpPr>
              <p:nvPr/>
            </p:nvSpPr>
            <p:spPr bwMode="auto">
              <a:xfrm>
                <a:off x="1780" y="1729"/>
                <a:ext cx="7" cy="15"/>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1"/>
                      <a:pt x="2" y="2"/>
                    </a:cubicBezTo>
                    <a:cubicBezTo>
                      <a:pt x="3" y="3"/>
                      <a:pt x="3" y="4"/>
                      <a:pt x="3" y="5"/>
                    </a:cubicBezTo>
                    <a:cubicBezTo>
                      <a:pt x="4" y="6"/>
                      <a:pt x="4" y="7"/>
                      <a:pt x="5" y="8"/>
                    </a:cubicBezTo>
                    <a:cubicBezTo>
                      <a:pt x="4" y="9"/>
                      <a:pt x="4" y="10"/>
                      <a:pt x="4" y="11"/>
                    </a:cubicBezTo>
                    <a:cubicBezTo>
                      <a:pt x="3" y="9"/>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227" name="Freeform 229"/>
              <p:cNvSpPr>
                <a:spLocks/>
              </p:cNvSpPr>
              <p:nvPr/>
            </p:nvSpPr>
            <p:spPr bwMode="auto">
              <a:xfrm>
                <a:off x="1780" y="1717"/>
                <a:ext cx="18" cy="34"/>
              </a:xfrm>
              <a:custGeom>
                <a:avLst/>
                <a:gdLst/>
                <a:ahLst/>
                <a:cxnLst>
                  <a:cxn ang="0">
                    <a:pos x="7" y="19"/>
                  </a:cxn>
                  <a:cxn ang="0">
                    <a:pos x="9" y="19"/>
                  </a:cxn>
                  <a:cxn ang="0">
                    <a:pos x="10" y="18"/>
                  </a:cxn>
                  <a:cxn ang="0">
                    <a:pos x="10" y="14"/>
                  </a:cxn>
                  <a:cxn ang="0">
                    <a:pos x="10" y="11"/>
                  </a:cxn>
                  <a:cxn ang="0">
                    <a:pos x="8" y="8"/>
                  </a:cxn>
                  <a:cxn ang="0">
                    <a:pos x="6" y="5"/>
                  </a:cxn>
                  <a:cxn ang="0">
                    <a:pos x="4" y="4"/>
                  </a:cxn>
                  <a:cxn ang="0">
                    <a:pos x="3" y="6"/>
                  </a:cxn>
                  <a:cxn ang="0">
                    <a:pos x="0" y="4"/>
                  </a:cxn>
                  <a:cxn ang="0">
                    <a:pos x="2" y="0"/>
                  </a:cxn>
                  <a:cxn ang="0">
                    <a:pos x="6" y="2"/>
                  </a:cxn>
                  <a:cxn ang="0">
                    <a:pos x="9" y="5"/>
                  </a:cxn>
                  <a:cxn ang="0">
                    <a:pos x="11" y="10"/>
                  </a:cxn>
                  <a:cxn ang="0">
                    <a:pos x="12" y="16"/>
                  </a:cxn>
                  <a:cxn ang="0">
                    <a:pos x="12" y="20"/>
                  </a:cxn>
                  <a:cxn ang="0">
                    <a:pos x="10" y="23"/>
                  </a:cxn>
                  <a:cxn ang="0">
                    <a:pos x="6" y="22"/>
                  </a:cxn>
                  <a:cxn ang="0">
                    <a:pos x="7" y="19"/>
                  </a:cxn>
                </a:cxnLst>
                <a:rect l="0" t="0" r="r" b="b"/>
                <a:pathLst>
                  <a:path w="13" h="24">
                    <a:moveTo>
                      <a:pt x="7" y="19"/>
                    </a:moveTo>
                    <a:cubicBezTo>
                      <a:pt x="8" y="19"/>
                      <a:pt x="8" y="20"/>
                      <a:pt x="9" y="19"/>
                    </a:cubicBezTo>
                    <a:cubicBezTo>
                      <a:pt x="10" y="19"/>
                      <a:pt x="10" y="19"/>
                      <a:pt x="10" y="18"/>
                    </a:cubicBezTo>
                    <a:cubicBezTo>
                      <a:pt x="10" y="17"/>
                      <a:pt x="11" y="15"/>
                      <a:pt x="10" y="14"/>
                    </a:cubicBezTo>
                    <a:cubicBezTo>
                      <a:pt x="10" y="13"/>
                      <a:pt x="10" y="12"/>
                      <a:pt x="10" y="11"/>
                    </a:cubicBezTo>
                    <a:cubicBezTo>
                      <a:pt x="9" y="10"/>
                      <a:pt x="9" y="9"/>
                      <a:pt x="8" y="8"/>
                    </a:cubicBezTo>
                    <a:cubicBezTo>
                      <a:pt x="7" y="7"/>
                      <a:pt x="7" y="6"/>
                      <a:pt x="6" y="5"/>
                    </a:cubicBezTo>
                    <a:cubicBezTo>
                      <a:pt x="5" y="4"/>
                      <a:pt x="4" y="4"/>
                      <a:pt x="4" y="4"/>
                    </a:cubicBezTo>
                    <a:cubicBezTo>
                      <a:pt x="3" y="5"/>
                      <a:pt x="3" y="5"/>
                      <a:pt x="3" y="6"/>
                    </a:cubicBezTo>
                    <a:cubicBezTo>
                      <a:pt x="2" y="6"/>
                      <a:pt x="1" y="5"/>
                      <a:pt x="0" y="4"/>
                    </a:cubicBezTo>
                    <a:cubicBezTo>
                      <a:pt x="1" y="2"/>
                      <a:pt x="1" y="1"/>
                      <a:pt x="2" y="0"/>
                    </a:cubicBezTo>
                    <a:cubicBezTo>
                      <a:pt x="4" y="0"/>
                      <a:pt x="5" y="1"/>
                      <a:pt x="6" y="2"/>
                    </a:cubicBezTo>
                    <a:cubicBezTo>
                      <a:pt x="7" y="3"/>
                      <a:pt x="8" y="4"/>
                      <a:pt x="9" y="5"/>
                    </a:cubicBezTo>
                    <a:cubicBezTo>
                      <a:pt x="10" y="7"/>
                      <a:pt x="10" y="8"/>
                      <a:pt x="11" y="10"/>
                    </a:cubicBezTo>
                    <a:cubicBezTo>
                      <a:pt x="12" y="12"/>
                      <a:pt x="12" y="14"/>
                      <a:pt x="12" y="16"/>
                    </a:cubicBezTo>
                    <a:cubicBezTo>
                      <a:pt x="13" y="17"/>
                      <a:pt x="13" y="19"/>
                      <a:pt x="12" y="20"/>
                    </a:cubicBezTo>
                    <a:cubicBezTo>
                      <a:pt x="12" y="22"/>
                      <a:pt x="12" y="23"/>
                      <a:pt x="10" y="23"/>
                    </a:cubicBezTo>
                    <a:cubicBezTo>
                      <a:pt x="9" y="24"/>
                      <a:pt x="8" y="23"/>
                      <a:pt x="6" y="22"/>
                    </a:cubicBezTo>
                    <a:cubicBezTo>
                      <a:pt x="6" y="21"/>
                      <a:pt x="7" y="19"/>
                      <a:pt x="7" y="19"/>
                    </a:cubicBezTo>
                    <a:close/>
                  </a:path>
                </a:pathLst>
              </a:custGeom>
              <a:solidFill>
                <a:srgbClr val="808080"/>
              </a:solidFill>
              <a:ln w="9525">
                <a:noFill/>
                <a:round/>
                <a:headEnd/>
                <a:tailEnd/>
              </a:ln>
            </p:spPr>
            <p:txBody>
              <a:bodyPr/>
              <a:lstStyle/>
              <a:p>
                <a:endParaRPr lang="de-DE" dirty="0"/>
              </a:p>
            </p:txBody>
          </p:sp>
          <p:sp>
            <p:nvSpPr>
              <p:cNvPr id="228" name="Freeform 230"/>
              <p:cNvSpPr>
                <a:spLocks noEditPoints="1"/>
              </p:cNvSpPr>
              <p:nvPr/>
            </p:nvSpPr>
            <p:spPr bwMode="auto">
              <a:xfrm>
                <a:off x="1797" y="1771"/>
                <a:ext cx="22" cy="35"/>
              </a:xfrm>
              <a:custGeom>
                <a:avLst/>
                <a:gdLst/>
                <a:ahLst/>
                <a:cxnLst>
                  <a:cxn ang="0">
                    <a:pos x="2" y="15"/>
                  </a:cxn>
                  <a:cxn ang="0">
                    <a:pos x="12" y="24"/>
                  </a:cxn>
                  <a:cxn ang="0">
                    <a:pos x="13" y="11"/>
                  </a:cxn>
                  <a:cxn ang="0">
                    <a:pos x="4" y="1"/>
                  </a:cxn>
                  <a:cxn ang="0">
                    <a:pos x="2" y="15"/>
                  </a:cxn>
                  <a:cxn ang="0">
                    <a:pos x="4" y="14"/>
                  </a:cxn>
                  <a:cxn ang="0">
                    <a:pos x="5" y="5"/>
                  </a:cxn>
                  <a:cxn ang="0">
                    <a:pos x="12" y="11"/>
                  </a:cxn>
                  <a:cxn ang="0">
                    <a:pos x="11" y="20"/>
                  </a:cxn>
                  <a:cxn ang="0">
                    <a:pos x="4" y="14"/>
                  </a:cxn>
                </a:cxnLst>
                <a:rect l="0" t="0" r="r" b="b"/>
                <a:pathLst>
                  <a:path w="16" h="25">
                    <a:moveTo>
                      <a:pt x="2" y="15"/>
                    </a:moveTo>
                    <a:cubicBezTo>
                      <a:pt x="5" y="21"/>
                      <a:pt x="9" y="25"/>
                      <a:pt x="12" y="24"/>
                    </a:cubicBezTo>
                    <a:cubicBezTo>
                      <a:pt x="15" y="23"/>
                      <a:pt x="16" y="17"/>
                      <a:pt x="13" y="11"/>
                    </a:cubicBezTo>
                    <a:cubicBezTo>
                      <a:pt x="11" y="4"/>
                      <a:pt x="7" y="0"/>
                      <a:pt x="4" y="1"/>
                    </a:cubicBezTo>
                    <a:cubicBezTo>
                      <a:pt x="1" y="2"/>
                      <a:pt x="0" y="8"/>
                      <a:pt x="2" y="15"/>
                    </a:cubicBezTo>
                    <a:close/>
                    <a:moveTo>
                      <a:pt x="4" y="14"/>
                    </a:moveTo>
                    <a:cubicBezTo>
                      <a:pt x="3" y="10"/>
                      <a:pt x="3" y="6"/>
                      <a:pt x="5" y="5"/>
                    </a:cubicBezTo>
                    <a:cubicBezTo>
                      <a:pt x="7" y="4"/>
                      <a:pt x="10" y="7"/>
                      <a:pt x="12" y="11"/>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29" name="Freeform 231"/>
              <p:cNvSpPr>
                <a:spLocks/>
              </p:cNvSpPr>
              <p:nvPr/>
            </p:nvSpPr>
            <p:spPr bwMode="auto">
              <a:xfrm>
                <a:off x="1792" y="1765"/>
                <a:ext cx="7" cy="15"/>
              </a:xfrm>
              <a:custGeom>
                <a:avLst/>
                <a:gdLst/>
                <a:ahLst/>
                <a:cxnLst>
                  <a:cxn ang="0">
                    <a:pos x="0" y="0"/>
                  </a:cxn>
                  <a:cxn ang="0">
                    <a:pos x="2" y="2"/>
                  </a:cxn>
                  <a:cxn ang="0">
                    <a:pos x="3" y="5"/>
                  </a:cxn>
                  <a:cxn ang="0">
                    <a:pos x="5" y="8"/>
                  </a:cxn>
                  <a:cxn ang="0">
                    <a:pos x="4" y="11"/>
                  </a:cxn>
                  <a:cxn ang="0">
                    <a:pos x="2" y="5"/>
                  </a:cxn>
                  <a:cxn ang="0">
                    <a:pos x="0" y="0"/>
                  </a:cxn>
                </a:cxnLst>
                <a:rect l="0" t="0" r="r" b="b"/>
                <a:pathLst>
                  <a:path w="5" h="11">
                    <a:moveTo>
                      <a:pt x="0" y="0"/>
                    </a:moveTo>
                    <a:cubicBezTo>
                      <a:pt x="1" y="1"/>
                      <a:pt x="2" y="1"/>
                      <a:pt x="2" y="2"/>
                    </a:cubicBezTo>
                    <a:cubicBezTo>
                      <a:pt x="3" y="3"/>
                      <a:pt x="3" y="4"/>
                      <a:pt x="3" y="5"/>
                    </a:cubicBezTo>
                    <a:cubicBezTo>
                      <a:pt x="4" y="6"/>
                      <a:pt x="4" y="7"/>
                      <a:pt x="5" y="8"/>
                    </a:cubicBezTo>
                    <a:cubicBezTo>
                      <a:pt x="4" y="9"/>
                      <a:pt x="4" y="10"/>
                      <a:pt x="4" y="11"/>
                    </a:cubicBezTo>
                    <a:cubicBezTo>
                      <a:pt x="3" y="9"/>
                      <a:pt x="2" y="7"/>
                      <a:pt x="2" y="5"/>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230" name="Freeform 232"/>
              <p:cNvSpPr>
                <a:spLocks/>
              </p:cNvSpPr>
              <p:nvPr/>
            </p:nvSpPr>
            <p:spPr bwMode="auto">
              <a:xfrm>
                <a:off x="1792" y="1754"/>
                <a:ext cx="19" cy="33"/>
              </a:xfrm>
              <a:custGeom>
                <a:avLst/>
                <a:gdLst/>
                <a:ahLst/>
                <a:cxnLst>
                  <a:cxn ang="0">
                    <a:pos x="7" y="19"/>
                  </a:cxn>
                  <a:cxn ang="0">
                    <a:pos x="9" y="19"/>
                  </a:cxn>
                  <a:cxn ang="0">
                    <a:pos x="10" y="17"/>
                  </a:cxn>
                  <a:cxn ang="0">
                    <a:pos x="10" y="14"/>
                  </a:cxn>
                  <a:cxn ang="0">
                    <a:pos x="9" y="11"/>
                  </a:cxn>
                  <a:cxn ang="0">
                    <a:pos x="8" y="8"/>
                  </a:cxn>
                  <a:cxn ang="0">
                    <a:pos x="6" y="5"/>
                  </a:cxn>
                  <a:cxn ang="0">
                    <a:pos x="4" y="4"/>
                  </a:cxn>
                  <a:cxn ang="0">
                    <a:pos x="3" y="6"/>
                  </a:cxn>
                  <a:cxn ang="0">
                    <a:pos x="0" y="4"/>
                  </a:cxn>
                  <a:cxn ang="0">
                    <a:pos x="2" y="0"/>
                  </a:cxn>
                  <a:cxn ang="0">
                    <a:pos x="6" y="2"/>
                  </a:cxn>
                  <a:cxn ang="0">
                    <a:pos x="9" y="5"/>
                  </a:cxn>
                  <a:cxn ang="0">
                    <a:pos x="11" y="10"/>
                  </a:cxn>
                  <a:cxn ang="0">
                    <a:pos x="12" y="16"/>
                  </a:cxn>
                  <a:cxn ang="0">
                    <a:pos x="12" y="19"/>
                  </a:cxn>
                  <a:cxn ang="0">
                    <a:pos x="10" y="23"/>
                  </a:cxn>
                  <a:cxn ang="0">
                    <a:pos x="6" y="22"/>
                  </a:cxn>
                  <a:cxn ang="0">
                    <a:pos x="7" y="19"/>
                  </a:cxn>
                </a:cxnLst>
                <a:rect l="0" t="0" r="r" b="b"/>
                <a:pathLst>
                  <a:path w="13" h="24">
                    <a:moveTo>
                      <a:pt x="7" y="19"/>
                    </a:moveTo>
                    <a:cubicBezTo>
                      <a:pt x="8" y="19"/>
                      <a:pt x="8" y="20"/>
                      <a:pt x="9" y="19"/>
                    </a:cubicBezTo>
                    <a:cubicBezTo>
                      <a:pt x="10" y="19"/>
                      <a:pt x="10" y="18"/>
                      <a:pt x="10" y="17"/>
                    </a:cubicBezTo>
                    <a:cubicBezTo>
                      <a:pt x="10" y="16"/>
                      <a:pt x="11" y="15"/>
                      <a:pt x="10" y="14"/>
                    </a:cubicBezTo>
                    <a:cubicBezTo>
                      <a:pt x="10" y="13"/>
                      <a:pt x="10" y="12"/>
                      <a:pt x="9" y="11"/>
                    </a:cubicBezTo>
                    <a:cubicBezTo>
                      <a:pt x="9" y="10"/>
                      <a:pt x="9" y="9"/>
                      <a:pt x="8" y="8"/>
                    </a:cubicBezTo>
                    <a:cubicBezTo>
                      <a:pt x="7" y="6"/>
                      <a:pt x="7" y="5"/>
                      <a:pt x="6" y="5"/>
                    </a:cubicBezTo>
                    <a:cubicBezTo>
                      <a:pt x="5" y="4"/>
                      <a:pt x="4" y="4"/>
                      <a:pt x="4" y="4"/>
                    </a:cubicBezTo>
                    <a:cubicBezTo>
                      <a:pt x="3" y="4"/>
                      <a:pt x="3" y="5"/>
                      <a:pt x="3" y="6"/>
                    </a:cubicBezTo>
                    <a:cubicBezTo>
                      <a:pt x="2" y="6"/>
                      <a:pt x="1" y="5"/>
                      <a:pt x="0" y="4"/>
                    </a:cubicBezTo>
                    <a:cubicBezTo>
                      <a:pt x="1" y="2"/>
                      <a:pt x="1" y="1"/>
                      <a:pt x="2" y="0"/>
                    </a:cubicBezTo>
                    <a:cubicBezTo>
                      <a:pt x="4" y="0"/>
                      <a:pt x="5" y="1"/>
                      <a:pt x="6" y="2"/>
                    </a:cubicBezTo>
                    <a:cubicBezTo>
                      <a:pt x="7" y="3"/>
                      <a:pt x="8" y="4"/>
                      <a:pt x="9" y="5"/>
                    </a:cubicBezTo>
                    <a:cubicBezTo>
                      <a:pt x="10" y="6"/>
                      <a:pt x="10" y="8"/>
                      <a:pt x="11" y="10"/>
                    </a:cubicBezTo>
                    <a:cubicBezTo>
                      <a:pt x="12" y="12"/>
                      <a:pt x="12" y="14"/>
                      <a:pt x="12" y="16"/>
                    </a:cubicBezTo>
                    <a:cubicBezTo>
                      <a:pt x="13" y="17"/>
                      <a:pt x="13" y="18"/>
                      <a:pt x="12" y="19"/>
                    </a:cubicBezTo>
                    <a:cubicBezTo>
                      <a:pt x="12" y="21"/>
                      <a:pt x="12" y="23"/>
                      <a:pt x="10" y="23"/>
                    </a:cubicBezTo>
                    <a:cubicBezTo>
                      <a:pt x="9" y="24"/>
                      <a:pt x="8" y="23"/>
                      <a:pt x="6" y="22"/>
                    </a:cubicBezTo>
                    <a:cubicBezTo>
                      <a:pt x="6" y="20"/>
                      <a:pt x="7" y="19"/>
                      <a:pt x="7" y="19"/>
                    </a:cubicBezTo>
                    <a:close/>
                  </a:path>
                </a:pathLst>
              </a:custGeom>
              <a:solidFill>
                <a:srgbClr val="808080"/>
              </a:solidFill>
              <a:ln w="9525">
                <a:noFill/>
                <a:round/>
                <a:headEnd/>
                <a:tailEnd/>
              </a:ln>
            </p:spPr>
            <p:txBody>
              <a:bodyPr/>
              <a:lstStyle/>
              <a:p>
                <a:endParaRPr lang="de-DE" dirty="0"/>
              </a:p>
            </p:txBody>
          </p:sp>
          <p:sp>
            <p:nvSpPr>
              <p:cNvPr id="231" name="Freeform 233"/>
              <p:cNvSpPr>
                <a:spLocks noEditPoints="1"/>
              </p:cNvSpPr>
              <p:nvPr/>
            </p:nvSpPr>
            <p:spPr bwMode="auto">
              <a:xfrm>
                <a:off x="1809" y="1807"/>
                <a:ext cx="23" cy="35"/>
              </a:xfrm>
              <a:custGeom>
                <a:avLst/>
                <a:gdLst/>
                <a:ahLst/>
                <a:cxnLst>
                  <a:cxn ang="0">
                    <a:pos x="2" y="14"/>
                  </a:cxn>
                  <a:cxn ang="0">
                    <a:pos x="12" y="24"/>
                  </a:cxn>
                  <a:cxn ang="0">
                    <a:pos x="14" y="11"/>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1"/>
                    </a:cubicBezTo>
                    <a:cubicBezTo>
                      <a:pt x="11" y="4"/>
                      <a:pt x="7" y="0"/>
                      <a:pt x="4" y="1"/>
                    </a:cubicBezTo>
                    <a:cubicBezTo>
                      <a:pt x="1" y="2"/>
                      <a:pt x="0" y="8"/>
                      <a:pt x="2" y="14"/>
                    </a:cubicBezTo>
                    <a:close/>
                    <a:moveTo>
                      <a:pt x="4" y="14"/>
                    </a:moveTo>
                    <a:cubicBezTo>
                      <a:pt x="3" y="10"/>
                      <a:pt x="3" y="6"/>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32" name="Freeform 234"/>
              <p:cNvSpPr>
                <a:spLocks/>
              </p:cNvSpPr>
              <p:nvPr/>
            </p:nvSpPr>
            <p:spPr bwMode="auto">
              <a:xfrm>
                <a:off x="1805" y="1801"/>
                <a:ext cx="7" cy="14"/>
              </a:xfrm>
              <a:custGeom>
                <a:avLst/>
                <a:gdLst/>
                <a:ahLst/>
                <a:cxnLst>
                  <a:cxn ang="0">
                    <a:pos x="0" y="0"/>
                  </a:cxn>
                  <a:cxn ang="0">
                    <a:pos x="3" y="2"/>
                  </a:cxn>
                  <a:cxn ang="0">
                    <a:pos x="3" y="5"/>
                  </a:cxn>
                  <a:cxn ang="0">
                    <a:pos x="5" y="8"/>
                  </a:cxn>
                  <a:cxn ang="0">
                    <a:pos x="4" y="10"/>
                  </a:cxn>
                  <a:cxn ang="0">
                    <a:pos x="2" y="5"/>
                  </a:cxn>
                  <a:cxn ang="0">
                    <a:pos x="0" y="0"/>
                  </a:cxn>
                </a:cxnLst>
                <a:rect l="0" t="0" r="r" b="b"/>
                <a:pathLst>
                  <a:path w="5" h="10">
                    <a:moveTo>
                      <a:pt x="0" y="0"/>
                    </a:moveTo>
                    <a:cubicBezTo>
                      <a:pt x="1" y="1"/>
                      <a:pt x="2" y="1"/>
                      <a:pt x="3" y="2"/>
                    </a:cubicBezTo>
                    <a:cubicBezTo>
                      <a:pt x="3" y="3"/>
                      <a:pt x="3" y="4"/>
                      <a:pt x="3" y="5"/>
                    </a:cubicBezTo>
                    <a:cubicBezTo>
                      <a:pt x="4" y="6"/>
                      <a:pt x="4" y="7"/>
                      <a:pt x="5" y="8"/>
                    </a:cubicBezTo>
                    <a:cubicBezTo>
                      <a:pt x="4" y="8"/>
                      <a:pt x="4" y="9"/>
                      <a:pt x="4" y="10"/>
                    </a:cubicBezTo>
                    <a:cubicBezTo>
                      <a:pt x="3" y="9"/>
                      <a:pt x="2" y="7"/>
                      <a:pt x="2" y="5"/>
                    </a:cubicBezTo>
                    <a:cubicBezTo>
                      <a:pt x="1" y="3"/>
                      <a:pt x="1" y="2"/>
                      <a:pt x="0" y="0"/>
                    </a:cubicBezTo>
                    <a:close/>
                  </a:path>
                </a:pathLst>
              </a:custGeom>
              <a:solidFill>
                <a:srgbClr val="808080"/>
              </a:solidFill>
              <a:ln w="9525">
                <a:noFill/>
                <a:round/>
                <a:headEnd/>
                <a:tailEnd/>
              </a:ln>
            </p:spPr>
            <p:txBody>
              <a:bodyPr/>
              <a:lstStyle/>
              <a:p>
                <a:endParaRPr lang="de-DE" dirty="0"/>
              </a:p>
            </p:txBody>
          </p:sp>
          <p:sp>
            <p:nvSpPr>
              <p:cNvPr id="233" name="Freeform 235"/>
              <p:cNvSpPr>
                <a:spLocks/>
              </p:cNvSpPr>
              <p:nvPr/>
            </p:nvSpPr>
            <p:spPr bwMode="auto">
              <a:xfrm>
                <a:off x="1805" y="1790"/>
                <a:ext cx="18" cy="34"/>
              </a:xfrm>
              <a:custGeom>
                <a:avLst/>
                <a:gdLst/>
                <a:ahLst/>
                <a:cxnLst>
                  <a:cxn ang="0">
                    <a:pos x="7" y="18"/>
                  </a:cxn>
                  <a:cxn ang="0">
                    <a:pos x="9" y="19"/>
                  </a:cxn>
                  <a:cxn ang="0">
                    <a:pos x="10" y="17"/>
                  </a:cxn>
                  <a:cxn ang="0">
                    <a:pos x="10" y="14"/>
                  </a:cxn>
                  <a:cxn ang="0">
                    <a:pos x="10" y="11"/>
                  </a:cxn>
                  <a:cxn ang="0">
                    <a:pos x="8" y="8"/>
                  </a:cxn>
                  <a:cxn ang="0">
                    <a:pos x="6" y="5"/>
                  </a:cxn>
                  <a:cxn ang="0">
                    <a:pos x="4" y="4"/>
                  </a:cxn>
                  <a:cxn ang="0">
                    <a:pos x="3" y="6"/>
                  </a:cxn>
                  <a:cxn ang="0">
                    <a:pos x="0" y="4"/>
                  </a:cxn>
                  <a:cxn ang="0">
                    <a:pos x="2" y="0"/>
                  </a:cxn>
                  <a:cxn ang="0">
                    <a:pos x="6" y="2"/>
                  </a:cxn>
                  <a:cxn ang="0">
                    <a:pos x="9" y="5"/>
                  </a:cxn>
                  <a:cxn ang="0">
                    <a:pos x="11" y="10"/>
                  </a:cxn>
                  <a:cxn ang="0">
                    <a:pos x="12" y="16"/>
                  </a:cxn>
                  <a:cxn ang="0">
                    <a:pos x="13" y="19"/>
                  </a:cxn>
                  <a:cxn ang="0">
                    <a:pos x="10" y="23"/>
                  </a:cxn>
                  <a:cxn ang="0">
                    <a:pos x="6" y="21"/>
                  </a:cxn>
                  <a:cxn ang="0">
                    <a:pos x="7" y="18"/>
                  </a:cxn>
                </a:cxnLst>
                <a:rect l="0" t="0" r="r" b="b"/>
                <a:pathLst>
                  <a:path w="13" h="24">
                    <a:moveTo>
                      <a:pt x="7" y="18"/>
                    </a:moveTo>
                    <a:cubicBezTo>
                      <a:pt x="8" y="19"/>
                      <a:pt x="8" y="19"/>
                      <a:pt x="9" y="19"/>
                    </a:cubicBezTo>
                    <a:cubicBezTo>
                      <a:pt x="10" y="19"/>
                      <a:pt x="10" y="18"/>
                      <a:pt x="10" y="17"/>
                    </a:cubicBezTo>
                    <a:cubicBezTo>
                      <a:pt x="11" y="16"/>
                      <a:pt x="11" y="15"/>
                      <a:pt x="10" y="14"/>
                    </a:cubicBezTo>
                    <a:cubicBezTo>
                      <a:pt x="10" y="13"/>
                      <a:pt x="10" y="12"/>
                      <a:pt x="10" y="11"/>
                    </a:cubicBezTo>
                    <a:cubicBezTo>
                      <a:pt x="9" y="9"/>
                      <a:pt x="9" y="8"/>
                      <a:pt x="8" y="8"/>
                    </a:cubicBezTo>
                    <a:cubicBezTo>
                      <a:pt x="7" y="6"/>
                      <a:pt x="7" y="5"/>
                      <a:pt x="6" y="5"/>
                    </a:cubicBezTo>
                    <a:cubicBezTo>
                      <a:pt x="5" y="4"/>
                      <a:pt x="4" y="4"/>
                      <a:pt x="4" y="4"/>
                    </a:cubicBezTo>
                    <a:cubicBezTo>
                      <a:pt x="3" y="4"/>
                      <a:pt x="3" y="5"/>
                      <a:pt x="3" y="6"/>
                    </a:cubicBezTo>
                    <a:cubicBezTo>
                      <a:pt x="2" y="6"/>
                      <a:pt x="1" y="5"/>
                      <a:pt x="0" y="4"/>
                    </a:cubicBezTo>
                    <a:cubicBezTo>
                      <a:pt x="1" y="2"/>
                      <a:pt x="1" y="1"/>
                      <a:pt x="2" y="0"/>
                    </a:cubicBezTo>
                    <a:cubicBezTo>
                      <a:pt x="4" y="0"/>
                      <a:pt x="5" y="0"/>
                      <a:pt x="6" y="2"/>
                    </a:cubicBezTo>
                    <a:cubicBezTo>
                      <a:pt x="7" y="3"/>
                      <a:pt x="8" y="4"/>
                      <a:pt x="9" y="5"/>
                    </a:cubicBezTo>
                    <a:cubicBezTo>
                      <a:pt x="10" y="6"/>
                      <a:pt x="10" y="8"/>
                      <a:pt x="11" y="10"/>
                    </a:cubicBezTo>
                    <a:cubicBezTo>
                      <a:pt x="12" y="12"/>
                      <a:pt x="12" y="14"/>
                      <a:pt x="12" y="16"/>
                    </a:cubicBezTo>
                    <a:cubicBezTo>
                      <a:pt x="13" y="17"/>
                      <a:pt x="13" y="18"/>
                      <a:pt x="13" y="19"/>
                    </a:cubicBezTo>
                    <a:cubicBezTo>
                      <a:pt x="12" y="21"/>
                      <a:pt x="12" y="23"/>
                      <a:pt x="10" y="23"/>
                    </a:cubicBezTo>
                    <a:cubicBezTo>
                      <a:pt x="9" y="24"/>
                      <a:pt x="8" y="23"/>
                      <a:pt x="6" y="21"/>
                    </a:cubicBezTo>
                    <a:cubicBezTo>
                      <a:pt x="6" y="20"/>
                      <a:pt x="7" y="19"/>
                      <a:pt x="7" y="18"/>
                    </a:cubicBezTo>
                    <a:close/>
                  </a:path>
                </a:pathLst>
              </a:custGeom>
              <a:solidFill>
                <a:srgbClr val="808080"/>
              </a:solidFill>
              <a:ln w="9525">
                <a:noFill/>
                <a:round/>
                <a:headEnd/>
                <a:tailEnd/>
              </a:ln>
            </p:spPr>
            <p:txBody>
              <a:bodyPr/>
              <a:lstStyle/>
              <a:p>
                <a:endParaRPr lang="de-DE" dirty="0"/>
              </a:p>
            </p:txBody>
          </p:sp>
          <p:sp>
            <p:nvSpPr>
              <p:cNvPr id="234" name="Freeform 236"/>
              <p:cNvSpPr>
                <a:spLocks noEditPoints="1"/>
              </p:cNvSpPr>
              <p:nvPr/>
            </p:nvSpPr>
            <p:spPr bwMode="auto">
              <a:xfrm>
                <a:off x="1822" y="1843"/>
                <a:ext cx="22" cy="35"/>
              </a:xfrm>
              <a:custGeom>
                <a:avLst/>
                <a:gdLst/>
                <a:ahLst/>
                <a:cxnLst>
                  <a:cxn ang="0">
                    <a:pos x="2" y="14"/>
                  </a:cxn>
                  <a:cxn ang="0">
                    <a:pos x="12" y="24"/>
                  </a:cxn>
                  <a:cxn ang="0">
                    <a:pos x="14" y="10"/>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0"/>
                    </a:cubicBezTo>
                    <a:cubicBezTo>
                      <a:pt x="11" y="4"/>
                      <a:pt x="7" y="0"/>
                      <a:pt x="4" y="1"/>
                    </a:cubicBezTo>
                    <a:cubicBezTo>
                      <a:pt x="1" y="2"/>
                      <a:pt x="0" y="8"/>
                      <a:pt x="2" y="14"/>
                    </a:cubicBezTo>
                    <a:close/>
                    <a:moveTo>
                      <a:pt x="4" y="14"/>
                    </a:moveTo>
                    <a:cubicBezTo>
                      <a:pt x="3" y="9"/>
                      <a:pt x="3" y="6"/>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35" name="Freeform 237"/>
              <p:cNvSpPr>
                <a:spLocks/>
              </p:cNvSpPr>
              <p:nvPr/>
            </p:nvSpPr>
            <p:spPr bwMode="auto">
              <a:xfrm>
                <a:off x="1818" y="1838"/>
                <a:ext cx="7" cy="14"/>
              </a:xfrm>
              <a:custGeom>
                <a:avLst/>
                <a:gdLst/>
                <a:ahLst/>
                <a:cxnLst>
                  <a:cxn ang="0">
                    <a:pos x="0" y="0"/>
                  </a:cxn>
                  <a:cxn ang="0">
                    <a:pos x="3" y="1"/>
                  </a:cxn>
                  <a:cxn ang="0">
                    <a:pos x="3" y="5"/>
                  </a:cxn>
                  <a:cxn ang="0">
                    <a:pos x="5" y="8"/>
                  </a:cxn>
                  <a:cxn ang="0">
                    <a:pos x="4" y="10"/>
                  </a:cxn>
                  <a:cxn ang="0">
                    <a:pos x="2" y="5"/>
                  </a:cxn>
                  <a:cxn ang="0">
                    <a:pos x="0" y="0"/>
                  </a:cxn>
                </a:cxnLst>
                <a:rect l="0" t="0" r="r" b="b"/>
                <a:pathLst>
                  <a:path w="5" h="10">
                    <a:moveTo>
                      <a:pt x="0" y="0"/>
                    </a:moveTo>
                    <a:cubicBezTo>
                      <a:pt x="1" y="0"/>
                      <a:pt x="2" y="1"/>
                      <a:pt x="3" y="1"/>
                    </a:cubicBezTo>
                    <a:cubicBezTo>
                      <a:pt x="3" y="2"/>
                      <a:pt x="3" y="4"/>
                      <a:pt x="3" y="5"/>
                    </a:cubicBezTo>
                    <a:cubicBezTo>
                      <a:pt x="4" y="6"/>
                      <a:pt x="4" y="7"/>
                      <a:pt x="5" y="8"/>
                    </a:cubicBezTo>
                    <a:cubicBezTo>
                      <a:pt x="4" y="8"/>
                      <a:pt x="4" y="9"/>
                      <a:pt x="4" y="10"/>
                    </a:cubicBezTo>
                    <a:cubicBezTo>
                      <a:pt x="3" y="9"/>
                      <a:pt x="2" y="7"/>
                      <a:pt x="2" y="5"/>
                    </a:cubicBezTo>
                    <a:cubicBezTo>
                      <a:pt x="1" y="3"/>
                      <a:pt x="1" y="1"/>
                      <a:pt x="0" y="0"/>
                    </a:cubicBezTo>
                    <a:close/>
                  </a:path>
                </a:pathLst>
              </a:custGeom>
              <a:solidFill>
                <a:srgbClr val="808080"/>
              </a:solidFill>
              <a:ln w="9525">
                <a:noFill/>
                <a:round/>
                <a:headEnd/>
                <a:tailEnd/>
              </a:ln>
            </p:spPr>
            <p:txBody>
              <a:bodyPr/>
              <a:lstStyle/>
              <a:p>
                <a:endParaRPr lang="de-DE" dirty="0"/>
              </a:p>
            </p:txBody>
          </p:sp>
          <p:sp>
            <p:nvSpPr>
              <p:cNvPr id="236" name="Freeform 238"/>
              <p:cNvSpPr>
                <a:spLocks/>
              </p:cNvSpPr>
              <p:nvPr/>
            </p:nvSpPr>
            <p:spPr bwMode="auto">
              <a:xfrm>
                <a:off x="1818" y="1827"/>
                <a:ext cx="18" cy="32"/>
              </a:xfrm>
              <a:custGeom>
                <a:avLst/>
                <a:gdLst/>
                <a:ahLst/>
                <a:cxnLst>
                  <a:cxn ang="0">
                    <a:pos x="7" y="18"/>
                  </a:cxn>
                  <a:cxn ang="0">
                    <a:pos x="9" y="19"/>
                  </a:cxn>
                  <a:cxn ang="0">
                    <a:pos x="10" y="17"/>
                  </a:cxn>
                  <a:cxn ang="0">
                    <a:pos x="10" y="14"/>
                  </a:cxn>
                  <a:cxn ang="0">
                    <a:pos x="10" y="10"/>
                  </a:cxn>
                  <a:cxn ang="0">
                    <a:pos x="8" y="7"/>
                  </a:cxn>
                  <a:cxn ang="0">
                    <a:pos x="6" y="5"/>
                  </a:cxn>
                  <a:cxn ang="0">
                    <a:pos x="4" y="4"/>
                  </a:cxn>
                  <a:cxn ang="0">
                    <a:pos x="3" y="6"/>
                  </a:cxn>
                  <a:cxn ang="0">
                    <a:pos x="0" y="4"/>
                  </a:cxn>
                  <a:cxn ang="0">
                    <a:pos x="2" y="0"/>
                  </a:cxn>
                  <a:cxn ang="0">
                    <a:pos x="6" y="2"/>
                  </a:cxn>
                  <a:cxn ang="0">
                    <a:pos x="9" y="5"/>
                  </a:cxn>
                  <a:cxn ang="0">
                    <a:pos x="11" y="10"/>
                  </a:cxn>
                  <a:cxn ang="0">
                    <a:pos x="12" y="15"/>
                  </a:cxn>
                  <a:cxn ang="0">
                    <a:pos x="13" y="19"/>
                  </a:cxn>
                  <a:cxn ang="0">
                    <a:pos x="10" y="23"/>
                  </a:cxn>
                  <a:cxn ang="0">
                    <a:pos x="6" y="21"/>
                  </a:cxn>
                  <a:cxn ang="0">
                    <a:pos x="7" y="18"/>
                  </a:cxn>
                </a:cxnLst>
                <a:rect l="0" t="0" r="r" b="b"/>
                <a:pathLst>
                  <a:path w="13" h="23">
                    <a:moveTo>
                      <a:pt x="7" y="18"/>
                    </a:moveTo>
                    <a:cubicBezTo>
                      <a:pt x="8" y="19"/>
                      <a:pt x="8" y="19"/>
                      <a:pt x="9" y="19"/>
                    </a:cubicBezTo>
                    <a:cubicBezTo>
                      <a:pt x="10" y="19"/>
                      <a:pt x="10" y="18"/>
                      <a:pt x="10" y="17"/>
                    </a:cubicBezTo>
                    <a:cubicBezTo>
                      <a:pt x="11" y="16"/>
                      <a:pt x="11" y="15"/>
                      <a:pt x="10" y="14"/>
                    </a:cubicBezTo>
                    <a:cubicBezTo>
                      <a:pt x="10" y="13"/>
                      <a:pt x="10" y="12"/>
                      <a:pt x="10" y="10"/>
                    </a:cubicBezTo>
                    <a:cubicBezTo>
                      <a:pt x="9" y="9"/>
                      <a:pt x="9" y="8"/>
                      <a:pt x="8" y="7"/>
                    </a:cubicBezTo>
                    <a:cubicBezTo>
                      <a:pt x="7" y="6"/>
                      <a:pt x="7" y="5"/>
                      <a:pt x="6" y="5"/>
                    </a:cubicBezTo>
                    <a:cubicBezTo>
                      <a:pt x="5" y="4"/>
                      <a:pt x="4" y="4"/>
                      <a:pt x="4" y="4"/>
                    </a:cubicBezTo>
                    <a:cubicBezTo>
                      <a:pt x="3" y="4"/>
                      <a:pt x="3" y="5"/>
                      <a:pt x="3" y="6"/>
                    </a:cubicBezTo>
                    <a:cubicBezTo>
                      <a:pt x="2" y="5"/>
                      <a:pt x="1" y="5"/>
                      <a:pt x="0" y="4"/>
                    </a:cubicBezTo>
                    <a:cubicBezTo>
                      <a:pt x="1" y="2"/>
                      <a:pt x="1" y="0"/>
                      <a:pt x="2" y="0"/>
                    </a:cubicBezTo>
                    <a:cubicBezTo>
                      <a:pt x="4" y="0"/>
                      <a:pt x="5" y="0"/>
                      <a:pt x="6" y="2"/>
                    </a:cubicBezTo>
                    <a:cubicBezTo>
                      <a:pt x="7" y="2"/>
                      <a:pt x="8" y="3"/>
                      <a:pt x="9" y="5"/>
                    </a:cubicBezTo>
                    <a:cubicBezTo>
                      <a:pt x="10" y="6"/>
                      <a:pt x="10" y="8"/>
                      <a:pt x="11" y="10"/>
                    </a:cubicBezTo>
                    <a:cubicBezTo>
                      <a:pt x="12" y="12"/>
                      <a:pt x="12" y="14"/>
                      <a:pt x="12" y="15"/>
                    </a:cubicBezTo>
                    <a:cubicBezTo>
                      <a:pt x="13" y="17"/>
                      <a:pt x="13" y="18"/>
                      <a:pt x="13" y="19"/>
                    </a:cubicBezTo>
                    <a:cubicBezTo>
                      <a:pt x="12" y="21"/>
                      <a:pt x="12" y="23"/>
                      <a:pt x="10" y="23"/>
                    </a:cubicBezTo>
                    <a:cubicBezTo>
                      <a:pt x="9" y="23"/>
                      <a:pt x="8" y="23"/>
                      <a:pt x="6" y="21"/>
                    </a:cubicBezTo>
                    <a:cubicBezTo>
                      <a:pt x="6" y="20"/>
                      <a:pt x="7" y="19"/>
                      <a:pt x="7" y="18"/>
                    </a:cubicBezTo>
                    <a:close/>
                  </a:path>
                </a:pathLst>
              </a:custGeom>
              <a:solidFill>
                <a:srgbClr val="808080"/>
              </a:solidFill>
              <a:ln w="9525">
                <a:noFill/>
                <a:round/>
                <a:headEnd/>
                <a:tailEnd/>
              </a:ln>
            </p:spPr>
            <p:txBody>
              <a:bodyPr/>
              <a:lstStyle/>
              <a:p>
                <a:endParaRPr lang="de-DE" dirty="0"/>
              </a:p>
            </p:txBody>
          </p:sp>
          <p:sp>
            <p:nvSpPr>
              <p:cNvPr id="237" name="Freeform 239"/>
              <p:cNvSpPr>
                <a:spLocks noEditPoints="1"/>
              </p:cNvSpPr>
              <p:nvPr/>
            </p:nvSpPr>
            <p:spPr bwMode="auto">
              <a:xfrm>
                <a:off x="1834" y="1880"/>
                <a:ext cx="23" cy="35"/>
              </a:xfrm>
              <a:custGeom>
                <a:avLst/>
                <a:gdLst/>
                <a:ahLst/>
                <a:cxnLst>
                  <a:cxn ang="0">
                    <a:pos x="2" y="14"/>
                  </a:cxn>
                  <a:cxn ang="0">
                    <a:pos x="12" y="24"/>
                  </a:cxn>
                  <a:cxn ang="0">
                    <a:pos x="14" y="10"/>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0"/>
                    </a:cubicBezTo>
                    <a:cubicBezTo>
                      <a:pt x="11" y="4"/>
                      <a:pt x="7" y="0"/>
                      <a:pt x="4" y="1"/>
                    </a:cubicBezTo>
                    <a:cubicBezTo>
                      <a:pt x="1" y="2"/>
                      <a:pt x="0" y="8"/>
                      <a:pt x="2" y="14"/>
                    </a:cubicBezTo>
                    <a:close/>
                    <a:moveTo>
                      <a:pt x="4" y="14"/>
                    </a:moveTo>
                    <a:cubicBezTo>
                      <a:pt x="3" y="9"/>
                      <a:pt x="3" y="5"/>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38" name="Freeform 240"/>
              <p:cNvSpPr>
                <a:spLocks/>
              </p:cNvSpPr>
              <p:nvPr/>
            </p:nvSpPr>
            <p:spPr bwMode="auto">
              <a:xfrm>
                <a:off x="1832" y="1873"/>
                <a:ext cx="5" cy="15"/>
              </a:xfrm>
              <a:custGeom>
                <a:avLst/>
                <a:gdLst/>
                <a:ahLst/>
                <a:cxnLst>
                  <a:cxn ang="0">
                    <a:pos x="0" y="0"/>
                  </a:cxn>
                  <a:cxn ang="0">
                    <a:pos x="2" y="2"/>
                  </a:cxn>
                  <a:cxn ang="0">
                    <a:pos x="2" y="6"/>
                  </a:cxn>
                  <a:cxn ang="0">
                    <a:pos x="4" y="8"/>
                  </a:cxn>
                  <a:cxn ang="0">
                    <a:pos x="3" y="11"/>
                  </a:cxn>
                  <a:cxn ang="0">
                    <a:pos x="1" y="6"/>
                  </a:cxn>
                  <a:cxn ang="0">
                    <a:pos x="0" y="0"/>
                  </a:cxn>
                </a:cxnLst>
                <a:rect l="0" t="0" r="r" b="b"/>
                <a:pathLst>
                  <a:path w="4" h="11">
                    <a:moveTo>
                      <a:pt x="0" y="0"/>
                    </a:moveTo>
                    <a:cubicBezTo>
                      <a:pt x="0" y="1"/>
                      <a:pt x="1" y="2"/>
                      <a:pt x="2" y="2"/>
                    </a:cubicBezTo>
                    <a:cubicBezTo>
                      <a:pt x="2" y="3"/>
                      <a:pt x="2" y="4"/>
                      <a:pt x="2" y="6"/>
                    </a:cubicBezTo>
                    <a:cubicBezTo>
                      <a:pt x="3" y="7"/>
                      <a:pt x="3" y="8"/>
                      <a:pt x="4" y="8"/>
                    </a:cubicBezTo>
                    <a:cubicBezTo>
                      <a:pt x="3" y="9"/>
                      <a:pt x="3" y="10"/>
                      <a:pt x="3" y="11"/>
                    </a:cubicBezTo>
                    <a:cubicBezTo>
                      <a:pt x="2" y="10"/>
                      <a:pt x="1"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39" name="Freeform 241"/>
              <p:cNvSpPr>
                <a:spLocks/>
              </p:cNvSpPr>
              <p:nvPr/>
            </p:nvSpPr>
            <p:spPr bwMode="auto">
              <a:xfrm>
                <a:off x="1830" y="1863"/>
                <a:ext cx="18" cy="32"/>
              </a:xfrm>
              <a:custGeom>
                <a:avLst/>
                <a:gdLst/>
                <a:ahLst/>
                <a:cxnLst>
                  <a:cxn ang="0">
                    <a:pos x="7" y="18"/>
                  </a:cxn>
                  <a:cxn ang="0">
                    <a:pos x="9" y="19"/>
                  </a:cxn>
                  <a:cxn ang="0">
                    <a:pos x="10" y="17"/>
                  </a:cxn>
                  <a:cxn ang="0">
                    <a:pos x="10" y="14"/>
                  </a:cxn>
                  <a:cxn ang="0">
                    <a:pos x="10" y="10"/>
                  </a:cxn>
                  <a:cxn ang="0">
                    <a:pos x="8" y="7"/>
                  </a:cxn>
                  <a:cxn ang="0">
                    <a:pos x="6" y="5"/>
                  </a:cxn>
                  <a:cxn ang="0">
                    <a:pos x="4" y="4"/>
                  </a:cxn>
                  <a:cxn ang="0">
                    <a:pos x="3" y="6"/>
                  </a:cxn>
                  <a:cxn ang="0">
                    <a:pos x="0" y="4"/>
                  </a:cxn>
                  <a:cxn ang="0">
                    <a:pos x="3" y="0"/>
                  </a:cxn>
                  <a:cxn ang="0">
                    <a:pos x="6" y="2"/>
                  </a:cxn>
                  <a:cxn ang="0">
                    <a:pos x="9" y="5"/>
                  </a:cxn>
                  <a:cxn ang="0">
                    <a:pos x="11" y="10"/>
                  </a:cxn>
                  <a:cxn ang="0">
                    <a:pos x="13" y="15"/>
                  </a:cxn>
                  <a:cxn ang="0">
                    <a:pos x="13" y="19"/>
                  </a:cxn>
                  <a:cxn ang="0">
                    <a:pos x="11" y="23"/>
                  </a:cxn>
                  <a:cxn ang="0">
                    <a:pos x="7" y="21"/>
                  </a:cxn>
                  <a:cxn ang="0">
                    <a:pos x="7" y="18"/>
                  </a:cxn>
                </a:cxnLst>
                <a:rect l="0" t="0" r="r" b="b"/>
                <a:pathLst>
                  <a:path w="13" h="23">
                    <a:moveTo>
                      <a:pt x="7" y="18"/>
                    </a:moveTo>
                    <a:cubicBezTo>
                      <a:pt x="8" y="19"/>
                      <a:pt x="9" y="19"/>
                      <a:pt x="9" y="19"/>
                    </a:cubicBezTo>
                    <a:cubicBezTo>
                      <a:pt x="10" y="19"/>
                      <a:pt x="10" y="18"/>
                      <a:pt x="10" y="17"/>
                    </a:cubicBezTo>
                    <a:cubicBezTo>
                      <a:pt x="11" y="16"/>
                      <a:pt x="11" y="15"/>
                      <a:pt x="10" y="14"/>
                    </a:cubicBezTo>
                    <a:cubicBezTo>
                      <a:pt x="10" y="13"/>
                      <a:pt x="10" y="11"/>
                      <a:pt x="10" y="10"/>
                    </a:cubicBezTo>
                    <a:cubicBezTo>
                      <a:pt x="9" y="9"/>
                      <a:pt x="9" y="8"/>
                      <a:pt x="8" y="7"/>
                    </a:cubicBezTo>
                    <a:cubicBezTo>
                      <a:pt x="8" y="6"/>
                      <a:pt x="7" y="5"/>
                      <a:pt x="6" y="5"/>
                    </a:cubicBezTo>
                    <a:cubicBezTo>
                      <a:pt x="5" y="4"/>
                      <a:pt x="4" y="4"/>
                      <a:pt x="4" y="4"/>
                    </a:cubicBezTo>
                    <a:cubicBezTo>
                      <a:pt x="3" y="4"/>
                      <a:pt x="3" y="5"/>
                      <a:pt x="3" y="6"/>
                    </a:cubicBezTo>
                    <a:cubicBezTo>
                      <a:pt x="2" y="5"/>
                      <a:pt x="1" y="5"/>
                      <a:pt x="0" y="4"/>
                    </a:cubicBezTo>
                    <a:cubicBezTo>
                      <a:pt x="1" y="2"/>
                      <a:pt x="1" y="0"/>
                      <a:pt x="3" y="0"/>
                    </a:cubicBezTo>
                    <a:cubicBezTo>
                      <a:pt x="4" y="0"/>
                      <a:pt x="5" y="0"/>
                      <a:pt x="6" y="2"/>
                    </a:cubicBezTo>
                    <a:cubicBezTo>
                      <a:pt x="7" y="2"/>
                      <a:pt x="8" y="3"/>
                      <a:pt x="9" y="5"/>
                    </a:cubicBezTo>
                    <a:cubicBezTo>
                      <a:pt x="10" y="6"/>
                      <a:pt x="11" y="8"/>
                      <a:pt x="11" y="10"/>
                    </a:cubicBezTo>
                    <a:cubicBezTo>
                      <a:pt x="12" y="12"/>
                      <a:pt x="12" y="14"/>
                      <a:pt x="13" y="15"/>
                    </a:cubicBezTo>
                    <a:cubicBezTo>
                      <a:pt x="13" y="17"/>
                      <a:pt x="13" y="18"/>
                      <a:pt x="13" y="19"/>
                    </a:cubicBezTo>
                    <a:cubicBezTo>
                      <a:pt x="12" y="21"/>
                      <a:pt x="12" y="23"/>
                      <a:pt x="11" y="23"/>
                    </a:cubicBezTo>
                    <a:cubicBezTo>
                      <a:pt x="9" y="23"/>
                      <a:pt x="8" y="23"/>
                      <a:pt x="7" y="21"/>
                    </a:cubicBezTo>
                    <a:cubicBezTo>
                      <a:pt x="6" y="20"/>
                      <a:pt x="7" y="19"/>
                      <a:pt x="7" y="18"/>
                    </a:cubicBezTo>
                    <a:close/>
                  </a:path>
                </a:pathLst>
              </a:custGeom>
              <a:solidFill>
                <a:srgbClr val="808080"/>
              </a:solidFill>
              <a:ln w="9525">
                <a:noFill/>
                <a:round/>
                <a:headEnd/>
                <a:tailEnd/>
              </a:ln>
            </p:spPr>
            <p:txBody>
              <a:bodyPr/>
              <a:lstStyle/>
              <a:p>
                <a:endParaRPr lang="de-DE" dirty="0"/>
              </a:p>
            </p:txBody>
          </p:sp>
          <p:sp>
            <p:nvSpPr>
              <p:cNvPr id="240" name="Freeform 242"/>
              <p:cNvSpPr>
                <a:spLocks noEditPoints="1"/>
              </p:cNvSpPr>
              <p:nvPr/>
            </p:nvSpPr>
            <p:spPr bwMode="auto">
              <a:xfrm>
                <a:off x="1847" y="1916"/>
                <a:ext cx="22" cy="35"/>
              </a:xfrm>
              <a:custGeom>
                <a:avLst/>
                <a:gdLst/>
                <a:ahLst/>
                <a:cxnLst>
                  <a:cxn ang="0">
                    <a:pos x="2" y="14"/>
                  </a:cxn>
                  <a:cxn ang="0">
                    <a:pos x="12" y="24"/>
                  </a:cxn>
                  <a:cxn ang="0">
                    <a:pos x="14" y="10"/>
                  </a:cxn>
                  <a:cxn ang="0">
                    <a:pos x="4" y="1"/>
                  </a:cxn>
                  <a:cxn ang="0">
                    <a:pos x="2" y="14"/>
                  </a:cxn>
                  <a:cxn ang="0">
                    <a:pos x="4" y="13"/>
                  </a:cxn>
                  <a:cxn ang="0">
                    <a:pos x="5" y="5"/>
                  </a:cxn>
                  <a:cxn ang="0">
                    <a:pos x="12" y="11"/>
                  </a:cxn>
                  <a:cxn ang="0">
                    <a:pos x="11" y="20"/>
                  </a:cxn>
                  <a:cxn ang="0">
                    <a:pos x="4" y="13"/>
                  </a:cxn>
                </a:cxnLst>
                <a:rect l="0" t="0" r="r" b="b"/>
                <a:pathLst>
                  <a:path w="16" h="25">
                    <a:moveTo>
                      <a:pt x="2" y="14"/>
                    </a:moveTo>
                    <a:cubicBezTo>
                      <a:pt x="5" y="20"/>
                      <a:pt x="9" y="25"/>
                      <a:pt x="12" y="24"/>
                    </a:cubicBezTo>
                    <a:cubicBezTo>
                      <a:pt x="15" y="23"/>
                      <a:pt x="16" y="17"/>
                      <a:pt x="14" y="10"/>
                    </a:cubicBezTo>
                    <a:cubicBezTo>
                      <a:pt x="11" y="4"/>
                      <a:pt x="7" y="0"/>
                      <a:pt x="4" y="1"/>
                    </a:cubicBezTo>
                    <a:cubicBezTo>
                      <a:pt x="1" y="2"/>
                      <a:pt x="0" y="8"/>
                      <a:pt x="2" y="14"/>
                    </a:cubicBezTo>
                    <a:close/>
                    <a:moveTo>
                      <a:pt x="4" y="13"/>
                    </a:moveTo>
                    <a:cubicBezTo>
                      <a:pt x="3" y="9"/>
                      <a:pt x="3" y="5"/>
                      <a:pt x="5" y="5"/>
                    </a:cubicBezTo>
                    <a:cubicBezTo>
                      <a:pt x="7" y="4"/>
                      <a:pt x="10" y="7"/>
                      <a:pt x="12" y="11"/>
                    </a:cubicBezTo>
                    <a:cubicBezTo>
                      <a:pt x="13" y="15"/>
                      <a:pt x="13" y="19"/>
                      <a:pt x="11" y="20"/>
                    </a:cubicBezTo>
                    <a:cubicBezTo>
                      <a:pt x="9" y="20"/>
                      <a:pt x="6" y="18"/>
                      <a:pt x="4" y="13"/>
                    </a:cubicBezTo>
                    <a:close/>
                  </a:path>
                </a:pathLst>
              </a:custGeom>
              <a:solidFill>
                <a:srgbClr val="B3B3B3"/>
              </a:solidFill>
              <a:ln w="9525">
                <a:noFill/>
                <a:round/>
                <a:headEnd/>
                <a:tailEnd/>
              </a:ln>
            </p:spPr>
            <p:txBody>
              <a:bodyPr/>
              <a:lstStyle/>
              <a:p>
                <a:endParaRPr lang="de-DE" dirty="0"/>
              </a:p>
            </p:txBody>
          </p:sp>
          <p:sp>
            <p:nvSpPr>
              <p:cNvPr id="241" name="Freeform 243"/>
              <p:cNvSpPr>
                <a:spLocks/>
              </p:cNvSpPr>
              <p:nvPr/>
            </p:nvSpPr>
            <p:spPr bwMode="auto">
              <a:xfrm>
                <a:off x="1844" y="1909"/>
                <a:ext cx="6" cy="16"/>
              </a:xfrm>
              <a:custGeom>
                <a:avLst/>
                <a:gdLst/>
                <a:ahLst/>
                <a:cxnLst>
                  <a:cxn ang="0">
                    <a:pos x="0" y="0"/>
                  </a:cxn>
                  <a:cxn ang="0">
                    <a:pos x="2" y="2"/>
                  </a:cxn>
                  <a:cxn ang="0">
                    <a:pos x="2" y="5"/>
                  </a:cxn>
                  <a:cxn ang="0">
                    <a:pos x="4" y="8"/>
                  </a:cxn>
                  <a:cxn ang="0">
                    <a:pos x="3" y="11"/>
                  </a:cxn>
                  <a:cxn ang="0">
                    <a:pos x="1" y="6"/>
                  </a:cxn>
                  <a:cxn ang="0">
                    <a:pos x="0" y="0"/>
                  </a:cxn>
                </a:cxnLst>
                <a:rect l="0" t="0" r="r" b="b"/>
                <a:pathLst>
                  <a:path w="4" h="11">
                    <a:moveTo>
                      <a:pt x="0" y="0"/>
                    </a:moveTo>
                    <a:cubicBezTo>
                      <a:pt x="0" y="1"/>
                      <a:pt x="1" y="2"/>
                      <a:pt x="2" y="2"/>
                    </a:cubicBezTo>
                    <a:cubicBezTo>
                      <a:pt x="2" y="3"/>
                      <a:pt x="2" y="4"/>
                      <a:pt x="2" y="5"/>
                    </a:cubicBezTo>
                    <a:cubicBezTo>
                      <a:pt x="3" y="7"/>
                      <a:pt x="3" y="8"/>
                      <a:pt x="4" y="8"/>
                    </a:cubicBezTo>
                    <a:cubicBezTo>
                      <a:pt x="3" y="9"/>
                      <a:pt x="3" y="10"/>
                      <a:pt x="3" y="11"/>
                    </a:cubicBezTo>
                    <a:cubicBezTo>
                      <a:pt x="2" y="10"/>
                      <a:pt x="1"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42" name="Freeform 244"/>
              <p:cNvSpPr>
                <a:spLocks/>
              </p:cNvSpPr>
              <p:nvPr/>
            </p:nvSpPr>
            <p:spPr bwMode="auto">
              <a:xfrm>
                <a:off x="1843" y="1898"/>
                <a:ext cx="18" cy="34"/>
              </a:xfrm>
              <a:custGeom>
                <a:avLst/>
                <a:gdLst/>
                <a:ahLst/>
                <a:cxnLst>
                  <a:cxn ang="0">
                    <a:pos x="7" y="19"/>
                  </a:cxn>
                  <a:cxn ang="0">
                    <a:pos x="9" y="20"/>
                  </a:cxn>
                  <a:cxn ang="0">
                    <a:pos x="10" y="18"/>
                  </a:cxn>
                  <a:cxn ang="0">
                    <a:pos x="10" y="14"/>
                  </a:cxn>
                  <a:cxn ang="0">
                    <a:pos x="10" y="11"/>
                  </a:cxn>
                  <a:cxn ang="0">
                    <a:pos x="8" y="8"/>
                  </a:cxn>
                  <a:cxn ang="0">
                    <a:pos x="6" y="5"/>
                  </a:cxn>
                  <a:cxn ang="0">
                    <a:pos x="4" y="5"/>
                  </a:cxn>
                  <a:cxn ang="0">
                    <a:pos x="3" y="7"/>
                  </a:cxn>
                  <a:cxn ang="0">
                    <a:pos x="0" y="5"/>
                  </a:cxn>
                  <a:cxn ang="0">
                    <a:pos x="3" y="1"/>
                  </a:cxn>
                  <a:cxn ang="0">
                    <a:pos x="6" y="2"/>
                  </a:cxn>
                  <a:cxn ang="0">
                    <a:pos x="9" y="5"/>
                  </a:cxn>
                  <a:cxn ang="0">
                    <a:pos x="11" y="11"/>
                  </a:cxn>
                  <a:cxn ang="0">
                    <a:pos x="13" y="16"/>
                  </a:cxn>
                  <a:cxn ang="0">
                    <a:pos x="13" y="20"/>
                  </a:cxn>
                  <a:cxn ang="0">
                    <a:pos x="11" y="24"/>
                  </a:cxn>
                  <a:cxn ang="0">
                    <a:pos x="7" y="22"/>
                  </a:cxn>
                  <a:cxn ang="0">
                    <a:pos x="7" y="19"/>
                  </a:cxn>
                </a:cxnLst>
                <a:rect l="0" t="0" r="r" b="b"/>
                <a:pathLst>
                  <a:path w="13" h="24">
                    <a:moveTo>
                      <a:pt x="7" y="19"/>
                    </a:moveTo>
                    <a:cubicBezTo>
                      <a:pt x="8" y="20"/>
                      <a:pt x="9" y="20"/>
                      <a:pt x="9" y="20"/>
                    </a:cubicBezTo>
                    <a:cubicBezTo>
                      <a:pt x="10" y="20"/>
                      <a:pt x="10" y="19"/>
                      <a:pt x="10" y="18"/>
                    </a:cubicBezTo>
                    <a:cubicBezTo>
                      <a:pt x="11" y="17"/>
                      <a:pt x="11" y="16"/>
                      <a:pt x="10" y="14"/>
                    </a:cubicBezTo>
                    <a:cubicBezTo>
                      <a:pt x="10" y="13"/>
                      <a:pt x="10" y="12"/>
                      <a:pt x="10" y="11"/>
                    </a:cubicBezTo>
                    <a:cubicBezTo>
                      <a:pt x="9" y="10"/>
                      <a:pt x="9" y="9"/>
                      <a:pt x="8" y="8"/>
                    </a:cubicBezTo>
                    <a:cubicBezTo>
                      <a:pt x="8" y="7"/>
                      <a:pt x="7" y="6"/>
                      <a:pt x="6" y="5"/>
                    </a:cubicBezTo>
                    <a:cubicBezTo>
                      <a:pt x="5" y="5"/>
                      <a:pt x="4" y="4"/>
                      <a:pt x="4" y="5"/>
                    </a:cubicBezTo>
                    <a:cubicBezTo>
                      <a:pt x="3" y="5"/>
                      <a:pt x="3" y="6"/>
                      <a:pt x="3" y="7"/>
                    </a:cubicBezTo>
                    <a:cubicBezTo>
                      <a:pt x="2" y="6"/>
                      <a:pt x="1" y="6"/>
                      <a:pt x="0" y="5"/>
                    </a:cubicBezTo>
                    <a:cubicBezTo>
                      <a:pt x="1" y="3"/>
                      <a:pt x="1" y="1"/>
                      <a:pt x="3" y="1"/>
                    </a:cubicBezTo>
                    <a:cubicBezTo>
                      <a:pt x="4" y="0"/>
                      <a:pt x="5" y="1"/>
                      <a:pt x="6" y="2"/>
                    </a:cubicBezTo>
                    <a:cubicBezTo>
                      <a:pt x="7" y="3"/>
                      <a:pt x="8" y="4"/>
                      <a:pt x="9" y="5"/>
                    </a:cubicBezTo>
                    <a:cubicBezTo>
                      <a:pt x="10" y="7"/>
                      <a:pt x="11" y="9"/>
                      <a:pt x="11" y="11"/>
                    </a:cubicBezTo>
                    <a:cubicBezTo>
                      <a:pt x="12" y="13"/>
                      <a:pt x="12" y="14"/>
                      <a:pt x="13" y="16"/>
                    </a:cubicBezTo>
                    <a:cubicBezTo>
                      <a:pt x="13" y="18"/>
                      <a:pt x="13" y="19"/>
                      <a:pt x="13" y="20"/>
                    </a:cubicBezTo>
                    <a:cubicBezTo>
                      <a:pt x="12" y="22"/>
                      <a:pt x="12" y="23"/>
                      <a:pt x="11" y="24"/>
                    </a:cubicBezTo>
                    <a:cubicBezTo>
                      <a:pt x="9" y="24"/>
                      <a:pt x="8" y="23"/>
                      <a:pt x="7" y="22"/>
                    </a:cubicBezTo>
                    <a:cubicBezTo>
                      <a:pt x="6" y="21"/>
                      <a:pt x="7" y="20"/>
                      <a:pt x="7" y="19"/>
                    </a:cubicBezTo>
                    <a:close/>
                  </a:path>
                </a:pathLst>
              </a:custGeom>
              <a:solidFill>
                <a:srgbClr val="808080"/>
              </a:solidFill>
              <a:ln w="9525">
                <a:noFill/>
                <a:round/>
                <a:headEnd/>
                <a:tailEnd/>
              </a:ln>
            </p:spPr>
            <p:txBody>
              <a:bodyPr/>
              <a:lstStyle/>
              <a:p>
                <a:endParaRPr lang="de-DE" dirty="0"/>
              </a:p>
            </p:txBody>
          </p:sp>
          <p:sp>
            <p:nvSpPr>
              <p:cNvPr id="243" name="Freeform 245"/>
              <p:cNvSpPr>
                <a:spLocks noEditPoints="1"/>
              </p:cNvSpPr>
              <p:nvPr/>
            </p:nvSpPr>
            <p:spPr bwMode="auto">
              <a:xfrm>
                <a:off x="1860" y="1953"/>
                <a:ext cx="22" cy="35"/>
              </a:xfrm>
              <a:custGeom>
                <a:avLst/>
                <a:gdLst/>
                <a:ahLst/>
                <a:cxnLst>
                  <a:cxn ang="0">
                    <a:pos x="3" y="14"/>
                  </a:cxn>
                  <a:cxn ang="0">
                    <a:pos x="12" y="24"/>
                  </a:cxn>
                  <a:cxn ang="0">
                    <a:pos x="14" y="10"/>
                  </a:cxn>
                  <a:cxn ang="0">
                    <a:pos x="4" y="1"/>
                  </a:cxn>
                  <a:cxn ang="0">
                    <a:pos x="3" y="14"/>
                  </a:cxn>
                  <a:cxn ang="0">
                    <a:pos x="4" y="13"/>
                  </a:cxn>
                  <a:cxn ang="0">
                    <a:pos x="5" y="5"/>
                  </a:cxn>
                  <a:cxn ang="0">
                    <a:pos x="12" y="11"/>
                  </a:cxn>
                  <a:cxn ang="0">
                    <a:pos x="11" y="20"/>
                  </a:cxn>
                  <a:cxn ang="0">
                    <a:pos x="4" y="13"/>
                  </a:cxn>
                </a:cxnLst>
                <a:rect l="0" t="0" r="r" b="b"/>
                <a:pathLst>
                  <a:path w="16" h="25">
                    <a:moveTo>
                      <a:pt x="3" y="14"/>
                    </a:moveTo>
                    <a:cubicBezTo>
                      <a:pt x="5" y="20"/>
                      <a:pt x="9" y="25"/>
                      <a:pt x="12" y="24"/>
                    </a:cubicBezTo>
                    <a:cubicBezTo>
                      <a:pt x="15" y="22"/>
                      <a:pt x="16" y="16"/>
                      <a:pt x="14" y="10"/>
                    </a:cubicBezTo>
                    <a:cubicBezTo>
                      <a:pt x="11" y="4"/>
                      <a:pt x="7" y="0"/>
                      <a:pt x="4" y="1"/>
                    </a:cubicBezTo>
                    <a:cubicBezTo>
                      <a:pt x="1" y="2"/>
                      <a:pt x="0" y="8"/>
                      <a:pt x="3" y="14"/>
                    </a:cubicBezTo>
                    <a:close/>
                    <a:moveTo>
                      <a:pt x="4" y="13"/>
                    </a:moveTo>
                    <a:cubicBezTo>
                      <a:pt x="3" y="9"/>
                      <a:pt x="3" y="5"/>
                      <a:pt x="5" y="5"/>
                    </a:cubicBezTo>
                    <a:cubicBezTo>
                      <a:pt x="7" y="4"/>
                      <a:pt x="10" y="7"/>
                      <a:pt x="12" y="11"/>
                    </a:cubicBezTo>
                    <a:cubicBezTo>
                      <a:pt x="13" y="15"/>
                      <a:pt x="13" y="19"/>
                      <a:pt x="11" y="20"/>
                    </a:cubicBezTo>
                    <a:cubicBezTo>
                      <a:pt x="9" y="20"/>
                      <a:pt x="6" y="18"/>
                      <a:pt x="4" y="13"/>
                    </a:cubicBezTo>
                    <a:close/>
                  </a:path>
                </a:pathLst>
              </a:custGeom>
              <a:solidFill>
                <a:srgbClr val="B3B3B3"/>
              </a:solidFill>
              <a:ln w="9525">
                <a:noFill/>
                <a:round/>
                <a:headEnd/>
                <a:tailEnd/>
              </a:ln>
            </p:spPr>
            <p:txBody>
              <a:bodyPr/>
              <a:lstStyle/>
              <a:p>
                <a:endParaRPr lang="de-DE" dirty="0"/>
              </a:p>
            </p:txBody>
          </p:sp>
          <p:sp>
            <p:nvSpPr>
              <p:cNvPr id="244" name="Freeform 246"/>
              <p:cNvSpPr>
                <a:spLocks/>
              </p:cNvSpPr>
              <p:nvPr/>
            </p:nvSpPr>
            <p:spPr bwMode="auto">
              <a:xfrm>
                <a:off x="1857" y="1946"/>
                <a:ext cx="5" cy="15"/>
              </a:xfrm>
              <a:custGeom>
                <a:avLst/>
                <a:gdLst/>
                <a:ahLst/>
                <a:cxnLst>
                  <a:cxn ang="0">
                    <a:pos x="0" y="0"/>
                  </a:cxn>
                  <a:cxn ang="0">
                    <a:pos x="2" y="2"/>
                  </a:cxn>
                  <a:cxn ang="0">
                    <a:pos x="2" y="5"/>
                  </a:cxn>
                  <a:cxn ang="0">
                    <a:pos x="4" y="8"/>
                  </a:cxn>
                  <a:cxn ang="0">
                    <a:pos x="3" y="11"/>
                  </a:cxn>
                  <a:cxn ang="0">
                    <a:pos x="1" y="6"/>
                  </a:cxn>
                  <a:cxn ang="0">
                    <a:pos x="0" y="0"/>
                  </a:cxn>
                </a:cxnLst>
                <a:rect l="0" t="0" r="r" b="b"/>
                <a:pathLst>
                  <a:path w="4" h="11">
                    <a:moveTo>
                      <a:pt x="0" y="0"/>
                    </a:moveTo>
                    <a:cubicBezTo>
                      <a:pt x="0" y="1"/>
                      <a:pt x="1" y="2"/>
                      <a:pt x="2" y="2"/>
                    </a:cubicBezTo>
                    <a:cubicBezTo>
                      <a:pt x="2" y="3"/>
                      <a:pt x="2" y="4"/>
                      <a:pt x="2" y="5"/>
                    </a:cubicBezTo>
                    <a:cubicBezTo>
                      <a:pt x="3" y="6"/>
                      <a:pt x="3" y="7"/>
                      <a:pt x="4" y="8"/>
                    </a:cubicBezTo>
                    <a:cubicBezTo>
                      <a:pt x="4"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45" name="Freeform 247"/>
              <p:cNvSpPr>
                <a:spLocks/>
              </p:cNvSpPr>
              <p:nvPr/>
            </p:nvSpPr>
            <p:spPr bwMode="auto">
              <a:xfrm>
                <a:off x="1857" y="1935"/>
                <a:ext cx="17" cy="33"/>
              </a:xfrm>
              <a:custGeom>
                <a:avLst/>
                <a:gdLst/>
                <a:ahLst/>
                <a:cxnLst>
                  <a:cxn ang="0">
                    <a:pos x="6" y="19"/>
                  </a:cxn>
                  <a:cxn ang="0">
                    <a:pos x="8" y="20"/>
                  </a:cxn>
                  <a:cxn ang="0">
                    <a:pos x="9" y="18"/>
                  </a:cxn>
                  <a:cxn ang="0">
                    <a:pos x="10" y="14"/>
                  </a:cxn>
                  <a:cxn ang="0">
                    <a:pos x="9" y="11"/>
                  </a:cxn>
                  <a:cxn ang="0">
                    <a:pos x="7" y="8"/>
                  </a:cxn>
                  <a:cxn ang="0">
                    <a:pos x="5" y="5"/>
                  </a:cxn>
                  <a:cxn ang="0">
                    <a:pos x="3" y="5"/>
                  </a:cxn>
                  <a:cxn ang="0">
                    <a:pos x="2" y="7"/>
                  </a:cxn>
                  <a:cxn ang="0">
                    <a:pos x="0" y="5"/>
                  </a:cxn>
                  <a:cxn ang="0">
                    <a:pos x="2" y="1"/>
                  </a:cxn>
                  <a:cxn ang="0">
                    <a:pos x="6" y="2"/>
                  </a:cxn>
                  <a:cxn ang="0">
                    <a:pos x="8" y="5"/>
                  </a:cxn>
                  <a:cxn ang="0">
                    <a:pos x="10" y="11"/>
                  </a:cxn>
                  <a:cxn ang="0">
                    <a:pos x="12" y="16"/>
                  </a:cxn>
                  <a:cxn ang="0">
                    <a:pos x="12" y="20"/>
                  </a:cxn>
                  <a:cxn ang="0">
                    <a:pos x="10" y="24"/>
                  </a:cxn>
                  <a:cxn ang="0">
                    <a:pos x="6" y="22"/>
                  </a:cxn>
                  <a:cxn ang="0">
                    <a:pos x="6" y="19"/>
                  </a:cxn>
                </a:cxnLst>
                <a:rect l="0" t="0" r="r" b="b"/>
                <a:pathLst>
                  <a:path w="12" h="24">
                    <a:moveTo>
                      <a:pt x="6" y="19"/>
                    </a:moveTo>
                    <a:cubicBezTo>
                      <a:pt x="7" y="20"/>
                      <a:pt x="8" y="20"/>
                      <a:pt x="8" y="20"/>
                    </a:cubicBezTo>
                    <a:cubicBezTo>
                      <a:pt x="9" y="20"/>
                      <a:pt x="9" y="19"/>
                      <a:pt x="9" y="18"/>
                    </a:cubicBezTo>
                    <a:cubicBezTo>
                      <a:pt x="10" y="17"/>
                      <a:pt x="10" y="16"/>
                      <a:pt x="10" y="14"/>
                    </a:cubicBezTo>
                    <a:cubicBezTo>
                      <a:pt x="9" y="13"/>
                      <a:pt x="9" y="12"/>
                      <a:pt x="9" y="11"/>
                    </a:cubicBezTo>
                    <a:cubicBezTo>
                      <a:pt x="8" y="10"/>
                      <a:pt x="8" y="9"/>
                      <a:pt x="7" y="8"/>
                    </a:cubicBezTo>
                    <a:cubicBezTo>
                      <a:pt x="7" y="7"/>
                      <a:pt x="6" y="6"/>
                      <a:pt x="5" y="5"/>
                    </a:cubicBezTo>
                    <a:cubicBezTo>
                      <a:pt x="4" y="5"/>
                      <a:pt x="4" y="4"/>
                      <a:pt x="3" y="5"/>
                    </a:cubicBezTo>
                    <a:cubicBezTo>
                      <a:pt x="2" y="5"/>
                      <a:pt x="2" y="6"/>
                      <a:pt x="2" y="7"/>
                    </a:cubicBezTo>
                    <a:cubicBezTo>
                      <a:pt x="1" y="6"/>
                      <a:pt x="0" y="5"/>
                      <a:pt x="0" y="5"/>
                    </a:cubicBezTo>
                    <a:cubicBezTo>
                      <a:pt x="0" y="3"/>
                      <a:pt x="0" y="1"/>
                      <a:pt x="2" y="1"/>
                    </a:cubicBezTo>
                    <a:cubicBezTo>
                      <a:pt x="3" y="0"/>
                      <a:pt x="4" y="1"/>
                      <a:pt x="6" y="2"/>
                    </a:cubicBezTo>
                    <a:cubicBezTo>
                      <a:pt x="6" y="3"/>
                      <a:pt x="7" y="4"/>
                      <a:pt x="8" y="5"/>
                    </a:cubicBezTo>
                    <a:cubicBezTo>
                      <a:pt x="9" y="7"/>
                      <a:pt x="10" y="9"/>
                      <a:pt x="10" y="11"/>
                    </a:cubicBezTo>
                    <a:cubicBezTo>
                      <a:pt x="11" y="12"/>
                      <a:pt x="11" y="14"/>
                      <a:pt x="12" y="16"/>
                    </a:cubicBezTo>
                    <a:cubicBezTo>
                      <a:pt x="12" y="18"/>
                      <a:pt x="12" y="19"/>
                      <a:pt x="12" y="20"/>
                    </a:cubicBezTo>
                    <a:cubicBezTo>
                      <a:pt x="11" y="22"/>
                      <a:pt x="11" y="23"/>
                      <a:pt x="10" y="24"/>
                    </a:cubicBezTo>
                    <a:cubicBezTo>
                      <a:pt x="8"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46" name="Freeform 248"/>
              <p:cNvSpPr>
                <a:spLocks noEditPoints="1"/>
              </p:cNvSpPr>
              <p:nvPr/>
            </p:nvSpPr>
            <p:spPr bwMode="auto">
              <a:xfrm>
                <a:off x="1872" y="1988"/>
                <a:ext cx="23" cy="35"/>
              </a:xfrm>
              <a:custGeom>
                <a:avLst/>
                <a:gdLst/>
                <a:ahLst/>
                <a:cxnLst>
                  <a:cxn ang="0">
                    <a:pos x="3" y="15"/>
                  </a:cxn>
                  <a:cxn ang="0">
                    <a:pos x="12" y="24"/>
                  </a:cxn>
                  <a:cxn ang="0">
                    <a:pos x="14" y="11"/>
                  </a:cxn>
                  <a:cxn ang="0">
                    <a:pos x="4" y="1"/>
                  </a:cxn>
                  <a:cxn ang="0">
                    <a:pos x="3" y="15"/>
                  </a:cxn>
                  <a:cxn ang="0">
                    <a:pos x="4" y="14"/>
                  </a:cxn>
                  <a:cxn ang="0">
                    <a:pos x="5" y="5"/>
                  </a:cxn>
                  <a:cxn ang="0">
                    <a:pos x="12" y="12"/>
                  </a:cxn>
                  <a:cxn ang="0">
                    <a:pos x="11" y="20"/>
                  </a:cxn>
                  <a:cxn ang="0">
                    <a:pos x="4" y="14"/>
                  </a:cxn>
                </a:cxnLst>
                <a:rect l="0" t="0" r="r" b="b"/>
                <a:pathLst>
                  <a:path w="16" h="25">
                    <a:moveTo>
                      <a:pt x="3" y="15"/>
                    </a:moveTo>
                    <a:cubicBezTo>
                      <a:pt x="5" y="21"/>
                      <a:pt x="9" y="25"/>
                      <a:pt x="12" y="24"/>
                    </a:cubicBezTo>
                    <a:cubicBezTo>
                      <a:pt x="15" y="23"/>
                      <a:pt x="16" y="17"/>
                      <a:pt x="14" y="11"/>
                    </a:cubicBezTo>
                    <a:cubicBezTo>
                      <a:pt x="11" y="5"/>
                      <a:pt x="7" y="0"/>
                      <a:pt x="4" y="1"/>
                    </a:cubicBezTo>
                    <a:cubicBezTo>
                      <a:pt x="1" y="3"/>
                      <a:pt x="0" y="9"/>
                      <a:pt x="3" y="15"/>
                    </a:cubicBezTo>
                    <a:close/>
                    <a:moveTo>
                      <a:pt x="4" y="14"/>
                    </a:moveTo>
                    <a:cubicBezTo>
                      <a:pt x="3" y="10"/>
                      <a:pt x="3" y="6"/>
                      <a:pt x="5" y="5"/>
                    </a:cubicBezTo>
                    <a:cubicBezTo>
                      <a:pt x="7"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47" name="Freeform 249"/>
              <p:cNvSpPr>
                <a:spLocks/>
              </p:cNvSpPr>
              <p:nvPr/>
            </p:nvSpPr>
            <p:spPr bwMode="auto">
              <a:xfrm>
                <a:off x="1869" y="1982"/>
                <a:ext cx="6" cy="16"/>
              </a:xfrm>
              <a:custGeom>
                <a:avLst/>
                <a:gdLst/>
                <a:ahLst/>
                <a:cxnLst>
                  <a:cxn ang="0">
                    <a:pos x="0" y="0"/>
                  </a:cxn>
                  <a:cxn ang="0">
                    <a:pos x="2" y="2"/>
                  </a:cxn>
                  <a:cxn ang="0">
                    <a:pos x="2" y="5"/>
                  </a:cxn>
                  <a:cxn ang="0">
                    <a:pos x="4" y="8"/>
                  </a:cxn>
                  <a:cxn ang="0">
                    <a:pos x="3" y="11"/>
                  </a:cxn>
                  <a:cxn ang="0">
                    <a:pos x="1" y="6"/>
                  </a:cxn>
                  <a:cxn ang="0">
                    <a:pos x="0" y="0"/>
                  </a:cxn>
                </a:cxnLst>
                <a:rect l="0" t="0" r="r" b="b"/>
                <a:pathLst>
                  <a:path w="4" h="11">
                    <a:moveTo>
                      <a:pt x="0" y="0"/>
                    </a:moveTo>
                    <a:cubicBezTo>
                      <a:pt x="0" y="1"/>
                      <a:pt x="1" y="1"/>
                      <a:pt x="2" y="2"/>
                    </a:cubicBezTo>
                    <a:cubicBezTo>
                      <a:pt x="2" y="3"/>
                      <a:pt x="2" y="4"/>
                      <a:pt x="2" y="5"/>
                    </a:cubicBezTo>
                    <a:cubicBezTo>
                      <a:pt x="3" y="6"/>
                      <a:pt x="3" y="7"/>
                      <a:pt x="4" y="8"/>
                    </a:cubicBezTo>
                    <a:cubicBezTo>
                      <a:pt x="4"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48" name="Freeform 250"/>
              <p:cNvSpPr>
                <a:spLocks/>
              </p:cNvSpPr>
              <p:nvPr/>
            </p:nvSpPr>
            <p:spPr bwMode="auto">
              <a:xfrm>
                <a:off x="1869" y="1971"/>
                <a:ext cx="17" cy="34"/>
              </a:xfrm>
              <a:custGeom>
                <a:avLst/>
                <a:gdLst/>
                <a:ahLst/>
                <a:cxnLst>
                  <a:cxn ang="0">
                    <a:pos x="6" y="19"/>
                  </a:cxn>
                  <a:cxn ang="0">
                    <a:pos x="8" y="20"/>
                  </a:cxn>
                  <a:cxn ang="0">
                    <a:pos x="9" y="18"/>
                  </a:cxn>
                  <a:cxn ang="0">
                    <a:pos x="9" y="14"/>
                  </a:cxn>
                  <a:cxn ang="0">
                    <a:pos x="9" y="11"/>
                  </a:cxn>
                  <a:cxn ang="0">
                    <a:pos x="7" y="8"/>
                  </a:cxn>
                  <a:cxn ang="0">
                    <a:pos x="5" y="5"/>
                  </a:cxn>
                  <a:cxn ang="0">
                    <a:pos x="3" y="4"/>
                  </a:cxn>
                  <a:cxn ang="0">
                    <a:pos x="2" y="6"/>
                  </a:cxn>
                  <a:cxn ang="0">
                    <a:pos x="0" y="4"/>
                  </a:cxn>
                  <a:cxn ang="0">
                    <a:pos x="2" y="1"/>
                  </a:cxn>
                  <a:cxn ang="0">
                    <a:pos x="6" y="2"/>
                  </a:cxn>
                  <a:cxn ang="0">
                    <a:pos x="8" y="5"/>
                  </a:cxn>
                  <a:cxn ang="0">
                    <a:pos x="10" y="10"/>
                  </a:cxn>
                  <a:cxn ang="0">
                    <a:pos x="12" y="16"/>
                  </a:cxn>
                  <a:cxn ang="0">
                    <a:pos x="12" y="20"/>
                  </a:cxn>
                  <a:cxn ang="0">
                    <a:pos x="10" y="23"/>
                  </a:cxn>
                  <a:cxn ang="0">
                    <a:pos x="6" y="22"/>
                  </a:cxn>
                  <a:cxn ang="0">
                    <a:pos x="6" y="19"/>
                  </a:cxn>
                </a:cxnLst>
                <a:rect l="0" t="0" r="r" b="b"/>
                <a:pathLst>
                  <a:path w="12" h="24">
                    <a:moveTo>
                      <a:pt x="6" y="19"/>
                    </a:moveTo>
                    <a:cubicBezTo>
                      <a:pt x="7" y="19"/>
                      <a:pt x="8" y="20"/>
                      <a:pt x="8" y="20"/>
                    </a:cubicBezTo>
                    <a:cubicBezTo>
                      <a:pt x="9" y="19"/>
                      <a:pt x="9" y="19"/>
                      <a:pt x="9" y="18"/>
                    </a:cubicBezTo>
                    <a:cubicBezTo>
                      <a:pt x="10" y="17"/>
                      <a:pt x="10" y="16"/>
                      <a:pt x="9" y="14"/>
                    </a:cubicBezTo>
                    <a:cubicBezTo>
                      <a:pt x="9" y="13"/>
                      <a:pt x="9" y="12"/>
                      <a:pt x="9" y="11"/>
                    </a:cubicBezTo>
                    <a:cubicBezTo>
                      <a:pt x="8" y="10"/>
                      <a:pt x="8" y="9"/>
                      <a:pt x="7" y="8"/>
                    </a:cubicBezTo>
                    <a:cubicBezTo>
                      <a:pt x="7" y="7"/>
                      <a:pt x="6" y="6"/>
                      <a:pt x="5" y="5"/>
                    </a:cubicBezTo>
                    <a:cubicBezTo>
                      <a:pt x="4" y="5"/>
                      <a:pt x="4" y="4"/>
                      <a:pt x="3" y="4"/>
                    </a:cubicBezTo>
                    <a:cubicBezTo>
                      <a:pt x="2" y="5"/>
                      <a:pt x="2" y="5"/>
                      <a:pt x="2" y="6"/>
                    </a:cubicBezTo>
                    <a:cubicBezTo>
                      <a:pt x="1" y="6"/>
                      <a:pt x="0" y="5"/>
                      <a:pt x="0" y="4"/>
                    </a:cubicBezTo>
                    <a:cubicBezTo>
                      <a:pt x="0" y="2"/>
                      <a:pt x="0" y="1"/>
                      <a:pt x="2" y="1"/>
                    </a:cubicBezTo>
                    <a:cubicBezTo>
                      <a:pt x="3" y="0"/>
                      <a:pt x="4" y="1"/>
                      <a:pt x="6" y="2"/>
                    </a:cubicBezTo>
                    <a:cubicBezTo>
                      <a:pt x="6" y="3"/>
                      <a:pt x="7" y="4"/>
                      <a:pt x="8" y="5"/>
                    </a:cubicBezTo>
                    <a:cubicBezTo>
                      <a:pt x="9" y="7"/>
                      <a:pt x="10" y="8"/>
                      <a:pt x="10" y="10"/>
                    </a:cubicBezTo>
                    <a:cubicBezTo>
                      <a:pt x="11" y="12"/>
                      <a:pt x="11" y="14"/>
                      <a:pt x="12" y="16"/>
                    </a:cubicBezTo>
                    <a:cubicBezTo>
                      <a:pt x="12" y="17"/>
                      <a:pt x="12" y="19"/>
                      <a:pt x="12" y="20"/>
                    </a:cubicBezTo>
                    <a:cubicBezTo>
                      <a:pt x="11" y="22"/>
                      <a:pt x="11" y="23"/>
                      <a:pt x="10" y="23"/>
                    </a:cubicBezTo>
                    <a:cubicBezTo>
                      <a:pt x="8"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49" name="Freeform 251"/>
              <p:cNvSpPr>
                <a:spLocks noEditPoints="1"/>
              </p:cNvSpPr>
              <p:nvPr/>
            </p:nvSpPr>
            <p:spPr bwMode="auto">
              <a:xfrm>
                <a:off x="1885" y="2024"/>
                <a:ext cx="22" cy="35"/>
              </a:xfrm>
              <a:custGeom>
                <a:avLst/>
                <a:gdLst/>
                <a:ahLst/>
                <a:cxnLst>
                  <a:cxn ang="0">
                    <a:pos x="3" y="15"/>
                  </a:cxn>
                  <a:cxn ang="0">
                    <a:pos x="12" y="24"/>
                  </a:cxn>
                  <a:cxn ang="0">
                    <a:pos x="14" y="11"/>
                  </a:cxn>
                  <a:cxn ang="0">
                    <a:pos x="4" y="1"/>
                  </a:cxn>
                  <a:cxn ang="0">
                    <a:pos x="3" y="15"/>
                  </a:cxn>
                  <a:cxn ang="0">
                    <a:pos x="4" y="14"/>
                  </a:cxn>
                  <a:cxn ang="0">
                    <a:pos x="6" y="5"/>
                  </a:cxn>
                  <a:cxn ang="0">
                    <a:pos x="12" y="12"/>
                  </a:cxn>
                  <a:cxn ang="0">
                    <a:pos x="11" y="20"/>
                  </a:cxn>
                  <a:cxn ang="0">
                    <a:pos x="4" y="14"/>
                  </a:cxn>
                </a:cxnLst>
                <a:rect l="0" t="0" r="r" b="b"/>
                <a:pathLst>
                  <a:path w="16" h="25">
                    <a:moveTo>
                      <a:pt x="3" y="15"/>
                    </a:moveTo>
                    <a:cubicBezTo>
                      <a:pt x="5" y="21"/>
                      <a:pt x="9" y="25"/>
                      <a:pt x="12" y="24"/>
                    </a:cubicBezTo>
                    <a:cubicBezTo>
                      <a:pt x="15" y="23"/>
                      <a:pt x="16" y="17"/>
                      <a:pt x="14" y="11"/>
                    </a:cubicBezTo>
                    <a:cubicBezTo>
                      <a:pt x="12" y="5"/>
                      <a:pt x="7" y="0"/>
                      <a:pt x="4" y="1"/>
                    </a:cubicBezTo>
                    <a:cubicBezTo>
                      <a:pt x="1" y="2"/>
                      <a:pt x="0" y="8"/>
                      <a:pt x="3" y="15"/>
                    </a:cubicBezTo>
                    <a:close/>
                    <a:moveTo>
                      <a:pt x="4" y="14"/>
                    </a:moveTo>
                    <a:cubicBezTo>
                      <a:pt x="3" y="10"/>
                      <a:pt x="3" y="6"/>
                      <a:pt x="6" y="5"/>
                    </a:cubicBezTo>
                    <a:cubicBezTo>
                      <a:pt x="8"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50" name="Freeform 252"/>
              <p:cNvSpPr>
                <a:spLocks/>
              </p:cNvSpPr>
              <p:nvPr/>
            </p:nvSpPr>
            <p:spPr bwMode="auto">
              <a:xfrm>
                <a:off x="1882" y="2019"/>
                <a:ext cx="6" cy="15"/>
              </a:xfrm>
              <a:custGeom>
                <a:avLst/>
                <a:gdLst/>
                <a:ahLst/>
                <a:cxnLst>
                  <a:cxn ang="0">
                    <a:pos x="0" y="0"/>
                  </a:cxn>
                  <a:cxn ang="0">
                    <a:pos x="2" y="2"/>
                  </a:cxn>
                  <a:cxn ang="0">
                    <a:pos x="3" y="5"/>
                  </a:cxn>
                  <a:cxn ang="0">
                    <a:pos x="4" y="8"/>
                  </a:cxn>
                  <a:cxn ang="0">
                    <a:pos x="3" y="11"/>
                  </a:cxn>
                  <a:cxn ang="0">
                    <a:pos x="1" y="6"/>
                  </a:cxn>
                  <a:cxn ang="0">
                    <a:pos x="0" y="0"/>
                  </a:cxn>
                </a:cxnLst>
                <a:rect l="0" t="0" r="r" b="b"/>
                <a:pathLst>
                  <a:path w="4" h="11">
                    <a:moveTo>
                      <a:pt x="0" y="0"/>
                    </a:moveTo>
                    <a:cubicBezTo>
                      <a:pt x="0" y="1"/>
                      <a:pt x="1" y="1"/>
                      <a:pt x="2" y="2"/>
                    </a:cubicBezTo>
                    <a:cubicBezTo>
                      <a:pt x="2" y="3"/>
                      <a:pt x="2" y="4"/>
                      <a:pt x="3" y="5"/>
                    </a:cubicBezTo>
                    <a:cubicBezTo>
                      <a:pt x="3" y="6"/>
                      <a:pt x="3" y="7"/>
                      <a:pt x="4" y="8"/>
                    </a:cubicBezTo>
                    <a:cubicBezTo>
                      <a:pt x="4"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51" name="Freeform 253"/>
              <p:cNvSpPr>
                <a:spLocks/>
              </p:cNvSpPr>
              <p:nvPr/>
            </p:nvSpPr>
            <p:spPr bwMode="auto">
              <a:xfrm>
                <a:off x="1882" y="2007"/>
                <a:ext cx="17" cy="34"/>
              </a:xfrm>
              <a:custGeom>
                <a:avLst/>
                <a:gdLst/>
                <a:ahLst/>
                <a:cxnLst>
                  <a:cxn ang="0">
                    <a:pos x="6" y="19"/>
                  </a:cxn>
                  <a:cxn ang="0">
                    <a:pos x="8" y="20"/>
                  </a:cxn>
                  <a:cxn ang="0">
                    <a:pos x="10" y="18"/>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20"/>
                  </a:cxn>
                  <a:cxn ang="0">
                    <a:pos x="10" y="23"/>
                  </a:cxn>
                  <a:cxn ang="0">
                    <a:pos x="6" y="22"/>
                  </a:cxn>
                  <a:cxn ang="0">
                    <a:pos x="6" y="19"/>
                  </a:cxn>
                </a:cxnLst>
                <a:rect l="0" t="0" r="r" b="b"/>
                <a:pathLst>
                  <a:path w="12" h="24">
                    <a:moveTo>
                      <a:pt x="6" y="19"/>
                    </a:moveTo>
                    <a:cubicBezTo>
                      <a:pt x="7" y="19"/>
                      <a:pt x="8" y="20"/>
                      <a:pt x="8" y="20"/>
                    </a:cubicBezTo>
                    <a:cubicBezTo>
                      <a:pt x="9" y="19"/>
                      <a:pt x="9" y="19"/>
                      <a:pt x="10" y="18"/>
                    </a:cubicBezTo>
                    <a:cubicBezTo>
                      <a:pt x="10" y="17"/>
                      <a:pt x="10" y="15"/>
                      <a:pt x="10" y="14"/>
                    </a:cubicBezTo>
                    <a:cubicBezTo>
                      <a:pt x="9" y="13"/>
                      <a:pt x="9" y="12"/>
                      <a:pt x="9" y="11"/>
                    </a:cubicBezTo>
                    <a:cubicBezTo>
                      <a:pt x="8" y="10"/>
                      <a:pt x="8" y="9"/>
                      <a:pt x="7" y="8"/>
                    </a:cubicBezTo>
                    <a:cubicBezTo>
                      <a:pt x="7" y="7"/>
                      <a:pt x="6" y="6"/>
                      <a:pt x="5" y="5"/>
                    </a:cubicBezTo>
                    <a:cubicBezTo>
                      <a:pt x="4" y="5"/>
                      <a:pt x="4" y="4"/>
                      <a:pt x="3" y="4"/>
                    </a:cubicBezTo>
                    <a:cubicBezTo>
                      <a:pt x="2" y="5"/>
                      <a:pt x="2" y="5"/>
                      <a:pt x="2" y="6"/>
                    </a:cubicBezTo>
                    <a:cubicBezTo>
                      <a:pt x="1" y="6"/>
                      <a:pt x="0" y="5"/>
                      <a:pt x="0" y="4"/>
                    </a:cubicBezTo>
                    <a:cubicBezTo>
                      <a:pt x="0" y="2"/>
                      <a:pt x="1" y="1"/>
                      <a:pt x="2" y="0"/>
                    </a:cubicBezTo>
                    <a:cubicBezTo>
                      <a:pt x="3" y="0"/>
                      <a:pt x="4" y="1"/>
                      <a:pt x="6" y="2"/>
                    </a:cubicBezTo>
                    <a:cubicBezTo>
                      <a:pt x="6" y="3"/>
                      <a:pt x="7" y="4"/>
                      <a:pt x="8" y="5"/>
                    </a:cubicBezTo>
                    <a:cubicBezTo>
                      <a:pt x="9" y="7"/>
                      <a:pt x="10" y="8"/>
                      <a:pt x="10" y="10"/>
                    </a:cubicBezTo>
                    <a:cubicBezTo>
                      <a:pt x="11" y="12"/>
                      <a:pt x="11" y="14"/>
                      <a:pt x="12" y="16"/>
                    </a:cubicBezTo>
                    <a:cubicBezTo>
                      <a:pt x="12" y="17"/>
                      <a:pt x="12" y="19"/>
                      <a:pt x="12" y="20"/>
                    </a:cubicBezTo>
                    <a:cubicBezTo>
                      <a:pt x="11" y="22"/>
                      <a:pt x="11" y="23"/>
                      <a:pt x="10" y="23"/>
                    </a:cubicBezTo>
                    <a:cubicBezTo>
                      <a:pt x="9" y="24"/>
                      <a:pt x="7"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252" name="Freeform 254"/>
              <p:cNvSpPr>
                <a:spLocks noEditPoints="1"/>
              </p:cNvSpPr>
              <p:nvPr/>
            </p:nvSpPr>
            <p:spPr bwMode="auto">
              <a:xfrm>
                <a:off x="1897" y="2061"/>
                <a:ext cx="23" cy="35"/>
              </a:xfrm>
              <a:custGeom>
                <a:avLst/>
                <a:gdLst/>
                <a:ahLst/>
                <a:cxnLst>
                  <a:cxn ang="0">
                    <a:pos x="3" y="15"/>
                  </a:cxn>
                  <a:cxn ang="0">
                    <a:pos x="12" y="24"/>
                  </a:cxn>
                  <a:cxn ang="0">
                    <a:pos x="14" y="11"/>
                  </a:cxn>
                  <a:cxn ang="0">
                    <a:pos x="4" y="1"/>
                  </a:cxn>
                  <a:cxn ang="0">
                    <a:pos x="3" y="15"/>
                  </a:cxn>
                  <a:cxn ang="0">
                    <a:pos x="4" y="14"/>
                  </a:cxn>
                  <a:cxn ang="0">
                    <a:pos x="6" y="5"/>
                  </a:cxn>
                  <a:cxn ang="0">
                    <a:pos x="12" y="11"/>
                  </a:cxn>
                  <a:cxn ang="0">
                    <a:pos x="11" y="20"/>
                  </a:cxn>
                  <a:cxn ang="0">
                    <a:pos x="4" y="14"/>
                  </a:cxn>
                </a:cxnLst>
                <a:rect l="0" t="0" r="r" b="b"/>
                <a:pathLst>
                  <a:path w="16" h="25">
                    <a:moveTo>
                      <a:pt x="3" y="15"/>
                    </a:moveTo>
                    <a:cubicBezTo>
                      <a:pt x="5" y="21"/>
                      <a:pt x="9" y="25"/>
                      <a:pt x="12" y="24"/>
                    </a:cubicBezTo>
                    <a:cubicBezTo>
                      <a:pt x="15" y="23"/>
                      <a:pt x="16" y="17"/>
                      <a:pt x="14" y="11"/>
                    </a:cubicBezTo>
                    <a:cubicBezTo>
                      <a:pt x="12" y="4"/>
                      <a:pt x="7" y="0"/>
                      <a:pt x="4" y="1"/>
                    </a:cubicBezTo>
                    <a:cubicBezTo>
                      <a:pt x="1" y="2"/>
                      <a:pt x="0" y="8"/>
                      <a:pt x="3" y="15"/>
                    </a:cubicBezTo>
                    <a:close/>
                    <a:moveTo>
                      <a:pt x="4" y="14"/>
                    </a:moveTo>
                    <a:cubicBezTo>
                      <a:pt x="3" y="10"/>
                      <a:pt x="3" y="6"/>
                      <a:pt x="6" y="5"/>
                    </a:cubicBezTo>
                    <a:cubicBezTo>
                      <a:pt x="8" y="4"/>
                      <a:pt x="10" y="7"/>
                      <a:pt x="12" y="11"/>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53" name="Freeform 255"/>
              <p:cNvSpPr>
                <a:spLocks/>
              </p:cNvSpPr>
              <p:nvPr/>
            </p:nvSpPr>
            <p:spPr bwMode="auto">
              <a:xfrm>
                <a:off x="1895" y="2055"/>
                <a:ext cx="5" cy="15"/>
              </a:xfrm>
              <a:custGeom>
                <a:avLst/>
                <a:gdLst/>
                <a:ahLst/>
                <a:cxnLst>
                  <a:cxn ang="0">
                    <a:pos x="0" y="0"/>
                  </a:cxn>
                  <a:cxn ang="0">
                    <a:pos x="2" y="2"/>
                  </a:cxn>
                  <a:cxn ang="0">
                    <a:pos x="3" y="5"/>
                  </a:cxn>
                  <a:cxn ang="0">
                    <a:pos x="4" y="8"/>
                  </a:cxn>
                  <a:cxn ang="0">
                    <a:pos x="3" y="11"/>
                  </a:cxn>
                  <a:cxn ang="0">
                    <a:pos x="1" y="6"/>
                  </a:cxn>
                  <a:cxn ang="0">
                    <a:pos x="0" y="0"/>
                  </a:cxn>
                </a:cxnLst>
                <a:rect l="0" t="0" r="r" b="b"/>
                <a:pathLst>
                  <a:path w="4" h="11">
                    <a:moveTo>
                      <a:pt x="0" y="0"/>
                    </a:moveTo>
                    <a:cubicBezTo>
                      <a:pt x="0" y="1"/>
                      <a:pt x="1" y="1"/>
                      <a:pt x="2" y="2"/>
                    </a:cubicBezTo>
                    <a:cubicBezTo>
                      <a:pt x="2" y="3"/>
                      <a:pt x="2" y="4"/>
                      <a:pt x="3" y="5"/>
                    </a:cubicBezTo>
                    <a:cubicBezTo>
                      <a:pt x="3" y="6"/>
                      <a:pt x="3" y="7"/>
                      <a:pt x="4" y="8"/>
                    </a:cubicBezTo>
                    <a:cubicBezTo>
                      <a:pt x="4" y="9"/>
                      <a:pt x="3" y="10"/>
                      <a:pt x="3" y="11"/>
                    </a:cubicBezTo>
                    <a:cubicBezTo>
                      <a:pt x="2" y="9"/>
                      <a:pt x="2" y="7"/>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54" name="Freeform 256"/>
              <p:cNvSpPr>
                <a:spLocks/>
              </p:cNvSpPr>
              <p:nvPr/>
            </p:nvSpPr>
            <p:spPr bwMode="auto">
              <a:xfrm>
                <a:off x="1895" y="2044"/>
                <a:ext cx="16" cy="33"/>
              </a:xfrm>
              <a:custGeom>
                <a:avLst/>
                <a:gdLst/>
                <a:ahLst/>
                <a:cxnLst>
                  <a:cxn ang="0">
                    <a:pos x="6" y="19"/>
                  </a:cxn>
                  <a:cxn ang="0">
                    <a:pos x="8" y="19"/>
                  </a:cxn>
                  <a:cxn ang="0">
                    <a:pos x="10" y="17"/>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19"/>
                  </a:cxn>
                  <a:cxn ang="0">
                    <a:pos x="10" y="23"/>
                  </a:cxn>
                  <a:cxn ang="0">
                    <a:pos x="6" y="22"/>
                  </a:cxn>
                  <a:cxn ang="0">
                    <a:pos x="6" y="19"/>
                  </a:cxn>
                </a:cxnLst>
                <a:rect l="0" t="0" r="r" b="b"/>
                <a:pathLst>
                  <a:path w="12" h="24">
                    <a:moveTo>
                      <a:pt x="6" y="19"/>
                    </a:moveTo>
                    <a:cubicBezTo>
                      <a:pt x="7" y="19"/>
                      <a:pt x="8" y="20"/>
                      <a:pt x="8" y="19"/>
                    </a:cubicBezTo>
                    <a:cubicBezTo>
                      <a:pt x="9" y="19"/>
                      <a:pt x="9" y="18"/>
                      <a:pt x="10" y="17"/>
                    </a:cubicBezTo>
                    <a:cubicBezTo>
                      <a:pt x="10" y="16"/>
                      <a:pt x="10" y="15"/>
                      <a:pt x="10" y="14"/>
                    </a:cubicBezTo>
                    <a:cubicBezTo>
                      <a:pt x="9" y="13"/>
                      <a:pt x="9" y="12"/>
                      <a:pt x="9" y="11"/>
                    </a:cubicBezTo>
                    <a:cubicBezTo>
                      <a:pt x="8" y="10"/>
                      <a:pt x="8" y="9"/>
                      <a:pt x="7" y="8"/>
                    </a:cubicBezTo>
                    <a:cubicBezTo>
                      <a:pt x="7" y="6"/>
                      <a:pt x="6" y="6"/>
                      <a:pt x="5" y="5"/>
                    </a:cubicBezTo>
                    <a:cubicBezTo>
                      <a:pt x="4" y="4"/>
                      <a:pt x="4" y="4"/>
                      <a:pt x="3" y="4"/>
                    </a:cubicBezTo>
                    <a:cubicBezTo>
                      <a:pt x="2" y="4"/>
                      <a:pt x="2" y="5"/>
                      <a:pt x="2" y="6"/>
                    </a:cubicBezTo>
                    <a:cubicBezTo>
                      <a:pt x="1" y="6"/>
                      <a:pt x="0" y="5"/>
                      <a:pt x="0" y="4"/>
                    </a:cubicBezTo>
                    <a:cubicBezTo>
                      <a:pt x="0" y="2"/>
                      <a:pt x="1" y="1"/>
                      <a:pt x="2" y="0"/>
                    </a:cubicBezTo>
                    <a:cubicBezTo>
                      <a:pt x="3" y="0"/>
                      <a:pt x="4" y="1"/>
                      <a:pt x="6" y="2"/>
                    </a:cubicBezTo>
                    <a:cubicBezTo>
                      <a:pt x="6" y="3"/>
                      <a:pt x="7" y="4"/>
                      <a:pt x="8" y="5"/>
                    </a:cubicBezTo>
                    <a:cubicBezTo>
                      <a:pt x="9" y="6"/>
                      <a:pt x="10" y="8"/>
                      <a:pt x="10" y="10"/>
                    </a:cubicBezTo>
                    <a:cubicBezTo>
                      <a:pt x="11" y="12"/>
                      <a:pt x="11" y="14"/>
                      <a:pt x="12" y="16"/>
                    </a:cubicBezTo>
                    <a:cubicBezTo>
                      <a:pt x="12" y="17"/>
                      <a:pt x="12" y="18"/>
                      <a:pt x="12" y="19"/>
                    </a:cubicBezTo>
                    <a:cubicBezTo>
                      <a:pt x="11" y="21"/>
                      <a:pt x="11" y="23"/>
                      <a:pt x="10" y="23"/>
                    </a:cubicBezTo>
                    <a:cubicBezTo>
                      <a:pt x="9" y="24"/>
                      <a:pt x="7"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255" name="Freeform 257"/>
              <p:cNvSpPr>
                <a:spLocks noEditPoints="1"/>
              </p:cNvSpPr>
              <p:nvPr/>
            </p:nvSpPr>
            <p:spPr bwMode="auto">
              <a:xfrm>
                <a:off x="1910" y="2097"/>
                <a:ext cx="22" cy="35"/>
              </a:xfrm>
              <a:custGeom>
                <a:avLst/>
                <a:gdLst/>
                <a:ahLst/>
                <a:cxnLst>
                  <a:cxn ang="0">
                    <a:pos x="3" y="15"/>
                  </a:cxn>
                  <a:cxn ang="0">
                    <a:pos x="12" y="24"/>
                  </a:cxn>
                  <a:cxn ang="0">
                    <a:pos x="14" y="11"/>
                  </a:cxn>
                  <a:cxn ang="0">
                    <a:pos x="4" y="1"/>
                  </a:cxn>
                  <a:cxn ang="0">
                    <a:pos x="3" y="15"/>
                  </a:cxn>
                  <a:cxn ang="0">
                    <a:pos x="5" y="14"/>
                  </a:cxn>
                  <a:cxn ang="0">
                    <a:pos x="6" y="5"/>
                  </a:cxn>
                  <a:cxn ang="0">
                    <a:pos x="12" y="11"/>
                  </a:cxn>
                  <a:cxn ang="0">
                    <a:pos x="11" y="20"/>
                  </a:cxn>
                  <a:cxn ang="0">
                    <a:pos x="5" y="14"/>
                  </a:cxn>
                </a:cxnLst>
                <a:rect l="0" t="0" r="r" b="b"/>
                <a:pathLst>
                  <a:path w="16" h="25">
                    <a:moveTo>
                      <a:pt x="3" y="15"/>
                    </a:moveTo>
                    <a:cubicBezTo>
                      <a:pt x="5" y="21"/>
                      <a:pt x="9" y="25"/>
                      <a:pt x="12" y="24"/>
                    </a:cubicBezTo>
                    <a:cubicBezTo>
                      <a:pt x="15" y="23"/>
                      <a:pt x="16" y="17"/>
                      <a:pt x="14" y="11"/>
                    </a:cubicBezTo>
                    <a:cubicBezTo>
                      <a:pt x="12" y="4"/>
                      <a:pt x="7" y="0"/>
                      <a:pt x="4" y="1"/>
                    </a:cubicBezTo>
                    <a:cubicBezTo>
                      <a:pt x="1" y="2"/>
                      <a:pt x="0" y="8"/>
                      <a:pt x="3" y="15"/>
                    </a:cubicBezTo>
                    <a:close/>
                    <a:moveTo>
                      <a:pt x="5" y="14"/>
                    </a:moveTo>
                    <a:cubicBezTo>
                      <a:pt x="3" y="10"/>
                      <a:pt x="4" y="6"/>
                      <a:pt x="6" y="5"/>
                    </a:cubicBezTo>
                    <a:cubicBezTo>
                      <a:pt x="8" y="4"/>
                      <a:pt x="10" y="7"/>
                      <a:pt x="12" y="11"/>
                    </a:cubicBezTo>
                    <a:cubicBezTo>
                      <a:pt x="13" y="15"/>
                      <a:pt x="13" y="19"/>
                      <a:pt x="11" y="20"/>
                    </a:cubicBezTo>
                    <a:cubicBezTo>
                      <a:pt x="9" y="21"/>
                      <a:pt x="6" y="18"/>
                      <a:pt x="5" y="14"/>
                    </a:cubicBezTo>
                    <a:close/>
                  </a:path>
                </a:pathLst>
              </a:custGeom>
              <a:solidFill>
                <a:srgbClr val="B3B3B3"/>
              </a:solidFill>
              <a:ln w="9525">
                <a:noFill/>
                <a:round/>
                <a:headEnd/>
                <a:tailEnd/>
              </a:ln>
            </p:spPr>
            <p:txBody>
              <a:bodyPr/>
              <a:lstStyle/>
              <a:p>
                <a:endParaRPr lang="de-DE" dirty="0"/>
              </a:p>
            </p:txBody>
          </p:sp>
          <p:sp>
            <p:nvSpPr>
              <p:cNvPr id="256" name="Freeform 258"/>
              <p:cNvSpPr>
                <a:spLocks/>
              </p:cNvSpPr>
              <p:nvPr/>
            </p:nvSpPr>
            <p:spPr bwMode="auto">
              <a:xfrm>
                <a:off x="1907" y="2091"/>
                <a:ext cx="6" cy="14"/>
              </a:xfrm>
              <a:custGeom>
                <a:avLst/>
                <a:gdLst/>
                <a:ahLst/>
                <a:cxnLst>
                  <a:cxn ang="0">
                    <a:pos x="0" y="0"/>
                  </a:cxn>
                  <a:cxn ang="0">
                    <a:pos x="2" y="2"/>
                  </a:cxn>
                  <a:cxn ang="0">
                    <a:pos x="3" y="5"/>
                  </a:cxn>
                  <a:cxn ang="0">
                    <a:pos x="4" y="8"/>
                  </a:cxn>
                  <a:cxn ang="0">
                    <a:pos x="3" y="10"/>
                  </a:cxn>
                  <a:cxn ang="0">
                    <a:pos x="1" y="5"/>
                  </a:cxn>
                  <a:cxn ang="0">
                    <a:pos x="0" y="0"/>
                  </a:cxn>
                </a:cxnLst>
                <a:rect l="0" t="0" r="r" b="b"/>
                <a:pathLst>
                  <a:path w="4" h="10">
                    <a:moveTo>
                      <a:pt x="0" y="0"/>
                    </a:moveTo>
                    <a:cubicBezTo>
                      <a:pt x="0" y="1"/>
                      <a:pt x="1" y="1"/>
                      <a:pt x="2" y="2"/>
                    </a:cubicBezTo>
                    <a:cubicBezTo>
                      <a:pt x="2" y="3"/>
                      <a:pt x="2" y="4"/>
                      <a:pt x="3" y="5"/>
                    </a:cubicBezTo>
                    <a:cubicBezTo>
                      <a:pt x="3" y="6"/>
                      <a:pt x="3" y="7"/>
                      <a:pt x="4" y="8"/>
                    </a:cubicBezTo>
                    <a:cubicBezTo>
                      <a:pt x="4" y="8"/>
                      <a:pt x="3" y="9"/>
                      <a:pt x="3" y="10"/>
                    </a:cubicBezTo>
                    <a:cubicBezTo>
                      <a:pt x="3" y="9"/>
                      <a:pt x="2" y="7"/>
                      <a:pt x="1" y="5"/>
                    </a:cubicBezTo>
                    <a:cubicBezTo>
                      <a:pt x="0" y="3"/>
                      <a:pt x="0" y="2"/>
                      <a:pt x="0" y="0"/>
                    </a:cubicBezTo>
                    <a:close/>
                  </a:path>
                </a:pathLst>
              </a:custGeom>
              <a:solidFill>
                <a:srgbClr val="808080"/>
              </a:solidFill>
              <a:ln w="9525">
                <a:noFill/>
                <a:round/>
                <a:headEnd/>
                <a:tailEnd/>
              </a:ln>
            </p:spPr>
            <p:txBody>
              <a:bodyPr/>
              <a:lstStyle/>
              <a:p>
                <a:endParaRPr lang="de-DE" dirty="0"/>
              </a:p>
            </p:txBody>
          </p:sp>
          <p:sp>
            <p:nvSpPr>
              <p:cNvPr id="257" name="Freeform 259"/>
              <p:cNvSpPr>
                <a:spLocks/>
              </p:cNvSpPr>
              <p:nvPr/>
            </p:nvSpPr>
            <p:spPr bwMode="auto">
              <a:xfrm>
                <a:off x="1907" y="2080"/>
                <a:ext cx="17" cy="34"/>
              </a:xfrm>
              <a:custGeom>
                <a:avLst/>
                <a:gdLst/>
                <a:ahLst/>
                <a:cxnLst>
                  <a:cxn ang="0">
                    <a:pos x="6" y="18"/>
                  </a:cxn>
                  <a:cxn ang="0">
                    <a:pos x="8" y="19"/>
                  </a:cxn>
                  <a:cxn ang="0">
                    <a:pos x="10" y="17"/>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19"/>
                  </a:cxn>
                  <a:cxn ang="0">
                    <a:pos x="10" y="23"/>
                  </a:cxn>
                  <a:cxn ang="0">
                    <a:pos x="6" y="21"/>
                  </a:cxn>
                  <a:cxn ang="0">
                    <a:pos x="6" y="18"/>
                  </a:cxn>
                </a:cxnLst>
                <a:rect l="0" t="0" r="r" b="b"/>
                <a:pathLst>
                  <a:path w="12" h="24">
                    <a:moveTo>
                      <a:pt x="6" y="18"/>
                    </a:moveTo>
                    <a:cubicBezTo>
                      <a:pt x="7" y="19"/>
                      <a:pt x="8" y="19"/>
                      <a:pt x="8" y="19"/>
                    </a:cubicBezTo>
                    <a:cubicBezTo>
                      <a:pt x="9" y="19"/>
                      <a:pt x="9" y="18"/>
                      <a:pt x="10" y="17"/>
                    </a:cubicBezTo>
                    <a:cubicBezTo>
                      <a:pt x="10" y="16"/>
                      <a:pt x="10" y="15"/>
                      <a:pt x="10" y="14"/>
                    </a:cubicBezTo>
                    <a:cubicBezTo>
                      <a:pt x="9" y="13"/>
                      <a:pt x="9" y="12"/>
                      <a:pt x="9" y="11"/>
                    </a:cubicBezTo>
                    <a:cubicBezTo>
                      <a:pt x="8" y="9"/>
                      <a:pt x="8" y="8"/>
                      <a:pt x="7" y="8"/>
                    </a:cubicBezTo>
                    <a:cubicBezTo>
                      <a:pt x="7" y="6"/>
                      <a:pt x="6" y="5"/>
                      <a:pt x="5" y="5"/>
                    </a:cubicBezTo>
                    <a:cubicBezTo>
                      <a:pt x="4" y="4"/>
                      <a:pt x="4" y="4"/>
                      <a:pt x="3" y="4"/>
                    </a:cubicBezTo>
                    <a:cubicBezTo>
                      <a:pt x="2" y="4"/>
                      <a:pt x="2" y="5"/>
                      <a:pt x="2" y="6"/>
                    </a:cubicBezTo>
                    <a:cubicBezTo>
                      <a:pt x="1" y="6"/>
                      <a:pt x="0" y="5"/>
                      <a:pt x="0" y="4"/>
                    </a:cubicBezTo>
                    <a:cubicBezTo>
                      <a:pt x="0" y="2"/>
                      <a:pt x="1" y="1"/>
                      <a:pt x="2" y="0"/>
                    </a:cubicBezTo>
                    <a:cubicBezTo>
                      <a:pt x="3" y="0"/>
                      <a:pt x="4" y="0"/>
                      <a:pt x="6" y="2"/>
                    </a:cubicBezTo>
                    <a:cubicBezTo>
                      <a:pt x="6" y="3"/>
                      <a:pt x="7" y="4"/>
                      <a:pt x="8" y="5"/>
                    </a:cubicBezTo>
                    <a:cubicBezTo>
                      <a:pt x="9" y="6"/>
                      <a:pt x="10" y="8"/>
                      <a:pt x="10" y="10"/>
                    </a:cubicBezTo>
                    <a:cubicBezTo>
                      <a:pt x="11" y="12"/>
                      <a:pt x="12" y="14"/>
                      <a:pt x="12" y="16"/>
                    </a:cubicBezTo>
                    <a:cubicBezTo>
                      <a:pt x="12" y="17"/>
                      <a:pt x="12" y="18"/>
                      <a:pt x="12" y="19"/>
                    </a:cubicBezTo>
                    <a:cubicBezTo>
                      <a:pt x="12" y="21"/>
                      <a:pt x="11" y="23"/>
                      <a:pt x="10" y="23"/>
                    </a:cubicBezTo>
                    <a:cubicBezTo>
                      <a:pt x="9" y="24"/>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58" name="Freeform 260"/>
              <p:cNvSpPr>
                <a:spLocks noEditPoints="1"/>
              </p:cNvSpPr>
              <p:nvPr/>
            </p:nvSpPr>
            <p:spPr bwMode="auto">
              <a:xfrm>
                <a:off x="1923" y="2133"/>
                <a:ext cx="22" cy="35"/>
              </a:xfrm>
              <a:custGeom>
                <a:avLst/>
                <a:gdLst/>
                <a:ahLst/>
                <a:cxnLst>
                  <a:cxn ang="0">
                    <a:pos x="3" y="14"/>
                  </a:cxn>
                  <a:cxn ang="0">
                    <a:pos x="12" y="24"/>
                  </a:cxn>
                  <a:cxn ang="0">
                    <a:pos x="14" y="10"/>
                  </a:cxn>
                  <a:cxn ang="0">
                    <a:pos x="4" y="1"/>
                  </a:cxn>
                  <a:cxn ang="0">
                    <a:pos x="3" y="14"/>
                  </a:cxn>
                  <a:cxn ang="0">
                    <a:pos x="5" y="14"/>
                  </a:cxn>
                  <a:cxn ang="0">
                    <a:pos x="6" y="5"/>
                  </a:cxn>
                  <a:cxn ang="0">
                    <a:pos x="12" y="11"/>
                  </a:cxn>
                  <a:cxn ang="0">
                    <a:pos x="11" y="20"/>
                  </a:cxn>
                  <a:cxn ang="0">
                    <a:pos x="5" y="14"/>
                  </a:cxn>
                </a:cxnLst>
                <a:rect l="0" t="0" r="r" b="b"/>
                <a:pathLst>
                  <a:path w="16" h="25">
                    <a:moveTo>
                      <a:pt x="3" y="14"/>
                    </a:moveTo>
                    <a:cubicBezTo>
                      <a:pt x="5" y="21"/>
                      <a:pt x="9" y="25"/>
                      <a:pt x="12" y="24"/>
                    </a:cubicBezTo>
                    <a:cubicBezTo>
                      <a:pt x="15" y="23"/>
                      <a:pt x="16" y="17"/>
                      <a:pt x="14" y="10"/>
                    </a:cubicBezTo>
                    <a:cubicBezTo>
                      <a:pt x="12" y="4"/>
                      <a:pt x="7" y="0"/>
                      <a:pt x="4" y="1"/>
                    </a:cubicBezTo>
                    <a:cubicBezTo>
                      <a:pt x="1" y="2"/>
                      <a:pt x="0" y="8"/>
                      <a:pt x="3" y="14"/>
                    </a:cubicBezTo>
                    <a:close/>
                    <a:moveTo>
                      <a:pt x="5" y="14"/>
                    </a:moveTo>
                    <a:cubicBezTo>
                      <a:pt x="3" y="10"/>
                      <a:pt x="4" y="6"/>
                      <a:pt x="6" y="5"/>
                    </a:cubicBezTo>
                    <a:cubicBezTo>
                      <a:pt x="8" y="4"/>
                      <a:pt x="10" y="7"/>
                      <a:pt x="12" y="11"/>
                    </a:cubicBezTo>
                    <a:cubicBezTo>
                      <a:pt x="13" y="15"/>
                      <a:pt x="13" y="19"/>
                      <a:pt x="11" y="20"/>
                    </a:cubicBezTo>
                    <a:cubicBezTo>
                      <a:pt x="9" y="21"/>
                      <a:pt x="6" y="18"/>
                      <a:pt x="5" y="14"/>
                    </a:cubicBezTo>
                    <a:close/>
                  </a:path>
                </a:pathLst>
              </a:custGeom>
              <a:solidFill>
                <a:srgbClr val="B3B3B3"/>
              </a:solidFill>
              <a:ln w="9525">
                <a:noFill/>
                <a:round/>
                <a:headEnd/>
                <a:tailEnd/>
              </a:ln>
            </p:spPr>
            <p:txBody>
              <a:bodyPr/>
              <a:lstStyle/>
              <a:p>
                <a:endParaRPr lang="de-DE" dirty="0"/>
              </a:p>
            </p:txBody>
          </p:sp>
          <p:sp>
            <p:nvSpPr>
              <p:cNvPr id="259" name="Freeform 261"/>
              <p:cNvSpPr>
                <a:spLocks/>
              </p:cNvSpPr>
              <p:nvPr/>
            </p:nvSpPr>
            <p:spPr bwMode="auto">
              <a:xfrm>
                <a:off x="1920" y="2128"/>
                <a:ext cx="5" cy="14"/>
              </a:xfrm>
              <a:custGeom>
                <a:avLst/>
                <a:gdLst/>
                <a:ahLst/>
                <a:cxnLst>
                  <a:cxn ang="0">
                    <a:pos x="0" y="0"/>
                  </a:cxn>
                  <a:cxn ang="0">
                    <a:pos x="2" y="1"/>
                  </a:cxn>
                  <a:cxn ang="0">
                    <a:pos x="3" y="5"/>
                  </a:cxn>
                  <a:cxn ang="0">
                    <a:pos x="4" y="8"/>
                  </a:cxn>
                  <a:cxn ang="0">
                    <a:pos x="3" y="10"/>
                  </a:cxn>
                  <a:cxn ang="0">
                    <a:pos x="1" y="5"/>
                  </a:cxn>
                  <a:cxn ang="0">
                    <a:pos x="0" y="0"/>
                  </a:cxn>
                </a:cxnLst>
                <a:rect l="0" t="0" r="r" b="b"/>
                <a:pathLst>
                  <a:path w="4" h="10">
                    <a:moveTo>
                      <a:pt x="0" y="0"/>
                    </a:moveTo>
                    <a:cubicBezTo>
                      <a:pt x="0" y="0"/>
                      <a:pt x="1" y="1"/>
                      <a:pt x="2" y="1"/>
                    </a:cubicBezTo>
                    <a:cubicBezTo>
                      <a:pt x="2" y="2"/>
                      <a:pt x="2" y="4"/>
                      <a:pt x="3" y="5"/>
                    </a:cubicBezTo>
                    <a:cubicBezTo>
                      <a:pt x="3" y="6"/>
                      <a:pt x="3" y="7"/>
                      <a:pt x="4" y="8"/>
                    </a:cubicBezTo>
                    <a:cubicBezTo>
                      <a:pt x="4" y="8"/>
                      <a:pt x="3" y="9"/>
                      <a:pt x="3" y="10"/>
                    </a:cubicBezTo>
                    <a:cubicBezTo>
                      <a:pt x="3" y="9"/>
                      <a:pt x="2" y="7"/>
                      <a:pt x="1" y="5"/>
                    </a:cubicBezTo>
                    <a:cubicBezTo>
                      <a:pt x="0" y="3"/>
                      <a:pt x="0" y="1"/>
                      <a:pt x="0" y="0"/>
                    </a:cubicBezTo>
                    <a:close/>
                  </a:path>
                </a:pathLst>
              </a:custGeom>
              <a:solidFill>
                <a:srgbClr val="808080"/>
              </a:solidFill>
              <a:ln w="9525">
                <a:noFill/>
                <a:round/>
                <a:headEnd/>
                <a:tailEnd/>
              </a:ln>
            </p:spPr>
            <p:txBody>
              <a:bodyPr/>
              <a:lstStyle/>
              <a:p>
                <a:endParaRPr lang="de-DE" dirty="0"/>
              </a:p>
            </p:txBody>
          </p:sp>
          <p:sp>
            <p:nvSpPr>
              <p:cNvPr id="260" name="Freeform 262"/>
              <p:cNvSpPr>
                <a:spLocks/>
              </p:cNvSpPr>
              <p:nvPr/>
            </p:nvSpPr>
            <p:spPr bwMode="auto">
              <a:xfrm>
                <a:off x="1920" y="2117"/>
                <a:ext cx="17" cy="32"/>
              </a:xfrm>
              <a:custGeom>
                <a:avLst/>
                <a:gdLst/>
                <a:ahLst/>
                <a:cxnLst>
                  <a:cxn ang="0">
                    <a:pos x="6" y="18"/>
                  </a:cxn>
                  <a:cxn ang="0">
                    <a:pos x="8" y="19"/>
                  </a:cxn>
                  <a:cxn ang="0">
                    <a:pos x="10" y="17"/>
                  </a:cxn>
                  <a:cxn ang="0">
                    <a:pos x="10" y="14"/>
                  </a:cxn>
                  <a:cxn ang="0">
                    <a:pos x="9" y="10"/>
                  </a:cxn>
                  <a:cxn ang="0">
                    <a:pos x="7" y="7"/>
                  </a:cxn>
                  <a:cxn ang="0">
                    <a:pos x="5" y="5"/>
                  </a:cxn>
                  <a:cxn ang="0">
                    <a:pos x="3" y="4"/>
                  </a:cxn>
                  <a:cxn ang="0">
                    <a:pos x="2" y="6"/>
                  </a:cxn>
                  <a:cxn ang="0">
                    <a:pos x="0" y="4"/>
                  </a:cxn>
                  <a:cxn ang="0">
                    <a:pos x="2" y="0"/>
                  </a:cxn>
                  <a:cxn ang="0">
                    <a:pos x="6" y="2"/>
                  </a:cxn>
                  <a:cxn ang="0">
                    <a:pos x="8" y="5"/>
                  </a:cxn>
                  <a:cxn ang="0">
                    <a:pos x="10" y="10"/>
                  </a:cxn>
                  <a:cxn ang="0">
                    <a:pos x="12" y="15"/>
                  </a:cxn>
                  <a:cxn ang="0">
                    <a:pos x="12" y="19"/>
                  </a:cxn>
                  <a:cxn ang="0">
                    <a:pos x="10" y="23"/>
                  </a:cxn>
                  <a:cxn ang="0">
                    <a:pos x="6" y="21"/>
                  </a:cxn>
                  <a:cxn ang="0">
                    <a:pos x="6" y="18"/>
                  </a:cxn>
                </a:cxnLst>
                <a:rect l="0" t="0" r="r" b="b"/>
                <a:pathLst>
                  <a:path w="12" h="23">
                    <a:moveTo>
                      <a:pt x="6" y="18"/>
                    </a:moveTo>
                    <a:cubicBezTo>
                      <a:pt x="7" y="19"/>
                      <a:pt x="8" y="19"/>
                      <a:pt x="8" y="19"/>
                    </a:cubicBezTo>
                    <a:cubicBezTo>
                      <a:pt x="9" y="19"/>
                      <a:pt x="9" y="18"/>
                      <a:pt x="10" y="17"/>
                    </a:cubicBezTo>
                    <a:cubicBezTo>
                      <a:pt x="10" y="16"/>
                      <a:pt x="10" y="15"/>
                      <a:pt x="10" y="14"/>
                    </a:cubicBezTo>
                    <a:cubicBezTo>
                      <a:pt x="9" y="13"/>
                      <a:pt x="9" y="12"/>
                      <a:pt x="9" y="10"/>
                    </a:cubicBezTo>
                    <a:cubicBezTo>
                      <a:pt x="8" y="9"/>
                      <a:pt x="8" y="8"/>
                      <a:pt x="7" y="7"/>
                    </a:cubicBezTo>
                    <a:cubicBezTo>
                      <a:pt x="7" y="6"/>
                      <a:pt x="6" y="5"/>
                      <a:pt x="5" y="5"/>
                    </a:cubicBezTo>
                    <a:cubicBezTo>
                      <a:pt x="4" y="4"/>
                      <a:pt x="4" y="4"/>
                      <a:pt x="3" y="4"/>
                    </a:cubicBezTo>
                    <a:cubicBezTo>
                      <a:pt x="2" y="4"/>
                      <a:pt x="2" y="5"/>
                      <a:pt x="2" y="6"/>
                    </a:cubicBezTo>
                    <a:cubicBezTo>
                      <a:pt x="1" y="6"/>
                      <a:pt x="0" y="5"/>
                      <a:pt x="0" y="4"/>
                    </a:cubicBezTo>
                    <a:cubicBezTo>
                      <a:pt x="0" y="2"/>
                      <a:pt x="1" y="0"/>
                      <a:pt x="2" y="0"/>
                    </a:cubicBezTo>
                    <a:cubicBezTo>
                      <a:pt x="3" y="0"/>
                      <a:pt x="4" y="0"/>
                      <a:pt x="6" y="2"/>
                    </a:cubicBezTo>
                    <a:cubicBezTo>
                      <a:pt x="6" y="2"/>
                      <a:pt x="7" y="3"/>
                      <a:pt x="8" y="5"/>
                    </a:cubicBezTo>
                    <a:cubicBezTo>
                      <a:pt x="9" y="6"/>
                      <a:pt x="10" y="8"/>
                      <a:pt x="10"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61" name="Freeform 263"/>
              <p:cNvSpPr>
                <a:spLocks noEditPoints="1"/>
              </p:cNvSpPr>
              <p:nvPr/>
            </p:nvSpPr>
            <p:spPr bwMode="auto">
              <a:xfrm>
                <a:off x="1937" y="2170"/>
                <a:ext cx="21" cy="35"/>
              </a:xfrm>
              <a:custGeom>
                <a:avLst/>
                <a:gdLst/>
                <a:ahLst/>
                <a:cxnLst>
                  <a:cxn ang="0">
                    <a:pos x="2" y="14"/>
                  </a:cxn>
                  <a:cxn ang="0">
                    <a:pos x="11" y="24"/>
                  </a:cxn>
                  <a:cxn ang="0">
                    <a:pos x="13" y="10"/>
                  </a:cxn>
                  <a:cxn ang="0">
                    <a:pos x="3" y="1"/>
                  </a:cxn>
                  <a:cxn ang="0">
                    <a:pos x="2" y="14"/>
                  </a:cxn>
                  <a:cxn ang="0">
                    <a:pos x="4" y="14"/>
                  </a:cxn>
                  <a:cxn ang="0">
                    <a:pos x="5" y="5"/>
                  </a:cxn>
                  <a:cxn ang="0">
                    <a:pos x="11" y="11"/>
                  </a:cxn>
                  <a:cxn ang="0">
                    <a:pos x="10" y="20"/>
                  </a:cxn>
                  <a:cxn ang="0">
                    <a:pos x="4" y="14"/>
                  </a:cxn>
                </a:cxnLst>
                <a:rect l="0" t="0" r="r" b="b"/>
                <a:pathLst>
                  <a:path w="15" h="25">
                    <a:moveTo>
                      <a:pt x="2" y="14"/>
                    </a:moveTo>
                    <a:cubicBezTo>
                      <a:pt x="4" y="21"/>
                      <a:pt x="8" y="25"/>
                      <a:pt x="11" y="24"/>
                    </a:cubicBezTo>
                    <a:cubicBezTo>
                      <a:pt x="14" y="23"/>
                      <a:pt x="15" y="17"/>
                      <a:pt x="13" y="10"/>
                    </a:cubicBezTo>
                    <a:cubicBezTo>
                      <a:pt x="11" y="4"/>
                      <a:pt x="6" y="0"/>
                      <a:pt x="3" y="1"/>
                    </a:cubicBezTo>
                    <a:cubicBezTo>
                      <a:pt x="0" y="2"/>
                      <a:pt x="0" y="8"/>
                      <a:pt x="2" y="14"/>
                    </a:cubicBezTo>
                    <a:close/>
                    <a:moveTo>
                      <a:pt x="4" y="14"/>
                    </a:moveTo>
                    <a:cubicBezTo>
                      <a:pt x="2" y="9"/>
                      <a:pt x="3" y="5"/>
                      <a:pt x="5" y="5"/>
                    </a:cubicBezTo>
                    <a:cubicBezTo>
                      <a:pt x="7" y="4"/>
                      <a:pt x="10" y="7"/>
                      <a:pt x="11" y="11"/>
                    </a:cubicBezTo>
                    <a:cubicBezTo>
                      <a:pt x="12"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62" name="Freeform 264"/>
              <p:cNvSpPr>
                <a:spLocks/>
              </p:cNvSpPr>
              <p:nvPr/>
            </p:nvSpPr>
            <p:spPr bwMode="auto">
              <a:xfrm>
                <a:off x="1932" y="2164"/>
                <a:ext cx="6" cy="14"/>
              </a:xfrm>
              <a:custGeom>
                <a:avLst/>
                <a:gdLst/>
                <a:ahLst/>
                <a:cxnLst>
                  <a:cxn ang="0">
                    <a:pos x="0" y="0"/>
                  </a:cxn>
                  <a:cxn ang="0">
                    <a:pos x="2" y="1"/>
                  </a:cxn>
                  <a:cxn ang="0">
                    <a:pos x="3" y="5"/>
                  </a:cxn>
                  <a:cxn ang="0">
                    <a:pos x="4" y="7"/>
                  </a:cxn>
                  <a:cxn ang="0">
                    <a:pos x="3" y="10"/>
                  </a:cxn>
                  <a:cxn ang="0">
                    <a:pos x="1" y="5"/>
                  </a:cxn>
                  <a:cxn ang="0">
                    <a:pos x="0" y="0"/>
                  </a:cxn>
                </a:cxnLst>
                <a:rect l="0" t="0" r="r" b="b"/>
                <a:pathLst>
                  <a:path w="4" h="10">
                    <a:moveTo>
                      <a:pt x="0" y="0"/>
                    </a:moveTo>
                    <a:cubicBezTo>
                      <a:pt x="0" y="0"/>
                      <a:pt x="1" y="1"/>
                      <a:pt x="2" y="1"/>
                    </a:cubicBezTo>
                    <a:cubicBezTo>
                      <a:pt x="2" y="2"/>
                      <a:pt x="2" y="3"/>
                      <a:pt x="3" y="5"/>
                    </a:cubicBezTo>
                    <a:cubicBezTo>
                      <a:pt x="3" y="6"/>
                      <a:pt x="4" y="7"/>
                      <a:pt x="4" y="7"/>
                    </a:cubicBezTo>
                    <a:cubicBezTo>
                      <a:pt x="4" y="8"/>
                      <a:pt x="4" y="9"/>
                      <a:pt x="3" y="10"/>
                    </a:cubicBezTo>
                    <a:cubicBezTo>
                      <a:pt x="3" y="9"/>
                      <a:pt x="2" y="7"/>
                      <a:pt x="1" y="5"/>
                    </a:cubicBezTo>
                    <a:cubicBezTo>
                      <a:pt x="0" y="3"/>
                      <a:pt x="0" y="1"/>
                      <a:pt x="0" y="0"/>
                    </a:cubicBezTo>
                    <a:close/>
                  </a:path>
                </a:pathLst>
              </a:custGeom>
              <a:solidFill>
                <a:srgbClr val="808080"/>
              </a:solidFill>
              <a:ln w="9525">
                <a:noFill/>
                <a:round/>
                <a:headEnd/>
                <a:tailEnd/>
              </a:ln>
            </p:spPr>
            <p:txBody>
              <a:bodyPr/>
              <a:lstStyle/>
              <a:p>
                <a:endParaRPr lang="de-DE" dirty="0"/>
              </a:p>
            </p:txBody>
          </p:sp>
          <p:sp>
            <p:nvSpPr>
              <p:cNvPr id="263" name="Freeform 265"/>
              <p:cNvSpPr>
                <a:spLocks/>
              </p:cNvSpPr>
              <p:nvPr/>
            </p:nvSpPr>
            <p:spPr bwMode="auto">
              <a:xfrm>
                <a:off x="1932" y="2153"/>
                <a:ext cx="17" cy="32"/>
              </a:xfrm>
              <a:custGeom>
                <a:avLst/>
                <a:gdLst/>
                <a:ahLst/>
                <a:cxnLst>
                  <a:cxn ang="0">
                    <a:pos x="6" y="18"/>
                  </a:cxn>
                  <a:cxn ang="0">
                    <a:pos x="8" y="19"/>
                  </a:cxn>
                  <a:cxn ang="0">
                    <a:pos x="10" y="17"/>
                  </a:cxn>
                  <a:cxn ang="0">
                    <a:pos x="10" y="14"/>
                  </a:cxn>
                  <a:cxn ang="0">
                    <a:pos x="9" y="10"/>
                  </a:cxn>
                  <a:cxn ang="0">
                    <a:pos x="8" y="7"/>
                  </a:cxn>
                  <a:cxn ang="0">
                    <a:pos x="5" y="5"/>
                  </a:cxn>
                  <a:cxn ang="0">
                    <a:pos x="3"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6" y="18"/>
                  </a:cxn>
                </a:cxnLst>
                <a:rect l="0" t="0" r="r" b="b"/>
                <a:pathLst>
                  <a:path w="12" h="23">
                    <a:moveTo>
                      <a:pt x="6" y="18"/>
                    </a:moveTo>
                    <a:cubicBezTo>
                      <a:pt x="7" y="19"/>
                      <a:pt x="8" y="19"/>
                      <a:pt x="8" y="19"/>
                    </a:cubicBezTo>
                    <a:cubicBezTo>
                      <a:pt x="9" y="19"/>
                      <a:pt x="9" y="18"/>
                      <a:pt x="10" y="17"/>
                    </a:cubicBezTo>
                    <a:cubicBezTo>
                      <a:pt x="10" y="16"/>
                      <a:pt x="10" y="15"/>
                      <a:pt x="10" y="14"/>
                    </a:cubicBezTo>
                    <a:cubicBezTo>
                      <a:pt x="10" y="13"/>
                      <a:pt x="9" y="11"/>
                      <a:pt x="9" y="10"/>
                    </a:cubicBezTo>
                    <a:cubicBezTo>
                      <a:pt x="9" y="9"/>
                      <a:pt x="8" y="8"/>
                      <a:pt x="8" y="7"/>
                    </a:cubicBezTo>
                    <a:cubicBezTo>
                      <a:pt x="7" y="6"/>
                      <a:pt x="6" y="5"/>
                      <a:pt x="5" y="5"/>
                    </a:cubicBezTo>
                    <a:cubicBezTo>
                      <a:pt x="5" y="4"/>
                      <a:pt x="4" y="4"/>
                      <a:pt x="3" y="4"/>
                    </a:cubicBezTo>
                    <a:cubicBezTo>
                      <a:pt x="3" y="4"/>
                      <a:pt x="2" y="5"/>
                      <a:pt x="2" y="6"/>
                    </a:cubicBezTo>
                    <a:cubicBezTo>
                      <a:pt x="1" y="5"/>
                      <a:pt x="0" y="5"/>
                      <a:pt x="0" y="4"/>
                    </a:cubicBezTo>
                    <a:cubicBezTo>
                      <a:pt x="0" y="2"/>
                      <a:pt x="1" y="0"/>
                      <a:pt x="2" y="0"/>
                    </a:cubicBezTo>
                    <a:cubicBezTo>
                      <a:pt x="3" y="0"/>
                      <a:pt x="4" y="0"/>
                      <a:pt x="6" y="2"/>
                    </a:cubicBezTo>
                    <a:cubicBezTo>
                      <a:pt x="7" y="2"/>
                      <a:pt x="7" y="3"/>
                      <a:pt x="8" y="5"/>
                    </a:cubicBezTo>
                    <a:cubicBezTo>
                      <a:pt x="9" y="6"/>
                      <a:pt x="10" y="8"/>
                      <a:pt x="11"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64" name="Freeform 266"/>
              <p:cNvSpPr>
                <a:spLocks noEditPoints="1"/>
              </p:cNvSpPr>
              <p:nvPr/>
            </p:nvSpPr>
            <p:spPr bwMode="auto">
              <a:xfrm>
                <a:off x="1949" y="2206"/>
                <a:ext cx="21" cy="35"/>
              </a:xfrm>
              <a:custGeom>
                <a:avLst/>
                <a:gdLst/>
                <a:ahLst/>
                <a:cxnLst>
                  <a:cxn ang="0">
                    <a:pos x="2" y="14"/>
                  </a:cxn>
                  <a:cxn ang="0">
                    <a:pos x="11" y="24"/>
                  </a:cxn>
                  <a:cxn ang="0">
                    <a:pos x="13" y="10"/>
                  </a:cxn>
                  <a:cxn ang="0">
                    <a:pos x="3" y="1"/>
                  </a:cxn>
                  <a:cxn ang="0">
                    <a:pos x="2" y="14"/>
                  </a:cxn>
                  <a:cxn ang="0">
                    <a:pos x="4" y="13"/>
                  </a:cxn>
                  <a:cxn ang="0">
                    <a:pos x="5" y="5"/>
                  </a:cxn>
                  <a:cxn ang="0">
                    <a:pos x="11" y="11"/>
                  </a:cxn>
                  <a:cxn ang="0">
                    <a:pos x="10" y="20"/>
                  </a:cxn>
                  <a:cxn ang="0">
                    <a:pos x="4" y="13"/>
                  </a:cxn>
                </a:cxnLst>
                <a:rect l="0" t="0" r="r" b="b"/>
                <a:pathLst>
                  <a:path w="15" h="25">
                    <a:moveTo>
                      <a:pt x="2" y="14"/>
                    </a:moveTo>
                    <a:cubicBezTo>
                      <a:pt x="4" y="20"/>
                      <a:pt x="8" y="25"/>
                      <a:pt x="11" y="24"/>
                    </a:cubicBezTo>
                    <a:cubicBezTo>
                      <a:pt x="14" y="23"/>
                      <a:pt x="15" y="17"/>
                      <a:pt x="13" y="10"/>
                    </a:cubicBezTo>
                    <a:cubicBezTo>
                      <a:pt x="11" y="4"/>
                      <a:pt x="6" y="0"/>
                      <a:pt x="3" y="1"/>
                    </a:cubicBezTo>
                    <a:cubicBezTo>
                      <a:pt x="0" y="2"/>
                      <a:pt x="0" y="8"/>
                      <a:pt x="2" y="14"/>
                    </a:cubicBezTo>
                    <a:close/>
                    <a:moveTo>
                      <a:pt x="4" y="13"/>
                    </a:moveTo>
                    <a:cubicBezTo>
                      <a:pt x="2" y="9"/>
                      <a:pt x="3" y="5"/>
                      <a:pt x="5" y="5"/>
                    </a:cubicBezTo>
                    <a:cubicBezTo>
                      <a:pt x="7" y="4"/>
                      <a:pt x="10" y="7"/>
                      <a:pt x="11" y="11"/>
                    </a:cubicBezTo>
                    <a:cubicBezTo>
                      <a:pt x="12"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265" name="Freeform 267"/>
              <p:cNvSpPr>
                <a:spLocks/>
              </p:cNvSpPr>
              <p:nvPr/>
            </p:nvSpPr>
            <p:spPr bwMode="auto">
              <a:xfrm>
                <a:off x="1945" y="2199"/>
                <a:ext cx="6"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0" y="1"/>
                      <a:pt x="1" y="2"/>
                      <a:pt x="2" y="2"/>
                    </a:cubicBezTo>
                    <a:cubicBezTo>
                      <a:pt x="2" y="3"/>
                      <a:pt x="2" y="4"/>
                      <a:pt x="3" y="5"/>
                    </a:cubicBezTo>
                    <a:cubicBezTo>
                      <a:pt x="3" y="7"/>
                      <a:pt x="4" y="8"/>
                      <a:pt x="4" y="8"/>
                    </a:cubicBezTo>
                    <a:cubicBezTo>
                      <a:pt x="4" y="9"/>
                      <a:pt x="4" y="10"/>
                      <a:pt x="4" y="11"/>
                    </a:cubicBezTo>
                    <a:cubicBezTo>
                      <a:pt x="3" y="10"/>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66" name="Freeform 268"/>
              <p:cNvSpPr>
                <a:spLocks/>
              </p:cNvSpPr>
              <p:nvPr/>
            </p:nvSpPr>
            <p:spPr bwMode="auto">
              <a:xfrm>
                <a:off x="1945" y="2188"/>
                <a:ext cx="17" cy="34"/>
              </a:xfrm>
              <a:custGeom>
                <a:avLst/>
                <a:gdLst/>
                <a:ahLst/>
                <a:cxnLst>
                  <a:cxn ang="0">
                    <a:pos x="6" y="19"/>
                  </a:cxn>
                  <a:cxn ang="0">
                    <a:pos x="8" y="20"/>
                  </a:cxn>
                  <a:cxn ang="0">
                    <a:pos x="10" y="18"/>
                  </a:cxn>
                  <a:cxn ang="0">
                    <a:pos x="10" y="14"/>
                  </a:cxn>
                  <a:cxn ang="0">
                    <a:pos x="9" y="11"/>
                  </a:cxn>
                  <a:cxn ang="0">
                    <a:pos x="8" y="8"/>
                  </a:cxn>
                  <a:cxn ang="0">
                    <a:pos x="5"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6" y="19"/>
                  </a:cxn>
                </a:cxnLst>
                <a:rect l="0" t="0" r="r" b="b"/>
                <a:pathLst>
                  <a:path w="12" h="24">
                    <a:moveTo>
                      <a:pt x="6" y="19"/>
                    </a:moveTo>
                    <a:cubicBezTo>
                      <a:pt x="7" y="20"/>
                      <a:pt x="8" y="20"/>
                      <a:pt x="8" y="20"/>
                    </a:cubicBezTo>
                    <a:cubicBezTo>
                      <a:pt x="9" y="20"/>
                      <a:pt x="9" y="19"/>
                      <a:pt x="10" y="18"/>
                    </a:cubicBezTo>
                    <a:cubicBezTo>
                      <a:pt x="10" y="17"/>
                      <a:pt x="10" y="16"/>
                      <a:pt x="10" y="14"/>
                    </a:cubicBezTo>
                    <a:cubicBezTo>
                      <a:pt x="10" y="13"/>
                      <a:pt x="9" y="12"/>
                      <a:pt x="9" y="11"/>
                    </a:cubicBezTo>
                    <a:cubicBezTo>
                      <a:pt x="9" y="10"/>
                      <a:pt x="8" y="9"/>
                      <a:pt x="8" y="8"/>
                    </a:cubicBezTo>
                    <a:cubicBezTo>
                      <a:pt x="7" y="7"/>
                      <a:pt x="6" y="6"/>
                      <a:pt x="5" y="5"/>
                    </a:cubicBezTo>
                    <a:cubicBezTo>
                      <a:pt x="5" y="5"/>
                      <a:pt x="4" y="4"/>
                      <a:pt x="3" y="5"/>
                    </a:cubicBezTo>
                    <a:cubicBezTo>
                      <a:pt x="3" y="5"/>
                      <a:pt x="2" y="6"/>
                      <a:pt x="2" y="7"/>
                    </a:cubicBezTo>
                    <a:cubicBezTo>
                      <a:pt x="1" y="6"/>
                      <a:pt x="0" y="6"/>
                      <a:pt x="0" y="5"/>
                    </a:cubicBezTo>
                    <a:cubicBezTo>
                      <a:pt x="0" y="3"/>
                      <a:pt x="1" y="1"/>
                      <a:pt x="2" y="1"/>
                    </a:cubicBezTo>
                    <a:cubicBezTo>
                      <a:pt x="3" y="0"/>
                      <a:pt x="4" y="1"/>
                      <a:pt x="6" y="2"/>
                    </a:cubicBezTo>
                    <a:cubicBezTo>
                      <a:pt x="7" y="3"/>
                      <a:pt x="7" y="4"/>
                      <a:pt x="8" y="5"/>
                    </a:cubicBezTo>
                    <a:cubicBezTo>
                      <a:pt x="9" y="7"/>
                      <a:pt x="10" y="9"/>
                      <a:pt x="11" y="11"/>
                    </a:cubicBezTo>
                    <a:cubicBezTo>
                      <a:pt x="11" y="13"/>
                      <a:pt x="12" y="14"/>
                      <a:pt x="12" y="16"/>
                    </a:cubicBezTo>
                    <a:cubicBezTo>
                      <a:pt x="12" y="18"/>
                      <a:pt x="12" y="19"/>
                      <a:pt x="12" y="20"/>
                    </a:cubicBezTo>
                    <a:cubicBezTo>
                      <a:pt x="12" y="22"/>
                      <a:pt x="11" y="23"/>
                      <a:pt x="10" y="24"/>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67" name="Freeform 269"/>
              <p:cNvSpPr>
                <a:spLocks noEditPoints="1"/>
              </p:cNvSpPr>
              <p:nvPr/>
            </p:nvSpPr>
            <p:spPr bwMode="auto">
              <a:xfrm>
                <a:off x="1962" y="2243"/>
                <a:ext cx="21" cy="35"/>
              </a:xfrm>
              <a:custGeom>
                <a:avLst/>
                <a:gdLst/>
                <a:ahLst/>
                <a:cxnLst>
                  <a:cxn ang="0">
                    <a:pos x="2" y="14"/>
                  </a:cxn>
                  <a:cxn ang="0">
                    <a:pos x="11" y="24"/>
                  </a:cxn>
                  <a:cxn ang="0">
                    <a:pos x="13" y="10"/>
                  </a:cxn>
                  <a:cxn ang="0">
                    <a:pos x="3" y="1"/>
                  </a:cxn>
                  <a:cxn ang="0">
                    <a:pos x="2" y="14"/>
                  </a:cxn>
                  <a:cxn ang="0">
                    <a:pos x="4" y="13"/>
                  </a:cxn>
                  <a:cxn ang="0">
                    <a:pos x="5" y="5"/>
                  </a:cxn>
                  <a:cxn ang="0">
                    <a:pos x="11" y="11"/>
                  </a:cxn>
                  <a:cxn ang="0">
                    <a:pos x="10" y="20"/>
                  </a:cxn>
                  <a:cxn ang="0">
                    <a:pos x="4" y="13"/>
                  </a:cxn>
                </a:cxnLst>
                <a:rect l="0" t="0" r="r" b="b"/>
                <a:pathLst>
                  <a:path w="15" h="25">
                    <a:moveTo>
                      <a:pt x="2" y="14"/>
                    </a:moveTo>
                    <a:cubicBezTo>
                      <a:pt x="4" y="20"/>
                      <a:pt x="8" y="25"/>
                      <a:pt x="11" y="24"/>
                    </a:cubicBezTo>
                    <a:cubicBezTo>
                      <a:pt x="14" y="22"/>
                      <a:pt x="15" y="16"/>
                      <a:pt x="13" y="10"/>
                    </a:cubicBezTo>
                    <a:cubicBezTo>
                      <a:pt x="11" y="4"/>
                      <a:pt x="6" y="0"/>
                      <a:pt x="3" y="1"/>
                    </a:cubicBezTo>
                    <a:cubicBezTo>
                      <a:pt x="0" y="2"/>
                      <a:pt x="0" y="8"/>
                      <a:pt x="2" y="14"/>
                    </a:cubicBezTo>
                    <a:close/>
                    <a:moveTo>
                      <a:pt x="4" y="13"/>
                    </a:moveTo>
                    <a:cubicBezTo>
                      <a:pt x="2" y="9"/>
                      <a:pt x="3" y="5"/>
                      <a:pt x="5" y="5"/>
                    </a:cubicBezTo>
                    <a:cubicBezTo>
                      <a:pt x="7" y="4"/>
                      <a:pt x="10" y="7"/>
                      <a:pt x="11" y="11"/>
                    </a:cubicBezTo>
                    <a:cubicBezTo>
                      <a:pt x="13"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268" name="Freeform 270"/>
              <p:cNvSpPr>
                <a:spLocks/>
              </p:cNvSpPr>
              <p:nvPr/>
            </p:nvSpPr>
            <p:spPr bwMode="auto">
              <a:xfrm>
                <a:off x="1958" y="2236"/>
                <a:ext cx="5"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2" y="4"/>
                      <a:pt x="3" y="5"/>
                    </a:cubicBezTo>
                    <a:cubicBezTo>
                      <a:pt x="3" y="6"/>
                      <a:pt x="4" y="7"/>
                      <a:pt x="4" y="8"/>
                    </a:cubicBezTo>
                    <a:cubicBezTo>
                      <a:pt x="4" y="9"/>
                      <a:pt x="4" y="10"/>
                      <a:pt x="4" y="11"/>
                    </a:cubicBezTo>
                    <a:cubicBezTo>
                      <a:pt x="3"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69" name="Freeform 271"/>
              <p:cNvSpPr>
                <a:spLocks/>
              </p:cNvSpPr>
              <p:nvPr/>
            </p:nvSpPr>
            <p:spPr bwMode="auto">
              <a:xfrm>
                <a:off x="1958" y="2224"/>
                <a:ext cx="16" cy="34"/>
              </a:xfrm>
              <a:custGeom>
                <a:avLst/>
                <a:gdLst/>
                <a:ahLst/>
                <a:cxnLst>
                  <a:cxn ang="0">
                    <a:pos x="6" y="19"/>
                  </a:cxn>
                  <a:cxn ang="0">
                    <a:pos x="9" y="20"/>
                  </a:cxn>
                  <a:cxn ang="0">
                    <a:pos x="10" y="18"/>
                  </a:cxn>
                  <a:cxn ang="0">
                    <a:pos x="10" y="14"/>
                  </a:cxn>
                  <a:cxn ang="0">
                    <a:pos x="9" y="11"/>
                  </a:cxn>
                  <a:cxn ang="0">
                    <a:pos x="8" y="8"/>
                  </a:cxn>
                  <a:cxn ang="0">
                    <a:pos x="5"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6" y="19"/>
                  </a:cxn>
                </a:cxnLst>
                <a:rect l="0" t="0" r="r" b="b"/>
                <a:pathLst>
                  <a:path w="12" h="24">
                    <a:moveTo>
                      <a:pt x="6" y="19"/>
                    </a:moveTo>
                    <a:cubicBezTo>
                      <a:pt x="7" y="20"/>
                      <a:pt x="8" y="20"/>
                      <a:pt x="9" y="20"/>
                    </a:cubicBezTo>
                    <a:cubicBezTo>
                      <a:pt x="9" y="20"/>
                      <a:pt x="9" y="19"/>
                      <a:pt x="10" y="18"/>
                    </a:cubicBezTo>
                    <a:cubicBezTo>
                      <a:pt x="10" y="17"/>
                      <a:pt x="10" y="16"/>
                      <a:pt x="10" y="14"/>
                    </a:cubicBezTo>
                    <a:cubicBezTo>
                      <a:pt x="10" y="13"/>
                      <a:pt x="9" y="12"/>
                      <a:pt x="9" y="11"/>
                    </a:cubicBezTo>
                    <a:cubicBezTo>
                      <a:pt x="9" y="10"/>
                      <a:pt x="8" y="9"/>
                      <a:pt x="8" y="8"/>
                    </a:cubicBezTo>
                    <a:cubicBezTo>
                      <a:pt x="7" y="7"/>
                      <a:pt x="6" y="6"/>
                      <a:pt x="5" y="5"/>
                    </a:cubicBezTo>
                    <a:cubicBezTo>
                      <a:pt x="5" y="5"/>
                      <a:pt x="4" y="4"/>
                      <a:pt x="3" y="5"/>
                    </a:cubicBezTo>
                    <a:cubicBezTo>
                      <a:pt x="3" y="5"/>
                      <a:pt x="2" y="6"/>
                      <a:pt x="2" y="7"/>
                    </a:cubicBezTo>
                    <a:cubicBezTo>
                      <a:pt x="1" y="6"/>
                      <a:pt x="1" y="5"/>
                      <a:pt x="0" y="5"/>
                    </a:cubicBezTo>
                    <a:cubicBezTo>
                      <a:pt x="0" y="3"/>
                      <a:pt x="1" y="1"/>
                      <a:pt x="2" y="1"/>
                    </a:cubicBezTo>
                    <a:cubicBezTo>
                      <a:pt x="3" y="0"/>
                      <a:pt x="4" y="1"/>
                      <a:pt x="6" y="2"/>
                    </a:cubicBezTo>
                    <a:cubicBezTo>
                      <a:pt x="7" y="3"/>
                      <a:pt x="7" y="4"/>
                      <a:pt x="8" y="5"/>
                    </a:cubicBezTo>
                    <a:cubicBezTo>
                      <a:pt x="9" y="7"/>
                      <a:pt x="10" y="9"/>
                      <a:pt x="11" y="11"/>
                    </a:cubicBezTo>
                    <a:cubicBezTo>
                      <a:pt x="11" y="12"/>
                      <a:pt x="12" y="14"/>
                      <a:pt x="12" y="16"/>
                    </a:cubicBezTo>
                    <a:cubicBezTo>
                      <a:pt x="12" y="18"/>
                      <a:pt x="12" y="19"/>
                      <a:pt x="12" y="20"/>
                    </a:cubicBezTo>
                    <a:cubicBezTo>
                      <a:pt x="12" y="22"/>
                      <a:pt x="11" y="23"/>
                      <a:pt x="10" y="24"/>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70" name="Freeform 272"/>
              <p:cNvSpPr>
                <a:spLocks noEditPoints="1"/>
              </p:cNvSpPr>
              <p:nvPr/>
            </p:nvSpPr>
            <p:spPr bwMode="auto">
              <a:xfrm>
                <a:off x="1974" y="2278"/>
                <a:ext cx="21" cy="35"/>
              </a:xfrm>
              <a:custGeom>
                <a:avLst/>
                <a:gdLst/>
                <a:ahLst/>
                <a:cxnLst>
                  <a:cxn ang="0">
                    <a:pos x="2" y="15"/>
                  </a:cxn>
                  <a:cxn ang="0">
                    <a:pos x="11" y="24"/>
                  </a:cxn>
                  <a:cxn ang="0">
                    <a:pos x="13" y="11"/>
                  </a:cxn>
                  <a:cxn ang="0">
                    <a:pos x="3" y="1"/>
                  </a:cxn>
                  <a:cxn ang="0">
                    <a:pos x="2" y="15"/>
                  </a:cxn>
                  <a:cxn ang="0">
                    <a:pos x="4" y="14"/>
                  </a:cxn>
                  <a:cxn ang="0">
                    <a:pos x="5" y="5"/>
                  </a:cxn>
                  <a:cxn ang="0">
                    <a:pos x="11" y="12"/>
                  </a:cxn>
                  <a:cxn ang="0">
                    <a:pos x="10" y="20"/>
                  </a:cxn>
                  <a:cxn ang="0">
                    <a:pos x="4" y="14"/>
                  </a:cxn>
                </a:cxnLst>
                <a:rect l="0" t="0" r="r" b="b"/>
                <a:pathLst>
                  <a:path w="15" h="25">
                    <a:moveTo>
                      <a:pt x="2" y="15"/>
                    </a:moveTo>
                    <a:cubicBezTo>
                      <a:pt x="4" y="21"/>
                      <a:pt x="8" y="25"/>
                      <a:pt x="11" y="24"/>
                    </a:cubicBezTo>
                    <a:cubicBezTo>
                      <a:pt x="14" y="23"/>
                      <a:pt x="15" y="17"/>
                      <a:pt x="13" y="11"/>
                    </a:cubicBezTo>
                    <a:cubicBezTo>
                      <a:pt x="11" y="5"/>
                      <a:pt x="6" y="0"/>
                      <a:pt x="3" y="1"/>
                    </a:cubicBezTo>
                    <a:cubicBezTo>
                      <a:pt x="0" y="3"/>
                      <a:pt x="0" y="9"/>
                      <a:pt x="2" y="15"/>
                    </a:cubicBezTo>
                    <a:close/>
                    <a:moveTo>
                      <a:pt x="4" y="14"/>
                    </a:moveTo>
                    <a:cubicBezTo>
                      <a:pt x="2" y="10"/>
                      <a:pt x="3" y="6"/>
                      <a:pt x="5" y="5"/>
                    </a:cubicBezTo>
                    <a:cubicBezTo>
                      <a:pt x="7" y="5"/>
                      <a:pt x="10" y="7"/>
                      <a:pt x="11" y="12"/>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71" name="Freeform 273"/>
              <p:cNvSpPr>
                <a:spLocks/>
              </p:cNvSpPr>
              <p:nvPr/>
            </p:nvSpPr>
            <p:spPr bwMode="auto">
              <a:xfrm>
                <a:off x="1970" y="2272"/>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2" y="4"/>
                      <a:pt x="3" y="5"/>
                    </a:cubicBezTo>
                    <a:cubicBezTo>
                      <a:pt x="3" y="6"/>
                      <a:pt x="4" y="7"/>
                      <a:pt x="4" y="8"/>
                    </a:cubicBezTo>
                    <a:cubicBezTo>
                      <a:pt x="4" y="9"/>
                      <a:pt x="4" y="10"/>
                      <a:pt x="4" y="11"/>
                    </a:cubicBezTo>
                    <a:cubicBezTo>
                      <a:pt x="3"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72" name="Freeform 274"/>
              <p:cNvSpPr>
                <a:spLocks/>
              </p:cNvSpPr>
              <p:nvPr/>
            </p:nvSpPr>
            <p:spPr bwMode="auto">
              <a:xfrm>
                <a:off x="1970" y="2261"/>
                <a:ext cx="17" cy="33"/>
              </a:xfrm>
              <a:custGeom>
                <a:avLst/>
                <a:gdLst/>
                <a:ahLst/>
                <a:cxnLst>
                  <a:cxn ang="0">
                    <a:pos x="6" y="19"/>
                  </a:cxn>
                  <a:cxn ang="0">
                    <a:pos x="9" y="20"/>
                  </a:cxn>
                  <a:cxn ang="0">
                    <a:pos x="10" y="18"/>
                  </a:cxn>
                  <a:cxn ang="0">
                    <a:pos x="10" y="14"/>
                  </a:cxn>
                  <a:cxn ang="0">
                    <a:pos x="9" y="11"/>
                  </a:cxn>
                  <a:cxn ang="0">
                    <a:pos x="8" y="8"/>
                  </a:cxn>
                  <a:cxn ang="0">
                    <a:pos x="5" y="5"/>
                  </a:cxn>
                  <a:cxn ang="0">
                    <a:pos x="3" y="4"/>
                  </a:cxn>
                  <a:cxn ang="0">
                    <a:pos x="2" y="6"/>
                  </a:cxn>
                  <a:cxn ang="0">
                    <a:pos x="0" y="4"/>
                  </a:cxn>
                  <a:cxn ang="0">
                    <a:pos x="2" y="1"/>
                  </a:cxn>
                  <a:cxn ang="0">
                    <a:pos x="6" y="2"/>
                  </a:cxn>
                  <a:cxn ang="0">
                    <a:pos x="8" y="5"/>
                  </a:cxn>
                  <a:cxn ang="0">
                    <a:pos x="11" y="10"/>
                  </a:cxn>
                  <a:cxn ang="0">
                    <a:pos x="12" y="16"/>
                  </a:cxn>
                  <a:cxn ang="0">
                    <a:pos x="12" y="20"/>
                  </a:cxn>
                  <a:cxn ang="0">
                    <a:pos x="10" y="23"/>
                  </a:cxn>
                  <a:cxn ang="0">
                    <a:pos x="6" y="22"/>
                  </a:cxn>
                  <a:cxn ang="0">
                    <a:pos x="6" y="19"/>
                  </a:cxn>
                </a:cxnLst>
                <a:rect l="0" t="0" r="r" b="b"/>
                <a:pathLst>
                  <a:path w="12" h="24">
                    <a:moveTo>
                      <a:pt x="6" y="19"/>
                    </a:moveTo>
                    <a:cubicBezTo>
                      <a:pt x="7" y="19"/>
                      <a:pt x="8" y="20"/>
                      <a:pt x="9" y="20"/>
                    </a:cubicBezTo>
                    <a:cubicBezTo>
                      <a:pt x="9" y="19"/>
                      <a:pt x="9" y="19"/>
                      <a:pt x="10" y="18"/>
                    </a:cubicBezTo>
                    <a:cubicBezTo>
                      <a:pt x="10" y="17"/>
                      <a:pt x="10" y="16"/>
                      <a:pt x="10" y="14"/>
                    </a:cubicBezTo>
                    <a:cubicBezTo>
                      <a:pt x="10" y="13"/>
                      <a:pt x="9" y="12"/>
                      <a:pt x="9" y="11"/>
                    </a:cubicBezTo>
                    <a:cubicBezTo>
                      <a:pt x="9" y="10"/>
                      <a:pt x="8" y="9"/>
                      <a:pt x="8" y="8"/>
                    </a:cubicBezTo>
                    <a:cubicBezTo>
                      <a:pt x="7" y="7"/>
                      <a:pt x="6" y="6"/>
                      <a:pt x="5" y="5"/>
                    </a:cubicBezTo>
                    <a:cubicBezTo>
                      <a:pt x="5" y="5"/>
                      <a:pt x="4" y="4"/>
                      <a:pt x="3" y="4"/>
                    </a:cubicBezTo>
                    <a:cubicBezTo>
                      <a:pt x="3" y="5"/>
                      <a:pt x="2" y="5"/>
                      <a:pt x="2" y="6"/>
                    </a:cubicBezTo>
                    <a:cubicBezTo>
                      <a:pt x="1" y="6"/>
                      <a:pt x="1" y="5"/>
                      <a:pt x="0" y="4"/>
                    </a:cubicBezTo>
                    <a:cubicBezTo>
                      <a:pt x="0" y="2"/>
                      <a:pt x="1" y="1"/>
                      <a:pt x="2" y="1"/>
                    </a:cubicBezTo>
                    <a:cubicBezTo>
                      <a:pt x="3" y="0"/>
                      <a:pt x="4" y="1"/>
                      <a:pt x="6" y="2"/>
                    </a:cubicBezTo>
                    <a:cubicBezTo>
                      <a:pt x="7" y="3"/>
                      <a:pt x="7" y="4"/>
                      <a:pt x="8" y="5"/>
                    </a:cubicBezTo>
                    <a:cubicBezTo>
                      <a:pt x="9" y="7"/>
                      <a:pt x="10" y="8"/>
                      <a:pt x="11" y="10"/>
                    </a:cubicBezTo>
                    <a:cubicBezTo>
                      <a:pt x="11" y="12"/>
                      <a:pt x="12" y="14"/>
                      <a:pt x="12" y="16"/>
                    </a:cubicBezTo>
                    <a:cubicBezTo>
                      <a:pt x="12" y="17"/>
                      <a:pt x="12" y="19"/>
                      <a:pt x="12" y="20"/>
                    </a:cubicBezTo>
                    <a:cubicBezTo>
                      <a:pt x="12" y="22"/>
                      <a:pt x="11" y="23"/>
                      <a:pt x="10" y="23"/>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73" name="Freeform 275"/>
              <p:cNvSpPr>
                <a:spLocks noEditPoints="1"/>
              </p:cNvSpPr>
              <p:nvPr/>
            </p:nvSpPr>
            <p:spPr bwMode="auto">
              <a:xfrm>
                <a:off x="1987" y="2314"/>
                <a:ext cx="21" cy="35"/>
              </a:xfrm>
              <a:custGeom>
                <a:avLst/>
                <a:gdLst/>
                <a:ahLst/>
                <a:cxnLst>
                  <a:cxn ang="0">
                    <a:pos x="2" y="15"/>
                  </a:cxn>
                  <a:cxn ang="0">
                    <a:pos x="11" y="24"/>
                  </a:cxn>
                  <a:cxn ang="0">
                    <a:pos x="13" y="11"/>
                  </a:cxn>
                  <a:cxn ang="0">
                    <a:pos x="3" y="1"/>
                  </a:cxn>
                  <a:cxn ang="0">
                    <a:pos x="2" y="15"/>
                  </a:cxn>
                  <a:cxn ang="0">
                    <a:pos x="4" y="14"/>
                  </a:cxn>
                  <a:cxn ang="0">
                    <a:pos x="5" y="5"/>
                  </a:cxn>
                  <a:cxn ang="0">
                    <a:pos x="11" y="12"/>
                  </a:cxn>
                  <a:cxn ang="0">
                    <a:pos x="10" y="20"/>
                  </a:cxn>
                  <a:cxn ang="0">
                    <a:pos x="4" y="14"/>
                  </a:cxn>
                </a:cxnLst>
                <a:rect l="0" t="0" r="r" b="b"/>
                <a:pathLst>
                  <a:path w="15" h="25">
                    <a:moveTo>
                      <a:pt x="2" y="15"/>
                    </a:moveTo>
                    <a:cubicBezTo>
                      <a:pt x="4" y="21"/>
                      <a:pt x="8" y="25"/>
                      <a:pt x="11" y="24"/>
                    </a:cubicBezTo>
                    <a:cubicBezTo>
                      <a:pt x="15" y="23"/>
                      <a:pt x="15" y="17"/>
                      <a:pt x="13" y="11"/>
                    </a:cubicBezTo>
                    <a:cubicBezTo>
                      <a:pt x="11" y="5"/>
                      <a:pt x="7" y="0"/>
                      <a:pt x="3" y="1"/>
                    </a:cubicBezTo>
                    <a:cubicBezTo>
                      <a:pt x="0" y="2"/>
                      <a:pt x="0" y="8"/>
                      <a:pt x="2" y="15"/>
                    </a:cubicBezTo>
                    <a:close/>
                    <a:moveTo>
                      <a:pt x="4" y="14"/>
                    </a:moveTo>
                    <a:cubicBezTo>
                      <a:pt x="2" y="10"/>
                      <a:pt x="3" y="6"/>
                      <a:pt x="5" y="5"/>
                    </a:cubicBezTo>
                    <a:cubicBezTo>
                      <a:pt x="7" y="5"/>
                      <a:pt x="10" y="7"/>
                      <a:pt x="11" y="12"/>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74" name="Freeform 276"/>
              <p:cNvSpPr>
                <a:spLocks/>
              </p:cNvSpPr>
              <p:nvPr/>
            </p:nvSpPr>
            <p:spPr bwMode="auto">
              <a:xfrm>
                <a:off x="1983" y="2308"/>
                <a:ext cx="5"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1"/>
                      <a:pt x="2" y="2"/>
                    </a:cubicBezTo>
                    <a:cubicBezTo>
                      <a:pt x="2" y="3"/>
                      <a:pt x="2"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75" name="Freeform 277"/>
              <p:cNvSpPr>
                <a:spLocks/>
              </p:cNvSpPr>
              <p:nvPr/>
            </p:nvSpPr>
            <p:spPr bwMode="auto">
              <a:xfrm>
                <a:off x="1983" y="2297"/>
                <a:ext cx="17" cy="34"/>
              </a:xfrm>
              <a:custGeom>
                <a:avLst/>
                <a:gdLst/>
                <a:ahLst/>
                <a:cxnLst>
                  <a:cxn ang="0">
                    <a:pos x="6" y="19"/>
                  </a:cxn>
                  <a:cxn ang="0">
                    <a:pos x="9" y="20"/>
                  </a:cxn>
                  <a:cxn ang="0">
                    <a:pos x="10" y="18"/>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6" y="19"/>
                  </a:cxn>
                </a:cxnLst>
                <a:rect l="0" t="0" r="r" b="b"/>
                <a:pathLst>
                  <a:path w="12" h="24">
                    <a:moveTo>
                      <a:pt x="6" y="19"/>
                    </a:moveTo>
                    <a:cubicBezTo>
                      <a:pt x="7" y="19"/>
                      <a:pt x="8" y="20"/>
                      <a:pt x="9" y="20"/>
                    </a:cubicBezTo>
                    <a:cubicBezTo>
                      <a:pt x="9" y="19"/>
                      <a:pt x="10" y="19"/>
                      <a:pt x="10" y="18"/>
                    </a:cubicBezTo>
                    <a:cubicBezTo>
                      <a:pt x="10" y="17"/>
                      <a:pt x="10" y="15"/>
                      <a:pt x="10" y="14"/>
                    </a:cubicBezTo>
                    <a:cubicBezTo>
                      <a:pt x="10" y="13"/>
                      <a:pt x="9" y="12"/>
                      <a:pt x="9" y="11"/>
                    </a:cubicBezTo>
                    <a:cubicBezTo>
                      <a:pt x="9" y="10"/>
                      <a:pt x="8" y="9"/>
                      <a:pt x="8" y="8"/>
                    </a:cubicBezTo>
                    <a:cubicBezTo>
                      <a:pt x="7" y="7"/>
                      <a:pt x="6" y="6"/>
                      <a:pt x="5" y="5"/>
                    </a:cubicBezTo>
                    <a:cubicBezTo>
                      <a:pt x="5" y="5"/>
                      <a:pt x="4" y="4"/>
                      <a:pt x="3" y="4"/>
                    </a:cubicBezTo>
                    <a:cubicBezTo>
                      <a:pt x="3" y="5"/>
                      <a:pt x="2" y="5"/>
                      <a:pt x="2" y="6"/>
                    </a:cubicBezTo>
                    <a:cubicBezTo>
                      <a:pt x="1" y="6"/>
                      <a:pt x="1" y="5"/>
                      <a:pt x="0" y="4"/>
                    </a:cubicBezTo>
                    <a:cubicBezTo>
                      <a:pt x="0" y="2"/>
                      <a:pt x="1" y="1"/>
                      <a:pt x="2" y="0"/>
                    </a:cubicBezTo>
                    <a:cubicBezTo>
                      <a:pt x="3" y="0"/>
                      <a:pt x="4" y="1"/>
                      <a:pt x="6" y="2"/>
                    </a:cubicBezTo>
                    <a:cubicBezTo>
                      <a:pt x="7" y="3"/>
                      <a:pt x="7" y="4"/>
                      <a:pt x="8" y="5"/>
                    </a:cubicBezTo>
                    <a:cubicBezTo>
                      <a:pt x="9" y="7"/>
                      <a:pt x="10" y="8"/>
                      <a:pt x="11" y="10"/>
                    </a:cubicBezTo>
                    <a:cubicBezTo>
                      <a:pt x="11" y="12"/>
                      <a:pt x="12" y="14"/>
                      <a:pt x="12" y="16"/>
                    </a:cubicBezTo>
                    <a:cubicBezTo>
                      <a:pt x="12" y="17"/>
                      <a:pt x="12" y="19"/>
                      <a:pt x="12" y="20"/>
                    </a:cubicBezTo>
                    <a:cubicBezTo>
                      <a:pt x="12" y="22"/>
                      <a:pt x="11" y="23"/>
                      <a:pt x="10" y="23"/>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76" name="Freeform 278"/>
              <p:cNvSpPr>
                <a:spLocks noEditPoints="1"/>
              </p:cNvSpPr>
              <p:nvPr/>
            </p:nvSpPr>
            <p:spPr bwMode="auto">
              <a:xfrm>
                <a:off x="2000" y="2350"/>
                <a:ext cx="21" cy="35"/>
              </a:xfrm>
              <a:custGeom>
                <a:avLst/>
                <a:gdLst/>
                <a:ahLst/>
                <a:cxnLst>
                  <a:cxn ang="0">
                    <a:pos x="2" y="15"/>
                  </a:cxn>
                  <a:cxn ang="0">
                    <a:pos x="11" y="24"/>
                  </a:cxn>
                  <a:cxn ang="0">
                    <a:pos x="13" y="11"/>
                  </a:cxn>
                  <a:cxn ang="0">
                    <a:pos x="3" y="1"/>
                  </a:cxn>
                  <a:cxn ang="0">
                    <a:pos x="2" y="15"/>
                  </a:cxn>
                  <a:cxn ang="0">
                    <a:pos x="4" y="14"/>
                  </a:cxn>
                  <a:cxn ang="0">
                    <a:pos x="5" y="5"/>
                  </a:cxn>
                  <a:cxn ang="0">
                    <a:pos x="11" y="11"/>
                  </a:cxn>
                  <a:cxn ang="0">
                    <a:pos x="10" y="20"/>
                  </a:cxn>
                  <a:cxn ang="0">
                    <a:pos x="4" y="14"/>
                  </a:cxn>
                </a:cxnLst>
                <a:rect l="0" t="0" r="r" b="b"/>
                <a:pathLst>
                  <a:path w="15" h="25">
                    <a:moveTo>
                      <a:pt x="2" y="15"/>
                    </a:moveTo>
                    <a:cubicBezTo>
                      <a:pt x="4" y="21"/>
                      <a:pt x="8" y="25"/>
                      <a:pt x="11" y="24"/>
                    </a:cubicBezTo>
                    <a:cubicBezTo>
                      <a:pt x="15" y="23"/>
                      <a:pt x="15" y="17"/>
                      <a:pt x="13" y="11"/>
                    </a:cubicBezTo>
                    <a:cubicBezTo>
                      <a:pt x="11" y="4"/>
                      <a:pt x="7" y="0"/>
                      <a:pt x="3" y="1"/>
                    </a:cubicBezTo>
                    <a:cubicBezTo>
                      <a:pt x="0" y="2"/>
                      <a:pt x="0" y="8"/>
                      <a:pt x="2" y="15"/>
                    </a:cubicBezTo>
                    <a:close/>
                    <a:moveTo>
                      <a:pt x="4" y="14"/>
                    </a:moveTo>
                    <a:cubicBezTo>
                      <a:pt x="2" y="10"/>
                      <a:pt x="3" y="6"/>
                      <a:pt x="5" y="5"/>
                    </a:cubicBezTo>
                    <a:cubicBezTo>
                      <a:pt x="7" y="4"/>
                      <a:pt x="10" y="7"/>
                      <a:pt x="11" y="11"/>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77" name="Freeform 279"/>
              <p:cNvSpPr>
                <a:spLocks/>
              </p:cNvSpPr>
              <p:nvPr/>
            </p:nvSpPr>
            <p:spPr bwMode="auto">
              <a:xfrm>
                <a:off x="1995" y="2345"/>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1"/>
                      <a:pt x="2" y="2"/>
                    </a:cubicBezTo>
                    <a:cubicBezTo>
                      <a:pt x="2" y="3"/>
                      <a:pt x="2" y="4"/>
                      <a:pt x="3" y="5"/>
                    </a:cubicBezTo>
                    <a:cubicBezTo>
                      <a:pt x="3" y="6"/>
                      <a:pt x="4" y="7"/>
                      <a:pt x="4" y="8"/>
                    </a:cubicBezTo>
                    <a:cubicBezTo>
                      <a:pt x="4" y="9"/>
                      <a:pt x="4" y="10"/>
                      <a:pt x="4" y="11"/>
                    </a:cubicBezTo>
                    <a:cubicBezTo>
                      <a:pt x="3" y="9"/>
                      <a:pt x="2" y="7"/>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78" name="Freeform 280"/>
              <p:cNvSpPr>
                <a:spLocks/>
              </p:cNvSpPr>
              <p:nvPr/>
            </p:nvSpPr>
            <p:spPr bwMode="auto">
              <a:xfrm>
                <a:off x="1995" y="2334"/>
                <a:ext cx="17" cy="33"/>
              </a:xfrm>
              <a:custGeom>
                <a:avLst/>
                <a:gdLst/>
                <a:ahLst/>
                <a:cxnLst>
                  <a:cxn ang="0">
                    <a:pos x="6" y="19"/>
                  </a:cxn>
                  <a:cxn ang="0">
                    <a:pos x="9" y="19"/>
                  </a:cxn>
                  <a:cxn ang="0">
                    <a:pos x="10" y="17"/>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6" y="19"/>
                  </a:cxn>
                </a:cxnLst>
                <a:rect l="0" t="0" r="r" b="b"/>
                <a:pathLst>
                  <a:path w="12" h="24">
                    <a:moveTo>
                      <a:pt x="6" y="19"/>
                    </a:moveTo>
                    <a:cubicBezTo>
                      <a:pt x="7" y="19"/>
                      <a:pt x="8" y="20"/>
                      <a:pt x="9" y="19"/>
                    </a:cubicBezTo>
                    <a:cubicBezTo>
                      <a:pt x="9" y="19"/>
                      <a:pt x="10" y="18"/>
                      <a:pt x="10" y="17"/>
                    </a:cubicBezTo>
                    <a:cubicBezTo>
                      <a:pt x="10" y="16"/>
                      <a:pt x="10" y="15"/>
                      <a:pt x="10" y="14"/>
                    </a:cubicBezTo>
                    <a:cubicBezTo>
                      <a:pt x="10" y="13"/>
                      <a:pt x="9" y="12"/>
                      <a:pt x="9" y="11"/>
                    </a:cubicBezTo>
                    <a:cubicBezTo>
                      <a:pt x="9" y="10"/>
                      <a:pt x="8" y="9"/>
                      <a:pt x="8" y="8"/>
                    </a:cubicBezTo>
                    <a:cubicBezTo>
                      <a:pt x="7" y="6"/>
                      <a:pt x="6" y="6"/>
                      <a:pt x="5" y="5"/>
                    </a:cubicBezTo>
                    <a:cubicBezTo>
                      <a:pt x="5" y="4"/>
                      <a:pt x="4" y="4"/>
                      <a:pt x="3" y="4"/>
                    </a:cubicBezTo>
                    <a:cubicBezTo>
                      <a:pt x="3" y="4"/>
                      <a:pt x="2" y="5"/>
                      <a:pt x="2" y="6"/>
                    </a:cubicBezTo>
                    <a:cubicBezTo>
                      <a:pt x="1" y="6"/>
                      <a:pt x="1" y="5"/>
                      <a:pt x="0" y="4"/>
                    </a:cubicBezTo>
                    <a:cubicBezTo>
                      <a:pt x="0" y="2"/>
                      <a:pt x="1" y="1"/>
                      <a:pt x="2" y="0"/>
                    </a:cubicBezTo>
                    <a:cubicBezTo>
                      <a:pt x="3" y="0"/>
                      <a:pt x="4" y="1"/>
                      <a:pt x="6" y="2"/>
                    </a:cubicBezTo>
                    <a:cubicBezTo>
                      <a:pt x="7" y="3"/>
                      <a:pt x="7" y="4"/>
                      <a:pt x="8" y="5"/>
                    </a:cubicBezTo>
                    <a:cubicBezTo>
                      <a:pt x="9" y="6"/>
                      <a:pt x="10" y="8"/>
                      <a:pt x="11" y="10"/>
                    </a:cubicBezTo>
                    <a:cubicBezTo>
                      <a:pt x="11" y="12"/>
                      <a:pt x="12" y="14"/>
                      <a:pt x="12" y="16"/>
                    </a:cubicBezTo>
                    <a:cubicBezTo>
                      <a:pt x="12" y="17"/>
                      <a:pt x="12" y="18"/>
                      <a:pt x="12" y="20"/>
                    </a:cubicBezTo>
                    <a:cubicBezTo>
                      <a:pt x="12" y="21"/>
                      <a:pt x="11" y="23"/>
                      <a:pt x="10" y="23"/>
                    </a:cubicBezTo>
                    <a:cubicBezTo>
                      <a:pt x="9" y="24"/>
                      <a:pt x="7"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279" name="Freeform 281"/>
              <p:cNvSpPr>
                <a:spLocks noEditPoints="1"/>
              </p:cNvSpPr>
              <p:nvPr/>
            </p:nvSpPr>
            <p:spPr bwMode="auto">
              <a:xfrm>
                <a:off x="2012" y="2387"/>
                <a:ext cx="21" cy="35"/>
              </a:xfrm>
              <a:custGeom>
                <a:avLst/>
                <a:gdLst/>
                <a:ahLst/>
                <a:cxnLst>
                  <a:cxn ang="0">
                    <a:pos x="2" y="15"/>
                  </a:cxn>
                  <a:cxn ang="0">
                    <a:pos x="12" y="24"/>
                  </a:cxn>
                  <a:cxn ang="0">
                    <a:pos x="13" y="11"/>
                  </a:cxn>
                  <a:cxn ang="0">
                    <a:pos x="4" y="1"/>
                  </a:cxn>
                  <a:cxn ang="0">
                    <a:pos x="2" y="15"/>
                  </a:cxn>
                  <a:cxn ang="0">
                    <a:pos x="4" y="14"/>
                  </a:cxn>
                  <a:cxn ang="0">
                    <a:pos x="5" y="5"/>
                  </a:cxn>
                  <a:cxn ang="0">
                    <a:pos x="11" y="11"/>
                  </a:cxn>
                  <a:cxn ang="0">
                    <a:pos x="10" y="20"/>
                  </a:cxn>
                  <a:cxn ang="0">
                    <a:pos x="4" y="14"/>
                  </a:cxn>
                </a:cxnLst>
                <a:rect l="0" t="0" r="r" b="b"/>
                <a:pathLst>
                  <a:path w="15" h="25">
                    <a:moveTo>
                      <a:pt x="2" y="15"/>
                    </a:moveTo>
                    <a:cubicBezTo>
                      <a:pt x="4" y="21"/>
                      <a:pt x="8" y="25"/>
                      <a:pt x="12" y="24"/>
                    </a:cubicBezTo>
                    <a:cubicBezTo>
                      <a:pt x="15" y="23"/>
                      <a:pt x="15" y="17"/>
                      <a:pt x="13" y="11"/>
                    </a:cubicBezTo>
                    <a:cubicBezTo>
                      <a:pt x="11" y="4"/>
                      <a:pt x="7" y="0"/>
                      <a:pt x="4" y="1"/>
                    </a:cubicBezTo>
                    <a:cubicBezTo>
                      <a:pt x="0" y="2"/>
                      <a:pt x="0" y="8"/>
                      <a:pt x="2" y="15"/>
                    </a:cubicBezTo>
                    <a:close/>
                    <a:moveTo>
                      <a:pt x="4" y="14"/>
                    </a:moveTo>
                    <a:cubicBezTo>
                      <a:pt x="2" y="10"/>
                      <a:pt x="3" y="6"/>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80" name="Freeform 282"/>
              <p:cNvSpPr>
                <a:spLocks/>
              </p:cNvSpPr>
              <p:nvPr/>
            </p:nvSpPr>
            <p:spPr bwMode="auto">
              <a:xfrm>
                <a:off x="2008" y="2381"/>
                <a:ext cx="6" cy="14"/>
              </a:xfrm>
              <a:custGeom>
                <a:avLst/>
                <a:gdLst/>
                <a:ahLst/>
                <a:cxnLst>
                  <a:cxn ang="0">
                    <a:pos x="0" y="0"/>
                  </a:cxn>
                  <a:cxn ang="0">
                    <a:pos x="2" y="2"/>
                  </a:cxn>
                  <a:cxn ang="0">
                    <a:pos x="3" y="5"/>
                  </a:cxn>
                  <a:cxn ang="0">
                    <a:pos x="4" y="8"/>
                  </a:cxn>
                  <a:cxn ang="0">
                    <a:pos x="4" y="10"/>
                  </a:cxn>
                  <a:cxn ang="0">
                    <a:pos x="1" y="5"/>
                  </a:cxn>
                  <a:cxn ang="0">
                    <a:pos x="0" y="0"/>
                  </a:cxn>
                </a:cxnLst>
                <a:rect l="0" t="0" r="r" b="b"/>
                <a:pathLst>
                  <a:path w="4" h="10">
                    <a:moveTo>
                      <a:pt x="0" y="0"/>
                    </a:moveTo>
                    <a:cubicBezTo>
                      <a:pt x="1" y="1"/>
                      <a:pt x="1" y="1"/>
                      <a:pt x="2" y="2"/>
                    </a:cubicBezTo>
                    <a:cubicBezTo>
                      <a:pt x="2" y="3"/>
                      <a:pt x="2" y="4"/>
                      <a:pt x="3" y="5"/>
                    </a:cubicBezTo>
                    <a:cubicBezTo>
                      <a:pt x="3" y="6"/>
                      <a:pt x="4" y="7"/>
                      <a:pt x="4" y="8"/>
                    </a:cubicBezTo>
                    <a:cubicBezTo>
                      <a:pt x="4" y="9"/>
                      <a:pt x="4" y="9"/>
                      <a:pt x="4" y="10"/>
                    </a:cubicBezTo>
                    <a:cubicBezTo>
                      <a:pt x="3" y="9"/>
                      <a:pt x="2" y="7"/>
                      <a:pt x="1" y="5"/>
                    </a:cubicBezTo>
                    <a:cubicBezTo>
                      <a:pt x="1" y="3"/>
                      <a:pt x="0" y="2"/>
                      <a:pt x="0" y="0"/>
                    </a:cubicBezTo>
                    <a:close/>
                  </a:path>
                </a:pathLst>
              </a:custGeom>
              <a:solidFill>
                <a:srgbClr val="808080"/>
              </a:solidFill>
              <a:ln w="9525">
                <a:noFill/>
                <a:round/>
                <a:headEnd/>
                <a:tailEnd/>
              </a:ln>
            </p:spPr>
            <p:txBody>
              <a:bodyPr/>
              <a:lstStyle/>
              <a:p>
                <a:endParaRPr lang="de-DE" dirty="0"/>
              </a:p>
            </p:txBody>
          </p:sp>
          <p:sp>
            <p:nvSpPr>
              <p:cNvPr id="281" name="Freeform 283"/>
              <p:cNvSpPr>
                <a:spLocks/>
              </p:cNvSpPr>
              <p:nvPr/>
            </p:nvSpPr>
            <p:spPr bwMode="auto">
              <a:xfrm>
                <a:off x="2008" y="2370"/>
                <a:ext cx="17" cy="34"/>
              </a:xfrm>
              <a:custGeom>
                <a:avLst/>
                <a:gdLst/>
                <a:ahLst/>
                <a:cxnLst>
                  <a:cxn ang="0">
                    <a:pos x="6" y="18"/>
                  </a:cxn>
                  <a:cxn ang="0">
                    <a:pos x="9" y="19"/>
                  </a:cxn>
                  <a:cxn ang="0">
                    <a:pos x="10" y="17"/>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19"/>
                  </a:cxn>
                  <a:cxn ang="0">
                    <a:pos x="10" y="23"/>
                  </a:cxn>
                  <a:cxn ang="0">
                    <a:pos x="6" y="21"/>
                  </a:cxn>
                  <a:cxn ang="0">
                    <a:pos x="6" y="18"/>
                  </a:cxn>
                </a:cxnLst>
                <a:rect l="0" t="0" r="r" b="b"/>
                <a:pathLst>
                  <a:path w="12" h="24">
                    <a:moveTo>
                      <a:pt x="6" y="18"/>
                    </a:moveTo>
                    <a:cubicBezTo>
                      <a:pt x="7" y="19"/>
                      <a:pt x="8" y="19"/>
                      <a:pt x="9" y="19"/>
                    </a:cubicBezTo>
                    <a:cubicBezTo>
                      <a:pt x="9" y="19"/>
                      <a:pt x="10" y="18"/>
                      <a:pt x="10" y="17"/>
                    </a:cubicBezTo>
                    <a:cubicBezTo>
                      <a:pt x="10" y="16"/>
                      <a:pt x="10" y="15"/>
                      <a:pt x="10" y="14"/>
                    </a:cubicBezTo>
                    <a:cubicBezTo>
                      <a:pt x="10" y="13"/>
                      <a:pt x="10" y="12"/>
                      <a:pt x="9" y="11"/>
                    </a:cubicBezTo>
                    <a:cubicBezTo>
                      <a:pt x="9" y="9"/>
                      <a:pt x="8" y="8"/>
                      <a:pt x="8" y="8"/>
                    </a:cubicBezTo>
                    <a:cubicBezTo>
                      <a:pt x="7" y="6"/>
                      <a:pt x="6" y="5"/>
                      <a:pt x="5" y="5"/>
                    </a:cubicBezTo>
                    <a:cubicBezTo>
                      <a:pt x="5" y="4"/>
                      <a:pt x="4" y="4"/>
                      <a:pt x="3" y="4"/>
                    </a:cubicBezTo>
                    <a:cubicBezTo>
                      <a:pt x="3" y="4"/>
                      <a:pt x="2" y="5"/>
                      <a:pt x="2" y="6"/>
                    </a:cubicBezTo>
                    <a:cubicBezTo>
                      <a:pt x="1" y="6"/>
                      <a:pt x="1" y="5"/>
                      <a:pt x="0" y="4"/>
                    </a:cubicBezTo>
                    <a:cubicBezTo>
                      <a:pt x="0" y="2"/>
                      <a:pt x="1" y="1"/>
                      <a:pt x="2" y="0"/>
                    </a:cubicBezTo>
                    <a:cubicBezTo>
                      <a:pt x="3" y="0"/>
                      <a:pt x="5" y="0"/>
                      <a:pt x="6" y="2"/>
                    </a:cubicBezTo>
                    <a:cubicBezTo>
                      <a:pt x="7" y="3"/>
                      <a:pt x="8" y="4"/>
                      <a:pt x="8" y="5"/>
                    </a:cubicBezTo>
                    <a:cubicBezTo>
                      <a:pt x="9" y="6"/>
                      <a:pt x="10" y="8"/>
                      <a:pt x="11" y="10"/>
                    </a:cubicBezTo>
                    <a:cubicBezTo>
                      <a:pt x="11" y="12"/>
                      <a:pt x="12" y="14"/>
                      <a:pt x="12" y="16"/>
                    </a:cubicBezTo>
                    <a:cubicBezTo>
                      <a:pt x="12" y="17"/>
                      <a:pt x="12" y="18"/>
                      <a:pt x="12" y="19"/>
                    </a:cubicBezTo>
                    <a:cubicBezTo>
                      <a:pt x="12" y="21"/>
                      <a:pt x="11" y="23"/>
                      <a:pt x="10" y="23"/>
                    </a:cubicBezTo>
                    <a:cubicBezTo>
                      <a:pt x="9" y="24"/>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82" name="Freeform 284"/>
              <p:cNvSpPr>
                <a:spLocks noEditPoints="1"/>
              </p:cNvSpPr>
              <p:nvPr/>
            </p:nvSpPr>
            <p:spPr bwMode="auto">
              <a:xfrm>
                <a:off x="2025" y="2423"/>
                <a:ext cx="21" cy="35"/>
              </a:xfrm>
              <a:custGeom>
                <a:avLst/>
                <a:gdLst/>
                <a:ahLst/>
                <a:cxnLst>
                  <a:cxn ang="0">
                    <a:pos x="2" y="14"/>
                  </a:cxn>
                  <a:cxn ang="0">
                    <a:pos x="12" y="24"/>
                  </a:cxn>
                  <a:cxn ang="0">
                    <a:pos x="13" y="10"/>
                  </a:cxn>
                  <a:cxn ang="0">
                    <a:pos x="3" y="1"/>
                  </a:cxn>
                  <a:cxn ang="0">
                    <a:pos x="2" y="14"/>
                  </a:cxn>
                  <a:cxn ang="0">
                    <a:pos x="4" y="14"/>
                  </a:cxn>
                  <a:cxn ang="0">
                    <a:pos x="5" y="5"/>
                  </a:cxn>
                  <a:cxn ang="0">
                    <a:pos x="11" y="11"/>
                  </a:cxn>
                  <a:cxn ang="0">
                    <a:pos x="10" y="20"/>
                  </a:cxn>
                  <a:cxn ang="0">
                    <a:pos x="4" y="14"/>
                  </a:cxn>
                </a:cxnLst>
                <a:rect l="0" t="0" r="r" b="b"/>
                <a:pathLst>
                  <a:path w="15" h="25">
                    <a:moveTo>
                      <a:pt x="2" y="14"/>
                    </a:moveTo>
                    <a:cubicBezTo>
                      <a:pt x="4" y="21"/>
                      <a:pt x="8" y="25"/>
                      <a:pt x="12" y="24"/>
                    </a:cubicBezTo>
                    <a:cubicBezTo>
                      <a:pt x="15" y="23"/>
                      <a:pt x="15" y="17"/>
                      <a:pt x="13" y="10"/>
                    </a:cubicBezTo>
                    <a:cubicBezTo>
                      <a:pt x="11" y="4"/>
                      <a:pt x="7" y="0"/>
                      <a:pt x="3" y="1"/>
                    </a:cubicBezTo>
                    <a:cubicBezTo>
                      <a:pt x="0" y="2"/>
                      <a:pt x="0" y="8"/>
                      <a:pt x="2" y="14"/>
                    </a:cubicBezTo>
                    <a:close/>
                    <a:moveTo>
                      <a:pt x="4" y="14"/>
                    </a:moveTo>
                    <a:cubicBezTo>
                      <a:pt x="2" y="10"/>
                      <a:pt x="3" y="6"/>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83" name="Freeform 285"/>
              <p:cNvSpPr>
                <a:spLocks/>
              </p:cNvSpPr>
              <p:nvPr/>
            </p:nvSpPr>
            <p:spPr bwMode="auto">
              <a:xfrm>
                <a:off x="2021" y="2418"/>
                <a:ext cx="5" cy="14"/>
              </a:xfrm>
              <a:custGeom>
                <a:avLst/>
                <a:gdLst/>
                <a:ahLst/>
                <a:cxnLst>
                  <a:cxn ang="0">
                    <a:pos x="0" y="0"/>
                  </a:cxn>
                  <a:cxn ang="0">
                    <a:pos x="2" y="1"/>
                  </a:cxn>
                  <a:cxn ang="0">
                    <a:pos x="3" y="5"/>
                  </a:cxn>
                  <a:cxn ang="0">
                    <a:pos x="4" y="8"/>
                  </a:cxn>
                  <a:cxn ang="0">
                    <a:pos x="4" y="10"/>
                  </a:cxn>
                  <a:cxn ang="0">
                    <a:pos x="1" y="5"/>
                  </a:cxn>
                  <a:cxn ang="0">
                    <a:pos x="0" y="0"/>
                  </a:cxn>
                </a:cxnLst>
                <a:rect l="0" t="0" r="r" b="b"/>
                <a:pathLst>
                  <a:path w="4" h="10">
                    <a:moveTo>
                      <a:pt x="0" y="0"/>
                    </a:moveTo>
                    <a:cubicBezTo>
                      <a:pt x="1" y="0"/>
                      <a:pt x="1" y="1"/>
                      <a:pt x="2" y="1"/>
                    </a:cubicBezTo>
                    <a:cubicBezTo>
                      <a:pt x="2" y="2"/>
                      <a:pt x="2" y="4"/>
                      <a:pt x="3" y="5"/>
                    </a:cubicBezTo>
                    <a:cubicBezTo>
                      <a:pt x="3" y="6"/>
                      <a:pt x="4" y="7"/>
                      <a:pt x="4" y="8"/>
                    </a:cubicBezTo>
                    <a:cubicBezTo>
                      <a:pt x="4" y="8"/>
                      <a:pt x="4" y="9"/>
                      <a:pt x="4" y="10"/>
                    </a:cubicBezTo>
                    <a:cubicBezTo>
                      <a:pt x="3" y="9"/>
                      <a:pt x="2" y="7"/>
                      <a:pt x="1"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284" name="Freeform 286"/>
              <p:cNvSpPr>
                <a:spLocks/>
              </p:cNvSpPr>
              <p:nvPr/>
            </p:nvSpPr>
            <p:spPr bwMode="auto">
              <a:xfrm>
                <a:off x="2021" y="2406"/>
                <a:ext cx="16" cy="33"/>
              </a:xfrm>
              <a:custGeom>
                <a:avLst/>
                <a:gdLst/>
                <a:ahLst/>
                <a:cxnLst>
                  <a:cxn ang="0">
                    <a:pos x="6" y="18"/>
                  </a:cxn>
                  <a:cxn ang="0">
                    <a:pos x="9" y="19"/>
                  </a:cxn>
                  <a:cxn ang="0">
                    <a:pos x="10" y="17"/>
                  </a:cxn>
                  <a:cxn ang="0">
                    <a:pos x="10" y="14"/>
                  </a:cxn>
                  <a:cxn ang="0">
                    <a:pos x="9" y="10"/>
                  </a:cxn>
                  <a:cxn ang="0">
                    <a:pos x="8" y="7"/>
                  </a:cxn>
                  <a:cxn ang="0">
                    <a:pos x="5" y="5"/>
                  </a:cxn>
                  <a:cxn ang="0">
                    <a:pos x="3"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6" y="18"/>
                  </a:cxn>
                </a:cxnLst>
                <a:rect l="0" t="0" r="r" b="b"/>
                <a:pathLst>
                  <a:path w="12" h="23">
                    <a:moveTo>
                      <a:pt x="6" y="18"/>
                    </a:moveTo>
                    <a:cubicBezTo>
                      <a:pt x="7" y="19"/>
                      <a:pt x="8" y="19"/>
                      <a:pt x="9" y="19"/>
                    </a:cubicBezTo>
                    <a:cubicBezTo>
                      <a:pt x="9" y="19"/>
                      <a:pt x="10" y="18"/>
                      <a:pt x="10" y="17"/>
                    </a:cubicBezTo>
                    <a:cubicBezTo>
                      <a:pt x="10" y="16"/>
                      <a:pt x="10" y="15"/>
                      <a:pt x="10" y="14"/>
                    </a:cubicBezTo>
                    <a:cubicBezTo>
                      <a:pt x="10" y="13"/>
                      <a:pt x="10" y="12"/>
                      <a:pt x="9" y="10"/>
                    </a:cubicBezTo>
                    <a:cubicBezTo>
                      <a:pt x="9" y="9"/>
                      <a:pt x="8" y="8"/>
                      <a:pt x="8" y="7"/>
                    </a:cubicBezTo>
                    <a:cubicBezTo>
                      <a:pt x="7" y="6"/>
                      <a:pt x="6" y="5"/>
                      <a:pt x="5" y="5"/>
                    </a:cubicBezTo>
                    <a:cubicBezTo>
                      <a:pt x="5" y="4"/>
                      <a:pt x="4" y="4"/>
                      <a:pt x="3" y="4"/>
                    </a:cubicBezTo>
                    <a:cubicBezTo>
                      <a:pt x="3" y="4"/>
                      <a:pt x="2" y="5"/>
                      <a:pt x="2" y="6"/>
                    </a:cubicBezTo>
                    <a:cubicBezTo>
                      <a:pt x="1" y="6"/>
                      <a:pt x="1" y="5"/>
                      <a:pt x="0" y="4"/>
                    </a:cubicBezTo>
                    <a:cubicBezTo>
                      <a:pt x="0" y="2"/>
                      <a:pt x="1" y="0"/>
                      <a:pt x="2" y="0"/>
                    </a:cubicBezTo>
                    <a:cubicBezTo>
                      <a:pt x="3" y="0"/>
                      <a:pt x="5" y="0"/>
                      <a:pt x="6" y="2"/>
                    </a:cubicBezTo>
                    <a:cubicBezTo>
                      <a:pt x="7" y="2"/>
                      <a:pt x="8" y="3"/>
                      <a:pt x="8" y="5"/>
                    </a:cubicBezTo>
                    <a:cubicBezTo>
                      <a:pt x="9" y="6"/>
                      <a:pt x="10" y="8"/>
                      <a:pt x="11"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85" name="Freeform 287"/>
              <p:cNvSpPr>
                <a:spLocks noEditPoints="1"/>
              </p:cNvSpPr>
              <p:nvPr/>
            </p:nvSpPr>
            <p:spPr bwMode="auto">
              <a:xfrm>
                <a:off x="2037" y="2460"/>
                <a:ext cx="21"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5" h="25">
                    <a:moveTo>
                      <a:pt x="2" y="14"/>
                    </a:moveTo>
                    <a:cubicBezTo>
                      <a:pt x="4" y="21"/>
                      <a:pt x="9" y="25"/>
                      <a:pt x="12" y="24"/>
                    </a:cubicBezTo>
                    <a:cubicBezTo>
                      <a:pt x="15" y="23"/>
                      <a:pt x="15" y="17"/>
                      <a:pt x="13" y="10"/>
                    </a:cubicBezTo>
                    <a:cubicBezTo>
                      <a:pt x="11" y="4"/>
                      <a:pt x="7" y="0"/>
                      <a:pt x="4" y="1"/>
                    </a:cubicBezTo>
                    <a:cubicBezTo>
                      <a:pt x="1" y="2"/>
                      <a:pt x="0" y="8"/>
                      <a:pt x="2" y="14"/>
                    </a:cubicBezTo>
                    <a:close/>
                    <a:moveTo>
                      <a:pt x="4" y="14"/>
                    </a:moveTo>
                    <a:cubicBezTo>
                      <a:pt x="2" y="9"/>
                      <a:pt x="3" y="6"/>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86" name="Freeform 288"/>
              <p:cNvSpPr>
                <a:spLocks/>
              </p:cNvSpPr>
              <p:nvPr/>
            </p:nvSpPr>
            <p:spPr bwMode="auto">
              <a:xfrm>
                <a:off x="2033" y="2454"/>
                <a:ext cx="6" cy="14"/>
              </a:xfrm>
              <a:custGeom>
                <a:avLst/>
                <a:gdLst/>
                <a:ahLst/>
                <a:cxnLst>
                  <a:cxn ang="0">
                    <a:pos x="0" y="0"/>
                  </a:cxn>
                  <a:cxn ang="0">
                    <a:pos x="2" y="1"/>
                  </a:cxn>
                  <a:cxn ang="0">
                    <a:pos x="3" y="5"/>
                  </a:cxn>
                  <a:cxn ang="0">
                    <a:pos x="4" y="8"/>
                  </a:cxn>
                  <a:cxn ang="0">
                    <a:pos x="4" y="10"/>
                  </a:cxn>
                  <a:cxn ang="0">
                    <a:pos x="1" y="5"/>
                  </a:cxn>
                  <a:cxn ang="0">
                    <a:pos x="0" y="0"/>
                  </a:cxn>
                </a:cxnLst>
                <a:rect l="0" t="0" r="r" b="b"/>
                <a:pathLst>
                  <a:path w="4" h="10">
                    <a:moveTo>
                      <a:pt x="0" y="0"/>
                    </a:moveTo>
                    <a:cubicBezTo>
                      <a:pt x="1" y="0"/>
                      <a:pt x="1" y="1"/>
                      <a:pt x="2" y="1"/>
                    </a:cubicBezTo>
                    <a:cubicBezTo>
                      <a:pt x="2" y="2"/>
                      <a:pt x="3" y="3"/>
                      <a:pt x="3" y="5"/>
                    </a:cubicBezTo>
                    <a:cubicBezTo>
                      <a:pt x="3" y="6"/>
                      <a:pt x="4" y="7"/>
                      <a:pt x="4" y="8"/>
                    </a:cubicBezTo>
                    <a:cubicBezTo>
                      <a:pt x="4" y="8"/>
                      <a:pt x="4" y="9"/>
                      <a:pt x="4" y="10"/>
                    </a:cubicBezTo>
                    <a:cubicBezTo>
                      <a:pt x="3" y="9"/>
                      <a:pt x="2" y="7"/>
                      <a:pt x="1"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287" name="Freeform 289"/>
              <p:cNvSpPr>
                <a:spLocks/>
              </p:cNvSpPr>
              <p:nvPr/>
            </p:nvSpPr>
            <p:spPr bwMode="auto">
              <a:xfrm>
                <a:off x="2033" y="2443"/>
                <a:ext cx="17" cy="32"/>
              </a:xfrm>
              <a:custGeom>
                <a:avLst/>
                <a:gdLst/>
                <a:ahLst/>
                <a:cxnLst>
                  <a:cxn ang="0">
                    <a:pos x="7" y="18"/>
                  </a:cxn>
                  <a:cxn ang="0">
                    <a:pos x="9" y="19"/>
                  </a:cxn>
                  <a:cxn ang="0">
                    <a:pos x="10" y="17"/>
                  </a:cxn>
                  <a:cxn ang="0">
                    <a:pos x="10" y="14"/>
                  </a:cxn>
                  <a:cxn ang="0">
                    <a:pos x="9" y="10"/>
                  </a:cxn>
                  <a:cxn ang="0">
                    <a:pos x="8" y="7"/>
                  </a:cxn>
                  <a:cxn ang="0">
                    <a:pos x="6" y="5"/>
                  </a:cxn>
                  <a:cxn ang="0">
                    <a:pos x="3"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7" y="18"/>
                  </a:cxn>
                </a:cxnLst>
                <a:rect l="0" t="0" r="r" b="b"/>
                <a:pathLst>
                  <a:path w="12" h="23">
                    <a:moveTo>
                      <a:pt x="7" y="18"/>
                    </a:moveTo>
                    <a:cubicBezTo>
                      <a:pt x="7" y="19"/>
                      <a:pt x="8" y="19"/>
                      <a:pt x="9" y="19"/>
                    </a:cubicBezTo>
                    <a:cubicBezTo>
                      <a:pt x="9" y="19"/>
                      <a:pt x="10" y="18"/>
                      <a:pt x="10" y="17"/>
                    </a:cubicBezTo>
                    <a:cubicBezTo>
                      <a:pt x="10" y="16"/>
                      <a:pt x="10" y="15"/>
                      <a:pt x="10" y="14"/>
                    </a:cubicBezTo>
                    <a:cubicBezTo>
                      <a:pt x="10" y="13"/>
                      <a:pt x="10" y="11"/>
                      <a:pt x="9" y="10"/>
                    </a:cubicBezTo>
                    <a:cubicBezTo>
                      <a:pt x="9" y="9"/>
                      <a:pt x="8" y="8"/>
                      <a:pt x="8" y="7"/>
                    </a:cubicBezTo>
                    <a:cubicBezTo>
                      <a:pt x="7" y="6"/>
                      <a:pt x="6" y="5"/>
                      <a:pt x="6" y="5"/>
                    </a:cubicBezTo>
                    <a:cubicBezTo>
                      <a:pt x="5" y="4"/>
                      <a:pt x="4" y="4"/>
                      <a:pt x="3" y="4"/>
                    </a:cubicBezTo>
                    <a:cubicBezTo>
                      <a:pt x="3" y="4"/>
                      <a:pt x="2" y="5"/>
                      <a:pt x="2" y="6"/>
                    </a:cubicBezTo>
                    <a:cubicBezTo>
                      <a:pt x="1" y="5"/>
                      <a:pt x="1" y="5"/>
                      <a:pt x="0" y="4"/>
                    </a:cubicBezTo>
                    <a:cubicBezTo>
                      <a:pt x="0" y="2"/>
                      <a:pt x="1" y="0"/>
                      <a:pt x="2" y="0"/>
                    </a:cubicBezTo>
                    <a:cubicBezTo>
                      <a:pt x="3" y="0"/>
                      <a:pt x="5" y="0"/>
                      <a:pt x="6" y="2"/>
                    </a:cubicBezTo>
                    <a:cubicBezTo>
                      <a:pt x="7" y="2"/>
                      <a:pt x="8" y="3"/>
                      <a:pt x="8" y="5"/>
                    </a:cubicBezTo>
                    <a:cubicBezTo>
                      <a:pt x="9" y="6"/>
                      <a:pt x="10" y="8"/>
                      <a:pt x="11"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288" name="Freeform 290"/>
              <p:cNvSpPr>
                <a:spLocks noEditPoints="1"/>
              </p:cNvSpPr>
              <p:nvPr/>
            </p:nvSpPr>
            <p:spPr bwMode="auto">
              <a:xfrm>
                <a:off x="2050" y="2496"/>
                <a:ext cx="21"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5" h="25">
                    <a:moveTo>
                      <a:pt x="2" y="14"/>
                    </a:moveTo>
                    <a:cubicBezTo>
                      <a:pt x="4" y="20"/>
                      <a:pt x="9" y="25"/>
                      <a:pt x="12" y="24"/>
                    </a:cubicBezTo>
                    <a:cubicBezTo>
                      <a:pt x="15" y="23"/>
                      <a:pt x="15" y="17"/>
                      <a:pt x="13" y="10"/>
                    </a:cubicBezTo>
                    <a:cubicBezTo>
                      <a:pt x="11" y="4"/>
                      <a:pt x="7" y="0"/>
                      <a:pt x="4" y="1"/>
                    </a:cubicBezTo>
                    <a:cubicBezTo>
                      <a:pt x="1" y="2"/>
                      <a:pt x="0" y="8"/>
                      <a:pt x="2" y="14"/>
                    </a:cubicBezTo>
                    <a:close/>
                    <a:moveTo>
                      <a:pt x="4" y="13"/>
                    </a:moveTo>
                    <a:cubicBezTo>
                      <a:pt x="2" y="9"/>
                      <a:pt x="3" y="5"/>
                      <a:pt x="5" y="5"/>
                    </a:cubicBezTo>
                    <a:cubicBezTo>
                      <a:pt x="7" y="4"/>
                      <a:pt x="10" y="7"/>
                      <a:pt x="11" y="11"/>
                    </a:cubicBezTo>
                    <a:cubicBezTo>
                      <a:pt x="13"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289" name="Freeform 291"/>
              <p:cNvSpPr>
                <a:spLocks/>
              </p:cNvSpPr>
              <p:nvPr/>
            </p:nvSpPr>
            <p:spPr bwMode="auto">
              <a:xfrm>
                <a:off x="2046" y="2489"/>
                <a:ext cx="5"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3" y="4"/>
                      <a:pt x="3" y="5"/>
                    </a:cubicBezTo>
                    <a:cubicBezTo>
                      <a:pt x="3" y="7"/>
                      <a:pt x="4" y="8"/>
                      <a:pt x="4" y="8"/>
                    </a:cubicBezTo>
                    <a:cubicBezTo>
                      <a:pt x="4" y="9"/>
                      <a:pt x="4" y="10"/>
                      <a:pt x="4" y="11"/>
                    </a:cubicBezTo>
                    <a:cubicBezTo>
                      <a:pt x="3" y="10"/>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90" name="Freeform 292"/>
              <p:cNvSpPr>
                <a:spLocks/>
              </p:cNvSpPr>
              <p:nvPr/>
            </p:nvSpPr>
            <p:spPr bwMode="auto">
              <a:xfrm>
                <a:off x="2046" y="2478"/>
                <a:ext cx="17" cy="33"/>
              </a:xfrm>
              <a:custGeom>
                <a:avLst/>
                <a:gdLst/>
                <a:ahLst/>
                <a:cxnLst>
                  <a:cxn ang="0">
                    <a:pos x="7" y="19"/>
                  </a:cxn>
                  <a:cxn ang="0">
                    <a:pos x="9" y="20"/>
                  </a:cxn>
                  <a:cxn ang="0">
                    <a:pos x="10" y="18"/>
                  </a:cxn>
                  <a:cxn ang="0">
                    <a:pos x="10" y="14"/>
                  </a:cxn>
                  <a:cxn ang="0">
                    <a:pos x="9" y="11"/>
                  </a:cxn>
                  <a:cxn ang="0">
                    <a:pos x="8" y="8"/>
                  </a:cxn>
                  <a:cxn ang="0">
                    <a:pos x="6"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7" y="19"/>
                  </a:cxn>
                </a:cxnLst>
                <a:rect l="0" t="0" r="r" b="b"/>
                <a:pathLst>
                  <a:path w="12" h="24">
                    <a:moveTo>
                      <a:pt x="7" y="19"/>
                    </a:moveTo>
                    <a:cubicBezTo>
                      <a:pt x="7" y="20"/>
                      <a:pt x="8" y="20"/>
                      <a:pt x="9" y="20"/>
                    </a:cubicBezTo>
                    <a:cubicBezTo>
                      <a:pt x="9" y="20"/>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5"/>
                      <a:pt x="3" y="5"/>
                    </a:cubicBezTo>
                    <a:cubicBezTo>
                      <a:pt x="3" y="5"/>
                      <a:pt x="2" y="6"/>
                      <a:pt x="2" y="7"/>
                    </a:cubicBezTo>
                    <a:cubicBezTo>
                      <a:pt x="1" y="6"/>
                      <a:pt x="1" y="6"/>
                      <a:pt x="0" y="5"/>
                    </a:cubicBezTo>
                    <a:cubicBezTo>
                      <a:pt x="0" y="3"/>
                      <a:pt x="1" y="1"/>
                      <a:pt x="2" y="1"/>
                    </a:cubicBezTo>
                    <a:cubicBezTo>
                      <a:pt x="3" y="0"/>
                      <a:pt x="5" y="1"/>
                      <a:pt x="6" y="2"/>
                    </a:cubicBezTo>
                    <a:cubicBezTo>
                      <a:pt x="7" y="3"/>
                      <a:pt x="8" y="4"/>
                      <a:pt x="8" y="5"/>
                    </a:cubicBezTo>
                    <a:cubicBezTo>
                      <a:pt x="9" y="7"/>
                      <a:pt x="10" y="9"/>
                      <a:pt x="11" y="11"/>
                    </a:cubicBezTo>
                    <a:cubicBezTo>
                      <a:pt x="11" y="13"/>
                      <a:pt x="12" y="14"/>
                      <a:pt x="12" y="16"/>
                    </a:cubicBezTo>
                    <a:cubicBezTo>
                      <a:pt x="12" y="18"/>
                      <a:pt x="12" y="19"/>
                      <a:pt x="12" y="20"/>
                    </a:cubicBezTo>
                    <a:cubicBezTo>
                      <a:pt x="12" y="22"/>
                      <a:pt x="11" y="23"/>
                      <a:pt x="10" y="24"/>
                    </a:cubicBezTo>
                    <a:cubicBezTo>
                      <a:pt x="9" y="24"/>
                      <a:pt x="7"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91" name="Freeform 293"/>
              <p:cNvSpPr>
                <a:spLocks noEditPoints="1"/>
              </p:cNvSpPr>
              <p:nvPr/>
            </p:nvSpPr>
            <p:spPr bwMode="auto">
              <a:xfrm>
                <a:off x="2063" y="2532"/>
                <a:ext cx="21"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5" h="25">
                    <a:moveTo>
                      <a:pt x="2" y="14"/>
                    </a:moveTo>
                    <a:cubicBezTo>
                      <a:pt x="4" y="20"/>
                      <a:pt x="9" y="25"/>
                      <a:pt x="12" y="24"/>
                    </a:cubicBezTo>
                    <a:cubicBezTo>
                      <a:pt x="15" y="23"/>
                      <a:pt x="15" y="17"/>
                      <a:pt x="13" y="10"/>
                    </a:cubicBezTo>
                    <a:cubicBezTo>
                      <a:pt x="11" y="4"/>
                      <a:pt x="7" y="0"/>
                      <a:pt x="4" y="1"/>
                    </a:cubicBezTo>
                    <a:cubicBezTo>
                      <a:pt x="1" y="2"/>
                      <a:pt x="0" y="8"/>
                      <a:pt x="2" y="14"/>
                    </a:cubicBezTo>
                    <a:close/>
                    <a:moveTo>
                      <a:pt x="4" y="13"/>
                    </a:moveTo>
                    <a:cubicBezTo>
                      <a:pt x="3" y="9"/>
                      <a:pt x="3" y="5"/>
                      <a:pt x="5" y="5"/>
                    </a:cubicBezTo>
                    <a:cubicBezTo>
                      <a:pt x="7" y="4"/>
                      <a:pt x="10" y="7"/>
                      <a:pt x="11" y="11"/>
                    </a:cubicBezTo>
                    <a:cubicBezTo>
                      <a:pt x="13"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292" name="Freeform 294"/>
              <p:cNvSpPr>
                <a:spLocks/>
              </p:cNvSpPr>
              <p:nvPr/>
            </p:nvSpPr>
            <p:spPr bwMode="auto">
              <a:xfrm>
                <a:off x="2058" y="2525"/>
                <a:ext cx="6"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2" y="2"/>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93" name="Freeform 295"/>
              <p:cNvSpPr>
                <a:spLocks/>
              </p:cNvSpPr>
              <p:nvPr/>
            </p:nvSpPr>
            <p:spPr bwMode="auto">
              <a:xfrm>
                <a:off x="2058" y="2514"/>
                <a:ext cx="17" cy="34"/>
              </a:xfrm>
              <a:custGeom>
                <a:avLst/>
                <a:gdLst/>
                <a:ahLst/>
                <a:cxnLst>
                  <a:cxn ang="0">
                    <a:pos x="7" y="19"/>
                  </a:cxn>
                  <a:cxn ang="0">
                    <a:pos x="9" y="20"/>
                  </a:cxn>
                  <a:cxn ang="0">
                    <a:pos x="10" y="18"/>
                  </a:cxn>
                  <a:cxn ang="0">
                    <a:pos x="10" y="14"/>
                  </a:cxn>
                  <a:cxn ang="0">
                    <a:pos x="9" y="11"/>
                  </a:cxn>
                  <a:cxn ang="0">
                    <a:pos x="8" y="8"/>
                  </a:cxn>
                  <a:cxn ang="0">
                    <a:pos x="6"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7" y="19"/>
                  </a:cxn>
                </a:cxnLst>
                <a:rect l="0" t="0" r="r" b="b"/>
                <a:pathLst>
                  <a:path w="12" h="24">
                    <a:moveTo>
                      <a:pt x="7" y="19"/>
                    </a:moveTo>
                    <a:cubicBezTo>
                      <a:pt x="7" y="20"/>
                      <a:pt x="8" y="20"/>
                      <a:pt x="9" y="20"/>
                    </a:cubicBezTo>
                    <a:cubicBezTo>
                      <a:pt x="9" y="20"/>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4"/>
                      <a:pt x="3" y="5"/>
                    </a:cubicBezTo>
                    <a:cubicBezTo>
                      <a:pt x="3" y="5"/>
                      <a:pt x="3" y="6"/>
                      <a:pt x="2" y="7"/>
                    </a:cubicBezTo>
                    <a:cubicBezTo>
                      <a:pt x="2" y="6"/>
                      <a:pt x="1" y="5"/>
                      <a:pt x="0" y="5"/>
                    </a:cubicBezTo>
                    <a:cubicBezTo>
                      <a:pt x="0" y="3"/>
                      <a:pt x="1" y="1"/>
                      <a:pt x="2" y="1"/>
                    </a:cubicBezTo>
                    <a:cubicBezTo>
                      <a:pt x="3" y="0"/>
                      <a:pt x="5" y="1"/>
                      <a:pt x="6" y="2"/>
                    </a:cubicBezTo>
                    <a:cubicBezTo>
                      <a:pt x="7" y="3"/>
                      <a:pt x="8" y="4"/>
                      <a:pt x="8" y="5"/>
                    </a:cubicBezTo>
                    <a:cubicBezTo>
                      <a:pt x="9" y="7"/>
                      <a:pt x="10" y="9"/>
                      <a:pt x="11" y="11"/>
                    </a:cubicBezTo>
                    <a:cubicBezTo>
                      <a:pt x="12" y="13"/>
                      <a:pt x="12" y="14"/>
                      <a:pt x="12" y="16"/>
                    </a:cubicBezTo>
                    <a:cubicBezTo>
                      <a:pt x="12" y="18"/>
                      <a:pt x="12" y="19"/>
                      <a:pt x="12" y="20"/>
                    </a:cubicBezTo>
                    <a:cubicBezTo>
                      <a:pt x="12" y="22"/>
                      <a:pt x="11" y="23"/>
                      <a:pt x="10" y="24"/>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94" name="Freeform 296"/>
              <p:cNvSpPr>
                <a:spLocks noEditPoints="1"/>
              </p:cNvSpPr>
              <p:nvPr/>
            </p:nvSpPr>
            <p:spPr bwMode="auto">
              <a:xfrm>
                <a:off x="2075" y="2567"/>
                <a:ext cx="21" cy="35"/>
              </a:xfrm>
              <a:custGeom>
                <a:avLst/>
                <a:gdLst/>
                <a:ahLst/>
                <a:cxnLst>
                  <a:cxn ang="0">
                    <a:pos x="2" y="15"/>
                  </a:cxn>
                  <a:cxn ang="0">
                    <a:pos x="12" y="24"/>
                  </a:cxn>
                  <a:cxn ang="0">
                    <a:pos x="13" y="11"/>
                  </a:cxn>
                  <a:cxn ang="0">
                    <a:pos x="4" y="1"/>
                  </a:cxn>
                  <a:cxn ang="0">
                    <a:pos x="2" y="15"/>
                  </a:cxn>
                  <a:cxn ang="0">
                    <a:pos x="4" y="14"/>
                  </a:cxn>
                  <a:cxn ang="0">
                    <a:pos x="5" y="5"/>
                  </a:cxn>
                  <a:cxn ang="0">
                    <a:pos x="11" y="12"/>
                  </a:cxn>
                  <a:cxn ang="0">
                    <a:pos x="10" y="21"/>
                  </a:cxn>
                  <a:cxn ang="0">
                    <a:pos x="4" y="14"/>
                  </a:cxn>
                </a:cxnLst>
                <a:rect l="0" t="0" r="r" b="b"/>
                <a:pathLst>
                  <a:path w="15" h="25">
                    <a:moveTo>
                      <a:pt x="2" y="15"/>
                    </a:moveTo>
                    <a:cubicBezTo>
                      <a:pt x="4" y="21"/>
                      <a:pt x="9" y="25"/>
                      <a:pt x="12" y="24"/>
                    </a:cubicBezTo>
                    <a:cubicBezTo>
                      <a:pt x="15" y="23"/>
                      <a:pt x="15" y="17"/>
                      <a:pt x="13" y="11"/>
                    </a:cubicBezTo>
                    <a:cubicBezTo>
                      <a:pt x="11" y="5"/>
                      <a:pt x="7" y="0"/>
                      <a:pt x="4" y="1"/>
                    </a:cubicBezTo>
                    <a:cubicBezTo>
                      <a:pt x="1" y="3"/>
                      <a:pt x="0" y="9"/>
                      <a:pt x="2" y="15"/>
                    </a:cubicBezTo>
                    <a:close/>
                    <a:moveTo>
                      <a:pt x="4" y="14"/>
                    </a:moveTo>
                    <a:cubicBezTo>
                      <a:pt x="3" y="10"/>
                      <a:pt x="3" y="6"/>
                      <a:pt x="5" y="5"/>
                    </a:cubicBezTo>
                    <a:cubicBezTo>
                      <a:pt x="7" y="5"/>
                      <a:pt x="10" y="7"/>
                      <a:pt x="11" y="12"/>
                    </a:cubicBezTo>
                    <a:cubicBezTo>
                      <a:pt x="13" y="16"/>
                      <a:pt x="12" y="20"/>
                      <a:pt x="10" y="21"/>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95" name="Freeform 297"/>
              <p:cNvSpPr>
                <a:spLocks/>
              </p:cNvSpPr>
              <p:nvPr/>
            </p:nvSpPr>
            <p:spPr bwMode="auto">
              <a:xfrm>
                <a:off x="2071" y="2562"/>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2" y="2"/>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96" name="Freeform 298"/>
              <p:cNvSpPr>
                <a:spLocks/>
              </p:cNvSpPr>
              <p:nvPr/>
            </p:nvSpPr>
            <p:spPr bwMode="auto">
              <a:xfrm>
                <a:off x="2071" y="2551"/>
                <a:ext cx="17" cy="33"/>
              </a:xfrm>
              <a:custGeom>
                <a:avLst/>
                <a:gdLst/>
                <a:ahLst/>
                <a:cxnLst>
                  <a:cxn ang="0">
                    <a:pos x="7" y="19"/>
                  </a:cxn>
                  <a:cxn ang="0">
                    <a:pos x="9" y="20"/>
                  </a:cxn>
                  <a:cxn ang="0">
                    <a:pos x="10" y="18"/>
                  </a:cxn>
                  <a:cxn ang="0">
                    <a:pos x="10" y="14"/>
                  </a:cxn>
                  <a:cxn ang="0">
                    <a:pos x="9" y="11"/>
                  </a:cxn>
                  <a:cxn ang="0">
                    <a:pos x="8" y="8"/>
                  </a:cxn>
                  <a:cxn ang="0">
                    <a:pos x="6" y="5"/>
                  </a:cxn>
                  <a:cxn ang="0">
                    <a:pos x="3" y="4"/>
                  </a:cxn>
                  <a:cxn ang="0">
                    <a:pos x="2" y="6"/>
                  </a:cxn>
                  <a:cxn ang="0">
                    <a:pos x="0" y="4"/>
                  </a:cxn>
                  <a:cxn ang="0">
                    <a:pos x="2" y="1"/>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20"/>
                    </a:cubicBezTo>
                    <a:cubicBezTo>
                      <a:pt x="9" y="19"/>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4"/>
                      <a:pt x="3" y="4"/>
                    </a:cubicBezTo>
                    <a:cubicBezTo>
                      <a:pt x="3" y="5"/>
                      <a:pt x="3" y="6"/>
                      <a:pt x="2" y="6"/>
                    </a:cubicBezTo>
                    <a:cubicBezTo>
                      <a:pt x="2" y="6"/>
                      <a:pt x="1" y="5"/>
                      <a:pt x="0" y="4"/>
                    </a:cubicBezTo>
                    <a:cubicBezTo>
                      <a:pt x="0" y="2"/>
                      <a:pt x="1" y="1"/>
                      <a:pt x="2" y="1"/>
                    </a:cubicBezTo>
                    <a:cubicBezTo>
                      <a:pt x="3" y="0"/>
                      <a:pt x="5" y="1"/>
                      <a:pt x="6" y="2"/>
                    </a:cubicBezTo>
                    <a:cubicBezTo>
                      <a:pt x="7" y="3"/>
                      <a:pt x="8" y="4"/>
                      <a:pt x="8" y="5"/>
                    </a:cubicBezTo>
                    <a:cubicBezTo>
                      <a:pt x="9" y="7"/>
                      <a:pt x="10" y="8"/>
                      <a:pt x="11" y="10"/>
                    </a:cubicBezTo>
                    <a:cubicBezTo>
                      <a:pt x="12" y="12"/>
                      <a:pt x="12" y="14"/>
                      <a:pt x="12" y="16"/>
                    </a:cubicBezTo>
                    <a:cubicBezTo>
                      <a:pt x="12" y="17"/>
                      <a:pt x="12" y="19"/>
                      <a:pt x="12" y="20"/>
                    </a:cubicBezTo>
                    <a:cubicBezTo>
                      <a:pt x="12" y="22"/>
                      <a:pt x="11" y="23"/>
                      <a:pt x="10" y="23"/>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97" name="Freeform 299"/>
              <p:cNvSpPr>
                <a:spLocks noEditPoints="1"/>
              </p:cNvSpPr>
              <p:nvPr/>
            </p:nvSpPr>
            <p:spPr bwMode="auto">
              <a:xfrm>
                <a:off x="2088" y="2604"/>
                <a:ext cx="21" cy="35"/>
              </a:xfrm>
              <a:custGeom>
                <a:avLst/>
                <a:gdLst/>
                <a:ahLst/>
                <a:cxnLst>
                  <a:cxn ang="0">
                    <a:pos x="2" y="15"/>
                  </a:cxn>
                  <a:cxn ang="0">
                    <a:pos x="12" y="24"/>
                  </a:cxn>
                  <a:cxn ang="0">
                    <a:pos x="13" y="11"/>
                  </a:cxn>
                  <a:cxn ang="0">
                    <a:pos x="4" y="1"/>
                  </a:cxn>
                  <a:cxn ang="0">
                    <a:pos x="2" y="15"/>
                  </a:cxn>
                  <a:cxn ang="0">
                    <a:pos x="4" y="14"/>
                  </a:cxn>
                  <a:cxn ang="0">
                    <a:pos x="5" y="5"/>
                  </a:cxn>
                  <a:cxn ang="0">
                    <a:pos x="11" y="12"/>
                  </a:cxn>
                  <a:cxn ang="0">
                    <a:pos x="10" y="20"/>
                  </a:cxn>
                  <a:cxn ang="0">
                    <a:pos x="4" y="14"/>
                  </a:cxn>
                </a:cxnLst>
                <a:rect l="0" t="0" r="r" b="b"/>
                <a:pathLst>
                  <a:path w="15" h="25">
                    <a:moveTo>
                      <a:pt x="2" y="15"/>
                    </a:moveTo>
                    <a:cubicBezTo>
                      <a:pt x="4" y="21"/>
                      <a:pt x="9" y="25"/>
                      <a:pt x="12" y="24"/>
                    </a:cubicBezTo>
                    <a:cubicBezTo>
                      <a:pt x="15" y="23"/>
                      <a:pt x="15" y="17"/>
                      <a:pt x="13" y="11"/>
                    </a:cubicBezTo>
                    <a:cubicBezTo>
                      <a:pt x="11" y="5"/>
                      <a:pt x="7" y="0"/>
                      <a:pt x="4" y="1"/>
                    </a:cubicBezTo>
                    <a:cubicBezTo>
                      <a:pt x="1" y="2"/>
                      <a:pt x="0" y="8"/>
                      <a:pt x="2" y="15"/>
                    </a:cubicBezTo>
                    <a:close/>
                    <a:moveTo>
                      <a:pt x="4" y="14"/>
                    </a:moveTo>
                    <a:cubicBezTo>
                      <a:pt x="3" y="10"/>
                      <a:pt x="3" y="6"/>
                      <a:pt x="5" y="5"/>
                    </a:cubicBezTo>
                    <a:cubicBezTo>
                      <a:pt x="7" y="5"/>
                      <a:pt x="10" y="7"/>
                      <a:pt x="11" y="12"/>
                    </a:cubicBezTo>
                    <a:cubicBezTo>
                      <a:pt x="13" y="16"/>
                      <a:pt x="12" y="20"/>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298" name="Freeform 300"/>
              <p:cNvSpPr>
                <a:spLocks/>
              </p:cNvSpPr>
              <p:nvPr/>
            </p:nvSpPr>
            <p:spPr bwMode="auto">
              <a:xfrm>
                <a:off x="2084" y="2598"/>
                <a:ext cx="5"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2" y="1"/>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99" name="Freeform 301"/>
              <p:cNvSpPr>
                <a:spLocks/>
              </p:cNvSpPr>
              <p:nvPr/>
            </p:nvSpPr>
            <p:spPr bwMode="auto">
              <a:xfrm>
                <a:off x="2084" y="2587"/>
                <a:ext cx="16" cy="34"/>
              </a:xfrm>
              <a:custGeom>
                <a:avLst/>
                <a:gdLst/>
                <a:ahLst/>
                <a:cxnLst>
                  <a:cxn ang="0">
                    <a:pos x="7" y="19"/>
                  </a:cxn>
                  <a:cxn ang="0">
                    <a:pos x="9" y="20"/>
                  </a:cxn>
                  <a:cxn ang="0">
                    <a:pos x="10" y="18"/>
                  </a:cxn>
                  <a:cxn ang="0">
                    <a:pos x="10" y="14"/>
                  </a:cxn>
                  <a:cxn ang="0">
                    <a:pos x="9" y="11"/>
                  </a:cxn>
                  <a:cxn ang="0">
                    <a:pos x="8" y="8"/>
                  </a:cxn>
                  <a:cxn ang="0">
                    <a:pos x="6" y="5"/>
                  </a:cxn>
                  <a:cxn ang="0">
                    <a:pos x="4" y="4"/>
                  </a:cxn>
                  <a:cxn ang="0">
                    <a:pos x="2" y="6"/>
                  </a:cxn>
                  <a:cxn ang="0">
                    <a:pos x="0" y="4"/>
                  </a:cxn>
                  <a:cxn ang="0">
                    <a:pos x="2" y="1"/>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20"/>
                    </a:cubicBezTo>
                    <a:cubicBezTo>
                      <a:pt x="9" y="19"/>
                      <a:pt x="10" y="19"/>
                      <a:pt x="10" y="18"/>
                    </a:cubicBezTo>
                    <a:cubicBezTo>
                      <a:pt x="10" y="17"/>
                      <a:pt x="10" y="15"/>
                      <a:pt x="10" y="14"/>
                    </a:cubicBezTo>
                    <a:cubicBezTo>
                      <a:pt x="10" y="13"/>
                      <a:pt x="10" y="12"/>
                      <a:pt x="9" y="11"/>
                    </a:cubicBezTo>
                    <a:cubicBezTo>
                      <a:pt x="9" y="10"/>
                      <a:pt x="8" y="9"/>
                      <a:pt x="8" y="8"/>
                    </a:cubicBezTo>
                    <a:cubicBezTo>
                      <a:pt x="7" y="7"/>
                      <a:pt x="6" y="6"/>
                      <a:pt x="6" y="5"/>
                    </a:cubicBezTo>
                    <a:cubicBezTo>
                      <a:pt x="5" y="5"/>
                      <a:pt x="4" y="4"/>
                      <a:pt x="4" y="4"/>
                    </a:cubicBezTo>
                    <a:cubicBezTo>
                      <a:pt x="3" y="5"/>
                      <a:pt x="3" y="5"/>
                      <a:pt x="2" y="6"/>
                    </a:cubicBezTo>
                    <a:cubicBezTo>
                      <a:pt x="2" y="6"/>
                      <a:pt x="1" y="5"/>
                      <a:pt x="0" y="4"/>
                    </a:cubicBezTo>
                    <a:cubicBezTo>
                      <a:pt x="0" y="2"/>
                      <a:pt x="1" y="1"/>
                      <a:pt x="2" y="1"/>
                    </a:cubicBezTo>
                    <a:cubicBezTo>
                      <a:pt x="3" y="0"/>
                      <a:pt x="5" y="1"/>
                      <a:pt x="6" y="2"/>
                    </a:cubicBezTo>
                    <a:cubicBezTo>
                      <a:pt x="7" y="3"/>
                      <a:pt x="8" y="4"/>
                      <a:pt x="8" y="5"/>
                    </a:cubicBezTo>
                    <a:cubicBezTo>
                      <a:pt x="9" y="7"/>
                      <a:pt x="10" y="8"/>
                      <a:pt x="11" y="10"/>
                    </a:cubicBezTo>
                    <a:cubicBezTo>
                      <a:pt x="12" y="12"/>
                      <a:pt x="12" y="14"/>
                      <a:pt x="12" y="16"/>
                    </a:cubicBezTo>
                    <a:cubicBezTo>
                      <a:pt x="12" y="17"/>
                      <a:pt x="12" y="19"/>
                      <a:pt x="12" y="20"/>
                    </a:cubicBezTo>
                    <a:cubicBezTo>
                      <a:pt x="12" y="22"/>
                      <a:pt x="11" y="23"/>
                      <a:pt x="10" y="23"/>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300" name="Freeform 302"/>
              <p:cNvSpPr>
                <a:spLocks noEditPoints="1"/>
              </p:cNvSpPr>
              <p:nvPr/>
            </p:nvSpPr>
            <p:spPr bwMode="auto">
              <a:xfrm>
                <a:off x="2100" y="2640"/>
                <a:ext cx="21" cy="35"/>
              </a:xfrm>
              <a:custGeom>
                <a:avLst/>
                <a:gdLst/>
                <a:ahLst/>
                <a:cxnLst>
                  <a:cxn ang="0">
                    <a:pos x="2" y="15"/>
                  </a:cxn>
                  <a:cxn ang="0">
                    <a:pos x="12" y="24"/>
                  </a:cxn>
                  <a:cxn ang="0">
                    <a:pos x="13" y="11"/>
                  </a:cxn>
                  <a:cxn ang="0">
                    <a:pos x="4" y="1"/>
                  </a:cxn>
                  <a:cxn ang="0">
                    <a:pos x="2" y="15"/>
                  </a:cxn>
                  <a:cxn ang="0">
                    <a:pos x="4" y="14"/>
                  </a:cxn>
                  <a:cxn ang="0">
                    <a:pos x="5" y="5"/>
                  </a:cxn>
                  <a:cxn ang="0">
                    <a:pos x="11" y="11"/>
                  </a:cxn>
                  <a:cxn ang="0">
                    <a:pos x="10" y="20"/>
                  </a:cxn>
                  <a:cxn ang="0">
                    <a:pos x="4" y="14"/>
                  </a:cxn>
                </a:cxnLst>
                <a:rect l="0" t="0" r="r" b="b"/>
                <a:pathLst>
                  <a:path w="15" h="25">
                    <a:moveTo>
                      <a:pt x="2" y="15"/>
                    </a:moveTo>
                    <a:cubicBezTo>
                      <a:pt x="4" y="21"/>
                      <a:pt x="9" y="25"/>
                      <a:pt x="12" y="24"/>
                    </a:cubicBezTo>
                    <a:cubicBezTo>
                      <a:pt x="15" y="23"/>
                      <a:pt x="15" y="17"/>
                      <a:pt x="13" y="11"/>
                    </a:cubicBezTo>
                    <a:cubicBezTo>
                      <a:pt x="11" y="4"/>
                      <a:pt x="7" y="0"/>
                      <a:pt x="4" y="1"/>
                    </a:cubicBezTo>
                    <a:cubicBezTo>
                      <a:pt x="1" y="2"/>
                      <a:pt x="0" y="8"/>
                      <a:pt x="2" y="15"/>
                    </a:cubicBezTo>
                    <a:close/>
                    <a:moveTo>
                      <a:pt x="4" y="14"/>
                    </a:moveTo>
                    <a:cubicBezTo>
                      <a:pt x="3" y="10"/>
                      <a:pt x="3" y="6"/>
                      <a:pt x="5" y="5"/>
                    </a:cubicBezTo>
                    <a:cubicBezTo>
                      <a:pt x="7" y="4"/>
                      <a:pt x="10" y="7"/>
                      <a:pt x="11" y="11"/>
                    </a:cubicBezTo>
                    <a:cubicBezTo>
                      <a:pt x="13" y="16"/>
                      <a:pt x="12" y="20"/>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301" name="Freeform 303"/>
              <p:cNvSpPr>
                <a:spLocks/>
              </p:cNvSpPr>
              <p:nvPr/>
            </p:nvSpPr>
            <p:spPr bwMode="auto">
              <a:xfrm>
                <a:off x="2096" y="2635"/>
                <a:ext cx="6" cy="15"/>
              </a:xfrm>
              <a:custGeom>
                <a:avLst/>
                <a:gdLst/>
                <a:ahLst/>
                <a:cxnLst>
                  <a:cxn ang="0">
                    <a:pos x="0" y="0"/>
                  </a:cxn>
                  <a:cxn ang="0">
                    <a:pos x="2" y="2"/>
                  </a:cxn>
                  <a:cxn ang="0">
                    <a:pos x="3" y="5"/>
                  </a:cxn>
                  <a:cxn ang="0">
                    <a:pos x="4" y="8"/>
                  </a:cxn>
                  <a:cxn ang="0">
                    <a:pos x="4" y="11"/>
                  </a:cxn>
                  <a:cxn ang="0">
                    <a:pos x="2" y="6"/>
                  </a:cxn>
                  <a:cxn ang="0">
                    <a:pos x="0" y="0"/>
                  </a:cxn>
                </a:cxnLst>
                <a:rect l="0" t="0" r="r" b="b"/>
                <a:pathLst>
                  <a:path w="4" h="11">
                    <a:moveTo>
                      <a:pt x="0" y="0"/>
                    </a:moveTo>
                    <a:cubicBezTo>
                      <a:pt x="1" y="1"/>
                      <a:pt x="2" y="1"/>
                      <a:pt x="2" y="2"/>
                    </a:cubicBezTo>
                    <a:cubicBezTo>
                      <a:pt x="2" y="3"/>
                      <a:pt x="3" y="4"/>
                      <a:pt x="3" y="5"/>
                    </a:cubicBezTo>
                    <a:cubicBezTo>
                      <a:pt x="3" y="6"/>
                      <a:pt x="4" y="7"/>
                      <a:pt x="4" y="8"/>
                    </a:cubicBezTo>
                    <a:cubicBezTo>
                      <a:pt x="4" y="9"/>
                      <a:pt x="4" y="10"/>
                      <a:pt x="4" y="11"/>
                    </a:cubicBezTo>
                    <a:cubicBezTo>
                      <a:pt x="3" y="9"/>
                      <a:pt x="2" y="7"/>
                      <a:pt x="2"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302" name="Freeform 304"/>
              <p:cNvSpPr>
                <a:spLocks/>
              </p:cNvSpPr>
              <p:nvPr/>
            </p:nvSpPr>
            <p:spPr bwMode="auto">
              <a:xfrm>
                <a:off x="2096" y="2623"/>
                <a:ext cx="17" cy="34"/>
              </a:xfrm>
              <a:custGeom>
                <a:avLst/>
                <a:gdLst/>
                <a:ahLst/>
                <a:cxnLst>
                  <a:cxn ang="0">
                    <a:pos x="7" y="19"/>
                  </a:cxn>
                  <a:cxn ang="0">
                    <a:pos x="9" y="19"/>
                  </a:cxn>
                  <a:cxn ang="0">
                    <a:pos x="10" y="17"/>
                  </a:cxn>
                  <a:cxn ang="0">
                    <a:pos x="10" y="14"/>
                  </a:cxn>
                  <a:cxn ang="0">
                    <a:pos x="9" y="11"/>
                  </a:cxn>
                  <a:cxn ang="0">
                    <a:pos x="8" y="8"/>
                  </a:cxn>
                  <a:cxn ang="0">
                    <a:pos x="6" y="5"/>
                  </a:cxn>
                  <a:cxn ang="0">
                    <a:pos x="4"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19"/>
                    </a:cubicBezTo>
                    <a:cubicBezTo>
                      <a:pt x="9" y="19"/>
                      <a:pt x="10" y="18"/>
                      <a:pt x="10" y="17"/>
                    </a:cubicBezTo>
                    <a:cubicBezTo>
                      <a:pt x="10" y="16"/>
                      <a:pt x="10" y="15"/>
                      <a:pt x="10" y="14"/>
                    </a:cubicBezTo>
                    <a:cubicBezTo>
                      <a:pt x="10" y="13"/>
                      <a:pt x="10" y="12"/>
                      <a:pt x="9" y="11"/>
                    </a:cubicBezTo>
                    <a:cubicBezTo>
                      <a:pt x="9" y="10"/>
                      <a:pt x="8" y="9"/>
                      <a:pt x="8" y="8"/>
                    </a:cubicBezTo>
                    <a:cubicBezTo>
                      <a:pt x="7" y="6"/>
                      <a:pt x="6" y="6"/>
                      <a:pt x="6" y="5"/>
                    </a:cubicBezTo>
                    <a:cubicBezTo>
                      <a:pt x="5" y="4"/>
                      <a:pt x="4" y="4"/>
                      <a:pt x="4" y="4"/>
                    </a:cubicBezTo>
                    <a:cubicBezTo>
                      <a:pt x="3" y="4"/>
                      <a:pt x="3" y="5"/>
                      <a:pt x="2" y="6"/>
                    </a:cubicBezTo>
                    <a:cubicBezTo>
                      <a:pt x="2" y="6"/>
                      <a:pt x="1" y="5"/>
                      <a:pt x="0" y="4"/>
                    </a:cubicBezTo>
                    <a:cubicBezTo>
                      <a:pt x="0" y="2"/>
                      <a:pt x="1" y="1"/>
                      <a:pt x="2" y="0"/>
                    </a:cubicBezTo>
                    <a:cubicBezTo>
                      <a:pt x="3" y="0"/>
                      <a:pt x="5" y="1"/>
                      <a:pt x="6" y="2"/>
                    </a:cubicBezTo>
                    <a:cubicBezTo>
                      <a:pt x="7" y="3"/>
                      <a:pt x="8" y="4"/>
                      <a:pt x="8" y="5"/>
                    </a:cubicBezTo>
                    <a:cubicBezTo>
                      <a:pt x="9" y="6"/>
                      <a:pt x="10" y="8"/>
                      <a:pt x="11" y="10"/>
                    </a:cubicBezTo>
                    <a:cubicBezTo>
                      <a:pt x="12" y="12"/>
                      <a:pt x="12" y="14"/>
                      <a:pt x="12" y="16"/>
                    </a:cubicBezTo>
                    <a:cubicBezTo>
                      <a:pt x="12" y="17"/>
                      <a:pt x="12" y="18"/>
                      <a:pt x="12" y="20"/>
                    </a:cubicBezTo>
                    <a:cubicBezTo>
                      <a:pt x="12" y="21"/>
                      <a:pt x="11" y="23"/>
                      <a:pt x="10" y="23"/>
                    </a:cubicBezTo>
                    <a:cubicBezTo>
                      <a:pt x="9" y="24"/>
                      <a:pt x="8" y="23"/>
                      <a:pt x="6" y="22"/>
                    </a:cubicBezTo>
                    <a:cubicBezTo>
                      <a:pt x="6" y="20"/>
                      <a:pt x="6" y="19"/>
                      <a:pt x="7" y="19"/>
                    </a:cubicBezTo>
                    <a:close/>
                  </a:path>
                </a:pathLst>
              </a:custGeom>
              <a:solidFill>
                <a:srgbClr val="808080"/>
              </a:solidFill>
              <a:ln w="9525">
                <a:noFill/>
                <a:round/>
                <a:headEnd/>
                <a:tailEnd/>
              </a:ln>
            </p:spPr>
            <p:txBody>
              <a:bodyPr/>
              <a:lstStyle/>
              <a:p>
                <a:endParaRPr lang="de-DE" dirty="0"/>
              </a:p>
            </p:txBody>
          </p:sp>
          <p:sp>
            <p:nvSpPr>
              <p:cNvPr id="303" name="Freeform 305"/>
              <p:cNvSpPr>
                <a:spLocks noEditPoints="1"/>
              </p:cNvSpPr>
              <p:nvPr/>
            </p:nvSpPr>
            <p:spPr bwMode="auto">
              <a:xfrm>
                <a:off x="2113" y="2677"/>
                <a:ext cx="22" cy="35"/>
              </a:xfrm>
              <a:custGeom>
                <a:avLst/>
                <a:gdLst/>
                <a:ahLst/>
                <a:cxnLst>
                  <a:cxn ang="0">
                    <a:pos x="2" y="15"/>
                  </a:cxn>
                  <a:cxn ang="0">
                    <a:pos x="12" y="24"/>
                  </a:cxn>
                  <a:cxn ang="0">
                    <a:pos x="13" y="11"/>
                  </a:cxn>
                  <a:cxn ang="0">
                    <a:pos x="4" y="1"/>
                  </a:cxn>
                  <a:cxn ang="0">
                    <a:pos x="2" y="15"/>
                  </a:cxn>
                  <a:cxn ang="0">
                    <a:pos x="4" y="14"/>
                  </a:cxn>
                  <a:cxn ang="0">
                    <a:pos x="5" y="5"/>
                  </a:cxn>
                  <a:cxn ang="0">
                    <a:pos x="11" y="11"/>
                  </a:cxn>
                  <a:cxn ang="0">
                    <a:pos x="10" y="20"/>
                  </a:cxn>
                  <a:cxn ang="0">
                    <a:pos x="4" y="14"/>
                  </a:cxn>
                </a:cxnLst>
                <a:rect l="0" t="0" r="r" b="b"/>
                <a:pathLst>
                  <a:path w="16" h="25">
                    <a:moveTo>
                      <a:pt x="2" y="15"/>
                    </a:moveTo>
                    <a:cubicBezTo>
                      <a:pt x="4" y="21"/>
                      <a:pt x="9" y="25"/>
                      <a:pt x="12" y="24"/>
                    </a:cubicBezTo>
                    <a:cubicBezTo>
                      <a:pt x="15" y="23"/>
                      <a:pt x="16" y="17"/>
                      <a:pt x="13" y="11"/>
                    </a:cubicBezTo>
                    <a:cubicBezTo>
                      <a:pt x="11" y="4"/>
                      <a:pt x="7" y="0"/>
                      <a:pt x="4" y="1"/>
                    </a:cubicBezTo>
                    <a:cubicBezTo>
                      <a:pt x="1" y="2"/>
                      <a:pt x="0" y="8"/>
                      <a:pt x="2" y="15"/>
                    </a:cubicBezTo>
                    <a:close/>
                    <a:moveTo>
                      <a:pt x="4" y="14"/>
                    </a:moveTo>
                    <a:cubicBezTo>
                      <a:pt x="3" y="10"/>
                      <a:pt x="3" y="6"/>
                      <a:pt x="5" y="5"/>
                    </a:cubicBezTo>
                    <a:cubicBezTo>
                      <a:pt x="7" y="4"/>
                      <a:pt x="10" y="7"/>
                      <a:pt x="11" y="11"/>
                    </a:cubicBezTo>
                    <a:cubicBezTo>
                      <a:pt x="13" y="16"/>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304" name="Freeform 306"/>
              <p:cNvSpPr>
                <a:spLocks/>
              </p:cNvSpPr>
              <p:nvPr/>
            </p:nvSpPr>
            <p:spPr bwMode="auto">
              <a:xfrm>
                <a:off x="2109" y="2671"/>
                <a:ext cx="5" cy="14"/>
              </a:xfrm>
              <a:custGeom>
                <a:avLst/>
                <a:gdLst/>
                <a:ahLst/>
                <a:cxnLst>
                  <a:cxn ang="0">
                    <a:pos x="0" y="0"/>
                  </a:cxn>
                  <a:cxn ang="0">
                    <a:pos x="2" y="2"/>
                  </a:cxn>
                  <a:cxn ang="0">
                    <a:pos x="3" y="5"/>
                  </a:cxn>
                  <a:cxn ang="0">
                    <a:pos x="4" y="8"/>
                  </a:cxn>
                  <a:cxn ang="0">
                    <a:pos x="4" y="10"/>
                  </a:cxn>
                  <a:cxn ang="0">
                    <a:pos x="2" y="5"/>
                  </a:cxn>
                  <a:cxn ang="0">
                    <a:pos x="0" y="0"/>
                  </a:cxn>
                </a:cxnLst>
                <a:rect l="0" t="0" r="r" b="b"/>
                <a:pathLst>
                  <a:path w="4" h="10">
                    <a:moveTo>
                      <a:pt x="0" y="0"/>
                    </a:moveTo>
                    <a:cubicBezTo>
                      <a:pt x="1" y="1"/>
                      <a:pt x="2" y="1"/>
                      <a:pt x="2" y="2"/>
                    </a:cubicBezTo>
                    <a:cubicBezTo>
                      <a:pt x="3" y="3"/>
                      <a:pt x="3" y="4"/>
                      <a:pt x="3" y="5"/>
                    </a:cubicBezTo>
                    <a:cubicBezTo>
                      <a:pt x="4" y="6"/>
                      <a:pt x="4" y="7"/>
                      <a:pt x="4" y="8"/>
                    </a:cubicBezTo>
                    <a:cubicBezTo>
                      <a:pt x="4" y="9"/>
                      <a:pt x="4" y="9"/>
                      <a:pt x="4" y="10"/>
                    </a:cubicBezTo>
                    <a:cubicBezTo>
                      <a:pt x="3" y="9"/>
                      <a:pt x="2" y="7"/>
                      <a:pt x="2" y="5"/>
                    </a:cubicBezTo>
                    <a:cubicBezTo>
                      <a:pt x="1" y="3"/>
                      <a:pt x="0" y="2"/>
                      <a:pt x="0" y="0"/>
                    </a:cubicBezTo>
                    <a:close/>
                  </a:path>
                </a:pathLst>
              </a:custGeom>
              <a:solidFill>
                <a:srgbClr val="808080"/>
              </a:solidFill>
              <a:ln w="9525">
                <a:noFill/>
                <a:round/>
                <a:headEnd/>
                <a:tailEnd/>
              </a:ln>
            </p:spPr>
            <p:txBody>
              <a:bodyPr/>
              <a:lstStyle/>
              <a:p>
                <a:endParaRPr lang="de-DE" dirty="0"/>
              </a:p>
            </p:txBody>
          </p:sp>
          <p:sp>
            <p:nvSpPr>
              <p:cNvPr id="305" name="Freeform 307"/>
              <p:cNvSpPr>
                <a:spLocks/>
              </p:cNvSpPr>
              <p:nvPr/>
            </p:nvSpPr>
            <p:spPr bwMode="auto">
              <a:xfrm>
                <a:off x="2109" y="2660"/>
                <a:ext cx="17" cy="33"/>
              </a:xfrm>
              <a:custGeom>
                <a:avLst/>
                <a:gdLst/>
                <a:ahLst/>
                <a:cxnLst>
                  <a:cxn ang="0">
                    <a:pos x="7" y="18"/>
                  </a:cxn>
                  <a:cxn ang="0">
                    <a:pos x="9" y="19"/>
                  </a:cxn>
                  <a:cxn ang="0">
                    <a:pos x="10" y="17"/>
                  </a:cxn>
                  <a:cxn ang="0">
                    <a:pos x="10" y="14"/>
                  </a:cxn>
                  <a:cxn ang="0">
                    <a:pos x="9" y="11"/>
                  </a:cxn>
                  <a:cxn ang="0">
                    <a:pos x="8" y="8"/>
                  </a:cxn>
                  <a:cxn ang="0">
                    <a:pos x="6" y="5"/>
                  </a:cxn>
                  <a:cxn ang="0">
                    <a:pos x="4" y="4"/>
                  </a:cxn>
                  <a:cxn ang="0">
                    <a:pos x="2" y="6"/>
                  </a:cxn>
                  <a:cxn ang="0">
                    <a:pos x="0" y="4"/>
                  </a:cxn>
                  <a:cxn ang="0">
                    <a:pos x="2" y="0"/>
                  </a:cxn>
                  <a:cxn ang="0">
                    <a:pos x="6" y="2"/>
                  </a:cxn>
                  <a:cxn ang="0">
                    <a:pos x="9" y="5"/>
                  </a:cxn>
                  <a:cxn ang="0">
                    <a:pos x="11" y="10"/>
                  </a:cxn>
                  <a:cxn ang="0">
                    <a:pos x="12" y="16"/>
                  </a:cxn>
                  <a:cxn ang="0">
                    <a:pos x="12" y="19"/>
                  </a:cxn>
                  <a:cxn ang="0">
                    <a:pos x="10" y="23"/>
                  </a:cxn>
                  <a:cxn ang="0">
                    <a:pos x="6" y="22"/>
                  </a:cxn>
                  <a:cxn ang="0">
                    <a:pos x="7" y="18"/>
                  </a:cxn>
                </a:cxnLst>
                <a:rect l="0" t="0" r="r" b="b"/>
                <a:pathLst>
                  <a:path w="12" h="24">
                    <a:moveTo>
                      <a:pt x="7" y="18"/>
                    </a:moveTo>
                    <a:cubicBezTo>
                      <a:pt x="8" y="19"/>
                      <a:pt x="8" y="20"/>
                      <a:pt x="9" y="19"/>
                    </a:cubicBezTo>
                    <a:cubicBezTo>
                      <a:pt x="10" y="19"/>
                      <a:pt x="10" y="18"/>
                      <a:pt x="10" y="17"/>
                    </a:cubicBezTo>
                    <a:cubicBezTo>
                      <a:pt x="10" y="16"/>
                      <a:pt x="10" y="15"/>
                      <a:pt x="10" y="14"/>
                    </a:cubicBezTo>
                    <a:cubicBezTo>
                      <a:pt x="10" y="13"/>
                      <a:pt x="10" y="12"/>
                      <a:pt x="9" y="11"/>
                    </a:cubicBezTo>
                    <a:cubicBezTo>
                      <a:pt x="9" y="9"/>
                      <a:pt x="9" y="8"/>
                      <a:pt x="8" y="8"/>
                    </a:cubicBezTo>
                    <a:cubicBezTo>
                      <a:pt x="7" y="6"/>
                      <a:pt x="6" y="5"/>
                      <a:pt x="6" y="5"/>
                    </a:cubicBezTo>
                    <a:cubicBezTo>
                      <a:pt x="5" y="4"/>
                      <a:pt x="4" y="4"/>
                      <a:pt x="4" y="4"/>
                    </a:cubicBezTo>
                    <a:cubicBezTo>
                      <a:pt x="3" y="4"/>
                      <a:pt x="3" y="5"/>
                      <a:pt x="2" y="6"/>
                    </a:cubicBezTo>
                    <a:cubicBezTo>
                      <a:pt x="2" y="6"/>
                      <a:pt x="1" y="5"/>
                      <a:pt x="0" y="4"/>
                    </a:cubicBezTo>
                    <a:cubicBezTo>
                      <a:pt x="0" y="2"/>
                      <a:pt x="1" y="1"/>
                      <a:pt x="2" y="0"/>
                    </a:cubicBezTo>
                    <a:cubicBezTo>
                      <a:pt x="3" y="0"/>
                      <a:pt x="5" y="1"/>
                      <a:pt x="6" y="2"/>
                    </a:cubicBezTo>
                    <a:cubicBezTo>
                      <a:pt x="7" y="3"/>
                      <a:pt x="8" y="4"/>
                      <a:pt x="9" y="5"/>
                    </a:cubicBezTo>
                    <a:cubicBezTo>
                      <a:pt x="9" y="6"/>
                      <a:pt x="10" y="8"/>
                      <a:pt x="11" y="10"/>
                    </a:cubicBezTo>
                    <a:cubicBezTo>
                      <a:pt x="12" y="12"/>
                      <a:pt x="12" y="14"/>
                      <a:pt x="12" y="16"/>
                    </a:cubicBezTo>
                    <a:cubicBezTo>
                      <a:pt x="12" y="17"/>
                      <a:pt x="12" y="18"/>
                      <a:pt x="12" y="19"/>
                    </a:cubicBezTo>
                    <a:cubicBezTo>
                      <a:pt x="12" y="21"/>
                      <a:pt x="11" y="23"/>
                      <a:pt x="10" y="23"/>
                    </a:cubicBezTo>
                    <a:cubicBezTo>
                      <a:pt x="9" y="24"/>
                      <a:pt x="8" y="23"/>
                      <a:pt x="6" y="22"/>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306" name="Freeform 308"/>
              <p:cNvSpPr>
                <a:spLocks noEditPoints="1"/>
              </p:cNvSpPr>
              <p:nvPr/>
            </p:nvSpPr>
            <p:spPr bwMode="auto">
              <a:xfrm>
                <a:off x="2126" y="2713"/>
                <a:ext cx="22" cy="35"/>
              </a:xfrm>
              <a:custGeom>
                <a:avLst/>
                <a:gdLst/>
                <a:ahLst/>
                <a:cxnLst>
                  <a:cxn ang="0">
                    <a:pos x="2" y="14"/>
                  </a:cxn>
                  <a:cxn ang="0">
                    <a:pos x="12" y="24"/>
                  </a:cxn>
                  <a:cxn ang="0">
                    <a:pos x="13" y="11"/>
                  </a:cxn>
                  <a:cxn ang="0">
                    <a:pos x="4" y="1"/>
                  </a:cxn>
                  <a:cxn ang="0">
                    <a:pos x="2" y="14"/>
                  </a:cxn>
                  <a:cxn ang="0">
                    <a:pos x="4" y="14"/>
                  </a:cxn>
                  <a:cxn ang="0">
                    <a:pos x="5" y="5"/>
                  </a:cxn>
                  <a:cxn ang="0">
                    <a:pos x="11" y="11"/>
                  </a:cxn>
                  <a:cxn ang="0">
                    <a:pos x="10" y="20"/>
                  </a:cxn>
                  <a:cxn ang="0">
                    <a:pos x="4" y="14"/>
                  </a:cxn>
                </a:cxnLst>
                <a:rect l="0" t="0" r="r" b="b"/>
                <a:pathLst>
                  <a:path w="16" h="25">
                    <a:moveTo>
                      <a:pt x="2" y="14"/>
                    </a:moveTo>
                    <a:cubicBezTo>
                      <a:pt x="4" y="21"/>
                      <a:pt x="9" y="25"/>
                      <a:pt x="12" y="24"/>
                    </a:cubicBezTo>
                    <a:cubicBezTo>
                      <a:pt x="15" y="23"/>
                      <a:pt x="16" y="17"/>
                      <a:pt x="13" y="11"/>
                    </a:cubicBezTo>
                    <a:cubicBezTo>
                      <a:pt x="11" y="4"/>
                      <a:pt x="7" y="0"/>
                      <a:pt x="4" y="1"/>
                    </a:cubicBezTo>
                    <a:cubicBezTo>
                      <a:pt x="1" y="2"/>
                      <a:pt x="0" y="8"/>
                      <a:pt x="2" y="14"/>
                    </a:cubicBezTo>
                    <a:close/>
                    <a:moveTo>
                      <a:pt x="4" y="14"/>
                    </a:moveTo>
                    <a:cubicBezTo>
                      <a:pt x="3" y="10"/>
                      <a:pt x="3" y="6"/>
                      <a:pt x="5" y="5"/>
                    </a:cubicBezTo>
                    <a:cubicBezTo>
                      <a:pt x="7" y="4"/>
                      <a:pt x="10" y="7"/>
                      <a:pt x="11" y="11"/>
                    </a:cubicBezTo>
                    <a:cubicBezTo>
                      <a:pt x="13" y="15"/>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307" name="Freeform 309"/>
              <p:cNvSpPr>
                <a:spLocks/>
              </p:cNvSpPr>
              <p:nvPr/>
            </p:nvSpPr>
            <p:spPr bwMode="auto">
              <a:xfrm>
                <a:off x="2121" y="2707"/>
                <a:ext cx="7" cy="14"/>
              </a:xfrm>
              <a:custGeom>
                <a:avLst/>
                <a:gdLst/>
                <a:ahLst/>
                <a:cxnLst>
                  <a:cxn ang="0">
                    <a:pos x="0" y="0"/>
                  </a:cxn>
                  <a:cxn ang="0">
                    <a:pos x="2" y="1"/>
                  </a:cxn>
                  <a:cxn ang="0">
                    <a:pos x="3" y="5"/>
                  </a:cxn>
                  <a:cxn ang="0">
                    <a:pos x="5" y="8"/>
                  </a:cxn>
                  <a:cxn ang="0">
                    <a:pos x="4" y="10"/>
                  </a:cxn>
                  <a:cxn ang="0">
                    <a:pos x="2" y="5"/>
                  </a:cxn>
                  <a:cxn ang="0">
                    <a:pos x="0" y="0"/>
                  </a:cxn>
                </a:cxnLst>
                <a:rect l="0" t="0" r="r" b="b"/>
                <a:pathLst>
                  <a:path w="5" h="10">
                    <a:moveTo>
                      <a:pt x="0" y="0"/>
                    </a:moveTo>
                    <a:cubicBezTo>
                      <a:pt x="1" y="0"/>
                      <a:pt x="2" y="1"/>
                      <a:pt x="2" y="1"/>
                    </a:cubicBezTo>
                    <a:cubicBezTo>
                      <a:pt x="3" y="2"/>
                      <a:pt x="3" y="4"/>
                      <a:pt x="3" y="5"/>
                    </a:cubicBezTo>
                    <a:cubicBezTo>
                      <a:pt x="4" y="6"/>
                      <a:pt x="4" y="7"/>
                      <a:pt x="5" y="8"/>
                    </a:cubicBezTo>
                    <a:cubicBezTo>
                      <a:pt x="4" y="8"/>
                      <a:pt x="4" y="9"/>
                      <a:pt x="4" y="10"/>
                    </a:cubicBezTo>
                    <a:cubicBezTo>
                      <a:pt x="3" y="9"/>
                      <a:pt x="2" y="7"/>
                      <a:pt x="2"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308" name="Freeform 310"/>
              <p:cNvSpPr>
                <a:spLocks/>
              </p:cNvSpPr>
              <p:nvPr/>
            </p:nvSpPr>
            <p:spPr bwMode="auto">
              <a:xfrm>
                <a:off x="2121" y="2696"/>
                <a:ext cx="17" cy="32"/>
              </a:xfrm>
              <a:custGeom>
                <a:avLst/>
                <a:gdLst/>
                <a:ahLst/>
                <a:cxnLst>
                  <a:cxn ang="0">
                    <a:pos x="7" y="18"/>
                  </a:cxn>
                  <a:cxn ang="0">
                    <a:pos x="9" y="19"/>
                  </a:cxn>
                  <a:cxn ang="0">
                    <a:pos x="10" y="17"/>
                  </a:cxn>
                  <a:cxn ang="0">
                    <a:pos x="10" y="14"/>
                  </a:cxn>
                  <a:cxn ang="0">
                    <a:pos x="9" y="10"/>
                  </a:cxn>
                  <a:cxn ang="0">
                    <a:pos x="8" y="7"/>
                  </a:cxn>
                  <a:cxn ang="0">
                    <a:pos x="6" y="5"/>
                  </a:cxn>
                  <a:cxn ang="0">
                    <a:pos x="4" y="4"/>
                  </a:cxn>
                  <a:cxn ang="0">
                    <a:pos x="2" y="6"/>
                  </a:cxn>
                  <a:cxn ang="0">
                    <a:pos x="0" y="4"/>
                  </a:cxn>
                  <a:cxn ang="0">
                    <a:pos x="2" y="0"/>
                  </a:cxn>
                  <a:cxn ang="0">
                    <a:pos x="6" y="2"/>
                  </a:cxn>
                  <a:cxn ang="0">
                    <a:pos x="9" y="5"/>
                  </a:cxn>
                  <a:cxn ang="0">
                    <a:pos x="11" y="10"/>
                  </a:cxn>
                  <a:cxn ang="0">
                    <a:pos x="12" y="15"/>
                  </a:cxn>
                  <a:cxn ang="0">
                    <a:pos x="12" y="19"/>
                  </a:cxn>
                  <a:cxn ang="0">
                    <a:pos x="10" y="23"/>
                  </a:cxn>
                  <a:cxn ang="0">
                    <a:pos x="6" y="21"/>
                  </a:cxn>
                  <a:cxn ang="0">
                    <a:pos x="7" y="18"/>
                  </a:cxn>
                </a:cxnLst>
                <a:rect l="0" t="0" r="r" b="b"/>
                <a:pathLst>
                  <a:path w="12" h="23">
                    <a:moveTo>
                      <a:pt x="7" y="18"/>
                    </a:moveTo>
                    <a:cubicBezTo>
                      <a:pt x="8" y="19"/>
                      <a:pt x="8" y="19"/>
                      <a:pt x="9" y="19"/>
                    </a:cubicBezTo>
                    <a:cubicBezTo>
                      <a:pt x="10" y="19"/>
                      <a:pt x="10" y="18"/>
                      <a:pt x="10" y="17"/>
                    </a:cubicBezTo>
                    <a:cubicBezTo>
                      <a:pt x="10" y="16"/>
                      <a:pt x="10" y="15"/>
                      <a:pt x="10" y="14"/>
                    </a:cubicBezTo>
                    <a:cubicBezTo>
                      <a:pt x="10" y="13"/>
                      <a:pt x="10" y="12"/>
                      <a:pt x="9" y="10"/>
                    </a:cubicBezTo>
                    <a:cubicBezTo>
                      <a:pt x="9" y="9"/>
                      <a:pt x="9" y="8"/>
                      <a:pt x="8" y="7"/>
                    </a:cubicBezTo>
                    <a:cubicBezTo>
                      <a:pt x="7" y="6"/>
                      <a:pt x="6" y="5"/>
                      <a:pt x="6" y="5"/>
                    </a:cubicBezTo>
                    <a:cubicBezTo>
                      <a:pt x="5" y="4"/>
                      <a:pt x="4" y="4"/>
                      <a:pt x="4" y="4"/>
                    </a:cubicBezTo>
                    <a:cubicBezTo>
                      <a:pt x="3" y="4"/>
                      <a:pt x="3" y="5"/>
                      <a:pt x="2" y="6"/>
                    </a:cubicBezTo>
                    <a:cubicBezTo>
                      <a:pt x="2" y="6"/>
                      <a:pt x="1" y="5"/>
                      <a:pt x="0" y="4"/>
                    </a:cubicBezTo>
                    <a:cubicBezTo>
                      <a:pt x="0" y="2"/>
                      <a:pt x="1" y="0"/>
                      <a:pt x="2" y="0"/>
                    </a:cubicBezTo>
                    <a:cubicBezTo>
                      <a:pt x="3" y="0"/>
                      <a:pt x="5" y="0"/>
                      <a:pt x="6" y="2"/>
                    </a:cubicBezTo>
                    <a:cubicBezTo>
                      <a:pt x="7" y="2"/>
                      <a:pt x="8" y="3"/>
                      <a:pt x="9" y="5"/>
                    </a:cubicBezTo>
                    <a:cubicBezTo>
                      <a:pt x="9" y="6"/>
                      <a:pt x="10" y="8"/>
                      <a:pt x="11" y="10"/>
                    </a:cubicBezTo>
                    <a:cubicBezTo>
                      <a:pt x="12" y="12"/>
                      <a:pt x="12" y="14"/>
                      <a:pt x="12" y="15"/>
                    </a:cubicBezTo>
                    <a:cubicBezTo>
                      <a:pt x="12" y="17"/>
                      <a:pt x="12" y="18"/>
                      <a:pt x="12" y="19"/>
                    </a:cubicBezTo>
                    <a:cubicBezTo>
                      <a:pt x="12" y="21"/>
                      <a:pt x="11" y="23"/>
                      <a:pt x="10" y="23"/>
                    </a:cubicBezTo>
                    <a:cubicBezTo>
                      <a:pt x="9" y="23"/>
                      <a:pt x="8"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grpSp>
        <p:sp>
          <p:nvSpPr>
            <p:cNvPr id="309" name="Oval 311"/>
            <p:cNvSpPr>
              <a:spLocks noChangeArrowheads="1"/>
            </p:cNvSpPr>
            <p:nvPr/>
          </p:nvSpPr>
          <p:spPr bwMode="auto">
            <a:xfrm>
              <a:off x="2028825" y="4264025"/>
              <a:ext cx="1412875" cy="244475"/>
            </a:xfrm>
            <a:prstGeom prst="ellipse">
              <a:avLst/>
            </a:prstGeom>
            <a:solidFill>
              <a:srgbClr val="9C9D9F"/>
            </a:solidFill>
            <a:ln w="9525" algn="ctr">
              <a:noFill/>
              <a:round/>
              <a:headEnd/>
              <a:tailEnd/>
            </a:ln>
            <a:effectLst/>
          </p:spPr>
          <p:txBody>
            <a:bodyPr/>
            <a:lstStyle/>
            <a:p>
              <a:endParaRPr lang="de-DE" dirty="0"/>
            </a:p>
          </p:txBody>
        </p:sp>
        <p:sp>
          <p:nvSpPr>
            <p:cNvPr id="310" name="Oval 312"/>
            <p:cNvSpPr>
              <a:spLocks noChangeArrowheads="1"/>
            </p:cNvSpPr>
            <p:nvPr/>
          </p:nvSpPr>
          <p:spPr bwMode="auto">
            <a:xfrm>
              <a:off x="2122488" y="4364038"/>
              <a:ext cx="1225550" cy="165100"/>
            </a:xfrm>
            <a:prstGeom prst="ellipse">
              <a:avLst/>
            </a:prstGeom>
            <a:gradFill rotWithShape="1">
              <a:gsLst>
                <a:gs pos="0">
                  <a:srgbClr val="131313"/>
                </a:gs>
                <a:gs pos="100000">
                  <a:srgbClr val="131313">
                    <a:gamma/>
                    <a:tint val="50588"/>
                    <a:invGamma/>
                  </a:srgbClr>
                </a:gs>
              </a:gsLst>
              <a:lin ang="5400000" scaled="1"/>
            </a:gradFill>
            <a:ln w="9525" algn="ctr">
              <a:noFill/>
              <a:round/>
              <a:headEnd/>
              <a:tailEnd/>
            </a:ln>
            <a:effectLst/>
          </p:spPr>
          <p:txBody>
            <a:bodyPr/>
            <a:lstStyle/>
            <a:p>
              <a:endParaRPr lang="de-DE" dirty="0"/>
            </a:p>
          </p:txBody>
        </p:sp>
        <p:sp>
          <p:nvSpPr>
            <p:cNvPr id="311" name="Freeform 313"/>
            <p:cNvSpPr>
              <a:spLocks noEditPoints="1"/>
            </p:cNvSpPr>
            <p:nvPr/>
          </p:nvSpPr>
          <p:spPr bwMode="auto">
            <a:xfrm>
              <a:off x="2028825" y="4264025"/>
              <a:ext cx="1412875" cy="244475"/>
            </a:xfrm>
            <a:custGeom>
              <a:avLst/>
              <a:gdLst/>
              <a:ahLst/>
              <a:cxnLst>
                <a:cxn ang="0">
                  <a:pos x="317" y="0"/>
                </a:cxn>
                <a:cxn ang="0">
                  <a:pos x="0" y="55"/>
                </a:cxn>
                <a:cxn ang="0">
                  <a:pos x="317" y="110"/>
                </a:cxn>
                <a:cxn ang="0">
                  <a:pos x="635" y="55"/>
                </a:cxn>
                <a:cxn ang="0">
                  <a:pos x="317" y="0"/>
                </a:cxn>
                <a:cxn ang="0">
                  <a:pos x="317" y="108"/>
                </a:cxn>
                <a:cxn ang="0">
                  <a:pos x="14" y="55"/>
                </a:cxn>
                <a:cxn ang="0">
                  <a:pos x="317" y="3"/>
                </a:cxn>
                <a:cxn ang="0">
                  <a:pos x="621" y="55"/>
                </a:cxn>
                <a:cxn ang="0">
                  <a:pos x="317" y="108"/>
                </a:cxn>
              </a:cxnLst>
              <a:rect l="0" t="0" r="r" b="b"/>
              <a:pathLst>
                <a:path w="635" h="110">
                  <a:moveTo>
                    <a:pt x="317" y="0"/>
                  </a:moveTo>
                  <a:cubicBezTo>
                    <a:pt x="142" y="0"/>
                    <a:pt x="0" y="25"/>
                    <a:pt x="0" y="55"/>
                  </a:cubicBezTo>
                  <a:cubicBezTo>
                    <a:pt x="0" y="85"/>
                    <a:pt x="142" y="110"/>
                    <a:pt x="317" y="110"/>
                  </a:cubicBezTo>
                  <a:cubicBezTo>
                    <a:pt x="493" y="110"/>
                    <a:pt x="635" y="85"/>
                    <a:pt x="635" y="55"/>
                  </a:cubicBezTo>
                  <a:cubicBezTo>
                    <a:pt x="635" y="25"/>
                    <a:pt x="493" y="0"/>
                    <a:pt x="317" y="0"/>
                  </a:cubicBezTo>
                  <a:close/>
                  <a:moveTo>
                    <a:pt x="317" y="108"/>
                  </a:moveTo>
                  <a:cubicBezTo>
                    <a:pt x="150" y="108"/>
                    <a:pt x="14" y="84"/>
                    <a:pt x="14" y="55"/>
                  </a:cubicBezTo>
                  <a:cubicBezTo>
                    <a:pt x="14" y="26"/>
                    <a:pt x="150" y="3"/>
                    <a:pt x="317" y="3"/>
                  </a:cubicBezTo>
                  <a:cubicBezTo>
                    <a:pt x="485" y="3"/>
                    <a:pt x="621" y="26"/>
                    <a:pt x="621" y="55"/>
                  </a:cubicBezTo>
                  <a:cubicBezTo>
                    <a:pt x="621" y="84"/>
                    <a:pt x="485" y="108"/>
                    <a:pt x="317" y="108"/>
                  </a:cubicBezTo>
                  <a:close/>
                </a:path>
              </a:pathLst>
            </a:custGeom>
            <a:solidFill>
              <a:srgbClr val="B3B3B3"/>
            </a:solidFill>
            <a:ln w="9525">
              <a:noFill/>
              <a:round/>
              <a:headEnd/>
              <a:tailEnd/>
            </a:ln>
          </p:spPr>
          <p:txBody>
            <a:bodyPr/>
            <a:lstStyle/>
            <a:p>
              <a:endParaRPr lang="de-DE" dirty="0"/>
            </a:p>
          </p:txBody>
        </p:sp>
        <p:grpSp>
          <p:nvGrpSpPr>
            <p:cNvPr id="312" name="Group 314"/>
            <p:cNvGrpSpPr>
              <a:grpSpLocks/>
            </p:cNvGrpSpPr>
            <p:nvPr/>
          </p:nvGrpSpPr>
          <p:grpSpPr bwMode="auto">
            <a:xfrm>
              <a:off x="5746829" y="2436820"/>
              <a:ext cx="1354157" cy="1925645"/>
              <a:chOff x="3620" y="1535"/>
              <a:chExt cx="853" cy="1213"/>
            </a:xfrm>
          </p:grpSpPr>
          <p:sp>
            <p:nvSpPr>
              <p:cNvPr id="313" name="Freeform 315"/>
              <p:cNvSpPr>
                <a:spLocks noEditPoints="1"/>
              </p:cNvSpPr>
              <p:nvPr/>
            </p:nvSpPr>
            <p:spPr bwMode="auto">
              <a:xfrm>
                <a:off x="4038" y="1555"/>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14" name="Freeform 316"/>
              <p:cNvSpPr>
                <a:spLocks/>
              </p:cNvSpPr>
              <p:nvPr/>
            </p:nvSpPr>
            <p:spPr bwMode="auto">
              <a:xfrm>
                <a:off x="4040" y="1538"/>
                <a:ext cx="12" cy="30"/>
              </a:xfrm>
              <a:custGeom>
                <a:avLst/>
                <a:gdLst/>
                <a:ahLst/>
                <a:cxnLst>
                  <a:cxn ang="0">
                    <a:pos x="8" y="16"/>
                  </a:cxn>
                  <a:cxn ang="0">
                    <a:pos x="9" y="11"/>
                  </a:cxn>
                  <a:cxn ang="0">
                    <a:pos x="4" y="0"/>
                  </a:cxn>
                  <a:cxn ang="0">
                    <a:pos x="0" y="11"/>
                  </a:cxn>
                  <a:cxn ang="0">
                    <a:pos x="0" y="16"/>
                  </a:cxn>
                  <a:cxn ang="0">
                    <a:pos x="1" y="19"/>
                  </a:cxn>
                  <a:cxn ang="0">
                    <a:pos x="4" y="21"/>
                  </a:cxn>
                  <a:cxn ang="0">
                    <a:pos x="7" y="19"/>
                  </a:cxn>
                  <a:cxn ang="0">
                    <a:pos x="6" y="16"/>
                  </a:cxn>
                  <a:cxn ang="0">
                    <a:pos x="4" y="18"/>
                  </a:cxn>
                  <a:cxn ang="0">
                    <a:pos x="3" y="16"/>
                  </a:cxn>
                  <a:cxn ang="0">
                    <a:pos x="2" y="13"/>
                  </a:cxn>
                  <a:cxn ang="0">
                    <a:pos x="1" y="11"/>
                  </a:cxn>
                  <a:cxn ang="0">
                    <a:pos x="4" y="3"/>
                  </a:cxn>
                  <a:cxn ang="0">
                    <a:pos x="7" y="11"/>
                  </a:cxn>
                  <a:cxn ang="0">
                    <a:pos x="7" y="13"/>
                  </a:cxn>
                  <a:cxn ang="0">
                    <a:pos x="8" y="16"/>
                  </a:cxn>
                </a:cxnLst>
                <a:rect l="0" t="0" r="r" b="b"/>
                <a:pathLst>
                  <a:path w="9" h="21">
                    <a:moveTo>
                      <a:pt x="8" y="16"/>
                    </a:moveTo>
                    <a:cubicBezTo>
                      <a:pt x="9" y="14"/>
                      <a:pt x="9" y="12"/>
                      <a:pt x="9" y="11"/>
                    </a:cubicBezTo>
                    <a:cubicBezTo>
                      <a:pt x="9" y="4"/>
                      <a:pt x="7" y="0"/>
                      <a:pt x="4" y="0"/>
                    </a:cubicBezTo>
                    <a:cubicBezTo>
                      <a:pt x="2" y="0"/>
                      <a:pt x="0" y="4"/>
                      <a:pt x="0" y="11"/>
                    </a:cubicBezTo>
                    <a:cubicBezTo>
                      <a:pt x="0" y="12"/>
                      <a:pt x="0" y="14"/>
                      <a:pt x="0" y="16"/>
                    </a:cubicBezTo>
                    <a:cubicBezTo>
                      <a:pt x="1" y="17"/>
                      <a:pt x="1" y="18"/>
                      <a:pt x="1" y="19"/>
                    </a:cubicBezTo>
                    <a:cubicBezTo>
                      <a:pt x="2" y="20"/>
                      <a:pt x="3" y="21"/>
                      <a:pt x="4" y="21"/>
                    </a:cubicBezTo>
                    <a:cubicBezTo>
                      <a:pt x="5" y="21"/>
                      <a:pt x="6" y="20"/>
                      <a:pt x="7" y="19"/>
                    </a:cubicBezTo>
                    <a:cubicBezTo>
                      <a:pt x="7" y="18"/>
                      <a:pt x="6" y="17"/>
                      <a:pt x="6" y="16"/>
                    </a:cubicBezTo>
                    <a:cubicBezTo>
                      <a:pt x="5" y="17"/>
                      <a:pt x="5" y="18"/>
                      <a:pt x="4" y="18"/>
                    </a:cubicBezTo>
                    <a:cubicBezTo>
                      <a:pt x="4" y="18"/>
                      <a:pt x="3" y="17"/>
                      <a:pt x="3" y="16"/>
                    </a:cubicBezTo>
                    <a:cubicBezTo>
                      <a:pt x="2" y="16"/>
                      <a:pt x="2" y="15"/>
                      <a:pt x="2" y="13"/>
                    </a:cubicBezTo>
                    <a:cubicBezTo>
                      <a:pt x="1" y="13"/>
                      <a:pt x="1" y="12"/>
                      <a:pt x="1" y="11"/>
                    </a:cubicBezTo>
                    <a:cubicBezTo>
                      <a:pt x="1" y="7"/>
                      <a:pt x="3" y="3"/>
                      <a:pt x="4" y="3"/>
                    </a:cubicBezTo>
                    <a:cubicBezTo>
                      <a:pt x="6" y="3"/>
                      <a:pt x="7" y="7"/>
                      <a:pt x="7" y="11"/>
                    </a:cubicBezTo>
                    <a:cubicBezTo>
                      <a:pt x="7" y="12"/>
                      <a:pt x="7" y="13"/>
                      <a:pt x="7" y="13"/>
                    </a:cubicBezTo>
                    <a:cubicBezTo>
                      <a:pt x="7" y="14"/>
                      <a:pt x="8" y="15"/>
                      <a:pt x="8" y="16"/>
                    </a:cubicBezTo>
                    <a:close/>
                  </a:path>
                </a:pathLst>
              </a:custGeom>
              <a:solidFill>
                <a:srgbClr val="808080"/>
              </a:solidFill>
              <a:ln w="9525">
                <a:noFill/>
                <a:round/>
                <a:headEnd/>
                <a:tailEnd/>
              </a:ln>
            </p:spPr>
            <p:txBody>
              <a:bodyPr/>
              <a:lstStyle/>
              <a:p>
                <a:endParaRPr lang="de-DE" dirty="0"/>
              </a:p>
            </p:txBody>
          </p:sp>
          <p:sp>
            <p:nvSpPr>
              <p:cNvPr id="315" name="Freeform 317"/>
              <p:cNvSpPr>
                <a:spLocks noEditPoints="1"/>
              </p:cNvSpPr>
              <p:nvPr/>
            </p:nvSpPr>
            <p:spPr bwMode="auto">
              <a:xfrm>
                <a:off x="4038" y="1590"/>
                <a:ext cx="16" cy="31"/>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16" name="Freeform 318"/>
              <p:cNvSpPr>
                <a:spLocks/>
              </p:cNvSpPr>
              <p:nvPr/>
            </p:nvSpPr>
            <p:spPr bwMode="auto">
              <a:xfrm>
                <a:off x="4050" y="1580"/>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17" name="Freeform 319"/>
              <p:cNvSpPr>
                <a:spLocks/>
              </p:cNvSpPr>
              <p:nvPr/>
            </p:nvSpPr>
            <p:spPr bwMode="auto">
              <a:xfrm>
                <a:off x="4040" y="1572"/>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18" name="Freeform 320"/>
              <p:cNvSpPr>
                <a:spLocks noEditPoints="1"/>
              </p:cNvSpPr>
              <p:nvPr/>
            </p:nvSpPr>
            <p:spPr bwMode="auto">
              <a:xfrm>
                <a:off x="4038" y="1624"/>
                <a:ext cx="16" cy="30"/>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19" name="Freeform 321"/>
              <p:cNvSpPr>
                <a:spLocks/>
              </p:cNvSpPr>
              <p:nvPr/>
            </p:nvSpPr>
            <p:spPr bwMode="auto">
              <a:xfrm>
                <a:off x="4050" y="1615"/>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1" y="8"/>
                      <a:pt x="1" y="9"/>
                      <a:pt x="1" y="10"/>
                    </a:cubicBezTo>
                    <a:cubicBezTo>
                      <a:pt x="2" y="9"/>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20" name="Freeform 322"/>
              <p:cNvSpPr>
                <a:spLocks/>
              </p:cNvSpPr>
              <p:nvPr/>
            </p:nvSpPr>
            <p:spPr bwMode="auto">
              <a:xfrm>
                <a:off x="4040" y="1607"/>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3"/>
                    </a:cubicBezTo>
                    <a:cubicBezTo>
                      <a:pt x="1" y="3"/>
                      <a:pt x="1" y="5"/>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21" name="Freeform 323"/>
              <p:cNvSpPr>
                <a:spLocks noEditPoints="1"/>
              </p:cNvSpPr>
              <p:nvPr/>
            </p:nvSpPr>
            <p:spPr bwMode="auto">
              <a:xfrm>
                <a:off x="4038" y="1659"/>
                <a:ext cx="16" cy="30"/>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22" name="Freeform 324"/>
              <p:cNvSpPr>
                <a:spLocks/>
              </p:cNvSpPr>
              <p:nvPr/>
            </p:nvSpPr>
            <p:spPr bwMode="auto">
              <a:xfrm>
                <a:off x="4050" y="1650"/>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23" name="Freeform 325"/>
              <p:cNvSpPr>
                <a:spLocks/>
              </p:cNvSpPr>
              <p:nvPr/>
            </p:nvSpPr>
            <p:spPr bwMode="auto">
              <a:xfrm>
                <a:off x="4040" y="1642"/>
                <a:ext cx="10" cy="31"/>
              </a:xfrm>
              <a:custGeom>
                <a:avLst/>
                <a:gdLst/>
                <a:ahLst/>
                <a:cxnLst>
                  <a:cxn ang="0">
                    <a:pos x="6" y="17"/>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24" name="Freeform 326"/>
              <p:cNvSpPr>
                <a:spLocks noEditPoints="1"/>
              </p:cNvSpPr>
              <p:nvPr/>
            </p:nvSpPr>
            <p:spPr bwMode="auto">
              <a:xfrm>
                <a:off x="4038" y="1694"/>
                <a:ext cx="16" cy="30"/>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25" name="Freeform 327"/>
              <p:cNvSpPr>
                <a:spLocks/>
              </p:cNvSpPr>
              <p:nvPr/>
            </p:nvSpPr>
            <p:spPr bwMode="auto">
              <a:xfrm>
                <a:off x="4050" y="1684"/>
                <a:ext cx="2" cy="15"/>
              </a:xfrm>
              <a:custGeom>
                <a:avLst/>
                <a:gdLst/>
                <a:ahLst/>
                <a:cxnLst>
                  <a:cxn ang="0">
                    <a:pos x="1" y="0"/>
                  </a:cxn>
                  <a:cxn ang="0">
                    <a:pos x="0" y="2"/>
                  </a:cxn>
                  <a:cxn ang="0">
                    <a:pos x="0" y="5"/>
                  </a:cxn>
                  <a:cxn ang="0">
                    <a:pos x="0" y="8"/>
                  </a:cxn>
                  <a:cxn ang="0">
                    <a:pos x="1" y="11"/>
                  </a:cxn>
                  <a:cxn ang="0">
                    <a:pos x="2" y="5"/>
                  </a:cxn>
                  <a:cxn ang="0">
                    <a:pos x="1" y="0"/>
                  </a:cxn>
                </a:cxnLst>
                <a:rect l="0" t="0" r="r" b="b"/>
                <a:pathLst>
                  <a:path w="2" h="11">
                    <a:moveTo>
                      <a:pt x="1" y="0"/>
                    </a:moveTo>
                    <a:cubicBezTo>
                      <a:pt x="1" y="1"/>
                      <a:pt x="0" y="2"/>
                      <a:pt x="0" y="2"/>
                    </a:cubicBezTo>
                    <a:cubicBezTo>
                      <a:pt x="0" y="3"/>
                      <a:pt x="0" y="4"/>
                      <a:pt x="0" y="5"/>
                    </a:cubicBezTo>
                    <a:cubicBezTo>
                      <a:pt x="0" y="6"/>
                      <a:pt x="0" y="7"/>
                      <a:pt x="0" y="8"/>
                    </a:cubicBezTo>
                    <a:cubicBezTo>
                      <a:pt x="1" y="9"/>
                      <a:pt x="1" y="10"/>
                      <a:pt x="1" y="11"/>
                    </a:cubicBezTo>
                    <a:cubicBezTo>
                      <a:pt x="2" y="9"/>
                      <a:pt x="2" y="7"/>
                      <a:pt x="2" y="5"/>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26" name="Freeform 328"/>
              <p:cNvSpPr>
                <a:spLocks/>
              </p:cNvSpPr>
              <p:nvPr/>
            </p:nvSpPr>
            <p:spPr bwMode="auto">
              <a:xfrm>
                <a:off x="4040" y="1675"/>
                <a:ext cx="10" cy="31"/>
              </a:xfrm>
              <a:custGeom>
                <a:avLst/>
                <a:gdLst/>
                <a:ahLst/>
                <a:cxnLst>
                  <a:cxn ang="0">
                    <a:pos x="6" y="17"/>
                  </a:cxn>
                  <a:cxn ang="0">
                    <a:pos x="4" y="19"/>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4" y="19"/>
                      <a:pt x="3" y="18"/>
                      <a:pt x="3" y="17"/>
                    </a:cubicBezTo>
                    <a:cubicBezTo>
                      <a:pt x="2" y="17"/>
                      <a:pt x="2" y="16"/>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27" name="Freeform 329"/>
              <p:cNvSpPr>
                <a:spLocks noEditPoints="1"/>
              </p:cNvSpPr>
              <p:nvPr/>
            </p:nvSpPr>
            <p:spPr bwMode="auto">
              <a:xfrm>
                <a:off x="4038" y="1729"/>
                <a:ext cx="16" cy="29"/>
              </a:xfrm>
              <a:custGeom>
                <a:avLst/>
                <a:gdLst/>
                <a:ahLst/>
                <a:cxnLst>
                  <a:cxn ang="0">
                    <a:pos x="5" y="0"/>
                  </a:cxn>
                  <a:cxn ang="0">
                    <a:pos x="0" y="10"/>
                  </a:cxn>
                  <a:cxn ang="0">
                    <a:pos x="5" y="21"/>
                  </a:cxn>
                  <a:cxn ang="0">
                    <a:pos x="11" y="10"/>
                  </a:cxn>
                  <a:cxn ang="0">
                    <a:pos x="5" y="0"/>
                  </a:cxn>
                  <a:cxn ang="0">
                    <a:pos x="5" y="18"/>
                  </a:cxn>
                  <a:cxn ang="0">
                    <a:pos x="2" y="10"/>
                  </a:cxn>
                  <a:cxn ang="0">
                    <a:pos x="5" y="3"/>
                  </a:cxn>
                  <a:cxn ang="0">
                    <a:pos x="9" y="10"/>
                  </a:cxn>
                  <a:cxn ang="0">
                    <a:pos x="5" y="18"/>
                  </a:cxn>
                </a:cxnLst>
                <a:rect l="0" t="0" r="r" b="b"/>
                <a:pathLst>
                  <a:path w="11" h="21">
                    <a:moveTo>
                      <a:pt x="5" y="0"/>
                    </a:moveTo>
                    <a:cubicBezTo>
                      <a:pt x="2" y="0"/>
                      <a:pt x="0" y="4"/>
                      <a:pt x="0" y="10"/>
                    </a:cubicBezTo>
                    <a:cubicBezTo>
                      <a:pt x="0" y="17"/>
                      <a:pt x="2" y="21"/>
                      <a:pt x="5" y="21"/>
                    </a:cubicBezTo>
                    <a:cubicBezTo>
                      <a:pt x="8" y="21"/>
                      <a:pt x="11" y="17"/>
                      <a:pt x="11" y="10"/>
                    </a:cubicBezTo>
                    <a:cubicBezTo>
                      <a:pt x="11" y="4"/>
                      <a:pt x="8" y="0"/>
                      <a:pt x="5" y="0"/>
                    </a:cubicBezTo>
                    <a:close/>
                    <a:moveTo>
                      <a:pt x="5" y="18"/>
                    </a:moveTo>
                    <a:cubicBezTo>
                      <a:pt x="3" y="18"/>
                      <a:pt x="2" y="14"/>
                      <a:pt x="2" y="10"/>
                    </a:cubicBezTo>
                    <a:cubicBezTo>
                      <a:pt x="2" y="6"/>
                      <a:pt x="3" y="3"/>
                      <a:pt x="5" y="3"/>
                    </a:cubicBezTo>
                    <a:cubicBezTo>
                      <a:pt x="7" y="3"/>
                      <a:pt x="9" y="6"/>
                      <a:pt x="9" y="10"/>
                    </a:cubicBezTo>
                    <a:cubicBezTo>
                      <a:pt x="9" y="14"/>
                      <a:pt x="7" y="18"/>
                      <a:pt x="5" y="18"/>
                    </a:cubicBezTo>
                    <a:close/>
                  </a:path>
                </a:pathLst>
              </a:custGeom>
              <a:solidFill>
                <a:srgbClr val="B3B3B3"/>
              </a:solidFill>
              <a:ln w="9525">
                <a:noFill/>
                <a:round/>
                <a:headEnd/>
                <a:tailEnd/>
              </a:ln>
            </p:spPr>
            <p:txBody>
              <a:bodyPr/>
              <a:lstStyle/>
              <a:p>
                <a:endParaRPr lang="de-DE" dirty="0"/>
              </a:p>
            </p:txBody>
          </p:sp>
          <p:sp>
            <p:nvSpPr>
              <p:cNvPr id="328" name="Freeform 330"/>
              <p:cNvSpPr>
                <a:spLocks/>
              </p:cNvSpPr>
              <p:nvPr/>
            </p:nvSpPr>
            <p:spPr bwMode="auto">
              <a:xfrm>
                <a:off x="4050" y="1719"/>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29" name="Freeform 331"/>
              <p:cNvSpPr>
                <a:spLocks/>
              </p:cNvSpPr>
              <p:nvPr/>
            </p:nvSpPr>
            <p:spPr bwMode="auto">
              <a:xfrm>
                <a:off x="4040" y="1710"/>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30" name="Freeform 332"/>
              <p:cNvSpPr>
                <a:spLocks noEditPoints="1"/>
              </p:cNvSpPr>
              <p:nvPr/>
            </p:nvSpPr>
            <p:spPr bwMode="auto">
              <a:xfrm>
                <a:off x="4038" y="1762"/>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31" name="Freeform 333"/>
              <p:cNvSpPr>
                <a:spLocks/>
              </p:cNvSpPr>
              <p:nvPr/>
            </p:nvSpPr>
            <p:spPr bwMode="auto">
              <a:xfrm>
                <a:off x="4050" y="1754"/>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32" name="Freeform 334"/>
              <p:cNvSpPr>
                <a:spLocks/>
              </p:cNvSpPr>
              <p:nvPr/>
            </p:nvSpPr>
            <p:spPr bwMode="auto">
              <a:xfrm>
                <a:off x="4040" y="1745"/>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33" name="Freeform 335"/>
              <p:cNvSpPr>
                <a:spLocks noEditPoints="1"/>
              </p:cNvSpPr>
              <p:nvPr/>
            </p:nvSpPr>
            <p:spPr bwMode="auto">
              <a:xfrm>
                <a:off x="4038" y="1797"/>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34" name="Freeform 336"/>
              <p:cNvSpPr>
                <a:spLocks/>
              </p:cNvSpPr>
              <p:nvPr/>
            </p:nvSpPr>
            <p:spPr bwMode="auto">
              <a:xfrm>
                <a:off x="4050" y="1787"/>
                <a:ext cx="2" cy="16"/>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4"/>
                      <a:pt x="0" y="5"/>
                      <a:pt x="0" y="6"/>
                    </a:cubicBezTo>
                    <a:cubicBezTo>
                      <a:pt x="0" y="7"/>
                      <a:pt x="0" y="8"/>
                      <a:pt x="0" y="8"/>
                    </a:cubicBezTo>
                    <a:cubicBezTo>
                      <a:pt x="0" y="9"/>
                      <a:pt x="1" y="10"/>
                      <a:pt x="1" y="11"/>
                    </a:cubicBezTo>
                    <a:cubicBezTo>
                      <a:pt x="2" y="9"/>
                      <a:pt x="2" y="7"/>
                      <a:pt x="2" y="6"/>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35" name="Freeform 337"/>
              <p:cNvSpPr>
                <a:spLocks/>
              </p:cNvSpPr>
              <p:nvPr/>
            </p:nvSpPr>
            <p:spPr bwMode="auto">
              <a:xfrm>
                <a:off x="4040" y="1780"/>
                <a:ext cx="10" cy="31"/>
              </a:xfrm>
              <a:custGeom>
                <a:avLst/>
                <a:gdLst/>
                <a:ahLst/>
                <a:cxnLst>
                  <a:cxn ang="0">
                    <a:pos x="6" y="16"/>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6"/>
                  </a:cxn>
                </a:cxnLst>
                <a:rect l="0" t="0" r="r" b="b"/>
                <a:pathLst>
                  <a:path w="7" h="22">
                    <a:moveTo>
                      <a:pt x="6" y="16"/>
                    </a:moveTo>
                    <a:cubicBezTo>
                      <a:pt x="5" y="17"/>
                      <a:pt x="5" y="18"/>
                      <a:pt x="4" y="18"/>
                    </a:cubicBezTo>
                    <a:cubicBezTo>
                      <a:pt x="4" y="18"/>
                      <a:pt x="3" y="17"/>
                      <a:pt x="3" y="17"/>
                    </a:cubicBezTo>
                    <a:cubicBezTo>
                      <a:pt x="2" y="16"/>
                      <a:pt x="2" y="15"/>
                      <a:pt x="2" y="14"/>
                    </a:cubicBezTo>
                    <a:cubicBezTo>
                      <a:pt x="1" y="13"/>
                      <a:pt x="1" y="12"/>
                      <a:pt x="1" y="11"/>
                    </a:cubicBezTo>
                    <a:cubicBezTo>
                      <a:pt x="1" y="10"/>
                      <a:pt x="1" y="8"/>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5"/>
                    </a:cubicBezTo>
                    <a:cubicBezTo>
                      <a:pt x="0" y="7"/>
                      <a:pt x="0" y="9"/>
                      <a:pt x="0" y="11"/>
                    </a:cubicBezTo>
                    <a:cubicBezTo>
                      <a:pt x="0" y="12"/>
                      <a:pt x="0" y="14"/>
                      <a:pt x="0" y="16"/>
                    </a:cubicBezTo>
                    <a:cubicBezTo>
                      <a:pt x="1" y="17"/>
                      <a:pt x="1" y="18"/>
                      <a:pt x="1" y="19"/>
                    </a:cubicBezTo>
                    <a:cubicBezTo>
                      <a:pt x="2" y="21"/>
                      <a:pt x="3" y="22"/>
                      <a:pt x="4" y="22"/>
                    </a:cubicBezTo>
                    <a:cubicBezTo>
                      <a:pt x="5" y="22"/>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336" name="Freeform 338"/>
              <p:cNvSpPr>
                <a:spLocks noEditPoints="1"/>
              </p:cNvSpPr>
              <p:nvPr/>
            </p:nvSpPr>
            <p:spPr bwMode="auto">
              <a:xfrm>
                <a:off x="4038" y="1832"/>
                <a:ext cx="16" cy="31"/>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37" name="Freeform 339"/>
              <p:cNvSpPr>
                <a:spLocks/>
              </p:cNvSpPr>
              <p:nvPr/>
            </p:nvSpPr>
            <p:spPr bwMode="auto">
              <a:xfrm>
                <a:off x="4050" y="1822"/>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1" y="9"/>
                      <a:pt x="1" y="10"/>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38" name="Freeform 340"/>
              <p:cNvSpPr>
                <a:spLocks/>
              </p:cNvSpPr>
              <p:nvPr/>
            </p:nvSpPr>
            <p:spPr bwMode="auto">
              <a:xfrm>
                <a:off x="4040" y="1814"/>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39" name="Freeform 341"/>
              <p:cNvSpPr>
                <a:spLocks noEditPoints="1"/>
              </p:cNvSpPr>
              <p:nvPr/>
            </p:nvSpPr>
            <p:spPr bwMode="auto">
              <a:xfrm>
                <a:off x="4038" y="1866"/>
                <a:ext cx="16" cy="31"/>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340" name="Freeform 342"/>
              <p:cNvSpPr>
                <a:spLocks/>
              </p:cNvSpPr>
              <p:nvPr/>
            </p:nvSpPr>
            <p:spPr bwMode="auto">
              <a:xfrm>
                <a:off x="4050" y="1857"/>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9"/>
                      <a:pt x="1" y="9"/>
                      <a:pt x="1" y="10"/>
                    </a:cubicBezTo>
                    <a:cubicBezTo>
                      <a:pt x="2" y="9"/>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41" name="Freeform 343"/>
              <p:cNvSpPr>
                <a:spLocks/>
              </p:cNvSpPr>
              <p:nvPr/>
            </p:nvSpPr>
            <p:spPr bwMode="auto">
              <a:xfrm>
                <a:off x="4040" y="1849"/>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5"/>
                      <a:pt x="7" y="4"/>
                      <a:pt x="7" y="3"/>
                    </a:cubicBezTo>
                    <a:cubicBezTo>
                      <a:pt x="6" y="1"/>
                      <a:pt x="5" y="0"/>
                      <a:pt x="4" y="0"/>
                    </a:cubicBezTo>
                    <a:cubicBezTo>
                      <a:pt x="3" y="0"/>
                      <a:pt x="2" y="1"/>
                      <a:pt x="1" y="3"/>
                    </a:cubicBezTo>
                    <a:cubicBezTo>
                      <a:pt x="1" y="4"/>
                      <a:pt x="1" y="5"/>
                      <a:pt x="0" y="6"/>
                    </a:cubicBezTo>
                    <a:cubicBezTo>
                      <a:pt x="0" y="7"/>
                      <a:pt x="0" y="9"/>
                      <a:pt x="0" y="11"/>
                    </a:cubicBezTo>
                    <a:cubicBezTo>
                      <a:pt x="0" y="13"/>
                      <a:pt x="0" y="15"/>
                      <a:pt x="0" y="16"/>
                    </a:cubicBezTo>
                    <a:cubicBezTo>
                      <a:pt x="1"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42" name="Freeform 344"/>
              <p:cNvSpPr>
                <a:spLocks noEditPoints="1"/>
              </p:cNvSpPr>
              <p:nvPr/>
            </p:nvSpPr>
            <p:spPr bwMode="auto">
              <a:xfrm>
                <a:off x="4038" y="1901"/>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43" name="Freeform 345"/>
              <p:cNvSpPr>
                <a:spLocks/>
              </p:cNvSpPr>
              <p:nvPr/>
            </p:nvSpPr>
            <p:spPr bwMode="auto">
              <a:xfrm>
                <a:off x="4050" y="1892"/>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44" name="Freeform 346"/>
              <p:cNvSpPr>
                <a:spLocks/>
              </p:cNvSpPr>
              <p:nvPr/>
            </p:nvSpPr>
            <p:spPr bwMode="auto">
              <a:xfrm>
                <a:off x="4040" y="1884"/>
                <a:ext cx="10" cy="31"/>
              </a:xfrm>
              <a:custGeom>
                <a:avLst/>
                <a:gdLst/>
                <a:ahLst/>
                <a:cxnLst>
                  <a:cxn ang="0">
                    <a:pos x="6" y="17"/>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45" name="Freeform 347"/>
              <p:cNvSpPr>
                <a:spLocks noEditPoints="1"/>
              </p:cNvSpPr>
              <p:nvPr/>
            </p:nvSpPr>
            <p:spPr bwMode="auto">
              <a:xfrm>
                <a:off x="4038" y="1936"/>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46" name="Freeform 348"/>
              <p:cNvSpPr>
                <a:spLocks/>
              </p:cNvSpPr>
              <p:nvPr/>
            </p:nvSpPr>
            <p:spPr bwMode="auto">
              <a:xfrm>
                <a:off x="4050" y="1926"/>
                <a:ext cx="2" cy="16"/>
              </a:xfrm>
              <a:custGeom>
                <a:avLst/>
                <a:gdLst/>
                <a:ahLst/>
                <a:cxnLst>
                  <a:cxn ang="0">
                    <a:pos x="1" y="0"/>
                  </a:cxn>
                  <a:cxn ang="0">
                    <a:pos x="0" y="3"/>
                  </a:cxn>
                  <a:cxn ang="0">
                    <a:pos x="0" y="5"/>
                  </a:cxn>
                  <a:cxn ang="0">
                    <a:pos x="0" y="8"/>
                  </a:cxn>
                  <a:cxn ang="0">
                    <a:pos x="1" y="11"/>
                  </a:cxn>
                  <a:cxn ang="0">
                    <a:pos x="2" y="5"/>
                  </a:cxn>
                  <a:cxn ang="0">
                    <a:pos x="1" y="0"/>
                  </a:cxn>
                </a:cxnLst>
                <a:rect l="0" t="0" r="r" b="b"/>
                <a:pathLst>
                  <a:path w="2" h="11">
                    <a:moveTo>
                      <a:pt x="1" y="0"/>
                    </a:moveTo>
                    <a:cubicBezTo>
                      <a:pt x="1" y="1"/>
                      <a:pt x="0" y="2"/>
                      <a:pt x="0" y="3"/>
                    </a:cubicBezTo>
                    <a:cubicBezTo>
                      <a:pt x="0" y="3"/>
                      <a:pt x="0" y="4"/>
                      <a:pt x="0" y="5"/>
                    </a:cubicBezTo>
                    <a:cubicBezTo>
                      <a:pt x="0" y="7"/>
                      <a:pt x="0" y="8"/>
                      <a:pt x="0" y="8"/>
                    </a:cubicBezTo>
                    <a:cubicBezTo>
                      <a:pt x="0" y="9"/>
                      <a:pt x="1" y="10"/>
                      <a:pt x="1" y="11"/>
                    </a:cubicBezTo>
                    <a:cubicBezTo>
                      <a:pt x="2" y="9"/>
                      <a:pt x="2" y="7"/>
                      <a:pt x="2" y="5"/>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47" name="Freeform 349"/>
              <p:cNvSpPr>
                <a:spLocks/>
              </p:cNvSpPr>
              <p:nvPr/>
            </p:nvSpPr>
            <p:spPr bwMode="auto">
              <a:xfrm>
                <a:off x="4040" y="1919"/>
                <a:ext cx="10" cy="30"/>
              </a:xfrm>
              <a:custGeom>
                <a:avLst/>
                <a:gdLst/>
                <a:ahLst/>
                <a:cxnLst>
                  <a:cxn ang="0">
                    <a:pos x="6" y="16"/>
                  </a:cxn>
                  <a:cxn ang="0">
                    <a:pos x="4" y="18"/>
                  </a:cxn>
                  <a:cxn ang="0">
                    <a:pos x="3" y="16"/>
                  </a:cxn>
                  <a:cxn ang="0">
                    <a:pos x="2" y="13"/>
                  </a:cxn>
                  <a:cxn ang="0">
                    <a:pos x="1" y="10"/>
                  </a:cxn>
                  <a:cxn ang="0">
                    <a:pos x="2" y="7"/>
                  </a:cxn>
                  <a:cxn ang="0">
                    <a:pos x="3" y="4"/>
                  </a:cxn>
                  <a:cxn ang="0">
                    <a:pos x="4" y="3"/>
                  </a:cxn>
                  <a:cxn ang="0">
                    <a:pos x="6" y="5"/>
                  </a:cxn>
                  <a:cxn ang="0">
                    <a:pos x="7" y="2"/>
                  </a:cxn>
                  <a:cxn ang="0">
                    <a:pos x="4" y="0"/>
                  </a:cxn>
                  <a:cxn ang="0">
                    <a:pos x="1" y="2"/>
                  </a:cxn>
                  <a:cxn ang="0">
                    <a:pos x="0" y="5"/>
                  </a:cxn>
                  <a:cxn ang="0">
                    <a:pos x="0" y="10"/>
                  </a:cxn>
                  <a:cxn ang="0">
                    <a:pos x="0" y="16"/>
                  </a:cxn>
                  <a:cxn ang="0">
                    <a:pos x="1" y="19"/>
                  </a:cxn>
                  <a:cxn ang="0">
                    <a:pos x="4" y="21"/>
                  </a:cxn>
                  <a:cxn ang="0">
                    <a:pos x="7" y="19"/>
                  </a:cxn>
                  <a:cxn ang="0">
                    <a:pos x="6" y="16"/>
                  </a:cxn>
                </a:cxnLst>
                <a:rect l="0" t="0" r="r" b="b"/>
                <a:pathLst>
                  <a:path w="7" h="21">
                    <a:moveTo>
                      <a:pt x="6" y="16"/>
                    </a:moveTo>
                    <a:cubicBezTo>
                      <a:pt x="5" y="17"/>
                      <a:pt x="5" y="18"/>
                      <a:pt x="4" y="18"/>
                    </a:cubicBezTo>
                    <a:cubicBezTo>
                      <a:pt x="4" y="18"/>
                      <a:pt x="3" y="17"/>
                      <a:pt x="3" y="16"/>
                    </a:cubicBezTo>
                    <a:cubicBezTo>
                      <a:pt x="2" y="16"/>
                      <a:pt x="2" y="15"/>
                      <a:pt x="2" y="13"/>
                    </a:cubicBezTo>
                    <a:cubicBezTo>
                      <a:pt x="1" y="13"/>
                      <a:pt x="1" y="12"/>
                      <a:pt x="1" y="10"/>
                    </a:cubicBezTo>
                    <a:cubicBezTo>
                      <a:pt x="1" y="9"/>
                      <a:pt x="1" y="8"/>
                      <a:pt x="2" y="7"/>
                    </a:cubicBezTo>
                    <a:cubicBezTo>
                      <a:pt x="2" y="6"/>
                      <a:pt x="2" y="5"/>
                      <a:pt x="3" y="4"/>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5"/>
                    </a:cubicBezTo>
                    <a:cubicBezTo>
                      <a:pt x="0" y="7"/>
                      <a:pt x="0" y="9"/>
                      <a:pt x="0" y="10"/>
                    </a:cubicBezTo>
                    <a:cubicBezTo>
                      <a:pt x="0" y="12"/>
                      <a:pt x="0" y="14"/>
                      <a:pt x="0" y="16"/>
                    </a:cubicBezTo>
                    <a:cubicBezTo>
                      <a:pt x="1" y="17"/>
                      <a:pt x="1" y="18"/>
                      <a:pt x="1" y="19"/>
                    </a:cubicBezTo>
                    <a:cubicBezTo>
                      <a:pt x="2" y="20"/>
                      <a:pt x="3" y="21"/>
                      <a:pt x="4" y="21"/>
                    </a:cubicBezTo>
                    <a:cubicBezTo>
                      <a:pt x="5" y="21"/>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348" name="Freeform 350"/>
              <p:cNvSpPr>
                <a:spLocks noEditPoints="1"/>
              </p:cNvSpPr>
              <p:nvPr/>
            </p:nvSpPr>
            <p:spPr bwMode="auto">
              <a:xfrm>
                <a:off x="4038" y="1971"/>
                <a:ext cx="16" cy="29"/>
              </a:xfrm>
              <a:custGeom>
                <a:avLst/>
                <a:gdLst/>
                <a:ahLst/>
                <a:cxnLst>
                  <a:cxn ang="0">
                    <a:pos x="5" y="0"/>
                  </a:cxn>
                  <a:cxn ang="0">
                    <a:pos x="0" y="10"/>
                  </a:cxn>
                  <a:cxn ang="0">
                    <a:pos x="5" y="21"/>
                  </a:cxn>
                  <a:cxn ang="0">
                    <a:pos x="11" y="10"/>
                  </a:cxn>
                  <a:cxn ang="0">
                    <a:pos x="5" y="0"/>
                  </a:cxn>
                  <a:cxn ang="0">
                    <a:pos x="5" y="18"/>
                  </a:cxn>
                  <a:cxn ang="0">
                    <a:pos x="2" y="10"/>
                  </a:cxn>
                  <a:cxn ang="0">
                    <a:pos x="5" y="3"/>
                  </a:cxn>
                  <a:cxn ang="0">
                    <a:pos x="9" y="10"/>
                  </a:cxn>
                  <a:cxn ang="0">
                    <a:pos x="5" y="18"/>
                  </a:cxn>
                </a:cxnLst>
                <a:rect l="0" t="0" r="r" b="b"/>
                <a:pathLst>
                  <a:path w="11" h="21">
                    <a:moveTo>
                      <a:pt x="5" y="0"/>
                    </a:moveTo>
                    <a:cubicBezTo>
                      <a:pt x="2" y="0"/>
                      <a:pt x="0" y="4"/>
                      <a:pt x="0" y="10"/>
                    </a:cubicBezTo>
                    <a:cubicBezTo>
                      <a:pt x="0" y="17"/>
                      <a:pt x="2" y="21"/>
                      <a:pt x="5" y="21"/>
                    </a:cubicBezTo>
                    <a:cubicBezTo>
                      <a:pt x="8" y="21"/>
                      <a:pt x="11" y="17"/>
                      <a:pt x="11" y="10"/>
                    </a:cubicBezTo>
                    <a:cubicBezTo>
                      <a:pt x="11" y="4"/>
                      <a:pt x="8" y="0"/>
                      <a:pt x="5" y="0"/>
                    </a:cubicBezTo>
                    <a:close/>
                    <a:moveTo>
                      <a:pt x="5" y="18"/>
                    </a:moveTo>
                    <a:cubicBezTo>
                      <a:pt x="3" y="18"/>
                      <a:pt x="2" y="14"/>
                      <a:pt x="2" y="10"/>
                    </a:cubicBezTo>
                    <a:cubicBezTo>
                      <a:pt x="2" y="7"/>
                      <a:pt x="3" y="3"/>
                      <a:pt x="5" y="3"/>
                    </a:cubicBezTo>
                    <a:cubicBezTo>
                      <a:pt x="7" y="3"/>
                      <a:pt x="9" y="7"/>
                      <a:pt x="9" y="10"/>
                    </a:cubicBezTo>
                    <a:cubicBezTo>
                      <a:pt x="9" y="14"/>
                      <a:pt x="7" y="18"/>
                      <a:pt x="5" y="18"/>
                    </a:cubicBezTo>
                    <a:close/>
                  </a:path>
                </a:pathLst>
              </a:custGeom>
              <a:solidFill>
                <a:srgbClr val="B3B3B3"/>
              </a:solidFill>
              <a:ln w="9525">
                <a:noFill/>
                <a:round/>
                <a:headEnd/>
                <a:tailEnd/>
              </a:ln>
            </p:spPr>
            <p:txBody>
              <a:bodyPr/>
              <a:lstStyle/>
              <a:p>
                <a:endParaRPr lang="de-DE" dirty="0"/>
              </a:p>
            </p:txBody>
          </p:sp>
          <p:sp>
            <p:nvSpPr>
              <p:cNvPr id="349" name="Freeform 351"/>
              <p:cNvSpPr>
                <a:spLocks/>
              </p:cNvSpPr>
              <p:nvPr/>
            </p:nvSpPr>
            <p:spPr bwMode="auto">
              <a:xfrm>
                <a:off x="4050" y="1961"/>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1"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50" name="Freeform 352"/>
              <p:cNvSpPr>
                <a:spLocks/>
              </p:cNvSpPr>
              <p:nvPr/>
            </p:nvSpPr>
            <p:spPr bwMode="auto">
              <a:xfrm>
                <a:off x="4040" y="1953"/>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51" name="Freeform 353"/>
              <p:cNvSpPr>
                <a:spLocks noEditPoints="1"/>
              </p:cNvSpPr>
              <p:nvPr/>
            </p:nvSpPr>
            <p:spPr bwMode="auto">
              <a:xfrm>
                <a:off x="4038" y="2005"/>
                <a:ext cx="16" cy="30"/>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352" name="Freeform 354"/>
              <p:cNvSpPr>
                <a:spLocks/>
              </p:cNvSpPr>
              <p:nvPr/>
            </p:nvSpPr>
            <p:spPr bwMode="auto">
              <a:xfrm>
                <a:off x="4050" y="1996"/>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53" name="Freeform 355"/>
              <p:cNvSpPr>
                <a:spLocks/>
              </p:cNvSpPr>
              <p:nvPr/>
            </p:nvSpPr>
            <p:spPr bwMode="auto">
              <a:xfrm>
                <a:off x="4040" y="1988"/>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3"/>
                    </a:cubicBezTo>
                    <a:cubicBezTo>
                      <a:pt x="1" y="3"/>
                      <a:pt x="1" y="5"/>
                      <a:pt x="0" y="6"/>
                    </a:cubicBezTo>
                    <a:cubicBezTo>
                      <a:pt x="0" y="7"/>
                      <a:pt x="0" y="9"/>
                      <a:pt x="0" y="11"/>
                    </a:cubicBezTo>
                    <a:cubicBezTo>
                      <a:pt x="0" y="13"/>
                      <a:pt x="0" y="15"/>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54" name="Freeform 356"/>
              <p:cNvSpPr>
                <a:spLocks noEditPoints="1"/>
              </p:cNvSpPr>
              <p:nvPr/>
            </p:nvSpPr>
            <p:spPr bwMode="auto">
              <a:xfrm>
                <a:off x="4038" y="2040"/>
                <a:ext cx="16" cy="30"/>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55" name="Freeform 357"/>
              <p:cNvSpPr>
                <a:spLocks/>
              </p:cNvSpPr>
              <p:nvPr/>
            </p:nvSpPr>
            <p:spPr bwMode="auto">
              <a:xfrm>
                <a:off x="4050" y="2031"/>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56" name="Freeform 358"/>
              <p:cNvSpPr>
                <a:spLocks/>
              </p:cNvSpPr>
              <p:nvPr/>
            </p:nvSpPr>
            <p:spPr bwMode="auto">
              <a:xfrm>
                <a:off x="4040" y="2023"/>
                <a:ext cx="10" cy="31"/>
              </a:xfrm>
              <a:custGeom>
                <a:avLst/>
                <a:gdLst/>
                <a:ahLst/>
                <a:cxnLst>
                  <a:cxn ang="0">
                    <a:pos x="6" y="17"/>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5"/>
                    </a:cubicBezTo>
                    <a:cubicBezTo>
                      <a:pt x="0" y="7"/>
                      <a:pt x="0" y="9"/>
                      <a:pt x="0" y="11"/>
                    </a:cubicBezTo>
                    <a:cubicBezTo>
                      <a:pt x="0" y="12"/>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57" name="Freeform 359"/>
              <p:cNvSpPr>
                <a:spLocks noEditPoints="1"/>
              </p:cNvSpPr>
              <p:nvPr/>
            </p:nvSpPr>
            <p:spPr bwMode="auto">
              <a:xfrm>
                <a:off x="4038" y="2075"/>
                <a:ext cx="16" cy="30"/>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58" name="Freeform 360"/>
              <p:cNvSpPr>
                <a:spLocks/>
              </p:cNvSpPr>
              <p:nvPr/>
            </p:nvSpPr>
            <p:spPr bwMode="auto">
              <a:xfrm>
                <a:off x="4050" y="2065"/>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2" y="9"/>
                      <a:pt x="2" y="7"/>
                      <a:pt x="2" y="5"/>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59" name="Freeform 361"/>
              <p:cNvSpPr>
                <a:spLocks/>
              </p:cNvSpPr>
              <p:nvPr/>
            </p:nvSpPr>
            <p:spPr bwMode="auto">
              <a:xfrm>
                <a:off x="4040" y="2056"/>
                <a:ext cx="10" cy="31"/>
              </a:xfrm>
              <a:custGeom>
                <a:avLst/>
                <a:gdLst/>
                <a:ahLst/>
                <a:cxnLst>
                  <a:cxn ang="0">
                    <a:pos x="6" y="17"/>
                  </a:cxn>
                  <a:cxn ang="0">
                    <a:pos x="4" y="19"/>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4" y="19"/>
                      <a:pt x="3" y="18"/>
                      <a:pt x="3" y="17"/>
                    </a:cubicBezTo>
                    <a:cubicBezTo>
                      <a:pt x="2" y="17"/>
                      <a:pt x="2" y="16"/>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2"/>
                      <a:pt x="5" y="0"/>
                      <a:pt x="4" y="0"/>
                    </a:cubicBezTo>
                    <a:cubicBezTo>
                      <a:pt x="3" y="0"/>
                      <a:pt x="2" y="1"/>
                      <a:pt x="1" y="3"/>
                    </a:cubicBezTo>
                    <a:cubicBezTo>
                      <a:pt x="1" y="4"/>
                      <a:pt x="1" y="5"/>
                      <a:pt x="0" y="6"/>
                    </a:cubicBezTo>
                    <a:cubicBezTo>
                      <a:pt x="0" y="8"/>
                      <a:pt x="0" y="10"/>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60" name="Freeform 362"/>
              <p:cNvSpPr>
                <a:spLocks noEditPoints="1"/>
              </p:cNvSpPr>
              <p:nvPr/>
            </p:nvSpPr>
            <p:spPr bwMode="auto">
              <a:xfrm>
                <a:off x="4038" y="2108"/>
                <a:ext cx="16" cy="31"/>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361" name="Freeform 363"/>
              <p:cNvSpPr>
                <a:spLocks/>
              </p:cNvSpPr>
              <p:nvPr/>
            </p:nvSpPr>
            <p:spPr bwMode="auto">
              <a:xfrm>
                <a:off x="4050" y="2100"/>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1"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62" name="Freeform 364"/>
              <p:cNvSpPr>
                <a:spLocks/>
              </p:cNvSpPr>
              <p:nvPr/>
            </p:nvSpPr>
            <p:spPr bwMode="auto">
              <a:xfrm>
                <a:off x="4040" y="2091"/>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5"/>
                      <a:pt x="7" y="4"/>
                      <a:pt x="7" y="3"/>
                    </a:cubicBezTo>
                    <a:cubicBezTo>
                      <a:pt x="6" y="1"/>
                      <a:pt x="5" y="0"/>
                      <a:pt x="4" y="0"/>
                    </a:cubicBezTo>
                    <a:cubicBezTo>
                      <a:pt x="3" y="0"/>
                      <a:pt x="2" y="1"/>
                      <a:pt x="1" y="3"/>
                    </a:cubicBezTo>
                    <a:cubicBezTo>
                      <a:pt x="1" y="4"/>
                      <a:pt x="1" y="5"/>
                      <a:pt x="0" y="6"/>
                    </a:cubicBezTo>
                    <a:cubicBezTo>
                      <a:pt x="0" y="7"/>
                      <a:pt x="0" y="9"/>
                      <a:pt x="0" y="11"/>
                    </a:cubicBezTo>
                    <a:cubicBezTo>
                      <a:pt x="0" y="13"/>
                      <a:pt x="0" y="15"/>
                      <a:pt x="0" y="16"/>
                    </a:cubicBezTo>
                    <a:cubicBezTo>
                      <a:pt x="1"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63" name="Freeform 365"/>
              <p:cNvSpPr>
                <a:spLocks noEditPoints="1"/>
              </p:cNvSpPr>
              <p:nvPr/>
            </p:nvSpPr>
            <p:spPr bwMode="auto">
              <a:xfrm>
                <a:off x="4038" y="2143"/>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64" name="Freeform 366"/>
              <p:cNvSpPr>
                <a:spLocks/>
              </p:cNvSpPr>
              <p:nvPr/>
            </p:nvSpPr>
            <p:spPr bwMode="auto">
              <a:xfrm>
                <a:off x="4050" y="2135"/>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65" name="Freeform 367"/>
              <p:cNvSpPr>
                <a:spLocks/>
              </p:cNvSpPr>
              <p:nvPr/>
            </p:nvSpPr>
            <p:spPr bwMode="auto">
              <a:xfrm>
                <a:off x="4040" y="2126"/>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66" name="Freeform 368"/>
              <p:cNvSpPr>
                <a:spLocks noEditPoints="1"/>
              </p:cNvSpPr>
              <p:nvPr/>
            </p:nvSpPr>
            <p:spPr bwMode="auto">
              <a:xfrm>
                <a:off x="4038" y="2178"/>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67" name="Freeform 369"/>
              <p:cNvSpPr>
                <a:spLocks/>
              </p:cNvSpPr>
              <p:nvPr/>
            </p:nvSpPr>
            <p:spPr bwMode="auto">
              <a:xfrm>
                <a:off x="4050" y="2168"/>
                <a:ext cx="2" cy="16"/>
              </a:xfrm>
              <a:custGeom>
                <a:avLst/>
                <a:gdLst/>
                <a:ahLst/>
                <a:cxnLst>
                  <a:cxn ang="0">
                    <a:pos x="1" y="0"/>
                  </a:cxn>
                  <a:cxn ang="0">
                    <a:pos x="0" y="3"/>
                  </a:cxn>
                  <a:cxn ang="0">
                    <a:pos x="0" y="6"/>
                  </a:cxn>
                  <a:cxn ang="0">
                    <a:pos x="0" y="9"/>
                  </a:cxn>
                  <a:cxn ang="0">
                    <a:pos x="1" y="11"/>
                  </a:cxn>
                  <a:cxn ang="0">
                    <a:pos x="2" y="6"/>
                  </a:cxn>
                  <a:cxn ang="0">
                    <a:pos x="1" y="0"/>
                  </a:cxn>
                </a:cxnLst>
                <a:rect l="0" t="0" r="r" b="b"/>
                <a:pathLst>
                  <a:path w="2" h="11">
                    <a:moveTo>
                      <a:pt x="1" y="0"/>
                    </a:moveTo>
                    <a:cubicBezTo>
                      <a:pt x="1" y="1"/>
                      <a:pt x="0" y="2"/>
                      <a:pt x="0" y="3"/>
                    </a:cubicBezTo>
                    <a:cubicBezTo>
                      <a:pt x="0" y="4"/>
                      <a:pt x="0" y="5"/>
                      <a:pt x="0" y="6"/>
                    </a:cubicBezTo>
                    <a:cubicBezTo>
                      <a:pt x="0" y="7"/>
                      <a:pt x="0" y="8"/>
                      <a:pt x="0" y="9"/>
                    </a:cubicBezTo>
                    <a:cubicBezTo>
                      <a:pt x="1" y="9"/>
                      <a:pt x="1" y="10"/>
                      <a:pt x="1" y="11"/>
                    </a:cubicBezTo>
                    <a:cubicBezTo>
                      <a:pt x="2" y="9"/>
                      <a:pt x="2" y="7"/>
                      <a:pt x="2" y="6"/>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68" name="Freeform 370"/>
              <p:cNvSpPr>
                <a:spLocks/>
              </p:cNvSpPr>
              <p:nvPr/>
            </p:nvSpPr>
            <p:spPr bwMode="auto">
              <a:xfrm>
                <a:off x="4040" y="2161"/>
                <a:ext cx="10" cy="30"/>
              </a:xfrm>
              <a:custGeom>
                <a:avLst/>
                <a:gdLst/>
                <a:ahLst/>
                <a:cxnLst>
                  <a:cxn ang="0">
                    <a:pos x="6" y="16"/>
                  </a:cxn>
                  <a:cxn ang="0">
                    <a:pos x="4" y="18"/>
                  </a:cxn>
                  <a:cxn ang="0">
                    <a:pos x="3" y="17"/>
                  </a:cxn>
                  <a:cxn ang="0">
                    <a:pos x="2" y="13"/>
                  </a:cxn>
                  <a:cxn ang="0">
                    <a:pos x="1" y="11"/>
                  </a:cxn>
                  <a:cxn ang="0">
                    <a:pos x="2"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1"/>
                  </a:cxn>
                  <a:cxn ang="0">
                    <a:pos x="7" y="19"/>
                  </a:cxn>
                  <a:cxn ang="0">
                    <a:pos x="6" y="16"/>
                  </a:cxn>
                </a:cxnLst>
                <a:rect l="0" t="0" r="r" b="b"/>
                <a:pathLst>
                  <a:path w="7" h="21">
                    <a:moveTo>
                      <a:pt x="6" y="16"/>
                    </a:moveTo>
                    <a:cubicBezTo>
                      <a:pt x="5" y="17"/>
                      <a:pt x="5" y="18"/>
                      <a:pt x="4" y="18"/>
                    </a:cubicBezTo>
                    <a:cubicBezTo>
                      <a:pt x="4" y="18"/>
                      <a:pt x="3" y="17"/>
                      <a:pt x="3" y="17"/>
                    </a:cubicBezTo>
                    <a:cubicBezTo>
                      <a:pt x="2" y="16"/>
                      <a:pt x="2" y="15"/>
                      <a:pt x="2" y="13"/>
                    </a:cubicBezTo>
                    <a:cubicBezTo>
                      <a:pt x="1" y="13"/>
                      <a:pt x="1" y="12"/>
                      <a:pt x="1" y="11"/>
                    </a:cubicBezTo>
                    <a:cubicBezTo>
                      <a:pt x="1" y="9"/>
                      <a:pt x="1" y="8"/>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5"/>
                    </a:cubicBezTo>
                    <a:cubicBezTo>
                      <a:pt x="0" y="7"/>
                      <a:pt x="0" y="9"/>
                      <a:pt x="0" y="11"/>
                    </a:cubicBezTo>
                    <a:cubicBezTo>
                      <a:pt x="0" y="12"/>
                      <a:pt x="0" y="14"/>
                      <a:pt x="0" y="16"/>
                    </a:cubicBezTo>
                    <a:cubicBezTo>
                      <a:pt x="1" y="17"/>
                      <a:pt x="1" y="18"/>
                      <a:pt x="1" y="19"/>
                    </a:cubicBezTo>
                    <a:cubicBezTo>
                      <a:pt x="2" y="21"/>
                      <a:pt x="3" y="21"/>
                      <a:pt x="4" y="21"/>
                    </a:cubicBezTo>
                    <a:cubicBezTo>
                      <a:pt x="5" y="21"/>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369" name="Freeform 371"/>
              <p:cNvSpPr>
                <a:spLocks noEditPoints="1"/>
              </p:cNvSpPr>
              <p:nvPr/>
            </p:nvSpPr>
            <p:spPr bwMode="auto">
              <a:xfrm>
                <a:off x="4038" y="2213"/>
                <a:ext cx="16" cy="31"/>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70" name="Freeform 372"/>
              <p:cNvSpPr>
                <a:spLocks/>
              </p:cNvSpPr>
              <p:nvPr/>
            </p:nvSpPr>
            <p:spPr bwMode="auto">
              <a:xfrm>
                <a:off x="4050" y="2203"/>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71" name="Freeform 373"/>
              <p:cNvSpPr>
                <a:spLocks/>
              </p:cNvSpPr>
              <p:nvPr/>
            </p:nvSpPr>
            <p:spPr bwMode="auto">
              <a:xfrm>
                <a:off x="4040" y="2195"/>
                <a:ext cx="10" cy="31"/>
              </a:xfrm>
              <a:custGeom>
                <a:avLst/>
                <a:gdLst/>
                <a:ahLst/>
                <a:cxnLst>
                  <a:cxn ang="0">
                    <a:pos x="6" y="17"/>
                  </a:cxn>
                  <a:cxn ang="0">
                    <a:pos x="4" y="19"/>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4" y="19"/>
                      <a:pt x="3" y="18"/>
                      <a:pt x="3" y="17"/>
                    </a:cubicBezTo>
                    <a:cubicBezTo>
                      <a:pt x="2" y="17"/>
                      <a:pt x="2" y="16"/>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72" name="Freeform 374"/>
              <p:cNvSpPr>
                <a:spLocks noEditPoints="1"/>
              </p:cNvSpPr>
              <p:nvPr/>
            </p:nvSpPr>
            <p:spPr bwMode="auto">
              <a:xfrm>
                <a:off x="4038" y="2247"/>
                <a:ext cx="16" cy="31"/>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373" name="Freeform 375"/>
              <p:cNvSpPr>
                <a:spLocks/>
              </p:cNvSpPr>
              <p:nvPr/>
            </p:nvSpPr>
            <p:spPr bwMode="auto">
              <a:xfrm>
                <a:off x="4050" y="2238"/>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1" y="9"/>
                      <a:pt x="1" y="9"/>
                      <a:pt x="1" y="10"/>
                    </a:cubicBezTo>
                    <a:cubicBezTo>
                      <a:pt x="2" y="9"/>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74" name="Freeform 376"/>
              <p:cNvSpPr>
                <a:spLocks/>
              </p:cNvSpPr>
              <p:nvPr/>
            </p:nvSpPr>
            <p:spPr bwMode="auto">
              <a:xfrm>
                <a:off x="4040" y="2230"/>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3"/>
                    </a:cubicBezTo>
                    <a:cubicBezTo>
                      <a:pt x="1" y="3"/>
                      <a:pt x="1" y="5"/>
                      <a:pt x="0" y="6"/>
                    </a:cubicBezTo>
                    <a:cubicBezTo>
                      <a:pt x="0" y="7"/>
                      <a:pt x="0" y="9"/>
                      <a:pt x="0" y="11"/>
                    </a:cubicBezTo>
                    <a:cubicBezTo>
                      <a:pt x="0" y="13"/>
                      <a:pt x="0" y="15"/>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75" name="Freeform 377"/>
              <p:cNvSpPr>
                <a:spLocks noEditPoints="1"/>
              </p:cNvSpPr>
              <p:nvPr/>
            </p:nvSpPr>
            <p:spPr bwMode="auto">
              <a:xfrm>
                <a:off x="4038" y="2282"/>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76" name="Freeform 378"/>
              <p:cNvSpPr>
                <a:spLocks/>
              </p:cNvSpPr>
              <p:nvPr/>
            </p:nvSpPr>
            <p:spPr bwMode="auto">
              <a:xfrm>
                <a:off x="4050" y="2273"/>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77" name="Freeform 379"/>
              <p:cNvSpPr>
                <a:spLocks/>
              </p:cNvSpPr>
              <p:nvPr/>
            </p:nvSpPr>
            <p:spPr bwMode="auto">
              <a:xfrm>
                <a:off x="4040" y="2265"/>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4"/>
                      <a:pt x="4" y="4"/>
                    </a:cubicBezTo>
                    <a:cubicBezTo>
                      <a:pt x="5" y="4"/>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78" name="Freeform 380"/>
              <p:cNvSpPr>
                <a:spLocks noEditPoints="1"/>
              </p:cNvSpPr>
              <p:nvPr/>
            </p:nvSpPr>
            <p:spPr bwMode="auto">
              <a:xfrm>
                <a:off x="4038" y="2317"/>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79" name="Freeform 381"/>
              <p:cNvSpPr>
                <a:spLocks/>
              </p:cNvSpPr>
              <p:nvPr/>
            </p:nvSpPr>
            <p:spPr bwMode="auto">
              <a:xfrm>
                <a:off x="4050" y="2307"/>
                <a:ext cx="2" cy="15"/>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3"/>
                      <a:pt x="0" y="4"/>
                      <a:pt x="0" y="6"/>
                    </a:cubicBezTo>
                    <a:cubicBezTo>
                      <a:pt x="0" y="7"/>
                      <a:pt x="0" y="8"/>
                      <a:pt x="0" y="8"/>
                    </a:cubicBezTo>
                    <a:cubicBezTo>
                      <a:pt x="1" y="9"/>
                      <a:pt x="1" y="10"/>
                      <a:pt x="1" y="11"/>
                    </a:cubicBezTo>
                    <a:cubicBezTo>
                      <a:pt x="2" y="9"/>
                      <a:pt x="2" y="7"/>
                      <a:pt x="2" y="6"/>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80" name="Freeform 382"/>
              <p:cNvSpPr>
                <a:spLocks/>
              </p:cNvSpPr>
              <p:nvPr/>
            </p:nvSpPr>
            <p:spPr bwMode="auto">
              <a:xfrm>
                <a:off x="4040" y="2299"/>
                <a:ext cx="10" cy="30"/>
              </a:xfrm>
              <a:custGeom>
                <a:avLst/>
                <a:gdLst/>
                <a:ahLst/>
                <a:cxnLst>
                  <a:cxn ang="0">
                    <a:pos x="6" y="17"/>
                  </a:cxn>
                  <a:cxn ang="0">
                    <a:pos x="4" y="19"/>
                  </a:cxn>
                  <a:cxn ang="0">
                    <a:pos x="3" y="17"/>
                  </a:cxn>
                  <a:cxn ang="0">
                    <a:pos x="2" y="14"/>
                  </a:cxn>
                  <a:cxn ang="0">
                    <a:pos x="1" y="11"/>
                  </a:cxn>
                  <a:cxn ang="0">
                    <a:pos x="2" y="8"/>
                  </a:cxn>
                  <a:cxn ang="0">
                    <a:pos x="3" y="5"/>
                  </a:cxn>
                  <a:cxn ang="0">
                    <a:pos x="4" y="4"/>
                  </a:cxn>
                  <a:cxn ang="0">
                    <a:pos x="6" y="6"/>
                  </a:cxn>
                  <a:cxn ang="0">
                    <a:pos x="7" y="3"/>
                  </a:cxn>
                  <a:cxn ang="0">
                    <a:pos x="4" y="0"/>
                  </a:cxn>
                  <a:cxn ang="0">
                    <a:pos x="1" y="3"/>
                  </a:cxn>
                  <a:cxn ang="0">
                    <a:pos x="0" y="6"/>
                  </a:cxn>
                  <a:cxn ang="0">
                    <a:pos x="0" y="11"/>
                  </a:cxn>
                  <a:cxn ang="0">
                    <a:pos x="0" y="17"/>
                  </a:cxn>
                  <a:cxn ang="0">
                    <a:pos x="1" y="20"/>
                  </a:cxn>
                  <a:cxn ang="0">
                    <a:pos x="4" y="22"/>
                  </a:cxn>
                  <a:cxn ang="0">
                    <a:pos x="7" y="20"/>
                  </a:cxn>
                  <a:cxn ang="0">
                    <a:pos x="6" y="17"/>
                  </a:cxn>
                </a:cxnLst>
                <a:rect l="0" t="0" r="r" b="b"/>
                <a:pathLst>
                  <a:path w="7" h="22">
                    <a:moveTo>
                      <a:pt x="6" y="17"/>
                    </a:moveTo>
                    <a:cubicBezTo>
                      <a:pt x="5" y="18"/>
                      <a:pt x="5" y="19"/>
                      <a:pt x="4" y="19"/>
                    </a:cubicBezTo>
                    <a:cubicBezTo>
                      <a:pt x="4" y="19"/>
                      <a:pt x="3" y="18"/>
                      <a:pt x="3" y="17"/>
                    </a:cubicBezTo>
                    <a:cubicBezTo>
                      <a:pt x="2" y="17"/>
                      <a:pt x="2" y="16"/>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6"/>
                    </a:cubicBezTo>
                    <a:cubicBezTo>
                      <a:pt x="6" y="5"/>
                      <a:pt x="7" y="4"/>
                      <a:pt x="7" y="3"/>
                    </a:cubicBezTo>
                    <a:cubicBezTo>
                      <a:pt x="6" y="2"/>
                      <a:pt x="5" y="0"/>
                      <a:pt x="4" y="0"/>
                    </a:cubicBezTo>
                    <a:cubicBezTo>
                      <a:pt x="3" y="0"/>
                      <a:pt x="2" y="1"/>
                      <a:pt x="1" y="3"/>
                    </a:cubicBezTo>
                    <a:cubicBezTo>
                      <a:pt x="1" y="4"/>
                      <a:pt x="1" y="5"/>
                      <a:pt x="0" y="6"/>
                    </a:cubicBezTo>
                    <a:cubicBezTo>
                      <a:pt x="0" y="8"/>
                      <a:pt x="0" y="10"/>
                      <a:pt x="0" y="11"/>
                    </a:cubicBezTo>
                    <a:cubicBezTo>
                      <a:pt x="0" y="13"/>
                      <a:pt x="0" y="15"/>
                      <a:pt x="0" y="17"/>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81" name="Freeform 383"/>
              <p:cNvSpPr>
                <a:spLocks noEditPoints="1"/>
              </p:cNvSpPr>
              <p:nvPr/>
            </p:nvSpPr>
            <p:spPr bwMode="auto">
              <a:xfrm>
                <a:off x="4038" y="2352"/>
                <a:ext cx="16" cy="29"/>
              </a:xfrm>
              <a:custGeom>
                <a:avLst/>
                <a:gdLst/>
                <a:ahLst/>
                <a:cxnLst>
                  <a:cxn ang="0">
                    <a:pos x="5" y="0"/>
                  </a:cxn>
                  <a:cxn ang="0">
                    <a:pos x="0" y="11"/>
                  </a:cxn>
                  <a:cxn ang="0">
                    <a:pos x="5" y="21"/>
                  </a:cxn>
                  <a:cxn ang="0">
                    <a:pos x="11" y="11"/>
                  </a:cxn>
                  <a:cxn ang="0">
                    <a:pos x="5" y="0"/>
                  </a:cxn>
                  <a:cxn ang="0">
                    <a:pos x="5" y="18"/>
                  </a:cxn>
                  <a:cxn ang="0">
                    <a:pos x="2" y="11"/>
                  </a:cxn>
                  <a:cxn ang="0">
                    <a:pos x="5" y="3"/>
                  </a:cxn>
                  <a:cxn ang="0">
                    <a:pos x="9" y="11"/>
                  </a:cxn>
                  <a:cxn ang="0">
                    <a:pos x="5" y="18"/>
                  </a:cxn>
                </a:cxnLst>
                <a:rect l="0" t="0" r="r" b="b"/>
                <a:pathLst>
                  <a:path w="11" h="21">
                    <a:moveTo>
                      <a:pt x="5" y="0"/>
                    </a:moveTo>
                    <a:cubicBezTo>
                      <a:pt x="2" y="0"/>
                      <a:pt x="0" y="4"/>
                      <a:pt x="0" y="11"/>
                    </a:cubicBezTo>
                    <a:cubicBezTo>
                      <a:pt x="0" y="17"/>
                      <a:pt x="2" y="21"/>
                      <a:pt x="5" y="21"/>
                    </a:cubicBezTo>
                    <a:cubicBezTo>
                      <a:pt x="8" y="21"/>
                      <a:pt x="11" y="17"/>
                      <a:pt x="11" y="11"/>
                    </a:cubicBezTo>
                    <a:cubicBezTo>
                      <a:pt x="11" y="4"/>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82" name="Freeform 384"/>
              <p:cNvSpPr>
                <a:spLocks/>
              </p:cNvSpPr>
              <p:nvPr/>
            </p:nvSpPr>
            <p:spPr bwMode="auto">
              <a:xfrm>
                <a:off x="4050" y="2342"/>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83" name="Freeform 385"/>
              <p:cNvSpPr>
                <a:spLocks/>
              </p:cNvSpPr>
              <p:nvPr/>
            </p:nvSpPr>
            <p:spPr bwMode="auto">
              <a:xfrm>
                <a:off x="4040" y="2334"/>
                <a:ext cx="10" cy="30"/>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84" name="Freeform 386"/>
              <p:cNvSpPr>
                <a:spLocks noEditPoints="1"/>
              </p:cNvSpPr>
              <p:nvPr/>
            </p:nvSpPr>
            <p:spPr bwMode="auto">
              <a:xfrm>
                <a:off x="4038" y="2385"/>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85" name="Freeform 387"/>
              <p:cNvSpPr>
                <a:spLocks/>
              </p:cNvSpPr>
              <p:nvPr/>
            </p:nvSpPr>
            <p:spPr bwMode="auto">
              <a:xfrm>
                <a:off x="4050" y="2377"/>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86" name="Freeform 388"/>
              <p:cNvSpPr>
                <a:spLocks/>
              </p:cNvSpPr>
              <p:nvPr/>
            </p:nvSpPr>
            <p:spPr bwMode="auto">
              <a:xfrm>
                <a:off x="4040" y="2369"/>
                <a:ext cx="10" cy="30"/>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87" name="Freeform 389"/>
              <p:cNvSpPr>
                <a:spLocks noEditPoints="1"/>
              </p:cNvSpPr>
              <p:nvPr/>
            </p:nvSpPr>
            <p:spPr bwMode="auto">
              <a:xfrm>
                <a:off x="4038" y="2420"/>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88" name="Freeform 390"/>
              <p:cNvSpPr>
                <a:spLocks/>
              </p:cNvSpPr>
              <p:nvPr/>
            </p:nvSpPr>
            <p:spPr bwMode="auto">
              <a:xfrm>
                <a:off x="4050" y="2412"/>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89" name="Freeform 391"/>
              <p:cNvSpPr>
                <a:spLocks/>
              </p:cNvSpPr>
              <p:nvPr/>
            </p:nvSpPr>
            <p:spPr bwMode="auto">
              <a:xfrm>
                <a:off x="4040" y="2404"/>
                <a:ext cx="10" cy="30"/>
              </a:xfrm>
              <a:custGeom>
                <a:avLst/>
                <a:gdLst/>
                <a:ahLst/>
                <a:cxnLst>
                  <a:cxn ang="0">
                    <a:pos x="6" y="17"/>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90" name="Freeform 392"/>
              <p:cNvSpPr>
                <a:spLocks noEditPoints="1"/>
              </p:cNvSpPr>
              <p:nvPr/>
            </p:nvSpPr>
            <p:spPr bwMode="auto">
              <a:xfrm>
                <a:off x="4038" y="2455"/>
                <a:ext cx="16" cy="31"/>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91" name="Freeform 393"/>
              <p:cNvSpPr>
                <a:spLocks/>
              </p:cNvSpPr>
              <p:nvPr/>
            </p:nvSpPr>
            <p:spPr bwMode="auto">
              <a:xfrm>
                <a:off x="4050" y="2446"/>
                <a:ext cx="2" cy="15"/>
              </a:xfrm>
              <a:custGeom>
                <a:avLst/>
                <a:gdLst/>
                <a:ahLst/>
                <a:cxnLst>
                  <a:cxn ang="0">
                    <a:pos x="1" y="0"/>
                  </a:cxn>
                  <a:cxn ang="0">
                    <a:pos x="0" y="2"/>
                  </a:cxn>
                  <a:cxn ang="0">
                    <a:pos x="0" y="5"/>
                  </a:cxn>
                  <a:cxn ang="0">
                    <a:pos x="0" y="8"/>
                  </a:cxn>
                  <a:cxn ang="0">
                    <a:pos x="1" y="11"/>
                  </a:cxn>
                  <a:cxn ang="0">
                    <a:pos x="2" y="5"/>
                  </a:cxn>
                  <a:cxn ang="0">
                    <a:pos x="1" y="0"/>
                  </a:cxn>
                </a:cxnLst>
                <a:rect l="0" t="0" r="r" b="b"/>
                <a:pathLst>
                  <a:path w="2" h="11">
                    <a:moveTo>
                      <a:pt x="1" y="0"/>
                    </a:moveTo>
                    <a:cubicBezTo>
                      <a:pt x="1" y="1"/>
                      <a:pt x="0" y="2"/>
                      <a:pt x="0" y="2"/>
                    </a:cubicBezTo>
                    <a:cubicBezTo>
                      <a:pt x="0" y="3"/>
                      <a:pt x="0" y="4"/>
                      <a:pt x="0" y="5"/>
                    </a:cubicBezTo>
                    <a:cubicBezTo>
                      <a:pt x="0" y="6"/>
                      <a:pt x="0" y="7"/>
                      <a:pt x="0" y="8"/>
                    </a:cubicBezTo>
                    <a:cubicBezTo>
                      <a:pt x="1" y="9"/>
                      <a:pt x="1" y="10"/>
                      <a:pt x="1" y="11"/>
                    </a:cubicBezTo>
                    <a:cubicBezTo>
                      <a:pt x="2" y="9"/>
                      <a:pt x="2" y="7"/>
                      <a:pt x="2" y="5"/>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92" name="Freeform 394"/>
              <p:cNvSpPr>
                <a:spLocks/>
              </p:cNvSpPr>
              <p:nvPr/>
            </p:nvSpPr>
            <p:spPr bwMode="auto">
              <a:xfrm>
                <a:off x="4040" y="2437"/>
                <a:ext cx="10" cy="31"/>
              </a:xfrm>
              <a:custGeom>
                <a:avLst/>
                <a:gdLst/>
                <a:ahLst/>
                <a:cxnLst>
                  <a:cxn ang="0">
                    <a:pos x="6" y="17"/>
                  </a:cxn>
                  <a:cxn ang="0">
                    <a:pos x="4" y="19"/>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4" y="19"/>
                      <a:pt x="3" y="18"/>
                      <a:pt x="3" y="17"/>
                    </a:cubicBezTo>
                    <a:cubicBezTo>
                      <a:pt x="2" y="17"/>
                      <a:pt x="2" y="16"/>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93" name="Freeform 395"/>
              <p:cNvSpPr>
                <a:spLocks noEditPoints="1"/>
              </p:cNvSpPr>
              <p:nvPr/>
            </p:nvSpPr>
            <p:spPr bwMode="auto">
              <a:xfrm>
                <a:off x="4038" y="2489"/>
                <a:ext cx="16" cy="31"/>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394" name="Freeform 396"/>
              <p:cNvSpPr>
                <a:spLocks/>
              </p:cNvSpPr>
              <p:nvPr/>
            </p:nvSpPr>
            <p:spPr bwMode="auto">
              <a:xfrm>
                <a:off x="4050" y="2481"/>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95" name="Freeform 397"/>
              <p:cNvSpPr>
                <a:spLocks/>
              </p:cNvSpPr>
              <p:nvPr/>
            </p:nvSpPr>
            <p:spPr bwMode="auto">
              <a:xfrm>
                <a:off x="4040" y="2472"/>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96" name="Freeform 398"/>
              <p:cNvSpPr>
                <a:spLocks noEditPoints="1"/>
              </p:cNvSpPr>
              <p:nvPr/>
            </p:nvSpPr>
            <p:spPr bwMode="auto">
              <a:xfrm>
                <a:off x="4038" y="2524"/>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97" name="Freeform 399"/>
              <p:cNvSpPr>
                <a:spLocks/>
              </p:cNvSpPr>
              <p:nvPr/>
            </p:nvSpPr>
            <p:spPr bwMode="auto">
              <a:xfrm>
                <a:off x="4050" y="2516"/>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98" name="Freeform 400"/>
              <p:cNvSpPr>
                <a:spLocks/>
              </p:cNvSpPr>
              <p:nvPr/>
            </p:nvSpPr>
            <p:spPr bwMode="auto">
              <a:xfrm>
                <a:off x="4040" y="2507"/>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4"/>
                      <a:pt x="4" y="4"/>
                    </a:cubicBezTo>
                    <a:cubicBezTo>
                      <a:pt x="5" y="4"/>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99" name="Freeform 401"/>
              <p:cNvSpPr>
                <a:spLocks noEditPoints="1"/>
              </p:cNvSpPr>
              <p:nvPr/>
            </p:nvSpPr>
            <p:spPr bwMode="auto">
              <a:xfrm>
                <a:off x="4038" y="2559"/>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400" name="Freeform 402"/>
              <p:cNvSpPr>
                <a:spLocks/>
              </p:cNvSpPr>
              <p:nvPr/>
            </p:nvSpPr>
            <p:spPr bwMode="auto">
              <a:xfrm>
                <a:off x="4050" y="2549"/>
                <a:ext cx="2" cy="16"/>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3"/>
                      <a:pt x="0" y="4"/>
                      <a:pt x="0" y="6"/>
                    </a:cubicBezTo>
                    <a:cubicBezTo>
                      <a:pt x="0" y="7"/>
                      <a:pt x="0" y="8"/>
                      <a:pt x="0" y="8"/>
                    </a:cubicBezTo>
                    <a:cubicBezTo>
                      <a:pt x="0" y="9"/>
                      <a:pt x="1" y="10"/>
                      <a:pt x="1" y="11"/>
                    </a:cubicBezTo>
                    <a:cubicBezTo>
                      <a:pt x="2" y="9"/>
                      <a:pt x="2" y="7"/>
                      <a:pt x="2" y="6"/>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401" name="Freeform 403"/>
              <p:cNvSpPr>
                <a:spLocks/>
              </p:cNvSpPr>
              <p:nvPr/>
            </p:nvSpPr>
            <p:spPr bwMode="auto">
              <a:xfrm>
                <a:off x="4040" y="2542"/>
                <a:ext cx="10" cy="31"/>
              </a:xfrm>
              <a:custGeom>
                <a:avLst/>
                <a:gdLst/>
                <a:ahLst/>
                <a:cxnLst>
                  <a:cxn ang="0">
                    <a:pos x="6" y="16"/>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6"/>
                  </a:cxn>
                </a:cxnLst>
                <a:rect l="0" t="0" r="r" b="b"/>
                <a:pathLst>
                  <a:path w="7" h="22">
                    <a:moveTo>
                      <a:pt x="6" y="16"/>
                    </a:moveTo>
                    <a:cubicBezTo>
                      <a:pt x="5" y="17"/>
                      <a:pt x="5" y="18"/>
                      <a:pt x="4" y="18"/>
                    </a:cubicBezTo>
                    <a:cubicBezTo>
                      <a:pt x="4" y="18"/>
                      <a:pt x="3" y="17"/>
                      <a:pt x="3" y="17"/>
                    </a:cubicBezTo>
                    <a:cubicBezTo>
                      <a:pt x="2" y="16"/>
                      <a:pt x="2" y="15"/>
                      <a:pt x="2" y="14"/>
                    </a:cubicBezTo>
                    <a:cubicBezTo>
                      <a:pt x="1" y="13"/>
                      <a:pt x="1" y="12"/>
                      <a:pt x="1" y="11"/>
                    </a:cubicBezTo>
                    <a:cubicBezTo>
                      <a:pt x="1" y="9"/>
                      <a:pt x="1" y="8"/>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5"/>
                    </a:cubicBezTo>
                    <a:cubicBezTo>
                      <a:pt x="0" y="7"/>
                      <a:pt x="0" y="9"/>
                      <a:pt x="0" y="11"/>
                    </a:cubicBezTo>
                    <a:cubicBezTo>
                      <a:pt x="0" y="12"/>
                      <a:pt x="0" y="14"/>
                      <a:pt x="0" y="16"/>
                    </a:cubicBezTo>
                    <a:cubicBezTo>
                      <a:pt x="1" y="17"/>
                      <a:pt x="1" y="18"/>
                      <a:pt x="1" y="19"/>
                    </a:cubicBezTo>
                    <a:cubicBezTo>
                      <a:pt x="2" y="21"/>
                      <a:pt x="3" y="22"/>
                      <a:pt x="4" y="22"/>
                    </a:cubicBezTo>
                    <a:cubicBezTo>
                      <a:pt x="5" y="22"/>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402" name="Freeform 404"/>
              <p:cNvSpPr>
                <a:spLocks noEditPoints="1"/>
              </p:cNvSpPr>
              <p:nvPr/>
            </p:nvSpPr>
            <p:spPr bwMode="auto">
              <a:xfrm>
                <a:off x="4038" y="2594"/>
                <a:ext cx="16" cy="31"/>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403" name="Freeform 405"/>
              <p:cNvSpPr>
                <a:spLocks/>
              </p:cNvSpPr>
              <p:nvPr/>
            </p:nvSpPr>
            <p:spPr bwMode="auto">
              <a:xfrm>
                <a:off x="4050" y="2584"/>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1" y="9"/>
                      <a:pt x="1" y="10"/>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404" name="Freeform 406"/>
              <p:cNvSpPr>
                <a:spLocks/>
              </p:cNvSpPr>
              <p:nvPr/>
            </p:nvSpPr>
            <p:spPr bwMode="auto">
              <a:xfrm>
                <a:off x="4040" y="2576"/>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405" name="Freeform 407"/>
              <p:cNvSpPr>
                <a:spLocks noEditPoints="1"/>
              </p:cNvSpPr>
              <p:nvPr/>
            </p:nvSpPr>
            <p:spPr bwMode="auto">
              <a:xfrm>
                <a:off x="4038" y="2628"/>
                <a:ext cx="16" cy="30"/>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406" name="Freeform 408"/>
              <p:cNvSpPr>
                <a:spLocks/>
              </p:cNvSpPr>
              <p:nvPr/>
            </p:nvSpPr>
            <p:spPr bwMode="auto">
              <a:xfrm>
                <a:off x="4050" y="2619"/>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2" y="9"/>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407" name="Freeform 409"/>
              <p:cNvSpPr>
                <a:spLocks/>
              </p:cNvSpPr>
              <p:nvPr/>
            </p:nvSpPr>
            <p:spPr bwMode="auto">
              <a:xfrm>
                <a:off x="4040" y="2611"/>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3"/>
                    </a:cubicBezTo>
                    <a:cubicBezTo>
                      <a:pt x="1" y="3"/>
                      <a:pt x="1" y="5"/>
                      <a:pt x="0" y="6"/>
                    </a:cubicBezTo>
                    <a:cubicBezTo>
                      <a:pt x="0" y="7"/>
                      <a:pt x="0" y="9"/>
                      <a:pt x="0" y="11"/>
                    </a:cubicBezTo>
                    <a:cubicBezTo>
                      <a:pt x="0" y="13"/>
                      <a:pt x="0" y="15"/>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408" name="Freeform 410"/>
              <p:cNvSpPr>
                <a:spLocks noEditPoints="1"/>
              </p:cNvSpPr>
              <p:nvPr/>
            </p:nvSpPr>
            <p:spPr bwMode="auto">
              <a:xfrm>
                <a:off x="4038" y="2663"/>
                <a:ext cx="16" cy="30"/>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409" name="Freeform 411"/>
              <p:cNvSpPr>
                <a:spLocks/>
              </p:cNvSpPr>
              <p:nvPr/>
            </p:nvSpPr>
            <p:spPr bwMode="auto">
              <a:xfrm>
                <a:off x="4050" y="2654"/>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410" name="Freeform 412"/>
              <p:cNvSpPr>
                <a:spLocks/>
              </p:cNvSpPr>
              <p:nvPr/>
            </p:nvSpPr>
            <p:spPr bwMode="auto">
              <a:xfrm>
                <a:off x="4040" y="2646"/>
                <a:ext cx="10" cy="31"/>
              </a:xfrm>
              <a:custGeom>
                <a:avLst/>
                <a:gdLst/>
                <a:ahLst/>
                <a:cxnLst>
                  <a:cxn ang="0">
                    <a:pos x="6" y="17"/>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411" name="Freeform 413"/>
              <p:cNvSpPr>
                <a:spLocks noEditPoints="1"/>
              </p:cNvSpPr>
              <p:nvPr/>
            </p:nvSpPr>
            <p:spPr bwMode="auto">
              <a:xfrm>
                <a:off x="4024" y="1554"/>
                <a:ext cx="23" cy="35"/>
              </a:xfrm>
              <a:custGeom>
                <a:avLst/>
                <a:gdLst/>
                <a:ahLst/>
                <a:cxnLst>
                  <a:cxn ang="0">
                    <a:pos x="12" y="1"/>
                  </a:cxn>
                  <a:cxn ang="0">
                    <a:pos x="2" y="10"/>
                  </a:cxn>
                  <a:cxn ang="0">
                    <a:pos x="4" y="24"/>
                  </a:cxn>
                  <a:cxn ang="0">
                    <a:pos x="13"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0"/>
                    </a:cubicBezTo>
                    <a:cubicBezTo>
                      <a:pt x="0" y="17"/>
                      <a:pt x="1" y="23"/>
                      <a:pt x="4" y="24"/>
                    </a:cubicBezTo>
                    <a:cubicBezTo>
                      <a:pt x="7" y="25"/>
                      <a:pt x="11" y="21"/>
                      <a:pt x="13" y="14"/>
                    </a:cubicBezTo>
                    <a:cubicBezTo>
                      <a:pt x="16" y="8"/>
                      <a:pt x="15" y="2"/>
                      <a:pt x="12" y="1"/>
                    </a:cubicBezTo>
                    <a:close/>
                    <a:moveTo>
                      <a:pt x="5" y="20"/>
                    </a:moveTo>
                    <a:cubicBezTo>
                      <a:pt x="3" y="19"/>
                      <a:pt x="3" y="15"/>
                      <a:pt x="4" y="11"/>
                    </a:cubicBezTo>
                    <a:cubicBezTo>
                      <a:pt x="6" y="7"/>
                      <a:pt x="9"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12" name="Freeform 414"/>
              <p:cNvSpPr>
                <a:spLocks/>
              </p:cNvSpPr>
              <p:nvPr/>
            </p:nvSpPr>
            <p:spPr bwMode="auto">
              <a:xfrm>
                <a:off x="4033" y="1535"/>
                <a:ext cx="18" cy="34"/>
              </a:xfrm>
              <a:custGeom>
                <a:avLst/>
                <a:gdLst/>
                <a:ahLst/>
                <a:cxnLst>
                  <a:cxn ang="0">
                    <a:pos x="9" y="19"/>
                  </a:cxn>
                  <a:cxn ang="0">
                    <a:pos x="11" y="14"/>
                  </a:cxn>
                  <a:cxn ang="0">
                    <a:pos x="10" y="1"/>
                  </a:cxn>
                  <a:cxn ang="0">
                    <a:pos x="2" y="11"/>
                  </a:cxn>
                  <a:cxn ang="0">
                    <a:pos x="0" y="16"/>
                  </a:cxn>
                  <a:cxn ang="0">
                    <a:pos x="0" y="20"/>
                  </a:cxn>
                  <a:cxn ang="0">
                    <a:pos x="2" y="24"/>
                  </a:cxn>
                  <a:cxn ang="0">
                    <a:pos x="6" y="22"/>
                  </a:cxn>
                  <a:cxn ang="0">
                    <a:pos x="6" y="19"/>
                  </a:cxn>
                  <a:cxn ang="0">
                    <a:pos x="4" y="20"/>
                  </a:cxn>
                  <a:cxn ang="0">
                    <a:pos x="3" y="18"/>
                  </a:cxn>
                  <a:cxn ang="0">
                    <a:pos x="3" y="15"/>
                  </a:cxn>
                  <a:cxn ang="0">
                    <a:pos x="3" y="11"/>
                  </a:cxn>
                  <a:cxn ang="0">
                    <a:pos x="9" y="5"/>
                  </a:cxn>
                  <a:cxn ang="0">
                    <a:pos x="10" y="14"/>
                  </a:cxn>
                  <a:cxn ang="0">
                    <a:pos x="8" y="17"/>
                  </a:cxn>
                  <a:cxn ang="0">
                    <a:pos x="9" y="19"/>
                  </a:cxn>
                </a:cxnLst>
                <a:rect l="0" t="0" r="r" b="b"/>
                <a:pathLst>
                  <a:path w="13" h="24">
                    <a:moveTo>
                      <a:pt x="9" y="19"/>
                    </a:moveTo>
                    <a:cubicBezTo>
                      <a:pt x="10" y="18"/>
                      <a:pt x="10" y="16"/>
                      <a:pt x="11" y="14"/>
                    </a:cubicBezTo>
                    <a:cubicBezTo>
                      <a:pt x="13" y="8"/>
                      <a:pt x="13" y="2"/>
                      <a:pt x="10" y="1"/>
                    </a:cubicBezTo>
                    <a:cubicBezTo>
                      <a:pt x="8" y="0"/>
                      <a:pt x="4" y="5"/>
                      <a:pt x="2" y="11"/>
                    </a:cubicBezTo>
                    <a:cubicBezTo>
                      <a:pt x="1" y="13"/>
                      <a:pt x="1" y="15"/>
                      <a:pt x="0" y="16"/>
                    </a:cubicBezTo>
                    <a:cubicBezTo>
                      <a:pt x="0" y="18"/>
                      <a:pt x="0" y="19"/>
                      <a:pt x="0" y="20"/>
                    </a:cubicBezTo>
                    <a:cubicBezTo>
                      <a:pt x="1" y="22"/>
                      <a:pt x="1" y="24"/>
                      <a:pt x="2" y="24"/>
                    </a:cubicBezTo>
                    <a:cubicBezTo>
                      <a:pt x="4" y="24"/>
                      <a:pt x="5" y="24"/>
                      <a:pt x="6" y="22"/>
                    </a:cubicBezTo>
                    <a:cubicBezTo>
                      <a:pt x="6" y="21"/>
                      <a:pt x="6" y="20"/>
                      <a:pt x="6" y="19"/>
                    </a:cubicBezTo>
                    <a:cubicBezTo>
                      <a:pt x="5" y="20"/>
                      <a:pt x="4" y="20"/>
                      <a:pt x="4" y="20"/>
                    </a:cubicBezTo>
                    <a:cubicBezTo>
                      <a:pt x="3" y="20"/>
                      <a:pt x="3" y="19"/>
                      <a:pt x="3" y="18"/>
                    </a:cubicBezTo>
                    <a:cubicBezTo>
                      <a:pt x="2" y="17"/>
                      <a:pt x="2" y="16"/>
                      <a:pt x="3" y="15"/>
                    </a:cubicBezTo>
                    <a:cubicBezTo>
                      <a:pt x="3" y="14"/>
                      <a:pt x="3" y="13"/>
                      <a:pt x="3" y="11"/>
                    </a:cubicBezTo>
                    <a:cubicBezTo>
                      <a:pt x="5" y="7"/>
                      <a:pt x="7" y="4"/>
                      <a:pt x="9" y="5"/>
                    </a:cubicBezTo>
                    <a:cubicBezTo>
                      <a:pt x="11" y="6"/>
                      <a:pt x="11" y="9"/>
                      <a:pt x="10" y="14"/>
                    </a:cubicBezTo>
                    <a:cubicBezTo>
                      <a:pt x="9" y="15"/>
                      <a:pt x="9" y="16"/>
                      <a:pt x="8" y="17"/>
                    </a:cubicBezTo>
                    <a:cubicBezTo>
                      <a:pt x="8" y="17"/>
                      <a:pt x="9" y="18"/>
                      <a:pt x="9" y="19"/>
                    </a:cubicBezTo>
                    <a:close/>
                  </a:path>
                </a:pathLst>
              </a:custGeom>
              <a:solidFill>
                <a:srgbClr val="808080"/>
              </a:solidFill>
              <a:ln w="9525">
                <a:noFill/>
                <a:round/>
                <a:headEnd/>
                <a:tailEnd/>
              </a:ln>
            </p:spPr>
            <p:txBody>
              <a:bodyPr/>
              <a:lstStyle/>
              <a:p>
                <a:endParaRPr lang="de-DE" dirty="0"/>
              </a:p>
            </p:txBody>
          </p:sp>
          <p:sp>
            <p:nvSpPr>
              <p:cNvPr id="413" name="Freeform 415"/>
              <p:cNvSpPr>
                <a:spLocks noEditPoints="1"/>
              </p:cNvSpPr>
              <p:nvPr/>
            </p:nvSpPr>
            <p:spPr bwMode="auto">
              <a:xfrm>
                <a:off x="4012" y="1590"/>
                <a:ext cx="22" cy="35"/>
              </a:xfrm>
              <a:custGeom>
                <a:avLst/>
                <a:gdLst/>
                <a:ahLst/>
                <a:cxnLst>
                  <a:cxn ang="0">
                    <a:pos x="12" y="1"/>
                  </a:cxn>
                  <a:cxn ang="0">
                    <a:pos x="2" y="10"/>
                  </a:cxn>
                  <a:cxn ang="0">
                    <a:pos x="4" y="24"/>
                  </a:cxn>
                  <a:cxn ang="0">
                    <a:pos x="13"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0"/>
                    </a:cubicBezTo>
                    <a:cubicBezTo>
                      <a:pt x="0" y="17"/>
                      <a:pt x="1" y="23"/>
                      <a:pt x="4" y="24"/>
                    </a:cubicBezTo>
                    <a:cubicBezTo>
                      <a:pt x="7" y="25"/>
                      <a:pt x="11" y="21"/>
                      <a:pt x="13" y="14"/>
                    </a:cubicBezTo>
                    <a:cubicBezTo>
                      <a:pt x="16" y="8"/>
                      <a:pt x="15" y="2"/>
                      <a:pt x="12" y="1"/>
                    </a:cubicBezTo>
                    <a:close/>
                    <a:moveTo>
                      <a:pt x="5" y="20"/>
                    </a:moveTo>
                    <a:cubicBezTo>
                      <a:pt x="3" y="19"/>
                      <a:pt x="3" y="15"/>
                      <a:pt x="4" y="11"/>
                    </a:cubicBezTo>
                    <a:cubicBezTo>
                      <a:pt x="6" y="7"/>
                      <a:pt x="8" y="4"/>
                      <a:pt x="11" y="5"/>
                    </a:cubicBezTo>
                    <a:cubicBezTo>
                      <a:pt x="13" y="5"/>
                      <a:pt x="13" y="9"/>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14" name="Freeform 416"/>
              <p:cNvSpPr>
                <a:spLocks/>
              </p:cNvSpPr>
              <p:nvPr/>
            </p:nvSpPr>
            <p:spPr bwMode="auto">
              <a:xfrm>
                <a:off x="4031" y="1583"/>
                <a:ext cx="6" cy="15"/>
              </a:xfrm>
              <a:custGeom>
                <a:avLst/>
                <a:gdLst/>
                <a:ahLst/>
                <a:cxnLst>
                  <a:cxn ang="0">
                    <a:pos x="4" y="0"/>
                  </a:cxn>
                  <a:cxn ang="0">
                    <a:pos x="2" y="2"/>
                  </a:cxn>
                  <a:cxn ang="0">
                    <a:pos x="1" y="6"/>
                  </a:cxn>
                  <a:cxn ang="0">
                    <a:pos x="0" y="8"/>
                  </a:cxn>
                  <a:cxn ang="0">
                    <a:pos x="1" y="11"/>
                  </a:cxn>
                  <a:cxn ang="0">
                    <a:pos x="3" y="6"/>
                  </a:cxn>
                  <a:cxn ang="0">
                    <a:pos x="4" y="0"/>
                  </a:cxn>
                </a:cxnLst>
                <a:rect l="0" t="0" r="r" b="b"/>
                <a:pathLst>
                  <a:path w="4" h="11">
                    <a:moveTo>
                      <a:pt x="4" y="0"/>
                    </a:moveTo>
                    <a:cubicBezTo>
                      <a:pt x="4" y="1"/>
                      <a:pt x="3" y="2"/>
                      <a:pt x="2" y="2"/>
                    </a:cubicBezTo>
                    <a:cubicBezTo>
                      <a:pt x="2" y="3"/>
                      <a:pt x="2" y="4"/>
                      <a:pt x="1" y="6"/>
                    </a:cubicBezTo>
                    <a:cubicBezTo>
                      <a:pt x="1" y="7"/>
                      <a:pt x="1" y="8"/>
                      <a:pt x="0" y="8"/>
                    </a:cubicBezTo>
                    <a:cubicBezTo>
                      <a:pt x="0" y="9"/>
                      <a:pt x="1" y="10"/>
                      <a:pt x="1" y="11"/>
                    </a:cubicBezTo>
                    <a:cubicBezTo>
                      <a:pt x="2"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15" name="Freeform 417"/>
              <p:cNvSpPr>
                <a:spLocks/>
              </p:cNvSpPr>
              <p:nvPr/>
            </p:nvSpPr>
            <p:spPr bwMode="auto">
              <a:xfrm>
                <a:off x="4020" y="1573"/>
                <a:ext cx="17" cy="32"/>
              </a:xfrm>
              <a:custGeom>
                <a:avLst/>
                <a:gdLst/>
                <a:ahLst/>
                <a:cxnLst>
                  <a:cxn ang="0">
                    <a:pos x="6" y="18"/>
                  </a:cxn>
                  <a:cxn ang="0">
                    <a:pos x="4" y="19"/>
                  </a:cxn>
                  <a:cxn ang="0">
                    <a:pos x="3" y="17"/>
                  </a:cxn>
                  <a:cxn ang="0">
                    <a:pos x="2" y="14"/>
                  </a:cxn>
                  <a:cxn ang="0">
                    <a:pos x="3" y="10"/>
                  </a:cxn>
                  <a:cxn ang="0">
                    <a:pos x="5" y="7"/>
                  </a:cxn>
                  <a:cxn ang="0">
                    <a:pos x="7" y="5"/>
                  </a:cxn>
                  <a:cxn ang="0">
                    <a:pos x="9" y="4"/>
                  </a:cxn>
                  <a:cxn ang="0">
                    <a:pos x="10" y="6"/>
                  </a:cxn>
                  <a:cxn ang="0">
                    <a:pos x="12" y="4"/>
                  </a:cxn>
                  <a:cxn ang="0">
                    <a:pos x="10" y="0"/>
                  </a:cxn>
                  <a:cxn ang="0">
                    <a:pos x="6" y="2"/>
                  </a:cxn>
                  <a:cxn ang="0">
                    <a:pos x="4" y="5"/>
                  </a:cxn>
                  <a:cxn ang="0">
                    <a:pos x="2"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3" y="17"/>
                    </a:cubicBezTo>
                    <a:cubicBezTo>
                      <a:pt x="2" y="16"/>
                      <a:pt x="2" y="15"/>
                      <a:pt x="2" y="14"/>
                    </a:cubicBezTo>
                    <a:cubicBezTo>
                      <a:pt x="3" y="12"/>
                      <a:pt x="3" y="11"/>
                      <a:pt x="3" y="10"/>
                    </a:cubicBezTo>
                    <a:cubicBezTo>
                      <a:pt x="4" y="9"/>
                      <a:pt x="4" y="8"/>
                      <a:pt x="5" y="7"/>
                    </a:cubicBezTo>
                    <a:cubicBezTo>
                      <a:pt x="5" y="6"/>
                      <a:pt x="6" y="5"/>
                      <a:pt x="7" y="5"/>
                    </a:cubicBezTo>
                    <a:cubicBezTo>
                      <a:pt x="8" y="4"/>
                      <a:pt x="8" y="4"/>
                      <a:pt x="9" y="4"/>
                    </a:cubicBezTo>
                    <a:cubicBezTo>
                      <a:pt x="10" y="4"/>
                      <a:pt x="10" y="5"/>
                      <a:pt x="10" y="6"/>
                    </a:cubicBezTo>
                    <a:cubicBezTo>
                      <a:pt x="11" y="5"/>
                      <a:pt x="12" y="5"/>
                      <a:pt x="12" y="4"/>
                    </a:cubicBezTo>
                    <a:cubicBezTo>
                      <a:pt x="12" y="2"/>
                      <a:pt x="12" y="0"/>
                      <a:pt x="10" y="0"/>
                    </a:cubicBezTo>
                    <a:cubicBezTo>
                      <a:pt x="9" y="0"/>
                      <a:pt x="8" y="0"/>
                      <a:pt x="6" y="2"/>
                    </a:cubicBezTo>
                    <a:cubicBezTo>
                      <a:pt x="6" y="2"/>
                      <a:pt x="5" y="3"/>
                      <a:pt x="4" y="5"/>
                    </a:cubicBezTo>
                    <a:cubicBezTo>
                      <a:pt x="3" y="6"/>
                      <a:pt x="2" y="8"/>
                      <a:pt x="2" y="10"/>
                    </a:cubicBezTo>
                    <a:cubicBezTo>
                      <a:pt x="1" y="12"/>
                      <a:pt x="1" y="14"/>
                      <a:pt x="0" y="15"/>
                    </a:cubicBezTo>
                    <a:cubicBezTo>
                      <a:pt x="0" y="17"/>
                      <a:pt x="0" y="18"/>
                      <a:pt x="0" y="19"/>
                    </a:cubicBezTo>
                    <a:cubicBezTo>
                      <a:pt x="1" y="21"/>
                      <a:pt x="1" y="22"/>
                      <a:pt x="2" y="23"/>
                    </a:cubicBezTo>
                    <a:cubicBezTo>
                      <a:pt x="4"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416" name="Freeform 418"/>
              <p:cNvSpPr>
                <a:spLocks noEditPoints="1"/>
              </p:cNvSpPr>
              <p:nvPr/>
            </p:nvSpPr>
            <p:spPr bwMode="auto">
              <a:xfrm>
                <a:off x="3999" y="1626"/>
                <a:ext cx="23" cy="35"/>
              </a:xfrm>
              <a:custGeom>
                <a:avLst/>
                <a:gdLst/>
                <a:ahLst/>
                <a:cxnLst>
                  <a:cxn ang="0">
                    <a:pos x="12" y="1"/>
                  </a:cxn>
                  <a:cxn ang="0">
                    <a:pos x="2" y="10"/>
                  </a:cxn>
                  <a:cxn ang="0">
                    <a:pos x="4" y="24"/>
                  </a:cxn>
                  <a:cxn ang="0">
                    <a:pos x="13" y="14"/>
                  </a:cxn>
                  <a:cxn ang="0">
                    <a:pos x="12" y="1"/>
                  </a:cxn>
                  <a:cxn ang="0">
                    <a:pos x="5" y="20"/>
                  </a:cxn>
                  <a:cxn ang="0">
                    <a:pos x="4" y="11"/>
                  </a:cxn>
                  <a:cxn ang="0">
                    <a:pos x="11" y="5"/>
                  </a:cxn>
                  <a:cxn ang="0">
                    <a:pos x="12" y="13"/>
                  </a:cxn>
                  <a:cxn ang="0">
                    <a:pos x="5" y="20"/>
                  </a:cxn>
                </a:cxnLst>
                <a:rect l="0" t="0" r="r" b="b"/>
                <a:pathLst>
                  <a:path w="16" h="25">
                    <a:moveTo>
                      <a:pt x="12" y="1"/>
                    </a:moveTo>
                    <a:cubicBezTo>
                      <a:pt x="9" y="0"/>
                      <a:pt x="5" y="4"/>
                      <a:pt x="2" y="10"/>
                    </a:cubicBezTo>
                    <a:cubicBezTo>
                      <a:pt x="0" y="17"/>
                      <a:pt x="1" y="23"/>
                      <a:pt x="4" y="24"/>
                    </a:cubicBezTo>
                    <a:cubicBezTo>
                      <a:pt x="7" y="25"/>
                      <a:pt x="11" y="20"/>
                      <a:pt x="13" y="14"/>
                    </a:cubicBezTo>
                    <a:cubicBezTo>
                      <a:pt x="16" y="8"/>
                      <a:pt x="15" y="2"/>
                      <a:pt x="12" y="1"/>
                    </a:cubicBezTo>
                    <a:close/>
                    <a:moveTo>
                      <a:pt x="5" y="20"/>
                    </a:moveTo>
                    <a:cubicBezTo>
                      <a:pt x="3" y="19"/>
                      <a:pt x="3" y="15"/>
                      <a:pt x="4" y="11"/>
                    </a:cubicBezTo>
                    <a:cubicBezTo>
                      <a:pt x="6" y="7"/>
                      <a:pt x="8" y="4"/>
                      <a:pt x="11" y="5"/>
                    </a:cubicBezTo>
                    <a:cubicBezTo>
                      <a:pt x="13" y="5"/>
                      <a:pt x="13" y="9"/>
                      <a:pt x="12"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17" name="Freeform 419"/>
              <p:cNvSpPr>
                <a:spLocks/>
              </p:cNvSpPr>
              <p:nvPr/>
            </p:nvSpPr>
            <p:spPr bwMode="auto">
              <a:xfrm>
                <a:off x="4019" y="1619"/>
                <a:ext cx="5" cy="16"/>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2"/>
                      <a:pt x="2" y="2"/>
                    </a:cubicBezTo>
                    <a:cubicBezTo>
                      <a:pt x="2" y="3"/>
                      <a:pt x="2" y="4"/>
                      <a:pt x="1" y="5"/>
                    </a:cubicBezTo>
                    <a:cubicBezTo>
                      <a:pt x="1" y="7"/>
                      <a:pt x="1" y="7"/>
                      <a:pt x="0" y="8"/>
                    </a:cubicBezTo>
                    <a:cubicBezTo>
                      <a:pt x="0" y="9"/>
                      <a:pt x="1" y="10"/>
                      <a:pt x="1" y="11"/>
                    </a:cubicBezTo>
                    <a:cubicBezTo>
                      <a:pt x="2"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18" name="Freeform 420"/>
              <p:cNvSpPr>
                <a:spLocks/>
              </p:cNvSpPr>
              <p:nvPr/>
            </p:nvSpPr>
            <p:spPr bwMode="auto">
              <a:xfrm>
                <a:off x="4008" y="1608"/>
                <a:ext cx="16" cy="34"/>
              </a:xfrm>
              <a:custGeom>
                <a:avLst/>
                <a:gdLst/>
                <a:ahLst/>
                <a:cxnLst>
                  <a:cxn ang="0">
                    <a:pos x="6" y="19"/>
                  </a:cxn>
                  <a:cxn ang="0">
                    <a:pos x="4" y="20"/>
                  </a:cxn>
                  <a:cxn ang="0">
                    <a:pos x="3" y="18"/>
                  </a:cxn>
                  <a:cxn ang="0">
                    <a:pos x="2" y="14"/>
                  </a:cxn>
                  <a:cxn ang="0">
                    <a:pos x="3" y="11"/>
                  </a:cxn>
                  <a:cxn ang="0">
                    <a:pos x="5" y="8"/>
                  </a:cxn>
                  <a:cxn ang="0">
                    <a:pos x="7" y="5"/>
                  </a:cxn>
                  <a:cxn ang="0">
                    <a:pos x="9" y="5"/>
                  </a:cxn>
                  <a:cxn ang="0">
                    <a:pos x="10" y="7"/>
                  </a:cxn>
                  <a:cxn ang="0">
                    <a:pos x="12" y="5"/>
                  </a:cxn>
                  <a:cxn ang="0">
                    <a:pos x="10" y="1"/>
                  </a:cxn>
                  <a:cxn ang="0">
                    <a:pos x="6" y="2"/>
                  </a:cxn>
                  <a:cxn ang="0">
                    <a:pos x="4" y="5"/>
                  </a:cxn>
                  <a:cxn ang="0">
                    <a:pos x="2" y="11"/>
                  </a:cxn>
                  <a:cxn ang="0">
                    <a:pos x="0" y="16"/>
                  </a:cxn>
                  <a:cxn ang="0">
                    <a:pos x="0" y="20"/>
                  </a:cxn>
                  <a:cxn ang="0">
                    <a:pos x="2" y="24"/>
                  </a:cxn>
                  <a:cxn ang="0">
                    <a:pos x="6" y="22"/>
                  </a:cxn>
                  <a:cxn ang="0">
                    <a:pos x="6" y="19"/>
                  </a:cxn>
                </a:cxnLst>
                <a:rect l="0" t="0" r="r" b="b"/>
                <a:pathLst>
                  <a:path w="12" h="24">
                    <a:moveTo>
                      <a:pt x="6" y="19"/>
                    </a:moveTo>
                    <a:cubicBezTo>
                      <a:pt x="5" y="20"/>
                      <a:pt x="4" y="20"/>
                      <a:pt x="4" y="20"/>
                    </a:cubicBezTo>
                    <a:cubicBezTo>
                      <a:pt x="3" y="20"/>
                      <a:pt x="3" y="19"/>
                      <a:pt x="3" y="18"/>
                    </a:cubicBezTo>
                    <a:cubicBezTo>
                      <a:pt x="2" y="17"/>
                      <a:pt x="2" y="16"/>
                      <a:pt x="2" y="14"/>
                    </a:cubicBezTo>
                    <a:cubicBezTo>
                      <a:pt x="3" y="13"/>
                      <a:pt x="3" y="12"/>
                      <a:pt x="3" y="11"/>
                    </a:cubicBezTo>
                    <a:cubicBezTo>
                      <a:pt x="4" y="10"/>
                      <a:pt x="4" y="9"/>
                      <a:pt x="5" y="8"/>
                    </a:cubicBezTo>
                    <a:cubicBezTo>
                      <a:pt x="5" y="7"/>
                      <a:pt x="6" y="6"/>
                      <a:pt x="7" y="5"/>
                    </a:cubicBezTo>
                    <a:cubicBezTo>
                      <a:pt x="8" y="5"/>
                      <a:pt x="8" y="4"/>
                      <a:pt x="9" y="5"/>
                    </a:cubicBezTo>
                    <a:cubicBezTo>
                      <a:pt x="10" y="5"/>
                      <a:pt x="10" y="6"/>
                      <a:pt x="10" y="7"/>
                    </a:cubicBezTo>
                    <a:cubicBezTo>
                      <a:pt x="11" y="6"/>
                      <a:pt x="12" y="6"/>
                      <a:pt x="12" y="5"/>
                    </a:cubicBezTo>
                    <a:cubicBezTo>
                      <a:pt x="12" y="3"/>
                      <a:pt x="12" y="1"/>
                      <a:pt x="10" y="1"/>
                    </a:cubicBezTo>
                    <a:cubicBezTo>
                      <a:pt x="9" y="0"/>
                      <a:pt x="8" y="1"/>
                      <a:pt x="6" y="2"/>
                    </a:cubicBezTo>
                    <a:cubicBezTo>
                      <a:pt x="6" y="3"/>
                      <a:pt x="5" y="4"/>
                      <a:pt x="4" y="5"/>
                    </a:cubicBezTo>
                    <a:cubicBezTo>
                      <a:pt x="3" y="7"/>
                      <a:pt x="2" y="9"/>
                      <a:pt x="2" y="11"/>
                    </a:cubicBezTo>
                    <a:cubicBezTo>
                      <a:pt x="1" y="13"/>
                      <a:pt x="1" y="14"/>
                      <a:pt x="0" y="16"/>
                    </a:cubicBezTo>
                    <a:cubicBezTo>
                      <a:pt x="0" y="18"/>
                      <a:pt x="0" y="19"/>
                      <a:pt x="0" y="20"/>
                    </a:cubicBezTo>
                    <a:cubicBezTo>
                      <a:pt x="1" y="22"/>
                      <a:pt x="1" y="23"/>
                      <a:pt x="2" y="24"/>
                    </a:cubicBezTo>
                    <a:cubicBezTo>
                      <a:pt x="4"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19" name="Freeform 421"/>
              <p:cNvSpPr>
                <a:spLocks noEditPoints="1"/>
              </p:cNvSpPr>
              <p:nvPr/>
            </p:nvSpPr>
            <p:spPr bwMode="auto">
              <a:xfrm>
                <a:off x="3987" y="1663"/>
                <a:ext cx="22" cy="35"/>
              </a:xfrm>
              <a:custGeom>
                <a:avLst/>
                <a:gdLst/>
                <a:ahLst/>
                <a:cxnLst>
                  <a:cxn ang="0">
                    <a:pos x="12" y="1"/>
                  </a:cxn>
                  <a:cxn ang="0">
                    <a:pos x="2" y="10"/>
                  </a:cxn>
                  <a:cxn ang="0">
                    <a:pos x="4" y="24"/>
                  </a:cxn>
                  <a:cxn ang="0">
                    <a:pos x="13" y="14"/>
                  </a:cxn>
                  <a:cxn ang="0">
                    <a:pos x="12" y="1"/>
                  </a:cxn>
                  <a:cxn ang="0">
                    <a:pos x="5" y="20"/>
                  </a:cxn>
                  <a:cxn ang="0">
                    <a:pos x="4" y="11"/>
                  </a:cxn>
                  <a:cxn ang="0">
                    <a:pos x="10" y="4"/>
                  </a:cxn>
                  <a:cxn ang="0">
                    <a:pos x="11" y="13"/>
                  </a:cxn>
                  <a:cxn ang="0">
                    <a:pos x="5" y="20"/>
                  </a:cxn>
                </a:cxnLst>
                <a:rect l="0" t="0" r="r" b="b"/>
                <a:pathLst>
                  <a:path w="16" h="25">
                    <a:moveTo>
                      <a:pt x="12" y="1"/>
                    </a:moveTo>
                    <a:cubicBezTo>
                      <a:pt x="9" y="0"/>
                      <a:pt x="4" y="4"/>
                      <a:pt x="2" y="10"/>
                    </a:cubicBezTo>
                    <a:cubicBezTo>
                      <a:pt x="0" y="16"/>
                      <a:pt x="1" y="22"/>
                      <a:pt x="4" y="24"/>
                    </a:cubicBezTo>
                    <a:cubicBezTo>
                      <a:pt x="7" y="25"/>
                      <a:pt x="11" y="20"/>
                      <a:pt x="13" y="14"/>
                    </a:cubicBezTo>
                    <a:cubicBezTo>
                      <a:pt x="16" y="8"/>
                      <a:pt x="15" y="2"/>
                      <a:pt x="12" y="1"/>
                    </a:cubicBezTo>
                    <a:close/>
                    <a:moveTo>
                      <a:pt x="5" y="20"/>
                    </a:moveTo>
                    <a:cubicBezTo>
                      <a:pt x="3" y="19"/>
                      <a:pt x="3" y="15"/>
                      <a:pt x="4" y="11"/>
                    </a:cubicBezTo>
                    <a:cubicBezTo>
                      <a:pt x="6" y="7"/>
                      <a:pt x="8" y="4"/>
                      <a:pt x="10" y="4"/>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20" name="Freeform 422"/>
              <p:cNvSpPr>
                <a:spLocks/>
              </p:cNvSpPr>
              <p:nvPr/>
            </p:nvSpPr>
            <p:spPr bwMode="auto">
              <a:xfrm>
                <a:off x="4006" y="1656"/>
                <a:ext cx="6" cy="15"/>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2"/>
                      <a:pt x="2" y="2"/>
                    </a:cubicBezTo>
                    <a:cubicBezTo>
                      <a:pt x="2" y="3"/>
                      <a:pt x="2" y="4"/>
                      <a:pt x="1" y="5"/>
                    </a:cubicBezTo>
                    <a:cubicBezTo>
                      <a:pt x="1" y="6"/>
                      <a:pt x="1" y="7"/>
                      <a:pt x="0" y="8"/>
                    </a:cubicBezTo>
                    <a:cubicBezTo>
                      <a:pt x="0" y="9"/>
                      <a:pt x="1" y="10"/>
                      <a:pt x="1" y="11"/>
                    </a:cubicBezTo>
                    <a:cubicBezTo>
                      <a:pt x="2"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21" name="Freeform 423"/>
              <p:cNvSpPr>
                <a:spLocks/>
              </p:cNvSpPr>
              <p:nvPr/>
            </p:nvSpPr>
            <p:spPr bwMode="auto">
              <a:xfrm>
                <a:off x="3995" y="1645"/>
                <a:ext cx="17" cy="33"/>
              </a:xfrm>
              <a:custGeom>
                <a:avLst/>
                <a:gdLst/>
                <a:ahLst/>
                <a:cxnLst>
                  <a:cxn ang="0">
                    <a:pos x="6" y="19"/>
                  </a:cxn>
                  <a:cxn ang="0">
                    <a:pos x="4" y="20"/>
                  </a:cxn>
                  <a:cxn ang="0">
                    <a:pos x="2" y="18"/>
                  </a:cxn>
                  <a:cxn ang="0">
                    <a:pos x="2" y="14"/>
                  </a:cxn>
                  <a:cxn ang="0">
                    <a:pos x="3" y="11"/>
                  </a:cxn>
                  <a:cxn ang="0">
                    <a:pos x="5" y="8"/>
                  </a:cxn>
                  <a:cxn ang="0">
                    <a:pos x="7" y="5"/>
                  </a:cxn>
                  <a:cxn ang="0">
                    <a:pos x="9" y="5"/>
                  </a:cxn>
                  <a:cxn ang="0">
                    <a:pos x="10" y="7"/>
                  </a:cxn>
                  <a:cxn ang="0">
                    <a:pos x="12" y="5"/>
                  </a:cxn>
                  <a:cxn ang="0">
                    <a:pos x="10" y="1"/>
                  </a:cxn>
                  <a:cxn ang="0">
                    <a:pos x="6" y="2"/>
                  </a:cxn>
                  <a:cxn ang="0">
                    <a:pos x="4" y="5"/>
                  </a:cxn>
                  <a:cxn ang="0">
                    <a:pos x="2" y="11"/>
                  </a:cxn>
                  <a:cxn ang="0">
                    <a:pos x="0" y="16"/>
                  </a:cxn>
                  <a:cxn ang="0">
                    <a:pos x="0" y="20"/>
                  </a:cxn>
                  <a:cxn ang="0">
                    <a:pos x="2" y="24"/>
                  </a:cxn>
                  <a:cxn ang="0">
                    <a:pos x="6" y="22"/>
                  </a:cxn>
                  <a:cxn ang="0">
                    <a:pos x="6" y="19"/>
                  </a:cxn>
                </a:cxnLst>
                <a:rect l="0" t="0" r="r" b="b"/>
                <a:pathLst>
                  <a:path w="12" h="24">
                    <a:moveTo>
                      <a:pt x="6" y="19"/>
                    </a:moveTo>
                    <a:cubicBezTo>
                      <a:pt x="5" y="20"/>
                      <a:pt x="4" y="20"/>
                      <a:pt x="4" y="20"/>
                    </a:cubicBezTo>
                    <a:cubicBezTo>
                      <a:pt x="3" y="20"/>
                      <a:pt x="3" y="19"/>
                      <a:pt x="2" y="18"/>
                    </a:cubicBezTo>
                    <a:cubicBezTo>
                      <a:pt x="2" y="17"/>
                      <a:pt x="2" y="16"/>
                      <a:pt x="2" y="14"/>
                    </a:cubicBezTo>
                    <a:cubicBezTo>
                      <a:pt x="3" y="13"/>
                      <a:pt x="3" y="12"/>
                      <a:pt x="3" y="11"/>
                    </a:cubicBezTo>
                    <a:cubicBezTo>
                      <a:pt x="4" y="10"/>
                      <a:pt x="4" y="9"/>
                      <a:pt x="5" y="8"/>
                    </a:cubicBezTo>
                    <a:cubicBezTo>
                      <a:pt x="5" y="7"/>
                      <a:pt x="6" y="6"/>
                      <a:pt x="7" y="5"/>
                    </a:cubicBezTo>
                    <a:cubicBezTo>
                      <a:pt x="8" y="5"/>
                      <a:pt x="8" y="4"/>
                      <a:pt x="9" y="5"/>
                    </a:cubicBezTo>
                    <a:cubicBezTo>
                      <a:pt x="10" y="5"/>
                      <a:pt x="10" y="6"/>
                      <a:pt x="10" y="7"/>
                    </a:cubicBezTo>
                    <a:cubicBezTo>
                      <a:pt x="11" y="6"/>
                      <a:pt x="12" y="5"/>
                      <a:pt x="12" y="5"/>
                    </a:cubicBezTo>
                    <a:cubicBezTo>
                      <a:pt x="12" y="3"/>
                      <a:pt x="11" y="1"/>
                      <a:pt x="10" y="1"/>
                    </a:cubicBezTo>
                    <a:cubicBezTo>
                      <a:pt x="9" y="0"/>
                      <a:pt x="8" y="1"/>
                      <a:pt x="6" y="2"/>
                    </a:cubicBezTo>
                    <a:cubicBezTo>
                      <a:pt x="6" y="3"/>
                      <a:pt x="5" y="4"/>
                      <a:pt x="4" y="5"/>
                    </a:cubicBezTo>
                    <a:cubicBezTo>
                      <a:pt x="3" y="7"/>
                      <a:pt x="2" y="9"/>
                      <a:pt x="2" y="11"/>
                    </a:cubicBezTo>
                    <a:cubicBezTo>
                      <a:pt x="1" y="12"/>
                      <a:pt x="1" y="14"/>
                      <a:pt x="0" y="16"/>
                    </a:cubicBezTo>
                    <a:cubicBezTo>
                      <a:pt x="0" y="17"/>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22" name="Freeform 424"/>
              <p:cNvSpPr>
                <a:spLocks noEditPoints="1"/>
              </p:cNvSpPr>
              <p:nvPr/>
            </p:nvSpPr>
            <p:spPr bwMode="auto">
              <a:xfrm>
                <a:off x="3974" y="1698"/>
                <a:ext cx="22"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6" h="25">
                    <a:moveTo>
                      <a:pt x="12" y="1"/>
                    </a:moveTo>
                    <a:cubicBezTo>
                      <a:pt x="9" y="0"/>
                      <a:pt x="4" y="5"/>
                      <a:pt x="2" y="11"/>
                    </a:cubicBezTo>
                    <a:cubicBezTo>
                      <a:pt x="0" y="17"/>
                      <a:pt x="1" y="23"/>
                      <a:pt x="4" y="24"/>
                    </a:cubicBezTo>
                    <a:cubicBezTo>
                      <a:pt x="7" y="25"/>
                      <a:pt x="11" y="21"/>
                      <a:pt x="13" y="15"/>
                    </a:cubicBezTo>
                    <a:cubicBezTo>
                      <a:pt x="16" y="8"/>
                      <a:pt x="15" y="2"/>
                      <a:pt x="12" y="1"/>
                    </a:cubicBezTo>
                    <a:close/>
                    <a:moveTo>
                      <a:pt x="5" y="20"/>
                    </a:moveTo>
                    <a:cubicBezTo>
                      <a:pt x="3" y="20"/>
                      <a:pt x="3" y="16"/>
                      <a:pt x="4" y="12"/>
                    </a:cubicBezTo>
                    <a:cubicBezTo>
                      <a:pt x="6"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23" name="Freeform 425"/>
              <p:cNvSpPr>
                <a:spLocks/>
              </p:cNvSpPr>
              <p:nvPr/>
            </p:nvSpPr>
            <p:spPr bwMode="auto">
              <a:xfrm>
                <a:off x="3994" y="1692"/>
                <a:ext cx="5" cy="16"/>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1"/>
                      <a:pt x="2" y="2"/>
                    </a:cubicBezTo>
                    <a:cubicBezTo>
                      <a:pt x="2" y="3"/>
                      <a:pt x="2" y="4"/>
                      <a:pt x="1" y="5"/>
                    </a:cubicBezTo>
                    <a:cubicBezTo>
                      <a:pt x="1" y="6"/>
                      <a:pt x="1" y="7"/>
                      <a:pt x="0" y="8"/>
                    </a:cubicBezTo>
                    <a:cubicBezTo>
                      <a:pt x="0" y="9"/>
                      <a:pt x="1" y="10"/>
                      <a:pt x="1" y="11"/>
                    </a:cubicBezTo>
                    <a:cubicBezTo>
                      <a:pt x="2"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24" name="Freeform 426"/>
              <p:cNvSpPr>
                <a:spLocks/>
              </p:cNvSpPr>
              <p:nvPr/>
            </p:nvSpPr>
            <p:spPr bwMode="auto">
              <a:xfrm>
                <a:off x="3982" y="1681"/>
                <a:ext cx="17" cy="34"/>
              </a:xfrm>
              <a:custGeom>
                <a:avLst/>
                <a:gdLst/>
                <a:ahLst/>
                <a:cxnLst>
                  <a:cxn ang="0">
                    <a:pos x="6" y="19"/>
                  </a:cxn>
                  <a:cxn ang="0">
                    <a:pos x="4" y="20"/>
                  </a:cxn>
                  <a:cxn ang="0">
                    <a:pos x="2" y="18"/>
                  </a:cxn>
                  <a:cxn ang="0">
                    <a:pos x="2" y="14"/>
                  </a:cxn>
                  <a:cxn ang="0">
                    <a:pos x="3" y="11"/>
                  </a:cxn>
                  <a:cxn ang="0">
                    <a:pos x="5" y="8"/>
                  </a:cxn>
                  <a:cxn ang="0">
                    <a:pos x="7" y="5"/>
                  </a:cxn>
                  <a:cxn ang="0">
                    <a:pos x="9" y="4"/>
                  </a:cxn>
                  <a:cxn ang="0">
                    <a:pos x="10" y="6"/>
                  </a:cxn>
                  <a:cxn ang="0">
                    <a:pos x="12" y="4"/>
                  </a:cxn>
                  <a:cxn ang="0">
                    <a:pos x="10" y="1"/>
                  </a:cxn>
                  <a:cxn ang="0">
                    <a:pos x="6" y="2"/>
                  </a:cxn>
                  <a:cxn ang="0">
                    <a:pos x="4" y="5"/>
                  </a:cxn>
                  <a:cxn ang="0">
                    <a:pos x="2" y="10"/>
                  </a:cxn>
                  <a:cxn ang="0">
                    <a:pos x="0" y="16"/>
                  </a:cxn>
                  <a:cxn ang="0">
                    <a:pos x="0" y="20"/>
                  </a:cxn>
                  <a:cxn ang="0">
                    <a:pos x="2" y="23"/>
                  </a:cxn>
                  <a:cxn ang="0">
                    <a:pos x="6" y="22"/>
                  </a:cxn>
                  <a:cxn ang="0">
                    <a:pos x="6" y="19"/>
                  </a:cxn>
                </a:cxnLst>
                <a:rect l="0" t="0" r="r" b="b"/>
                <a:pathLst>
                  <a:path w="12" h="24">
                    <a:moveTo>
                      <a:pt x="6" y="19"/>
                    </a:moveTo>
                    <a:cubicBezTo>
                      <a:pt x="5" y="19"/>
                      <a:pt x="4" y="20"/>
                      <a:pt x="4" y="20"/>
                    </a:cubicBezTo>
                    <a:cubicBezTo>
                      <a:pt x="3" y="19"/>
                      <a:pt x="3" y="19"/>
                      <a:pt x="2" y="18"/>
                    </a:cubicBezTo>
                    <a:cubicBezTo>
                      <a:pt x="2" y="17"/>
                      <a:pt x="2" y="15"/>
                      <a:pt x="2" y="14"/>
                    </a:cubicBezTo>
                    <a:cubicBezTo>
                      <a:pt x="3" y="13"/>
                      <a:pt x="3" y="12"/>
                      <a:pt x="3" y="11"/>
                    </a:cubicBezTo>
                    <a:cubicBezTo>
                      <a:pt x="4" y="10"/>
                      <a:pt x="4" y="9"/>
                      <a:pt x="5" y="8"/>
                    </a:cubicBezTo>
                    <a:cubicBezTo>
                      <a:pt x="5" y="7"/>
                      <a:pt x="6" y="6"/>
                      <a:pt x="7" y="5"/>
                    </a:cubicBezTo>
                    <a:cubicBezTo>
                      <a:pt x="8" y="5"/>
                      <a:pt x="8" y="4"/>
                      <a:pt x="9" y="4"/>
                    </a:cubicBezTo>
                    <a:cubicBezTo>
                      <a:pt x="10" y="5"/>
                      <a:pt x="10" y="5"/>
                      <a:pt x="10" y="6"/>
                    </a:cubicBezTo>
                    <a:cubicBezTo>
                      <a:pt x="11" y="6"/>
                      <a:pt x="12" y="5"/>
                      <a:pt x="12" y="4"/>
                    </a:cubicBezTo>
                    <a:cubicBezTo>
                      <a:pt x="12" y="2"/>
                      <a:pt x="11" y="1"/>
                      <a:pt x="10" y="1"/>
                    </a:cubicBezTo>
                    <a:cubicBezTo>
                      <a:pt x="9" y="0"/>
                      <a:pt x="8" y="1"/>
                      <a:pt x="6" y="2"/>
                    </a:cubicBezTo>
                    <a:cubicBezTo>
                      <a:pt x="6" y="3"/>
                      <a:pt x="5" y="4"/>
                      <a:pt x="4" y="5"/>
                    </a:cubicBezTo>
                    <a:cubicBezTo>
                      <a:pt x="3" y="7"/>
                      <a:pt x="2" y="8"/>
                      <a:pt x="2" y="10"/>
                    </a:cubicBezTo>
                    <a:cubicBezTo>
                      <a:pt x="1" y="12"/>
                      <a:pt x="1" y="14"/>
                      <a:pt x="0" y="16"/>
                    </a:cubicBezTo>
                    <a:cubicBezTo>
                      <a:pt x="0" y="17"/>
                      <a:pt x="0" y="19"/>
                      <a:pt x="0" y="20"/>
                    </a:cubicBezTo>
                    <a:cubicBezTo>
                      <a:pt x="1" y="22"/>
                      <a:pt x="1" y="23"/>
                      <a:pt x="2" y="23"/>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25" name="Freeform 427"/>
              <p:cNvSpPr>
                <a:spLocks noEditPoints="1"/>
              </p:cNvSpPr>
              <p:nvPr/>
            </p:nvSpPr>
            <p:spPr bwMode="auto">
              <a:xfrm>
                <a:off x="3961" y="1734"/>
                <a:ext cx="23"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6" h="25">
                    <a:moveTo>
                      <a:pt x="12" y="1"/>
                    </a:moveTo>
                    <a:cubicBezTo>
                      <a:pt x="9" y="0"/>
                      <a:pt x="4" y="5"/>
                      <a:pt x="2" y="11"/>
                    </a:cubicBezTo>
                    <a:cubicBezTo>
                      <a:pt x="0" y="17"/>
                      <a:pt x="1" y="23"/>
                      <a:pt x="4" y="24"/>
                    </a:cubicBezTo>
                    <a:cubicBezTo>
                      <a:pt x="7" y="25"/>
                      <a:pt x="11" y="21"/>
                      <a:pt x="13" y="15"/>
                    </a:cubicBezTo>
                    <a:cubicBezTo>
                      <a:pt x="16" y="8"/>
                      <a:pt x="15" y="2"/>
                      <a:pt x="12" y="1"/>
                    </a:cubicBezTo>
                    <a:close/>
                    <a:moveTo>
                      <a:pt x="5" y="20"/>
                    </a:moveTo>
                    <a:cubicBezTo>
                      <a:pt x="3" y="20"/>
                      <a:pt x="3" y="16"/>
                      <a:pt x="4" y="12"/>
                    </a:cubicBezTo>
                    <a:cubicBezTo>
                      <a:pt x="6"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26" name="Freeform 428"/>
              <p:cNvSpPr>
                <a:spLocks/>
              </p:cNvSpPr>
              <p:nvPr/>
            </p:nvSpPr>
            <p:spPr bwMode="auto">
              <a:xfrm>
                <a:off x="3981" y="1729"/>
                <a:ext cx="6" cy="15"/>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1"/>
                      <a:pt x="2" y="2"/>
                    </a:cubicBezTo>
                    <a:cubicBezTo>
                      <a:pt x="2" y="3"/>
                      <a:pt x="2" y="4"/>
                      <a:pt x="1" y="5"/>
                    </a:cubicBezTo>
                    <a:cubicBezTo>
                      <a:pt x="1" y="6"/>
                      <a:pt x="1" y="7"/>
                      <a:pt x="0" y="8"/>
                    </a:cubicBezTo>
                    <a:cubicBezTo>
                      <a:pt x="0" y="9"/>
                      <a:pt x="0" y="10"/>
                      <a:pt x="1" y="11"/>
                    </a:cubicBezTo>
                    <a:cubicBezTo>
                      <a:pt x="1"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27" name="Freeform 429"/>
              <p:cNvSpPr>
                <a:spLocks/>
              </p:cNvSpPr>
              <p:nvPr/>
            </p:nvSpPr>
            <p:spPr bwMode="auto">
              <a:xfrm>
                <a:off x="3970" y="1717"/>
                <a:ext cx="17" cy="34"/>
              </a:xfrm>
              <a:custGeom>
                <a:avLst/>
                <a:gdLst/>
                <a:ahLst/>
                <a:cxnLst>
                  <a:cxn ang="0">
                    <a:pos x="6" y="19"/>
                  </a:cxn>
                  <a:cxn ang="0">
                    <a:pos x="4" y="19"/>
                  </a:cxn>
                  <a:cxn ang="0">
                    <a:pos x="2" y="18"/>
                  </a:cxn>
                  <a:cxn ang="0">
                    <a:pos x="2" y="14"/>
                  </a:cxn>
                  <a:cxn ang="0">
                    <a:pos x="3" y="11"/>
                  </a:cxn>
                  <a:cxn ang="0">
                    <a:pos x="5" y="8"/>
                  </a:cxn>
                  <a:cxn ang="0">
                    <a:pos x="7" y="5"/>
                  </a:cxn>
                  <a:cxn ang="0">
                    <a:pos x="9" y="4"/>
                  </a:cxn>
                  <a:cxn ang="0">
                    <a:pos x="10" y="6"/>
                  </a:cxn>
                  <a:cxn ang="0">
                    <a:pos x="12" y="4"/>
                  </a:cxn>
                  <a:cxn ang="0">
                    <a:pos x="10" y="0"/>
                  </a:cxn>
                  <a:cxn ang="0">
                    <a:pos x="6" y="2"/>
                  </a:cxn>
                  <a:cxn ang="0">
                    <a:pos x="4" y="5"/>
                  </a:cxn>
                  <a:cxn ang="0">
                    <a:pos x="2" y="10"/>
                  </a:cxn>
                  <a:cxn ang="0">
                    <a:pos x="0" y="16"/>
                  </a:cxn>
                  <a:cxn ang="0">
                    <a:pos x="0" y="20"/>
                  </a:cxn>
                  <a:cxn ang="0">
                    <a:pos x="2" y="23"/>
                  </a:cxn>
                  <a:cxn ang="0">
                    <a:pos x="6" y="22"/>
                  </a:cxn>
                  <a:cxn ang="0">
                    <a:pos x="6" y="19"/>
                  </a:cxn>
                </a:cxnLst>
                <a:rect l="0" t="0" r="r" b="b"/>
                <a:pathLst>
                  <a:path w="12" h="24">
                    <a:moveTo>
                      <a:pt x="6" y="19"/>
                    </a:moveTo>
                    <a:cubicBezTo>
                      <a:pt x="5" y="19"/>
                      <a:pt x="4" y="20"/>
                      <a:pt x="4" y="19"/>
                    </a:cubicBezTo>
                    <a:cubicBezTo>
                      <a:pt x="3" y="19"/>
                      <a:pt x="3" y="19"/>
                      <a:pt x="2" y="18"/>
                    </a:cubicBezTo>
                    <a:cubicBezTo>
                      <a:pt x="2" y="17"/>
                      <a:pt x="2" y="15"/>
                      <a:pt x="2" y="14"/>
                    </a:cubicBezTo>
                    <a:cubicBezTo>
                      <a:pt x="3" y="13"/>
                      <a:pt x="3" y="12"/>
                      <a:pt x="3" y="11"/>
                    </a:cubicBezTo>
                    <a:cubicBezTo>
                      <a:pt x="4" y="10"/>
                      <a:pt x="4" y="9"/>
                      <a:pt x="5" y="8"/>
                    </a:cubicBezTo>
                    <a:cubicBezTo>
                      <a:pt x="5" y="7"/>
                      <a:pt x="6" y="6"/>
                      <a:pt x="7" y="5"/>
                    </a:cubicBezTo>
                    <a:cubicBezTo>
                      <a:pt x="8" y="4"/>
                      <a:pt x="8" y="4"/>
                      <a:pt x="9" y="4"/>
                    </a:cubicBezTo>
                    <a:cubicBezTo>
                      <a:pt x="10" y="5"/>
                      <a:pt x="10" y="5"/>
                      <a:pt x="10" y="6"/>
                    </a:cubicBezTo>
                    <a:cubicBezTo>
                      <a:pt x="11" y="6"/>
                      <a:pt x="12" y="5"/>
                      <a:pt x="12" y="4"/>
                    </a:cubicBezTo>
                    <a:cubicBezTo>
                      <a:pt x="12" y="2"/>
                      <a:pt x="11" y="1"/>
                      <a:pt x="10" y="0"/>
                    </a:cubicBezTo>
                    <a:cubicBezTo>
                      <a:pt x="9" y="0"/>
                      <a:pt x="8" y="1"/>
                      <a:pt x="6" y="2"/>
                    </a:cubicBezTo>
                    <a:cubicBezTo>
                      <a:pt x="6" y="3"/>
                      <a:pt x="5" y="4"/>
                      <a:pt x="4" y="5"/>
                    </a:cubicBezTo>
                    <a:cubicBezTo>
                      <a:pt x="3" y="7"/>
                      <a:pt x="2" y="8"/>
                      <a:pt x="2" y="10"/>
                    </a:cubicBezTo>
                    <a:cubicBezTo>
                      <a:pt x="1" y="12"/>
                      <a:pt x="0" y="14"/>
                      <a:pt x="0" y="16"/>
                    </a:cubicBezTo>
                    <a:cubicBezTo>
                      <a:pt x="0" y="17"/>
                      <a:pt x="0" y="19"/>
                      <a:pt x="0" y="20"/>
                    </a:cubicBezTo>
                    <a:cubicBezTo>
                      <a:pt x="0" y="22"/>
                      <a:pt x="1" y="23"/>
                      <a:pt x="2" y="23"/>
                    </a:cubicBezTo>
                    <a:cubicBezTo>
                      <a:pt x="3" y="24"/>
                      <a:pt x="5"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428" name="Freeform 430"/>
              <p:cNvSpPr>
                <a:spLocks noEditPoints="1"/>
              </p:cNvSpPr>
              <p:nvPr/>
            </p:nvSpPr>
            <p:spPr bwMode="auto">
              <a:xfrm>
                <a:off x="3949" y="1771"/>
                <a:ext cx="22" cy="35"/>
              </a:xfrm>
              <a:custGeom>
                <a:avLst/>
                <a:gdLst/>
                <a:ahLst/>
                <a:cxnLst>
                  <a:cxn ang="0">
                    <a:pos x="12" y="1"/>
                  </a:cxn>
                  <a:cxn ang="0">
                    <a:pos x="2" y="11"/>
                  </a:cxn>
                  <a:cxn ang="0">
                    <a:pos x="4" y="24"/>
                  </a:cxn>
                  <a:cxn ang="0">
                    <a:pos x="13" y="15"/>
                  </a:cxn>
                  <a:cxn ang="0">
                    <a:pos x="12" y="1"/>
                  </a:cxn>
                  <a:cxn ang="0">
                    <a:pos x="5" y="20"/>
                  </a:cxn>
                  <a:cxn ang="0">
                    <a:pos x="4" y="11"/>
                  </a:cxn>
                  <a:cxn ang="0">
                    <a:pos x="10" y="5"/>
                  </a:cxn>
                  <a:cxn ang="0">
                    <a:pos x="11" y="14"/>
                  </a:cxn>
                  <a:cxn ang="0">
                    <a:pos x="5" y="20"/>
                  </a:cxn>
                </a:cxnLst>
                <a:rect l="0" t="0" r="r" b="b"/>
                <a:pathLst>
                  <a:path w="16" h="25">
                    <a:moveTo>
                      <a:pt x="12" y="1"/>
                    </a:moveTo>
                    <a:cubicBezTo>
                      <a:pt x="9" y="0"/>
                      <a:pt x="4" y="4"/>
                      <a:pt x="2" y="11"/>
                    </a:cubicBezTo>
                    <a:cubicBezTo>
                      <a:pt x="0" y="17"/>
                      <a:pt x="1" y="23"/>
                      <a:pt x="4" y="24"/>
                    </a:cubicBezTo>
                    <a:cubicBezTo>
                      <a:pt x="7" y="25"/>
                      <a:pt x="11" y="21"/>
                      <a:pt x="13" y="15"/>
                    </a:cubicBezTo>
                    <a:cubicBezTo>
                      <a:pt x="16" y="8"/>
                      <a:pt x="15" y="2"/>
                      <a:pt x="12" y="1"/>
                    </a:cubicBezTo>
                    <a:close/>
                    <a:moveTo>
                      <a:pt x="5" y="20"/>
                    </a:moveTo>
                    <a:cubicBezTo>
                      <a:pt x="3" y="20"/>
                      <a:pt x="3" y="16"/>
                      <a:pt x="4" y="11"/>
                    </a:cubicBezTo>
                    <a:cubicBezTo>
                      <a:pt x="6"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29" name="Freeform 431"/>
              <p:cNvSpPr>
                <a:spLocks/>
              </p:cNvSpPr>
              <p:nvPr/>
            </p:nvSpPr>
            <p:spPr bwMode="auto">
              <a:xfrm>
                <a:off x="3968" y="1765"/>
                <a:ext cx="6" cy="15"/>
              </a:xfrm>
              <a:custGeom>
                <a:avLst/>
                <a:gdLst/>
                <a:ahLst/>
                <a:cxnLst>
                  <a:cxn ang="0">
                    <a:pos x="4" y="0"/>
                  </a:cxn>
                  <a:cxn ang="0">
                    <a:pos x="2" y="2"/>
                  </a:cxn>
                  <a:cxn ang="0">
                    <a:pos x="1" y="5"/>
                  </a:cxn>
                  <a:cxn ang="0">
                    <a:pos x="0" y="8"/>
                  </a:cxn>
                  <a:cxn ang="0">
                    <a:pos x="1" y="11"/>
                  </a:cxn>
                  <a:cxn ang="0">
                    <a:pos x="3" y="5"/>
                  </a:cxn>
                  <a:cxn ang="0">
                    <a:pos x="4" y="0"/>
                  </a:cxn>
                </a:cxnLst>
                <a:rect l="0" t="0" r="r" b="b"/>
                <a:pathLst>
                  <a:path w="4" h="11">
                    <a:moveTo>
                      <a:pt x="4" y="0"/>
                    </a:moveTo>
                    <a:cubicBezTo>
                      <a:pt x="4" y="1"/>
                      <a:pt x="3" y="1"/>
                      <a:pt x="2" y="2"/>
                    </a:cubicBezTo>
                    <a:cubicBezTo>
                      <a:pt x="2" y="3"/>
                      <a:pt x="2" y="4"/>
                      <a:pt x="1" y="5"/>
                    </a:cubicBezTo>
                    <a:cubicBezTo>
                      <a:pt x="1" y="6"/>
                      <a:pt x="1" y="7"/>
                      <a:pt x="0" y="8"/>
                    </a:cubicBezTo>
                    <a:cubicBezTo>
                      <a:pt x="0" y="9"/>
                      <a:pt x="0" y="10"/>
                      <a:pt x="1" y="11"/>
                    </a:cubicBezTo>
                    <a:cubicBezTo>
                      <a:pt x="1" y="9"/>
                      <a:pt x="2" y="7"/>
                      <a:pt x="3" y="5"/>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30" name="Freeform 432"/>
              <p:cNvSpPr>
                <a:spLocks/>
              </p:cNvSpPr>
              <p:nvPr/>
            </p:nvSpPr>
            <p:spPr bwMode="auto">
              <a:xfrm>
                <a:off x="3957" y="1754"/>
                <a:ext cx="17" cy="33"/>
              </a:xfrm>
              <a:custGeom>
                <a:avLst/>
                <a:gdLst/>
                <a:ahLst/>
                <a:cxnLst>
                  <a:cxn ang="0">
                    <a:pos x="6" y="19"/>
                  </a:cxn>
                  <a:cxn ang="0">
                    <a:pos x="4" y="19"/>
                  </a:cxn>
                  <a:cxn ang="0">
                    <a:pos x="2" y="17"/>
                  </a:cxn>
                  <a:cxn ang="0">
                    <a:pos x="2" y="14"/>
                  </a:cxn>
                  <a:cxn ang="0">
                    <a:pos x="3" y="11"/>
                  </a:cxn>
                  <a:cxn ang="0">
                    <a:pos x="5" y="8"/>
                  </a:cxn>
                  <a:cxn ang="0">
                    <a:pos x="7" y="5"/>
                  </a:cxn>
                  <a:cxn ang="0">
                    <a:pos x="9" y="4"/>
                  </a:cxn>
                  <a:cxn ang="0">
                    <a:pos x="10" y="6"/>
                  </a:cxn>
                  <a:cxn ang="0">
                    <a:pos x="12" y="4"/>
                  </a:cxn>
                  <a:cxn ang="0">
                    <a:pos x="10" y="0"/>
                  </a:cxn>
                  <a:cxn ang="0">
                    <a:pos x="6" y="2"/>
                  </a:cxn>
                  <a:cxn ang="0">
                    <a:pos x="4" y="5"/>
                  </a:cxn>
                  <a:cxn ang="0">
                    <a:pos x="2" y="10"/>
                  </a:cxn>
                  <a:cxn ang="0">
                    <a:pos x="0" y="16"/>
                  </a:cxn>
                  <a:cxn ang="0">
                    <a:pos x="0" y="19"/>
                  </a:cxn>
                  <a:cxn ang="0">
                    <a:pos x="2" y="23"/>
                  </a:cxn>
                  <a:cxn ang="0">
                    <a:pos x="6" y="22"/>
                  </a:cxn>
                  <a:cxn ang="0">
                    <a:pos x="6" y="19"/>
                  </a:cxn>
                </a:cxnLst>
                <a:rect l="0" t="0" r="r" b="b"/>
                <a:pathLst>
                  <a:path w="12" h="24">
                    <a:moveTo>
                      <a:pt x="6" y="19"/>
                    </a:moveTo>
                    <a:cubicBezTo>
                      <a:pt x="5" y="19"/>
                      <a:pt x="4" y="20"/>
                      <a:pt x="4" y="19"/>
                    </a:cubicBezTo>
                    <a:cubicBezTo>
                      <a:pt x="3" y="19"/>
                      <a:pt x="3" y="18"/>
                      <a:pt x="2" y="17"/>
                    </a:cubicBezTo>
                    <a:cubicBezTo>
                      <a:pt x="2" y="16"/>
                      <a:pt x="2" y="15"/>
                      <a:pt x="2" y="14"/>
                    </a:cubicBezTo>
                    <a:cubicBezTo>
                      <a:pt x="2" y="13"/>
                      <a:pt x="3" y="12"/>
                      <a:pt x="3" y="11"/>
                    </a:cubicBezTo>
                    <a:cubicBezTo>
                      <a:pt x="4" y="10"/>
                      <a:pt x="4" y="9"/>
                      <a:pt x="5" y="8"/>
                    </a:cubicBezTo>
                    <a:cubicBezTo>
                      <a:pt x="5" y="6"/>
                      <a:pt x="6" y="5"/>
                      <a:pt x="7" y="5"/>
                    </a:cubicBezTo>
                    <a:cubicBezTo>
                      <a:pt x="8" y="4"/>
                      <a:pt x="8" y="4"/>
                      <a:pt x="9" y="4"/>
                    </a:cubicBezTo>
                    <a:cubicBezTo>
                      <a:pt x="10" y="4"/>
                      <a:pt x="10" y="5"/>
                      <a:pt x="10" y="6"/>
                    </a:cubicBezTo>
                    <a:cubicBezTo>
                      <a:pt x="11" y="6"/>
                      <a:pt x="12" y="5"/>
                      <a:pt x="12" y="4"/>
                    </a:cubicBezTo>
                    <a:cubicBezTo>
                      <a:pt x="12" y="2"/>
                      <a:pt x="11" y="1"/>
                      <a:pt x="10" y="0"/>
                    </a:cubicBezTo>
                    <a:cubicBezTo>
                      <a:pt x="9" y="0"/>
                      <a:pt x="8" y="1"/>
                      <a:pt x="6" y="2"/>
                    </a:cubicBezTo>
                    <a:cubicBezTo>
                      <a:pt x="6" y="3"/>
                      <a:pt x="5" y="4"/>
                      <a:pt x="4" y="5"/>
                    </a:cubicBezTo>
                    <a:cubicBezTo>
                      <a:pt x="3" y="6"/>
                      <a:pt x="2" y="8"/>
                      <a:pt x="2" y="10"/>
                    </a:cubicBezTo>
                    <a:cubicBezTo>
                      <a:pt x="1" y="12"/>
                      <a:pt x="0" y="14"/>
                      <a:pt x="0" y="16"/>
                    </a:cubicBezTo>
                    <a:cubicBezTo>
                      <a:pt x="0" y="17"/>
                      <a:pt x="0" y="18"/>
                      <a:pt x="0" y="19"/>
                    </a:cubicBezTo>
                    <a:cubicBezTo>
                      <a:pt x="0" y="21"/>
                      <a:pt x="1" y="23"/>
                      <a:pt x="2" y="23"/>
                    </a:cubicBezTo>
                    <a:cubicBezTo>
                      <a:pt x="3" y="24"/>
                      <a:pt x="5"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431" name="Freeform 433"/>
              <p:cNvSpPr>
                <a:spLocks noEditPoints="1"/>
              </p:cNvSpPr>
              <p:nvPr/>
            </p:nvSpPr>
            <p:spPr bwMode="auto">
              <a:xfrm>
                <a:off x="3936" y="1807"/>
                <a:ext cx="21" cy="35"/>
              </a:xfrm>
              <a:custGeom>
                <a:avLst/>
                <a:gdLst/>
                <a:ahLst/>
                <a:cxnLst>
                  <a:cxn ang="0">
                    <a:pos x="12" y="1"/>
                  </a:cxn>
                  <a:cxn ang="0">
                    <a:pos x="2" y="11"/>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1"/>
                    </a:cubicBezTo>
                    <a:cubicBezTo>
                      <a:pt x="0" y="17"/>
                      <a:pt x="1" y="23"/>
                      <a:pt x="4" y="24"/>
                    </a:cubicBezTo>
                    <a:cubicBezTo>
                      <a:pt x="7" y="25"/>
                      <a:pt x="11" y="21"/>
                      <a:pt x="13" y="14"/>
                    </a:cubicBezTo>
                    <a:cubicBezTo>
                      <a:pt x="15" y="8"/>
                      <a:pt x="15" y="2"/>
                      <a:pt x="12" y="1"/>
                    </a:cubicBezTo>
                    <a:close/>
                    <a:moveTo>
                      <a:pt x="5" y="20"/>
                    </a:moveTo>
                    <a:cubicBezTo>
                      <a:pt x="3" y="19"/>
                      <a:pt x="3"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32" name="Freeform 434"/>
              <p:cNvSpPr>
                <a:spLocks/>
              </p:cNvSpPr>
              <p:nvPr/>
            </p:nvSpPr>
            <p:spPr bwMode="auto">
              <a:xfrm>
                <a:off x="3956" y="1801"/>
                <a:ext cx="5" cy="14"/>
              </a:xfrm>
              <a:custGeom>
                <a:avLst/>
                <a:gdLst/>
                <a:ahLst/>
                <a:cxnLst>
                  <a:cxn ang="0">
                    <a:pos x="4" y="0"/>
                  </a:cxn>
                  <a:cxn ang="0">
                    <a:pos x="2" y="2"/>
                  </a:cxn>
                  <a:cxn ang="0">
                    <a:pos x="1" y="5"/>
                  </a:cxn>
                  <a:cxn ang="0">
                    <a:pos x="0" y="8"/>
                  </a:cxn>
                  <a:cxn ang="0">
                    <a:pos x="1" y="10"/>
                  </a:cxn>
                  <a:cxn ang="0">
                    <a:pos x="3" y="5"/>
                  </a:cxn>
                  <a:cxn ang="0">
                    <a:pos x="4" y="0"/>
                  </a:cxn>
                </a:cxnLst>
                <a:rect l="0" t="0" r="r" b="b"/>
                <a:pathLst>
                  <a:path w="4" h="10">
                    <a:moveTo>
                      <a:pt x="4" y="0"/>
                    </a:moveTo>
                    <a:cubicBezTo>
                      <a:pt x="4" y="1"/>
                      <a:pt x="3" y="1"/>
                      <a:pt x="2" y="2"/>
                    </a:cubicBezTo>
                    <a:cubicBezTo>
                      <a:pt x="2" y="3"/>
                      <a:pt x="2" y="4"/>
                      <a:pt x="1" y="5"/>
                    </a:cubicBezTo>
                    <a:cubicBezTo>
                      <a:pt x="1" y="6"/>
                      <a:pt x="0" y="7"/>
                      <a:pt x="0" y="8"/>
                    </a:cubicBezTo>
                    <a:cubicBezTo>
                      <a:pt x="0" y="8"/>
                      <a:pt x="0" y="9"/>
                      <a:pt x="1" y="10"/>
                    </a:cubicBezTo>
                    <a:cubicBezTo>
                      <a:pt x="1" y="9"/>
                      <a:pt x="2" y="7"/>
                      <a:pt x="3" y="5"/>
                    </a:cubicBezTo>
                    <a:cubicBezTo>
                      <a:pt x="4" y="3"/>
                      <a:pt x="4" y="2"/>
                      <a:pt x="4" y="0"/>
                    </a:cubicBezTo>
                    <a:close/>
                  </a:path>
                </a:pathLst>
              </a:custGeom>
              <a:solidFill>
                <a:srgbClr val="808080"/>
              </a:solidFill>
              <a:ln w="9525">
                <a:noFill/>
                <a:round/>
                <a:headEnd/>
                <a:tailEnd/>
              </a:ln>
            </p:spPr>
            <p:txBody>
              <a:bodyPr/>
              <a:lstStyle/>
              <a:p>
                <a:endParaRPr lang="de-DE" dirty="0"/>
              </a:p>
            </p:txBody>
          </p:sp>
          <p:sp>
            <p:nvSpPr>
              <p:cNvPr id="433" name="Freeform 435"/>
              <p:cNvSpPr>
                <a:spLocks/>
              </p:cNvSpPr>
              <p:nvPr/>
            </p:nvSpPr>
            <p:spPr bwMode="auto">
              <a:xfrm>
                <a:off x="3945" y="1790"/>
                <a:ext cx="16" cy="34"/>
              </a:xfrm>
              <a:custGeom>
                <a:avLst/>
                <a:gdLst/>
                <a:ahLst/>
                <a:cxnLst>
                  <a:cxn ang="0">
                    <a:pos x="6" y="18"/>
                  </a:cxn>
                  <a:cxn ang="0">
                    <a:pos x="4"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1"/>
                  </a:cxn>
                  <a:cxn ang="0">
                    <a:pos x="6" y="18"/>
                  </a:cxn>
                </a:cxnLst>
                <a:rect l="0" t="0" r="r" b="b"/>
                <a:pathLst>
                  <a:path w="12" h="24">
                    <a:moveTo>
                      <a:pt x="6" y="18"/>
                    </a:moveTo>
                    <a:cubicBezTo>
                      <a:pt x="5" y="19"/>
                      <a:pt x="4" y="19"/>
                      <a:pt x="4" y="19"/>
                    </a:cubicBezTo>
                    <a:cubicBezTo>
                      <a:pt x="3" y="19"/>
                      <a:pt x="3" y="18"/>
                      <a:pt x="2" y="17"/>
                    </a:cubicBezTo>
                    <a:cubicBezTo>
                      <a:pt x="2" y="16"/>
                      <a:pt x="2" y="15"/>
                      <a:pt x="2" y="14"/>
                    </a:cubicBezTo>
                    <a:cubicBezTo>
                      <a:pt x="2" y="13"/>
                      <a:pt x="3" y="12"/>
                      <a:pt x="3" y="11"/>
                    </a:cubicBezTo>
                    <a:cubicBezTo>
                      <a:pt x="3" y="9"/>
                      <a:pt x="4" y="8"/>
                      <a:pt x="4" y="8"/>
                    </a:cubicBezTo>
                    <a:cubicBezTo>
                      <a:pt x="5" y="6"/>
                      <a:pt x="6" y="5"/>
                      <a:pt x="7" y="5"/>
                    </a:cubicBezTo>
                    <a:cubicBezTo>
                      <a:pt x="7" y="4"/>
                      <a:pt x="8" y="4"/>
                      <a:pt x="9" y="4"/>
                    </a:cubicBezTo>
                    <a:cubicBezTo>
                      <a:pt x="9" y="4"/>
                      <a:pt x="10" y="5"/>
                      <a:pt x="10" y="6"/>
                    </a:cubicBezTo>
                    <a:cubicBezTo>
                      <a:pt x="11" y="6"/>
                      <a:pt x="12" y="5"/>
                      <a:pt x="12" y="4"/>
                    </a:cubicBezTo>
                    <a:cubicBezTo>
                      <a:pt x="12" y="2"/>
                      <a:pt x="11" y="1"/>
                      <a:pt x="10" y="0"/>
                    </a:cubicBezTo>
                    <a:cubicBezTo>
                      <a:pt x="9" y="0"/>
                      <a:pt x="8" y="0"/>
                      <a:pt x="6" y="2"/>
                    </a:cubicBezTo>
                    <a:cubicBezTo>
                      <a:pt x="5" y="3"/>
                      <a:pt x="5"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434" name="Freeform 436"/>
              <p:cNvSpPr>
                <a:spLocks noEditPoints="1"/>
              </p:cNvSpPr>
              <p:nvPr/>
            </p:nvSpPr>
            <p:spPr bwMode="auto">
              <a:xfrm>
                <a:off x="3924" y="1843"/>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0"/>
                    </a:cubicBezTo>
                    <a:cubicBezTo>
                      <a:pt x="0" y="17"/>
                      <a:pt x="1" y="23"/>
                      <a:pt x="4" y="24"/>
                    </a:cubicBezTo>
                    <a:cubicBezTo>
                      <a:pt x="7" y="25"/>
                      <a:pt x="11" y="21"/>
                      <a:pt x="13" y="14"/>
                    </a:cubicBezTo>
                    <a:cubicBezTo>
                      <a:pt x="15" y="8"/>
                      <a:pt x="15" y="2"/>
                      <a:pt x="12" y="1"/>
                    </a:cubicBezTo>
                    <a:close/>
                    <a:moveTo>
                      <a:pt x="5" y="20"/>
                    </a:moveTo>
                    <a:cubicBezTo>
                      <a:pt x="3" y="19"/>
                      <a:pt x="3" y="15"/>
                      <a:pt x="4" y="11"/>
                    </a:cubicBezTo>
                    <a:cubicBezTo>
                      <a:pt x="5" y="7"/>
                      <a:pt x="8" y="4"/>
                      <a:pt x="10" y="5"/>
                    </a:cubicBezTo>
                    <a:cubicBezTo>
                      <a:pt x="12" y="6"/>
                      <a:pt x="13"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35" name="Freeform 437"/>
              <p:cNvSpPr>
                <a:spLocks/>
              </p:cNvSpPr>
              <p:nvPr/>
            </p:nvSpPr>
            <p:spPr bwMode="auto">
              <a:xfrm>
                <a:off x="3943" y="1838"/>
                <a:ext cx="6" cy="14"/>
              </a:xfrm>
              <a:custGeom>
                <a:avLst/>
                <a:gdLst/>
                <a:ahLst/>
                <a:cxnLst>
                  <a:cxn ang="0">
                    <a:pos x="4" y="0"/>
                  </a:cxn>
                  <a:cxn ang="0">
                    <a:pos x="2" y="1"/>
                  </a:cxn>
                  <a:cxn ang="0">
                    <a:pos x="1" y="5"/>
                  </a:cxn>
                  <a:cxn ang="0">
                    <a:pos x="0" y="8"/>
                  </a:cxn>
                  <a:cxn ang="0">
                    <a:pos x="0" y="10"/>
                  </a:cxn>
                  <a:cxn ang="0">
                    <a:pos x="3" y="5"/>
                  </a:cxn>
                  <a:cxn ang="0">
                    <a:pos x="4" y="0"/>
                  </a:cxn>
                </a:cxnLst>
                <a:rect l="0" t="0" r="r" b="b"/>
                <a:pathLst>
                  <a:path w="4" h="10">
                    <a:moveTo>
                      <a:pt x="4" y="0"/>
                    </a:moveTo>
                    <a:cubicBezTo>
                      <a:pt x="4" y="0"/>
                      <a:pt x="3" y="1"/>
                      <a:pt x="2" y="1"/>
                    </a:cubicBezTo>
                    <a:cubicBezTo>
                      <a:pt x="2" y="2"/>
                      <a:pt x="2" y="4"/>
                      <a:pt x="1" y="5"/>
                    </a:cubicBezTo>
                    <a:cubicBezTo>
                      <a:pt x="1" y="6"/>
                      <a:pt x="0" y="7"/>
                      <a:pt x="0" y="8"/>
                    </a:cubicBezTo>
                    <a:cubicBezTo>
                      <a:pt x="0" y="8"/>
                      <a:pt x="0" y="9"/>
                      <a:pt x="0" y="10"/>
                    </a:cubicBezTo>
                    <a:cubicBezTo>
                      <a:pt x="1" y="9"/>
                      <a:pt x="2" y="7"/>
                      <a:pt x="3" y="5"/>
                    </a:cubicBezTo>
                    <a:cubicBezTo>
                      <a:pt x="4" y="3"/>
                      <a:pt x="4" y="1"/>
                      <a:pt x="4" y="0"/>
                    </a:cubicBezTo>
                    <a:close/>
                  </a:path>
                </a:pathLst>
              </a:custGeom>
              <a:solidFill>
                <a:srgbClr val="808080"/>
              </a:solidFill>
              <a:ln w="9525">
                <a:noFill/>
                <a:round/>
                <a:headEnd/>
                <a:tailEnd/>
              </a:ln>
            </p:spPr>
            <p:txBody>
              <a:bodyPr/>
              <a:lstStyle/>
              <a:p>
                <a:endParaRPr lang="de-DE" dirty="0"/>
              </a:p>
            </p:txBody>
          </p:sp>
          <p:sp>
            <p:nvSpPr>
              <p:cNvPr id="436" name="Freeform 438"/>
              <p:cNvSpPr>
                <a:spLocks/>
              </p:cNvSpPr>
              <p:nvPr/>
            </p:nvSpPr>
            <p:spPr bwMode="auto">
              <a:xfrm>
                <a:off x="3932" y="1827"/>
                <a:ext cx="17" cy="32"/>
              </a:xfrm>
              <a:custGeom>
                <a:avLst/>
                <a:gdLst/>
                <a:ahLst/>
                <a:cxnLst>
                  <a:cxn ang="0">
                    <a:pos x="6" y="18"/>
                  </a:cxn>
                  <a:cxn ang="0">
                    <a:pos x="4" y="19"/>
                  </a:cxn>
                  <a:cxn ang="0">
                    <a:pos x="2" y="17"/>
                  </a:cxn>
                  <a:cxn ang="0">
                    <a:pos x="2" y="14"/>
                  </a:cxn>
                  <a:cxn ang="0">
                    <a:pos x="3" y="10"/>
                  </a:cxn>
                  <a:cxn ang="0">
                    <a:pos x="4" y="7"/>
                  </a:cxn>
                  <a:cxn ang="0">
                    <a:pos x="7"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2" y="17"/>
                    </a:cubicBezTo>
                    <a:cubicBezTo>
                      <a:pt x="2" y="16"/>
                      <a:pt x="2" y="15"/>
                      <a:pt x="2" y="14"/>
                    </a:cubicBezTo>
                    <a:cubicBezTo>
                      <a:pt x="2" y="13"/>
                      <a:pt x="3" y="12"/>
                      <a:pt x="3" y="10"/>
                    </a:cubicBezTo>
                    <a:cubicBezTo>
                      <a:pt x="3" y="9"/>
                      <a:pt x="4" y="8"/>
                      <a:pt x="4" y="7"/>
                    </a:cubicBezTo>
                    <a:cubicBezTo>
                      <a:pt x="5" y="6"/>
                      <a:pt x="6" y="5"/>
                      <a:pt x="7" y="5"/>
                    </a:cubicBezTo>
                    <a:cubicBezTo>
                      <a:pt x="7" y="4"/>
                      <a:pt x="8" y="4"/>
                      <a:pt x="9" y="4"/>
                    </a:cubicBezTo>
                    <a:cubicBezTo>
                      <a:pt x="9" y="4"/>
                      <a:pt x="10" y="5"/>
                      <a:pt x="10" y="6"/>
                    </a:cubicBezTo>
                    <a:cubicBezTo>
                      <a:pt x="11" y="5"/>
                      <a:pt x="12" y="5"/>
                      <a:pt x="12" y="4"/>
                    </a:cubicBezTo>
                    <a:cubicBezTo>
                      <a:pt x="12" y="2"/>
                      <a:pt x="11" y="0"/>
                      <a:pt x="10" y="0"/>
                    </a:cubicBezTo>
                    <a:cubicBezTo>
                      <a:pt x="9" y="0"/>
                      <a:pt x="8" y="0"/>
                      <a:pt x="6" y="2"/>
                    </a:cubicBezTo>
                    <a:cubicBezTo>
                      <a:pt x="5" y="2"/>
                      <a:pt x="5" y="3"/>
                      <a:pt x="4" y="5"/>
                    </a:cubicBezTo>
                    <a:cubicBezTo>
                      <a:pt x="3" y="6"/>
                      <a:pt x="2" y="8"/>
                      <a:pt x="1" y="10"/>
                    </a:cubicBezTo>
                    <a:cubicBezTo>
                      <a:pt x="1" y="12"/>
                      <a:pt x="0" y="14"/>
                      <a:pt x="0" y="15"/>
                    </a:cubicBezTo>
                    <a:cubicBezTo>
                      <a:pt x="0" y="17"/>
                      <a:pt x="0" y="18"/>
                      <a:pt x="0" y="19"/>
                    </a:cubicBezTo>
                    <a:cubicBezTo>
                      <a:pt x="0" y="21"/>
                      <a:pt x="1" y="23"/>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437" name="Freeform 439"/>
              <p:cNvSpPr>
                <a:spLocks noEditPoints="1"/>
              </p:cNvSpPr>
              <p:nvPr/>
            </p:nvSpPr>
            <p:spPr bwMode="auto">
              <a:xfrm>
                <a:off x="3911" y="1880"/>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0"/>
                    </a:cubicBezTo>
                    <a:cubicBezTo>
                      <a:pt x="0" y="17"/>
                      <a:pt x="1" y="23"/>
                      <a:pt x="4" y="24"/>
                    </a:cubicBezTo>
                    <a:cubicBezTo>
                      <a:pt x="7" y="25"/>
                      <a:pt x="11" y="21"/>
                      <a:pt x="13" y="14"/>
                    </a:cubicBezTo>
                    <a:cubicBezTo>
                      <a:pt x="15" y="8"/>
                      <a:pt x="15" y="2"/>
                      <a:pt x="12" y="1"/>
                    </a:cubicBezTo>
                    <a:close/>
                    <a:moveTo>
                      <a:pt x="5" y="20"/>
                    </a:moveTo>
                    <a:cubicBezTo>
                      <a:pt x="3" y="19"/>
                      <a:pt x="2" y="15"/>
                      <a:pt x="4" y="11"/>
                    </a:cubicBezTo>
                    <a:cubicBezTo>
                      <a:pt x="5" y="7"/>
                      <a:pt x="8" y="4"/>
                      <a:pt x="10" y="5"/>
                    </a:cubicBezTo>
                    <a:cubicBezTo>
                      <a:pt x="12" y="5"/>
                      <a:pt x="13"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38" name="Freeform 440"/>
              <p:cNvSpPr>
                <a:spLocks/>
              </p:cNvSpPr>
              <p:nvPr/>
            </p:nvSpPr>
            <p:spPr bwMode="auto">
              <a:xfrm>
                <a:off x="3931" y="1873"/>
                <a:ext cx="5" cy="15"/>
              </a:xfrm>
              <a:custGeom>
                <a:avLst/>
                <a:gdLst/>
                <a:ahLst/>
                <a:cxnLst>
                  <a:cxn ang="0">
                    <a:pos x="4" y="0"/>
                  </a:cxn>
                  <a:cxn ang="0">
                    <a:pos x="2" y="2"/>
                  </a:cxn>
                  <a:cxn ang="0">
                    <a:pos x="1" y="6"/>
                  </a:cxn>
                  <a:cxn ang="0">
                    <a:pos x="0" y="8"/>
                  </a:cxn>
                  <a:cxn ang="0">
                    <a:pos x="0" y="11"/>
                  </a:cxn>
                  <a:cxn ang="0">
                    <a:pos x="3" y="6"/>
                  </a:cxn>
                  <a:cxn ang="0">
                    <a:pos x="4" y="0"/>
                  </a:cxn>
                </a:cxnLst>
                <a:rect l="0" t="0" r="r" b="b"/>
                <a:pathLst>
                  <a:path w="4" h="11">
                    <a:moveTo>
                      <a:pt x="4" y="0"/>
                    </a:moveTo>
                    <a:cubicBezTo>
                      <a:pt x="3" y="1"/>
                      <a:pt x="3" y="2"/>
                      <a:pt x="2" y="2"/>
                    </a:cubicBezTo>
                    <a:cubicBezTo>
                      <a:pt x="2" y="3"/>
                      <a:pt x="2" y="4"/>
                      <a:pt x="1" y="6"/>
                    </a:cubicBezTo>
                    <a:cubicBezTo>
                      <a:pt x="1" y="7"/>
                      <a:pt x="0" y="8"/>
                      <a:pt x="0" y="8"/>
                    </a:cubicBezTo>
                    <a:cubicBezTo>
                      <a:pt x="0" y="9"/>
                      <a:pt x="0" y="10"/>
                      <a:pt x="0" y="11"/>
                    </a:cubicBezTo>
                    <a:cubicBezTo>
                      <a:pt x="1"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39" name="Freeform 441"/>
              <p:cNvSpPr>
                <a:spLocks/>
              </p:cNvSpPr>
              <p:nvPr/>
            </p:nvSpPr>
            <p:spPr bwMode="auto">
              <a:xfrm>
                <a:off x="3919" y="1863"/>
                <a:ext cx="17" cy="32"/>
              </a:xfrm>
              <a:custGeom>
                <a:avLst/>
                <a:gdLst/>
                <a:ahLst/>
                <a:cxnLst>
                  <a:cxn ang="0">
                    <a:pos x="6" y="18"/>
                  </a:cxn>
                  <a:cxn ang="0">
                    <a:pos x="3" y="19"/>
                  </a:cxn>
                  <a:cxn ang="0">
                    <a:pos x="2" y="17"/>
                  </a:cxn>
                  <a:cxn ang="0">
                    <a:pos x="2" y="14"/>
                  </a:cxn>
                  <a:cxn ang="0">
                    <a:pos x="3" y="10"/>
                  </a:cxn>
                  <a:cxn ang="0">
                    <a:pos x="4" y="7"/>
                  </a:cxn>
                  <a:cxn ang="0">
                    <a:pos x="7"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6" y="18"/>
                  </a:cxn>
                </a:cxnLst>
                <a:rect l="0" t="0" r="r" b="b"/>
                <a:pathLst>
                  <a:path w="12" h="23">
                    <a:moveTo>
                      <a:pt x="6" y="18"/>
                    </a:moveTo>
                    <a:cubicBezTo>
                      <a:pt x="5" y="19"/>
                      <a:pt x="4" y="19"/>
                      <a:pt x="3" y="19"/>
                    </a:cubicBezTo>
                    <a:cubicBezTo>
                      <a:pt x="3" y="19"/>
                      <a:pt x="2" y="18"/>
                      <a:pt x="2" y="17"/>
                    </a:cubicBezTo>
                    <a:cubicBezTo>
                      <a:pt x="2" y="16"/>
                      <a:pt x="2" y="15"/>
                      <a:pt x="2" y="14"/>
                    </a:cubicBezTo>
                    <a:cubicBezTo>
                      <a:pt x="2" y="13"/>
                      <a:pt x="3" y="11"/>
                      <a:pt x="3" y="10"/>
                    </a:cubicBezTo>
                    <a:cubicBezTo>
                      <a:pt x="3" y="9"/>
                      <a:pt x="4" y="8"/>
                      <a:pt x="4" y="7"/>
                    </a:cubicBezTo>
                    <a:cubicBezTo>
                      <a:pt x="5" y="6"/>
                      <a:pt x="6" y="5"/>
                      <a:pt x="7" y="5"/>
                    </a:cubicBezTo>
                    <a:cubicBezTo>
                      <a:pt x="7" y="4"/>
                      <a:pt x="8" y="4"/>
                      <a:pt x="9" y="4"/>
                    </a:cubicBezTo>
                    <a:cubicBezTo>
                      <a:pt x="9" y="4"/>
                      <a:pt x="10" y="5"/>
                      <a:pt x="10" y="6"/>
                    </a:cubicBezTo>
                    <a:cubicBezTo>
                      <a:pt x="11" y="5"/>
                      <a:pt x="11" y="5"/>
                      <a:pt x="12" y="4"/>
                    </a:cubicBezTo>
                    <a:cubicBezTo>
                      <a:pt x="12" y="2"/>
                      <a:pt x="11" y="0"/>
                      <a:pt x="10" y="0"/>
                    </a:cubicBezTo>
                    <a:cubicBezTo>
                      <a:pt x="9" y="0"/>
                      <a:pt x="8" y="0"/>
                      <a:pt x="6" y="2"/>
                    </a:cubicBezTo>
                    <a:cubicBezTo>
                      <a:pt x="5" y="2"/>
                      <a:pt x="5" y="3"/>
                      <a:pt x="4" y="5"/>
                    </a:cubicBezTo>
                    <a:cubicBezTo>
                      <a:pt x="3" y="6"/>
                      <a:pt x="2" y="8"/>
                      <a:pt x="1" y="10"/>
                    </a:cubicBezTo>
                    <a:cubicBezTo>
                      <a:pt x="1" y="12"/>
                      <a:pt x="0" y="14"/>
                      <a:pt x="0" y="15"/>
                    </a:cubicBezTo>
                    <a:cubicBezTo>
                      <a:pt x="0" y="17"/>
                      <a:pt x="0" y="18"/>
                      <a:pt x="0" y="19"/>
                    </a:cubicBezTo>
                    <a:cubicBezTo>
                      <a:pt x="0" y="21"/>
                      <a:pt x="1" y="23"/>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440" name="Freeform 442"/>
              <p:cNvSpPr>
                <a:spLocks noEditPoints="1"/>
              </p:cNvSpPr>
              <p:nvPr/>
            </p:nvSpPr>
            <p:spPr bwMode="auto">
              <a:xfrm>
                <a:off x="3898" y="1916"/>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3"/>
                  </a:cxn>
                  <a:cxn ang="0">
                    <a:pos x="5" y="20"/>
                  </a:cxn>
                </a:cxnLst>
                <a:rect l="0" t="0" r="r" b="b"/>
                <a:pathLst>
                  <a:path w="15" h="25">
                    <a:moveTo>
                      <a:pt x="12" y="1"/>
                    </a:moveTo>
                    <a:cubicBezTo>
                      <a:pt x="9" y="0"/>
                      <a:pt x="4" y="4"/>
                      <a:pt x="2" y="10"/>
                    </a:cubicBezTo>
                    <a:cubicBezTo>
                      <a:pt x="0" y="17"/>
                      <a:pt x="1" y="23"/>
                      <a:pt x="4" y="24"/>
                    </a:cubicBezTo>
                    <a:cubicBezTo>
                      <a:pt x="7" y="25"/>
                      <a:pt x="11" y="20"/>
                      <a:pt x="13" y="14"/>
                    </a:cubicBezTo>
                    <a:cubicBezTo>
                      <a:pt x="15" y="8"/>
                      <a:pt x="15" y="2"/>
                      <a:pt x="12" y="1"/>
                    </a:cubicBezTo>
                    <a:close/>
                    <a:moveTo>
                      <a:pt x="5" y="20"/>
                    </a:moveTo>
                    <a:cubicBezTo>
                      <a:pt x="3" y="19"/>
                      <a:pt x="2" y="15"/>
                      <a:pt x="4" y="11"/>
                    </a:cubicBezTo>
                    <a:cubicBezTo>
                      <a:pt x="5"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41" name="Freeform 443"/>
              <p:cNvSpPr>
                <a:spLocks/>
              </p:cNvSpPr>
              <p:nvPr/>
            </p:nvSpPr>
            <p:spPr bwMode="auto">
              <a:xfrm>
                <a:off x="3918" y="1909"/>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2"/>
                      <a:pt x="2" y="2"/>
                    </a:cubicBezTo>
                    <a:cubicBezTo>
                      <a:pt x="2" y="3"/>
                      <a:pt x="2" y="4"/>
                      <a:pt x="1" y="5"/>
                    </a:cubicBezTo>
                    <a:cubicBezTo>
                      <a:pt x="1" y="7"/>
                      <a:pt x="0" y="8"/>
                      <a:pt x="0" y="8"/>
                    </a:cubicBezTo>
                    <a:cubicBezTo>
                      <a:pt x="0" y="9"/>
                      <a:pt x="0" y="10"/>
                      <a:pt x="0" y="11"/>
                    </a:cubicBezTo>
                    <a:cubicBezTo>
                      <a:pt x="1" y="10"/>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42" name="Freeform 444"/>
              <p:cNvSpPr>
                <a:spLocks/>
              </p:cNvSpPr>
              <p:nvPr/>
            </p:nvSpPr>
            <p:spPr bwMode="auto">
              <a:xfrm>
                <a:off x="3907" y="1898"/>
                <a:ext cx="17" cy="34"/>
              </a:xfrm>
              <a:custGeom>
                <a:avLst/>
                <a:gdLst/>
                <a:ahLst/>
                <a:cxnLst>
                  <a:cxn ang="0">
                    <a:pos x="6" y="19"/>
                  </a:cxn>
                  <a:cxn ang="0">
                    <a:pos x="3" y="20"/>
                  </a:cxn>
                  <a:cxn ang="0">
                    <a:pos x="2" y="18"/>
                  </a:cxn>
                  <a:cxn ang="0">
                    <a:pos x="2" y="14"/>
                  </a:cxn>
                  <a:cxn ang="0">
                    <a:pos x="3" y="11"/>
                  </a:cxn>
                  <a:cxn ang="0">
                    <a:pos x="4" y="8"/>
                  </a:cxn>
                  <a:cxn ang="0">
                    <a:pos x="7" y="5"/>
                  </a:cxn>
                  <a:cxn ang="0">
                    <a:pos x="9"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6" y="19"/>
                  </a:cxn>
                </a:cxnLst>
                <a:rect l="0" t="0" r="r" b="b"/>
                <a:pathLst>
                  <a:path w="12" h="24">
                    <a:moveTo>
                      <a:pt x="6" y="19"/>
                    </a:moveTo>
                    <a:cubicBezTo>
                      <a:pt x="5" y="20"/>
                      <a:pt x="4" y="20"/>
                      <a:pt x="3" y="20"/>
                    </a:cubicBezTo>
                    <a:cubicBezTo>
                      <a:pt x="3" y="20"/>
                      <a:pt x="2" y="19"/>
                      <a:pt x="2" y="18"/>
                    </a:cubicBezTo>
                    <a:cubicBezTo>
                      <a:pt x="2" y="17"/>
                      <a:pt x="2" y="16"/>
                      <a:pt x="2" y="14"/>
                    </a:cubicBezTo>
                    <a:cubicBezTo>
                      <a:pt x="2" y="13"/>
                      <a:pt x="3" y="12"/>
                      <a:pt x="3" y="11"/>
                    </a:cubicBezTo>
                    <a:cubicBezTo>
                      <a:pt x="3" y="10"/>
                      <a:pt x="4" y="9"/>
                      <a:pt x="4" y="8"/>
                    </a:cubicBezTo>
                    <a:cubicBezTo>
                      <a:pt x="5" y="7"/>
                      <a:pt x="6" y="6"/>
                      <a:pt x="7" y="5"/>
                    </a:cubicBezTo>
                    <a:cubicBezTo>
                      <a:pt x="7" y="5"/>
                      <a:pt x="8" y="4"/>
                      <a:pt x="9" y="5"/>
                    </a:cubicBezTo>
                    <a:cubicBezTo>
                      <a:pt x="9" y="5"/>
                      <a:pt x="10" y="6"/>
                      <a:pt x="10" y="7"/>
                    </a:cubicBezTo>
                    <a:cubicBezTo>
                      <a:pt x="11" y="6"/>
                      <a:pt x="11" y="6"/>
                      <a:pt x="12" y="5"/>
                    </a:cubicBezTo>
                    <a:cubicBezTo>
                      <a:pt x="12" y="3"/>
                      <a:pt x="11" y="1"/>
                      <a:pt x="10" y="1"/>
                    </a:cubicBezTo>
                    <a:cubicBezTo>
                      <a:pt x="9" y="0"/>
                      <a:pt x="8" y="1"/>
                      <a:pt x="6" y="2"/>
                    </a:cubicBezTo>
                    <a:cubicBezTo>
                      <a:pt x="5" y="3"/>
                      <a:pt x="5" y="4"/>
                      <a:pt x="4" y="5"/>
                    </a:cubicBezTo>
                    <a:cubicBezTo>
                      <a:pt x="3" y="7"/>
                      <a:pt x="2" y="9"/>
                      <a:pt x="1" y="11"/>
                    </a:cubicBezTo>
                    <a:cubicBezTo>
                      <a:pt x="1" y="13"/>
                      <a:pt x="0" y="14"/>
                      <a:pt x="0" y="16"/>
                    </a:cubicBezTo>
                    <a:cubicBezTo>
                      <a:pt x="0" y="18"/>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43" name="Freeform 445"/>
              <p:cNvSpPr>
                <a:spLocks noEditPoints="1"/>
              </p:cNvSpPr>
              <p:nvPr/>
            </p:nvSpPr>
            <p:spPr bwMode="auto">
              <a:xfrm>
                <a:off x="3886" y="1953"/>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3"/>
                  </a:cxn>
                  <a:cxn ang="0">
                    <a:pos x="5" y="20"/>
                  </a:cxn>
                </a:cxnLst>
                <a:rect l="0" t="0" r="r" b="b"/>
                <a:pathLst>
                  <a:path w="15" h="25">
                    <a:moveTo>
                      <a:pt x="12" y="1"/>
                    </a:moveTo>
                    <a:cubicBezTo>
                      <a:pt x="8" y="0"/>
                      <a:pt x="4" y="4"/>
                      <a:pt x="2" y="10"/>
                    </a:cubicBezTo>
                    <a:cubicBezTo>
                      <a:pt x="0" y="16"/>
                      <a:pt x="0" y="22"/>
                      <a:pt x="4" y="24"/>
                    </a:cubicBezTo>
                    <a:cubicBezTo>
                      <a:pt x="7" y="25"/>
                      <a:pt x="11" y="20"/>
                      <a:pt x="13" y="14"/>
                    </a:cubicBezTo>
                    <a:cubicBezTo>
                      <a:pt x="15" y="8"/>
                      <a:pt x="15" y="2"/>
                      <a:pt x="12" y="1"/>
                    </a:cubicBezTo>
                    <a:close/>
                    <a:moveTo>
                      <a:pt x="5" y="20"/>
                    </a:moveTo>
                    <a:cubicBezTo>
                      <a:pt x="3" y="19"/>
                      <a:pt x="2" y="15"/>
                      <a:pt x="4" y="11"/>
                    </a:cubicBezTo>
                    <a:cubicBezTo>
                      <a:pt x="5"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44" name="Freeform 446"/>
              <p:cNvSpPr>
                <a:spLocks/>
              </p:cNvSpPr>
              <p:nvPr/>
            </p:nvSpPr>
            <p:spPr bwMode="auto">
              <a:xfrm>
                <a:off x="3905" y="1946"/>
                <a:ext cx="6"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2"/>
                      <a:pt x="2" y="2"/>
                    </a:cubicBezTo>
                    <a:cubicBezTo>
                      <a:pt x="2" y="3"/>
                      <a:pt x="2"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45" name="Freeform 447"/>
              <p:cNvSpPr>
                <a:spLocks/>
              </p:cNvSpPr>
              <p:nvPr/>
            </p:nvSpPr>
            <p:spPr bwMode="auto">
              <a:xfrm>
                <a:off x="3894" y="1935"/>
                <a:ext cx="17" cy="33"/>
              </a:xfrm>
              <a:custGeom>
                <a:avLst/>
                <a:gdLst/>
                <a:ahLst/>
                <a:cxnLst>
                  <a:cxn ang="0">
                    <a:pos x="6" y="19"/>
                  </a:cxn>
                  <a:cxn ang="0">
                    <a:pos x="3" y="20"/>
                  </a:cxn>
                  <a:cxn ang="0">
                    <a:pos x="2" y="18"/>
                  </a:cxn>
                  <a:cxn ang="0">
                    <a:pos x="2" y="14"/>
                  </a:cxn>
                  <a:cxn ang="0">
                    <a:pos x="3" y="11"/>
                  </a:cxn>
                  <a:cxn ang="0">
                    <a:pos x="4" y="8"/>
                  </a:cxn>
                  <a:cxn ang="0">
                    <a:pos x="7" y="5"/>
                  </a:cxn>
                  <a:cxn ang="0">
                    <a:pos x="9"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6" y="19"/>
                  </a:cxn>
                </a:cxnLst>
                <a:rect l="0" t="0" r="r" b="b"/>
                <a:pathLst>
                  <a:path w="12" h="24">
                    <a:moveTo>
                      <a:pt x="6" y="19"/>
                    </a:moveTo>
                    <a:cubicBezTo>
                      <a:pt x="5" y="20"/>
                      <a:pt x="4" y="20"/>
                      <a:pt x="3" y="20"/>
                    </a:cubicBezTo>
                    <a:cubicBezTo>
                      <a:pt x="3" y="20"/>
                      <a:pt x="2" y="19"/>
                      <a:pt x="2" y="18"/>
                    </a:cubicBezTo>
                    <a:cubicBezTo>
                      <a:pt x="2" y="17"/>
                      <a:pt x="2" y="16"/>
                      <a:pt x="2" y="14"/>
                    </a:cubicBezTo>
                    <a:cubicBezTo>
                      <a:pt x="2" y="13"/>
                      <a:pt x="3" y="12"/>
                      <a:pt x="3" y="11"/>
                    </a:cubicBezTo>
                    <a:cubicBezTo>
                      <a:pt x="3" y="10"/>
                      <a:pt x="4" y="9"/>
                      <a:pt x="4" y="8"/>
                    </a:cubicBezTo>
                    <a:cubicBezTo>
                      <a:pt x="5" y="7"/>
                      <a:pt x="6" y="6"/>
                      <a:pt x="7" y="5"/>
                    </a:cubicBezTo>
                    <a:cubicBezTo>
                      <a:pt x="7" y="5"/>
                      <a:pt x="8" y="4"/>
                      <a:pt x="9" y="5"/>
                    </a:cubicBezTo>
                    <a:cubicBezTo>
                      <a:pt x="9" y="5"/>
                      <a:pt x="10" y="6"/>
                      <a:pt x="10" y="7"/>
                    </a:cubicBezTo>
                    <a:cubicBezTo>
                      <a:pt x="11" y="6"/>
                      <a:pt x="11" y="5"/>
                      <a:pt x="12" y="5"/>
                    </a:cubicBezTo>
                    <a:cubicBezTo>
                      <a:pt x="12" y="3"/>
                      <a:pt x="11" y="1"/>
                      <a:pt x="10" y="1"/>
                    </a:cubicBezTo>
                    <a:cubicBezTo>
                      <a:pt x="9" y="0"/>
                      <a:pt x="8" y="1"/>
                      <a:pt x="6" y="2"/>
                    </a:cubicBezTo>
                    <a:cubicBezTo>
                      <a:pt x="5" y="3"/>
                      <a:pt x="5" y="4"/>
                      <a:pt x="4" y="5"/>
                    </a:cubicBezTo>
                    <a:cubicBezTo>
                      <a:pt x="3" y="7"/>
                      <a:pt x="2" y="9"/>
                      <a:pt x="1" y="11"/>
                    </a:cubicBezTo>
                    <a:cubicBezTo>
                      <a:pt x="1" y="12"/>
                      <a:pt x="0" y="14"/>
                      <a:pt x="0" y="16"/>
                    </a:cubicBezTo>
                    <a:cubicBezTo>
                      <a:pt x="0" y="18"/>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46" name="Freeform 448"/>
              <p:cNvSpPr>
                <a:spLocks noEditPoints="1"/>
              </p:cNvSpPr>
              <p:nvPr/>
            </p:nvSpPr>
            <p:spPr bwMode="auto">
              <a:xfrm>
                <a:off x="3873" y="1988"/>
                <a:ext cx="21"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5" h="25">
                    <a:moveTo>
                      <a:pt x="12" y="1"/>
                    </a:moveTo>
                    <a:cubicBezTo>
                      <a:pt x="8" y="0"/>
                      <a:pt x="4" y="5"/>
                      <a:pt x="2" y="11"/>
                    </a:cubicBezTo>
                    <a:cubicBezTo>
                      <a:pt x="0" y="17"/>
                      <a:pt x="0" y="23"/>
                      <a:pt x="4" y="24"/>
                    </a:cubicBezTo>
                    <a:cubicBezTo>
                      <a:pt x="7" y="25"/>
                      <a:pt x="11" y="21"/>
                      <a:pt x="13" y="15"/>
                    </a:cubicBezTo>
                    <a:cubicBezTo>
                      <a:pt x="15" y="9"/>
                      <a:pt x="15" y="3"/>
                      <a:pt x="12" y="1"/>
                    </a:cubicBezTo>
                    <a:close/>
                    <a:moveTo>
                      <a:pt x="5" y="20"/>
                    </a:moveTo>
                    <a:cubicBezTo>
                      <a:pt x="3" y="20"/>
                      <a:pt x="2" y="16"/>
                      <a:pt x="4" y="12"/>
                    </a:cubicBezTo>
                    <a:cubicBezTo>
                      <a:pt x="5"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47" name="Freeform 449"/>
              <p:cNvSpPr>
                <a:spLocks/>
              </p:cNvSpPr>
              <p:nvPr/>
            </p:nvSpPr>
            <p:spPr bwMode="auto">
              <a:xfrm>
                <a:off x="3893" y="1982"/>
                <a:ext cx="5"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2"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48" name="Freeform 450"/>
              <p:cNvSpPr>
                <a:spLocks/>
              </p:cNvSpPr>
              <p:nvPr/>
            </p:nvSpPr>
            <p:spPr bwMode="auto">
              <a:xfrm>
                <a:off x="3882" y="1971"/>
                <a:ext cx="16" cy="34"/>
              </a:xfrm>
              <a:custGeom>
                <a:avLst/>
                <a:gdLst/>
                <a:ahLst/>
                <a:cxnLst>
                  <a:cxn ang="0">
                    <a:pos x="6" y="19"/>
                  </a:cxn>
                  <a:cxn ang="0">
                    <a:pos x="3" y="20"/>
                  </a:cxn>
                  <a:cxn ang="0">
                    <a:pos x="2" y="18"/>
                  </a:cxn>
                  <a:cxn ang="0">
                    <a:pos x="2" y="14"/>
                  </a:cxn>
                  <a:cxn ang="0">
                    <a:pos x="3" y="11"/>
                  </a:cxn>
                  <a:cxn ang="0">
                    <a:pos x="4" y="8"/>
                  </a:cxn>
                  <a:cxn ang="0">
                    <a:pos x="7" y="5"/>
                  </a:cxn>
                  <a:cxn ang="0">
                    <a:pos x="9" y="4"/>
                  </a:cxn>
                  <a:cxn ang="0">
                    <a:pos x="10" y="6"/>
                  </a:cxn>
                  <a:cxn ang="0">
                    <a:pos x="12" y="4"/>
                  </a:cxn>
                  <a:cxn ang="0">
                    <a:pos x="10" y="1"/>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3" y="20"/>
                    </a:cubicBezTo>
                    <a:cubicBezTo>
                      <a:pt x="3" y="19"/>
                      <a:pt x="2" y="19"/>
                      <a:pt x="2" y="18"/>
                    </a:cubicBezTo>
                    <a:cubicBezTo>
                      <a:pt x="2" y="17"/>
                      <a:pt x="2" y="16"/>
                      <a:pt x="2" y="14"/>
                    </a:cubicBezTo>
                    <a:cubicBezTo>
                      <a:pt x="2" y="13"/>
                      <a:pt x="3" y="12"/>
                      <a:pt x="3" y="11"/>
                    </a:cubicBezTo>
                    <a:cubicBezTo>
                      <a:pt x="3" y="10"/>
                      <a:pt x="4" y="9"/>
                      <a:pt x="4" y="8"/>
                    </a:cubicBezTo>
                    <a:cubicBezTo>
                      <a:pt x="5" y="7"/>
                      <a:pt x="6" y="6"/>
                      <a:pt x="7" y="5"/>
                    </a:cubicBezTo>
                    <a:cubicBezTo>
                      <a:pt x="7" y="5"/>
                      <a:pt x="8" y="4"/>
                      <a:pt x="9" y="4"/>
                    </a:cubicBezTo>
                    <a:cubicBezTo>
                      <a:pt x="9" y="5"/>
                      <a:pt x="10" y="5"/>
                      <a:pt x="10" y="6"/>
                    </a:cubicBezTo>
                    <a:cubicBezTo>
                      <a:pt x="11" y="6"/>
                      <a:pt x="11" y="5"/>
                      <a:pt x="12" y="4"/>
                    </a:cubicBezTo>
                    <a:cubicBezTo>
                      <a:pt x="12" y="2"/>
                      <a:pt x="11" y="1"/>
                      <a:pt x="10" y="1"/>
                    </a:cubicBezTo>
                    <a:cubicBezTo>
                      <a:pt x="9" y="0"/>
                      <a:pt x="8" y="1"/>
                      <a:pt x="6" y="2"/>
                    </a:cubicBezTo>
                    <a:cubicBezTo>
                      <a:pt x="5" y="3"/>
                      <a:pt x="5" y="4"/>
                      <a:pt x="4" y="5"/>
                    </a:cubicBezTo>
                    <a:cubicBezTo>
                      <a:pt x="3" y="7"/>
                      <a:pt x="2" y="8"/>
                      <a:pt x="1" y="10"/>
                    </a:cubicBezTo>
                    <a:cubicBezTo>
                      <a:pt x="1" y="12"/>
                      <a:pt x="0" y="14"/>
                      <a:pt x="0" y="16"/>
                    </a:cubicBezTo>
                    <a:cubicBezTo>
                      <a:pt x="0" y="17"/>
                      <a:pt x="0" y="19"/>
                      <a:pt x="0" y="20"/>
                    </a:cubicBezTo>
                    <a:cubicBezTo>
                      <a:pt x="0" y="22"/>
                      <a:pt x="1" y="23"/>
                      <a:pt x="2" y="23"/>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49" name="Freeform 451"/>
              <p:cNvSpPr>
                <a:spLocks noEditPoints="1"/>
              </p:cNvSpPr>
              <p:nvPr/>
            </p:nvSpPr>
            <p:spPr bwMode="auto">
              <a:xfrm>
                <a:off x="3861" y="2024"/>
                <a:ext cx="21" cy="35"/>
              </a:xfrm>
              <a:custGeom>
                <a:avLst/>
                <a:gdLst/>
                <a:ahLst/>
                <a:cxnLst>
                  <a:cxn ang="0">
                    <a:pos x="11" y="1"/>
                  </a:cxn>
                  <a:cxn ang="0">
                    <a:pos x="2" y="11"/>
                  </a:cxn>
                  <a:cxn ang="0">
                    <a:pos x="3" y="24"/>
                  </a:cxn>
                  <a:cxn ang="0">
                    <a:pos x="13" y="15"/>
                  </a:cxn>
                  <a:cxn ang="0">
                    <a:pos x="11" y="1"/>
                  </a:cxn>
                  <a:cxn ang="0">
                    <a:pos x="5" y="20"/>
                  </a:cxn>
                  <a:cxn ang="0">
                    <a:pos x="4" y="12"/>
                  </a:cxn>
                  <a:cxn ang="0">
                    <a:pos x="10" y="5"/>
                  </a:cxn>
                  <a:cxn ang="0">
                    <a:pos x="11" y="14"/>
                  </a:cxn>
                  <a:cxn ang="0">
                    <a:pos x="5" y="20"/>
                  </a:cxn>
                </a:cxnLst>
                <a:rect l="0" t="0" r="r" b="b"/>
                <a:pathLst>
                  <a:path w="15" h="25">
                    <a:moveTo>
                      <a:pt x="11" y="1"/>
                    </a:moveTo>
                    <a:cubicBezTo>
                      <a:pt x="8" y="0"/>
                      <a:pt x="4" y="5"/>
                      <a:pt x="2" y="11"/>
                    </a:cubicBezTo>
                    <a:cubicBezTo>
                      <a:pt x="0" y="17"/>
                      <a:pt x="0" y="23"/>
                      <a:pt x="3" y="24"/>
                    </a:cubicBezTo>
                    <a:cubicBezTo>
                      <a:pt x="7" y="25"/>
                      <a:pt x="11" y="21"/>
                      <a:pt x="13" y="15"/>
                    </a:cubicBezTo>
                    <a:cubicBezTo>
                      <a:pt x="15" y="8"/>
                      <a:pt x="15" y="2"/>
                      <a:pt x="11" y="1"/>
                    </a:cubicBezTo>
                    <a:close/>
                    <a:moveTo>
                      <a:pt x="5" y="20"/>
                    </a:moveTo>
                    <a:cubicBezTo>
                      <a:pt x="3" y="20"/>
                      <a:pt x="2" y="16"/>
                      <a:pt x="4" y="12"/>
                    </a:cubicBezTo>
                    <a:cubicBezTo>
                      <a:pt x="5"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50" name="Freeform 452"/>
              <p:cNvSpPr>
                <a:spLocks/>
              </p:cNvSpPr>
              <p:nvPr/>
            </p:nvSpPr>
            <p:spPr bwMode="auto">
              <a:xfrm>
                <a:off x="3880" y="2019"/>
                <a:ext cx="6"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1"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51" name="Freeform 453"/>
              <p:cNvSpPr>
                <a:spLocks/>
              </p:cNvSpPr>
              <p:nvPr/>
            </p:nvSpPr>
            <p:spPr bwMode="auto">
              <a:xfrm>
                <a:off x="3869" y="2007"/>
                <a:ext cx="17" cy="34"/>
              </a:xfrm>
              <a:custGeom>
                <a:avLst/>
                <a:gdLst/>
                <a:ahLst/>
                <a:cxnLst>
                  <a:cxn ang="0">
                    <a:pos x="6" y="19"/>
                  </a:cxn>
                  <a:cxn ang="0">
                    <a:pos x="3" y="20"/>
                  </a:cxn>
                  <a:cxn ang="0">
                    <a:pos x="2" y="18"/>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3" y="20"/>
                    </a:cubicBezTo>
                    <a:cubicBezTo>
                      <a:pt x="3" y="19"/>
                      <a:pt x="2" y="19"/>
                      <a:pt x="2" y="18"/>
                    </a:cubicBezTo>
                    <a:cubicBezTo>
                      <a:pt x="2" y="17"/>
                      <a:pt x="2" y="15"/>
                      <a:pt x="2" y="14"/>
                    </a:cubicBezTo>
                    <a:cubicBezTo>
                      <a:pt x="2" y="13"/>
                      <a:pt x="2" y="12"/>
                      <a:pt x="3" y="11"/>
                    </a:cubicBezTo>
                    <a:cubicBezTo>
                      <a:pt x="3" y="10"/>
                      <a:pt x="4" y="9"/>
                      <a:pt x="4" y="8"/>
                    </a:cubicBezTo>
                    <a:cubicBezTo>
                      <a:pt x="5" y="7"/>
                      <a:pt x="6" y="6"/>
                      <a:pt x="7" y="5"/>
                    </a:cubicBezTo>
                    <a:cubicBezTo>
                      <a:pt x="7" y="5"/>
                      <a:pt x="8" y="4"/>
                      <a:pt x="9" y="4"/>
                    </a:cubicBezTo>
                    <a:cubicBezTo>
                      <a:pt x="9" y="5"/>
                      <a:pt x="10" y="5"/>
                      <a:pt x="10" y="6"/>
                    </a:cubicBezTo>
                    <a:cubicBezTo>
                      <a:pt x="11" y="6"/>
                      <a:pt x="11" y="5"/>
                      <a:pt x="12" y="4"/>
                    </a:cubicBezTo>
                    <a:cubicBezTo>
                      <a:pt x="12" y="2"/>
                      <a:pt x="11" y="1"/>
                      <a:pt x="10" y="0"/>
                    </a:cubicBezTo>
                    <a:cubicBezTo>
                      <a:pt x="9" y="0"/>
                      <a:pt x="7" y="1"/>
                      <a:pt x="6" y="2"/>
                    </a:cubicBezTo>
                    <a:cubicBezTo>
                      <a:pt x="5" y="3"/>
                      <a:pt x="4" y="4"/>
                      <a:pt x="4" y="5"/>
                    </a:cubicBezTo>
                    <a:cubicBezTo>
                      <a:pt x="3" y="7"/>
                      <a:pt x="2" y="8"/>
                      <a:pt x="1" y="10"/>
                    </a:cubicBezTo>
                    <a:cubicBezTo>
                      <a:pt x="1" y="12"/>
                      <a:pt x="0" y="14"/>
                      <a:pt x="0" y="16"/>
                    </a:cubicBezTo>
                    <a:cubicBezTo>
                      <a:pt x="0" y="17"/>
                      <a:pt x="0" y="19"/>
                      <a:pt x="0" y="20"/>
                    </a:cubicBezTo>
                    <a:cubicBezTo>
                      <a:pt x="0" y="22"/>
                      <a:pt x="1" y="23"/>
                      <a:pt x="2" y="23"/>
                    </a:cubicBezTo>
                    <a:cubicBezTo>
                      <a:pt x="3" y="24"/>
                      <a:pt x="5"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452" name="Freeform 454"/>
              <p:cNvSpPr>
                <a:spLocks noEditPoints="1"/>
              </p:cNvSpPr>
              <p:nvPr/>
            </p:nvSpPr>
            <p:spPr bwMode="auto">
              <a:xfrm>
                <a:off x="3848" y="2061"/>
                <a:ext cx="21" cy="35"/>
              </a:xfrm>
              <a:custGeom>
                <a:avLst/>
                <a:gdLst/>
                <a:ahLst/>
                <a:cxnLst>
                  <a:cxn ang="0">
                    <a:pos x="11" y="1"/>
                  </a:cxn>
                  <a:cxn ang="0">
                    <a:pos x="2" y="11"/>
                  </a:cxn>
                  <a:cxn ang="0">
                    <a:pos x="3" y="24"/>
                  </a:cxn>
                  <a:cxn ang="0">
                    <a:pos x="13" y="15"/>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1"/>
                    </a:cubicBezTo>
                    <a:cubicBezTo>
                      <a:pt x="0" y="17"/>
                      <a:pt x="0" y="23"/>
                      <a:pt x="3" y="24"/>
                    </a:cubicBezTo>
                    <a:cubicBezTo>
                      <a:pt x="7" y="25"/>
                      <a:pt x="11" y="21"/>
                      <a:pt x="13" y="15"/>
                    </a:cubicBezTo>
                    <a:cubicBezTo>
                      <a:pt x="15" y="8"/>
                      <a:pt x="15" y="2"/>
                      <a:pt x="11" y="1"/>
                    </a:cubicBezTo>
                    <a:close/>
                    <a:moveTo>
                      <a:pt x="5" y="20"/>
                    </a:moveTo>
                    <a:cubicBezTo>
                      <a:pt x="3" y="20"/>
                      <a:pt x="2" y="16"/>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53" name="Freeform 455"/>
              <p:cNvSpPr>
                <a:spLocks/>
              </p:cNvSpPr>
              <p:nvPr/>
            </p:nvSpPr>
            <p:spPr bwMode="auto">
              <a:xfrm>
                <a:off x="3868" y="2055"/>
                <a:ext cx="5"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1" y="4"/>
                      <a:pt x="1" y="5"/>
                    </a:cubicBezTo>
                    <a:cubicBezTo>
                      <a:pt x="1" y="6"/>
                      <a:pt x="0" y="7"/>
                      <a:pt x="0" y="8"/>
                    </a:cubicBezTo>
                    <a:cubicBezTo>
                      <a:pt x="0" y="9"/>
                      <a:pt x="0" y="10"/>
                      <a:pt x="0" y="11"/>
                    </a:cubicBezTo>
                    <a:cubicBezTo>
                      <a:pt x="1" y="9"/>
                      <a:pt x="2" y="7"/>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54" name="Freeform 456"/>
              <p:cNvSpPr>
                <a:spLocks/>
              </p:cNvSpPr>
              <p:nvPr/>
            </p:nvSpPr>
            <p:spPr bwMode="auto">
              <a:xfrm>
                <a:off x="3856" y="2044"/>
                <a:ext cx="17" cy="33"/>
              </a:xfrm>
              <a:custGeom>
                <a:avLst/>
                <a:gdLst/>
                <a:ahLst/>
                <a:cxnLst>
                  <a:cxn ang="0">
                    <a:pos x="6" y="19"/>
                  </a:cxn>
                  <a:cxn ang="0">
                    <a:pos x="3"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2"/>
                  </a:cxn>
                  <a:cxn ang="0">
                    <a:pos x="6" y="19"/>
                  </a:cxn>
                </a:cxnLst>
                <a:rect l="0" t="0" r="r" b="b"/>
                <a:pathLst>
                  <a:path w="12" h="24">
                    <a:moveTo>
                      <a:pt x="6" y="19"/>
                    </a:moveTo>
                    <a:cubicBezTo>
                      <a:pt x="5" y="19"/>
                      <a:pt x="4" y="20"/>
                      <a:pt x="3" y="19"/>
                    </a:cubicBezTo>
                    <a:cubicBezTo>
                      <a:pt x="3" y="19"/>
                      <a:pt x="2" y="18"/>
                      <a:pt x="2" y="17"/>
                    </a:cubicBezTo>
                    <a:cubicBezTo>
                      <a:pt x="2" y="16"/>
                      <a:pt x="2" y="15"/>
                      <a:pt x="2" y="14"/>
                    </a:cubicBezTo>
                    <a:cubicBezTo>
                      <a:pt x="2" y="13"/>
                      <a:pt x="2" y="12"/>
                      <a:pt x="3" y="11"/>
                    </a:cubicBezTo>
                    <a:cubicBezTo>
                      <a:pt x="3" y="10"/>
                      <a:pt x="4" y="9"/>
                      <a:pt x="4" y="8"/>
                    </a:cubicBezTo>
                    <a:cubicBezTo>
                      <a:pt x="5" y="6"/>
                      <a:pt x="6" y="6"/>
                      <a:pt x="7" y="5"/>
                    </a:cubicBezTo>
                    <a:cubicBezTo>
                      <a:pt x="7" y="4"/>
                      <a:pt x="8" y="4"/>
                      <a:pt x="9" y="4"/>
                    </a:cubicBezTo>
                    <a:cubicBezTo>
                      <a:pt x="9" y="4"/>
                      <a:pt x="10" y="5"/>
                      <a:pt x="10" y="6"/>
                    </a:cubicBezTo>
                    <a:cubicBezTo>
                      <a:pt x="11" y="6"/>
                      <a:pt x="11" y="5"/>
                      <a:pt x="12" y="4"/>
                    </a:cubicBezTo>
                    <a:cubicBezTo>
                      <a:pt x="12" y="2"/>
                      <a:pt x="11" y="1"/>
                      <a:pt x="10" y="0"/>
                    </a:cubicBezTo>
                    <a:cubicBezTo>
                      <a:pt x="9" y="0"/>
                      <a:pt x="7" y="1"/>
                      <a:pt x="6" y="2"/>
                    </a:cubicBezTo>
                    <a:cubicBezTo>
                      <a:pt x="5" y="3"/>
                      <a:pt x="4"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455" name="Freeform 457"/>
              <p:cNvSpPr>
                <a:spLocks noEditPoints="1"/>
              </p:cNvSpPr>
              <p:nvPr/>
            </p:nvSpPr>
            <p:spPr bwMode="auto">
              <a:xfrm>
                <a:off x="3835" y="2097"/>
                <a:ext cx="21" cy="35"/>
              </a:xfrm>
              <a:custGeom>
                <a:avLst/>
                <a:gdLst/>
                <a:ahLst/>
                <a:cxnLst>
                  <a:cxn ang="0">
                    <a:pos x="11" y="1"/>
                  </a:cxn>
                  <a:cxn ang="0">
                    <a:pos x="2" y="11"/>
                  </a:cxn>
                  <a:cxn ang="0">
                    <a:pos x="3" y="24"/>
                  </a:cxn>
                  <a:cxn ang="0">
                    <a:pos x="13" y="15"/>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1"/>
                    </a:cubicBezTo>
                    <a:cubicBezTo>
                      <a:pt x="0" y="17"/>
                      <a:pt x="0" y="23"/>
                      <a:pt x="3" y="24"/>
                    </a:cubicBezTo>
                    <a:cubicBezTo>
                      <a:pt x="6" y="25"/>
                      <a:pt x="11" y="21"/>
                      <a:pt x="13" y="15"/>
                    </a:cubicBezTo>
                    <a:cubicBezTo>
                      <a:pt x="15" y="8"/>
                      <a:pt x="14" y="2"/>
                      <a:pt x="11" y="1"/>
                    </a:cubicBezTo>
                    <a:close/>
                    <a:moveTo>
                      <a:pt x="5" y="20"/>
                    </a:moveTo>
                    <a:cubicBezTo>
                      <a:pt x="3" y="19"/>
                      <a:pt x="2"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56" name="Freeform 458"/>
              <p:cNvSpPr>
                <a:spLocks/>
              </p:cNvSpPr>
              <p:nvPr/>
            </p:nvSpPr>
            <p:spPr bwMode="auto">
              <a:xfrm>
                <a:off x="3855" y="2091"/>
                <a:ext cx="6" cy="14"/>
              </a:xfrm>
              <a:custGeom>
                <a:avLst/>
                <a:gdLst/>
                <a:ahLst/>
                <a:cxnLst>
                  <a:cxn ang="0">
                    <a:pos x="4" y="0"/>
                  </a:cxn>
                  <a:cxn ang="0">
                    <a:pos x="2" y="2"/>
                  </a:cxn>
                  <a:cxn ang="0">
                    <a:pos x="1" y="5"/>
                  </a:cxn>
                  <a:cxn ang="0">
                    <a:pos x="0" y="8"/>
                  </a:cxn>
                  <a:cxn ang="0">
                    <a:pos x="0" y="10"/>
                  </a:cxn>
                  <a:cxn ang="0">
                    <a:pos x="3" y="5"/>
                  </a:cxn>
                  <a:cxn ang="0">
                    <a:pos x="4" y="0"/>
                  </a:cxn>
                </a:cxnLst>
                <a:rect l="0" t="0" r="r" b="b"/>
                <a:pathLst>
                  <a:path w="4" h="10">
                    <a:moveTo>
                      <a:pt x="4" y="0"/>
                    </a:moveTo>
                    <a:cubicBezTo>
                      <a:pt x="3" y="1"/>
                      <a:pt x="3" y="1"/>
                      <a:pt x="2" y="2"/>
                    </a:cubicBezTo>
                    <a:cubicBezTo>
                      <a:pt x="2" y="3"/>
                      <a:pt x="1" y="4"/>
                      <a:pt x="1" y="5"/>
                    </a:cubicBezTo>
                    <a:cubicBezTo>
                      <a:pt x="1" y="6"/>
                      <a:pt x="0" y="7"/>
                      <a:pt x="0" y="8"/>
                    </a:cubicBezTo>
                    <a:cubicBezTo>
                      <a:pt x="0" y="8"/>
                      <a:pt x="0" y="9"/>
                      <a:pt x="0" y="10"/>
                    </a:cubicBezTo>
                    <a:cubicBezTo>
                      <a:pt x="1" y="9"/>
                      <a:pt x="2" y="7"/>
                      <a:pt x="3" y="5"/>
                    </a:cubicBezTo>
                    <a:cubicBezTo>
                      <a:pt x="3" y="3"/>
                      <a:pt x="4" y="2"/>
                      <a:pt x="4" y="0"/>
                    </a:cubicBezTo>
                    <a:close/>
                  </a:path>
                </a:pathLst>
              </a:custGeom>
              <a:solidFill>
                <a:srgbClr val="808080"/>
              </a:solidFill>
              <a:ln w="9525">
                <a:noFill/>
                <a:round/>
                <a:headEnd/>
                <a:tailEnd/>
              </a:ln>
            </p:spPr>
            <p:txBody>
              <a:bodyPr/>
              <a:lstStyle/>
              <a:p>
                <a:endParaRPr lang="de-DE" dirty="0"/>
              </a:p>
            </p:txBody>
          </p:sp>
          <p:sp>
            <p:nvSpPr>
              <p:cNvPr id="457" name="Freeform 459"/>
              <p:cNvSpPr>
                <a:spLocks/>
              </p:cNvSpPr>
              <p:nvPr/>
            </p:nvSpPr>
            <p:spPr bwMode="auto">
              <a:xfrm>
                <a:off x="3844" y="2080"/>
                <a:ext cx="17" cy="34"/>
              </a:xfrm>
              <a:custGeom>
                <a:avLst/>
                <a:gdLst/>
                <a:ahLst/>
                <a:cxnLst>
                  <a:cxn ang="0">
                    <a:pos x="5" y="18"/>
                  </a:cxn>
                  <a:cxn ang="0">
                    <a:pos x="3" y="19"/>
                  </a:cxn>
                  <a:cxn ang="0">
                    <a:pos x="2" y="17"/>
                  </a:cxn>
                  <a:cxn ang="0">
                    <a:pos x="2" y="14"/>
                  </a:cxn>
                  <a:cxn ang="0">
                    <a:pos x="3" y="11"/>
                  </a:cxn>
                  <a:cxn ang="0">
                    <a:pos x="4" y="8"/>
                  </a:cxn>
                  <a:cxn ang="0">
                    <a:pos x="6"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1"/>
                  </a:cxn>
                  <a:cxn ang="0">
                    <a:pos x="5" y="18"/>
                  </a:cxn>
                </a:cxnLst>
                <a:rect l="0" t="0" r="r" b="b"/>
                <a:pathLst>
                  <a:path w="12" h="24">
                    <a:moveTo>
                      <a:pt x="5" y="18"/>
                    </a:moveTo>
                    <a:cubicBezTo>
                      <a:pt x="5" y="19"/>
                      <a:pt x="4" y="19"/>
                      <a:pt x="3" y="19"/>
                    </a:cubicBezTo>
                    <a:cubicBezTo>
                      <a:pt x="3" y="19"/>
                      <a:pt x="2" y="18"/>
                      <a:pt x="2" y="17"/>
                    </a:cubicBezTo>
                    <a:cubicBezTo>
                      <a:pt x="2" y="16"/>
                      <a:pt x="2" y="15"/>
                      <a:pt x="2" y="14"/>
                    </a:cubicBezTo>
                    <a:cubicBezTo>
                      <a:pt x="2" y="13"/>
                      <a:pt x="2" y="12"/>
                      <a:pt x="3" y="11"/>
                    </a:cubicBezTo>
                    <a:cubicBezTo>
                      <a:pt x="3" y="9"/>
                      <a:pt x="4" y="8"/>
                      <a:pt x="4" y="8"/>
                    </a:cubicBezTo>
                    <a:cubicBezTo>
                      <a:pt x="5" y="6"/>
                      <a:pt x="6" y="5"/>
                      <a:pt x="6" y="5"/>
                    </a:cubicBezTo>
                    <a:cubicBezTo>
                      <a:pt x="7" y="4"/>
                      <a:pt x="8" y="4"/>
                      <a:pt x="9" y="4"/>
                    </a:cubicBezTo>
                    <a:cubicBezTo>
                      <a:pt x="9" y="4"/>
                      <a:pt x="10" y="5"/>
                      <a:pt x="10" y="6"/>
                    </a:cubicBezTo>
                    <a:cubicBezTo>
                      <a:pt x="11" y="6"/>
                      <a:pt x="11" y="5"/>
                      <a:pt x="12" y="4"/>
                    </a:cubicBezTo>
                    <a:cubicBezTo>
                      <a:pt x="12" y="2"/>
                      <a:pt x="11" y="1"/>
                      <a:pt x="10" y="0"/>
                    </a:cubicBezTo>
                    <a:cubicBezTo>
                      <a:pt x="9" y="0"/>
                      <a:pt x="7" y="0"/>
                      <a:pt x="6" y="2"/>
                    </a:cubicBezTo>
                    <a:cubicBezTo>
                      <a:pt x="5" y="3"/>
                      <a:pt x="4"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458" name="Freeform 460"/>
              <p:cNvSpPr>
                <a:spLocks noEditPoints="1"/>
              </p:cNvSpPr>
              <p:nvPr/>
            </p:nvSpPr>
            <p:spPr bwMode="auto">
              <a:xfrm>
                <a:off x="3823" y="2133"/>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0"/>
                    </a:cubicBezTo>
                    <a:cubicBezTo>
                      <a:pt x="0" y="17"/>
                      <a:pt x="0" y="23"/>
                      <a:pt x="3" y="24"/>
                    </a:cubicBezTo>
                    <a:cubicBezTo>
                      <a:pt x="6" y="25"/>
                      <a:pt x="11" y="21"/>
                      <a:pt x="13" y="14"/>
                    </a:cubicBezTo>
                    <a:cubicBezTo>
                      <a:pt x="15" y="8"/>
                      <a:pt x="14" y="2"/>
                      <a:pt x="11" y="1"/>
                    </a:cubicBezTo>
                    <a:close/>
                    <a:moveTo>
                      <a:pt x="5" y="20"/>
                    </a:moveTo>
                    <a:cubicBezTo>
                      <a:pt x="3" y="19"/>
                      <a:pt x="2"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59" name="Freeform 461"/>
              <p:cNvSpPr>
                <a:spLocks/>
              </p:cNvSpPr>
              <p:nvPr/>
            </p:nvSpPr>
            <p:spPr bwMode="auto">
              <a:xfrm>
                <a:off x="3842" y="2128"/>
                <a:ext cx="6" cy="14"/>
              </a:xfrm>
              <a:custGeom>
                <a:avLst/>
                <a:gdLst/>
                <a:ahLst/>
                <a:cxnLst>
                  <a:cxn ang="0">
                    <a:pos x="4" y="0"/>
                  </a:cxn>
                  <a:cxn ang="0">
                    <a:pos x="2" y="1"/>
                  </a:cxn>
                  <a:cxn ang="0">
                    <a:pos x="1" y="5"/>
                  </a:cxn>
                  <a:cxn ang="0">
                    <a:pos x="0" y="8"/>
                  </a:cxn>
                  <a:cxn ang="0">
                    <a:pos x="0" y="10"/>
                  </a:cxn>
                  <a:cxn ang="0">
                    <a:pos x="3" y="5"/>
                  </a:cxn>
                  <a:cxn ang="0">
                    <a:pos x="4" y="0"/>
                  </a:cxn>
                </a:cxnLst>
                <a:rect l="0" t="0" r="r" b="b"/>
                <a:pathLst>
                  <a:path w="4" h="10">
                    <a:moveTo>
                      <a:pt x="4" y="0"/>
                    </a:moveTo>
                    <a:cubicBezTo>
                      <a:pt x="3" y="0"/>
                      <a:pt x="3" y="1"/>
                      <a:pt x="2" y="1"/>
                    </a:cubicBezTo>
                    <a:cubicBezTo>
                      <a:pt x="2" y="2"/>
                      <a:pt x="1" y="4"/>
                      <a:pt x="1" y="5"/>
                    </a:cubicBezTo>
                    <a:cubicBezTo>
                      <a:pt x="1" y="6"/>
                      <a:pt x="0" y="7"/>
                      <a:pt x="0" y="8"/>
                    </a:cubicBezTo>
                    <a:cubicBezTo>
                      <a:pt x="0" y="8"/>
                      <a:pt x="0" y="9"/>
                      <a:pt x="0" y="10"/>
                    </a:cubicBezTo>
                    <a:cubicBezTo>
                      <a:pt x="1" y="9"/>
                      <a:pt x="2" y="7"/>
                      <a:pt x="3" y="5"/>
                    </a:cubicBezTo>
                    <a:cubicBezTo>
                      <a:pt x="3" y="3"/>
                      <a:pt x="4" y="1"/>
                      <a:pt x="4" y="0"/>
                    </a:cubicBezTo>
                    <a:close/>
                  </a:path>
                </a:pathLst>
              </a:custGeom>
              <a:solidFill>
                <a:srgbClr val="808080"/>
              </a:solidFill>
              <a:ln w="9525">
                <a:noFill/>
                <a:round/>
                <a:headEnd/>
                <a:tailEnd/>
              </a:ln>
            </p:spPr>
            <p:txBody>
              <a:bodyPr/>
              <a:lstStyle/>
              <a:p>
                <a:endParaRPr lang="de-DE" dirty="0"/>
              </a:p>
            </p:txBody>
          </p:sp>
          <p:sp>
            <p:nvSpPr>
              <p:cNvPr id="460" name="Freeform 462"/>
              <p:cNvSpPr>
                <a:spLocks/>
              </p:cNvSpPr>
              <p:nvPr/>
            </p:nvSpPr>
            <p:spPr bwMode="auto">
              <a:xfrm>
                <a:off x="3831" y="2117"/>
                <a:ext cx="17" cy="32"/>
              </a:xfrm>
              <a:custGeom>
                <a:avLst/>
                <a:gdLst/>
                <a:ahLst/>
                <a:cxnLst>
                  <a:cxn ang="0">
                    <a:pos x="5" y="18"/>
                  </a:cxn>
                  <a:cxn ang="0">
                    <a:pos x="3" y="19"/>
                  </a:cxn>
                  <a:cxn ang="0">
                    <a:pos x="2" y="17"/>
                  </a:cxn>
                  <a:cxn ang="0">
                    <a:pos x="2" y="14"/>
                  </a:cxn>
                  <a:cxn ang="0">
                    <a:pos x="3" y="10"/>
                  </a:cxn>
                  <a:cxn ang="0">
                    <a:pos x="4" y="7"/>
                  </a:cxn>
                  <a:cxn ang="0">
                    <a:pos x="6"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5" y="18"/>
                  </a:cxn>
                </a:cxnLst>
                <a:rect l="0" t="0" r="r" b="b"/>
                <a:pathLst>
                  <a:path w="12" h="23">
                    <a:moveTo>
                      <a:pt x="5" y="18"/>
                    </a:moveTo>
                    <a:cubicBezTo>
                      <a:pt x="5" y="19"/>
                      <a:pt x="4" y="19"/>
                      <a:pt x="3" y="19"/>
                    </a:cubicBezTo>
                    <a:cubicBezTo>
                      <a:pt x="3" y="19"/>
                      <a:pt x="2" y="18"/>
                      <a:pt x="2" y="17"/>
                    </a:cubicBezTo>
                    <a:cubicBezTo>
                      <a:pt x="2" y="16"/>
                      <a:pt x="2" y="15"/>
                      <a:pt x="2" y="14"/>
                    </a:cubicBezTo>
                    <a:cubicBezTo>
                      <a:pt x="2" y="13"/>
                      <a:pt x="2" y="12"/>
                      <a:pt x="3" y="10"/>
                    </a:cubicBezTo>
                    <a:cubicBezTo>
                      <a:pt x="3" y="9"/>
                      <a:pt x="4" y="8"/>
                      <a:pt x="4" y="7"/>
                    </a:cubicBezTo>
                    <a:cubicBezTo>
                      <a:pt x="5" y="6"/>
                      <a:pt x="6" y="5"/>
                      <a:pt x="6" y="5"/>
                    </a:cubicBezTo>
                    <a:cubicBezTo>
                      <a:pt x="7" y="4"/>
                      <a:pt x="8" y="4"/>
                      <a:pt x="9" y="4"/>
                    </a:cubicBezTo>
                    <a:cubicBezTo>
                      <a:pt x="9" y="4"/>
                      <a:pt x="10" y="5"/>
                      <a:pt x="10" y="6"/>
                    </a:cubicBezTo>
                    <a:cubicBezTo>
                      <a:pt x="11" y="6"/>
                      <a:pt x="11" y="5"/>
                      <a:pt x="12" y="4"/>
                    </a:cubicBezTo>
                    <a:cubicBezTo>
                      <a:pt x="12" y="2"/>
                      <a:pt x="11" y="0"/>
                      <a:pt x="10" y="0"/>
                    </a:cubicBezTo>
                    <a:cubicBezTo>
                      <a:pt x="9" y="0"/>
                      <a:pt x="7" y="0"/>
                      <a:pt x="6" y="2"/>
                    </a:cubicBezTo>
                    <a:cubicBezTo>
                      <a:pt x="5" y="2"/>
                      <a:pt x="4" y="3"/>
                      <a:pt x="4" y="5"/>
                    </a:cubicBezTo>
                    <a:cubicBezTo>
                      <a:pt x="3" y="6"/>
                      <a:pt x="2" y="8"/>
                      <a:pt x="1" y="10"/>
                    </a:cubicBezTo>
                    <a:cubicBezTo>
                      <a:pt x="1" y="12"/>
                      <a:pt x="0" y="14"/>
                      <a:pt x="0" y="15"/>
                    </a:cubicBezTo>
                    <a:cubicBezTo>
                      <a:pt x="0" y="17"/>
                      <a:pt x="0" y="18"/>
                      <a:pt x="0" y="19"/>
                    </a:cubicBezTo>
                    <a:cubicBezTo>
                      <a:pt x="0" y="21"/>
                      <a:pt x="1" y="23"/>
                      <a:pt x="2" y="23"/>
                    </a:cubicBezTo>
                    <a:cubicBezTo>
                      <a:pt x="3" y="23"/>
                      <a:pt x="5"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461" name="Freeform 463"/>
              <p:cNvSpPr>
                <a:spLocks noEditPoints="1"/>
              </p:cNvSpPr>
              <p:nvPr/>
            </p:nvSpPr>
            <p:spPr bwMode="auto">
              <a:xfrm>
                <a:off x="3810" y="2170"/>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0"/>
                    </a:cubicBezTo>
                    <a:cubicBezTo>
                      <a:pt x="0" y="17"/>
                      <a:pt x="0" y="23"/>
                      <a:pt x="3" y="24"/>
                    </a:cubicBezTo>
                    <a:cubicBezTo>
                      <a:pt x="6" y="25"/>
                      <a:pt x="11" y="21"/>
                      <a:pt x="13" y="14"/>
                    </a:cubicBezTo>
                    <a:cubicBezTo>
                      <a:pt x="15" y="8"/>
                      <a:pt x="14" y="2"/>
                      <a:pt x="11" y="1"/>
                    </a:cubicBezTo>
                    <a:close/>
                    <a:moveTo>
                      <a:pt x="5" y="20"/>
                    </a:moveTo>
                    <a:cubicBezTo>
                      <a:pt x="3" y="19"/>
                      <a:pt x="2" y="15"/>
                      <a:pt x="4" y="11"/>
                    </a:cubicBezTo>
                    <a:cubicBezTo>
                      <a:pt x="5" y="7"/>
                      <a:pt x="8" y="4"/>
                      <a:pt x="10" y="5"/>
                    </a:cubicBezTo>
                    <a:cubicBezTo>
                      <a:pt x="12" y="5"/>
                      <a:pt x="12"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62" name="Freeform 464"/>
              <p:cNvSpPr>
                <a:spLocks/>
              </p:cNvSpPr>
              <p:nvPr/>
            </p:nvSpPr>
            <p:spPr bwMode="auto">
              <a:xfrm>
                <a:off x="3830" y="2164"/>
                <a:ext cx="5" cy="14"/>
              </a:xfrm>
              <a:custGeom>
                <a:avLst/>
                <a:gdLst/>
                <a:ahLst/>
                <a:cxnLst>
                  <a:cxn ang="0">
                    <a:pos x="4" y="0"/>
                  </a:cxn>
                  <a:cxn ang="0">
                    <a:pos x="2" y="1"/>
                  </a:cxn>
                  <a:cxn ang="0">
                    <a:pos x="1" y="5"/>
                  </a:cxn>
                  <a:cxn ang="0">
                    <a:pos x="0" y="7"/>
                  </a:cxn>
                  <a:cxn ang="0">
                    <a:pos x="0" y="10"/>
                  </a:cxn>
                  <a:cxn ang="0">
                    <a:pos x="3" y="5"/>
                  </a:cxn>
                  <a:cxn ang="0">
                    <a:pos x="4" y="0"/>
                  </a:cxn>
                </a:cxnLst>
                <a:rect l="0" t="0" r="r" b="b"/>
                <a:pathLst>
                  <a:path w="4" h="10">
                    <a:moveTo>
                      <a:pt x="4" y="0"/>
                    </a:moveTo>
                    <a:cubicBezTo>
                      <a:pt x="3" y="0"/>
                      <a:pt x="2" y="1"/>
                      <a:pt x="2" y="1"/>
                    </a:cubicBezTo>
                    <a:cubicBezTo>
                      <a:pt x="2" y="2"/>
                      <a:pt x="1" y="3"/>
                      <a:pt x="1" y="5"/>
                    </a:cubicBezTo>
                    <a:cubicBezTo>
                      <a:pt x="1" y="6"/>
                      <a:pt x="0" y="7"/>
                      <a:pt x="0" y="7"/>
                    </a:cubicBezTo>
                    <a:cubicBezTo>
                      <a:pt x="0" y="8"/>
                      <a:pt x="0" y="9"/>
                      <a:pt x="0" y="10"/>
                    </a:cubicBezTo>
                    <a:cubicBezTo>
                      <a:pt x="1" y="9"/>
                      <a:pt x="2" y="7"/>
                      <a:pt x="3" y="5"/>
                    </a:cubicBezTo>
                    <a:cubicBezTo>
                      <a:pt x="3" y="3"/>
                      <a:pt x="4" y="1"/>
                      <a:pt x="4" y="0"/>
                    </a:cubicBezTo>
                    <a:close/>
                  </a:path>
                </a:pathLst>
              </a:custGeom>
              <a:solidFill>
                <a:srgbClr val="808080"/>
              </a:solidFill>
              <a:ln w="9525">
                <a:noFill/>
                <a:round/>
                <a:headEnd/>
                <a:tailEnd/>
              </a:ln>
            </p:spPr>
            <p:txBody>
              <a:bodyPr/>
              <a:lstStyle/>
              <a:p>
                <a:endParaRPr lang="de-DE" dirty="0"/>
              </a:p>
            </p:txBody>
          </p:sp>
          <p:sp>
            <p:nvSpPr>
              <p:cNvPr id="463" name="Freeform 465"/>
              <p:cNvSpPr>
                <a:spLocks/>
              </p:cNvSpPr>
              <p:nvPr/>
            </p:nvSpPr>
            <p:spPr bwMode="auto">
              <a:xfrm>
                <a:off x="3819" y="2153"/>
                <a:ext cx="16" cy="32"/>
              </a:xfrm>
              <a:custGeom>
                <a:avLst/>
                <a:gdLst/>
                <a:ahLst/>
                <a:cxnLst>
                  <a:cxn ang="0">
                    <a:pos x="5" y="18"/>
                  </a:cxn>
                  <a:cxn ang="0">
                    <a:pos x="3" y="19"/>
                  </a:cxn>
                  <a:cxn ang="0">
                    <a:pos x="2" y="17"/>
                  </a:cxn>
                  <a:cxn ang="0">
                    <a:pos x="2" y="14"/>
                  </a:cxn>
                  <a:cxn ang="0">
                    <a:pos x="3" y="10"/>
                  </a:cxn>
                  <a:cxn ang="0">
                    <a:pos x="4" y="7"/>
                  </a:cxn>
                  <a:cxn ang="0">
                    <a:pos x="6" y="5"/>
                  </a:cxn>
                  <a:cxn ang="0">
                    <a:pos x="8"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5" y="18"/>
                  </a:cxn>
                </a:cxnLst>
                <a:rect l="0" t="0" r="r" b="b"/>
                <a:pathLst>
                  <a:path w="12" h="23">
                    <a:moveTo>
                      <a:pt x="5" y="18"/>
                    </a:moveTo>
                    <a:cubicBezTo>
                      <a:pt x="5" y="19"/>
                      <a:pt x="4" y="19"/>
                      <a:pt x="3" y="19"/>
                    </a:cubicBezTo>
                    <a:cubicBezTo>
                      <a:pt x="3" y="19"/>
                      <a:pt x="2" y="18"/>
                      <a:pt x="2" y="17"/>
                    </a:cubicBezTo>
                    <a:cubicBezTo>
                      <a:pt x="2" y="16"/>
                      <a:pt x="2" y="15"/>
                      <a:pt x="2" y="14"/>
                    </a:cubicBezTo>
                    <a:cubicBezTo>
                      <a:pt x="2" y="13"/>
                      <a:pt x="2" y="11"/>
                      <a:pt x="3" y="10"/>
                    </a:cubicBezTo>
                    <a:cubicBezTo>
                      <a:pt x="3" y="9"/>
                      <a:pt x="4" y="8"/>
                      <a:pt x="4" y="7"/>
                    </a:cubicBezTo>
                    <a:cubicBezTo>
                      <a:pt x="5" y="6"/>
                      <a:pt x="6" y="5"/>
                      <a:pt x="6" y="5"/>
                    </a:cubicBezTo>
                    <a:cubicBezTo>
                      <a:pt x="7" y="4"/>
                      <a:pt x="8" y="4"/>
                      <a:pt x="8" y="4"/>
                    </a:cubicBezTo>
                    <a:cubicBezTo>
                      <a:pt x="9" y="4"/>
                      <a:pt x="9" y="5"/>
                      <a:pt x="10" y="6"/>
                    </a:cubicBezTo>
                    <a:cubicBezTo>
                      <a:pt x="10" y="5"/>
                      <a:pt x="11" y="5"/>
                      <a:pt x="12" y="4"/>
                    </a:cubicBezTo>
                    <a:cubicBezTo>
                      <a:pt x="12" y="2"/>
                      <a:pt x="11" y="0"/>
                      <a:pt x="10" y="0"/>
                    </a:cubicBezTo>
                    <a:cubicBezTo>
                      <a:pt x="9" y="0"/>
                      <a:pt x="7" y="0"/>
                      <a:pt x="6" y="2"/>
                    </a:cubicBezTo>
                    <a:cubicBezTo>
                      <a:pt x="5" y="2"/>
                      <a:pt x="4" y="3"/>
                      <a:pt x="4" y="5"/>
                    </a:cubicBezTo>
                    <a:cubicBezTo>
                      <a:pt x="3" y="6"/>
                      <a:pt x="2" y="8"/>
                      <a:pt x="1" y="10"/>
                    </a:cubicBezTo>
                    <a:cubicBezTo>
                      <a:pt x="0" y="12"/>
                      <a:pt x="0" y="14"/>
                      <a:pt x="0" y="15"/>
                    </a:cubicBezTo>
                    <a:cubicBezTo>
                      <a:pt x="0" y="17"/>
                      <a:pt x="0" y="18"/>
                      <a:pt x="0" y="19"/>
                    </a:cubicBezTo>
                    <a:cubicBezTo>
                      <a:pt x="0" y="21"/>
                      <a:pt x="1" y="23"/>
                      <a:pt x="2" y="23"/>
                    </a:cubicBezTo>
                    <a:cubicBezTo>
                      <a:pt x="3" y="23"/>
                      <a:pt x="4"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464" name="Freeform 466"/>
              <p:cNvSpPr>
                <a:spLocks noEditPoints="1"/>
              </p:cNvSpPr>
              <p:nvPr/>
            </p:nvSpPr>
            <p:spPr bwMode="auto">
              <a:xfrm>
                <a:off x="3798" y="2206"/>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3"/>
                  </a:cxn>
                  <a:cxn ang="0">
                    <a:pos x="5" y="20"/>
                  </a:cxn>
                </a:cxnLst>
                <a:rect l="0" t="0" r="r" b="b"/>
                <a:pathLst>
                  <a:path w="15" h="25">
                    <a:moveTo>
                      <a:pt x="11" y="1"/>
                    </a:moveTo>
                    <a:cubicBezTo>
                      <a:pt x="8" y="0"/>
                      <a:pt x="4" y="4"/>
                      <a:pt x="2" y="10"/>
                    </a:cubicBezTo>
                    <a:cubicBezTo>
                      <a:pt x="0" y="17"/>
                      <a:pt x="0" y="23"/>
                      <a:pt x="3" y="24"/>
                    </a:cubicBezTo>
                    <a:cubicBezTo>
                      <a:pt x="6" y="25"/>
                      <a:pt x="11" y="20"/>
                      <a:pt x="13" y="14"/>
                    </a:cubicBezTo>
                    <a:cubicBezTo>
                      <a:pt x="15" y="8"/>
                      <a:pt x="14" y="2"/>
                      <a:pt x="11" y="1"/>
                    </a:cubicBezTo>
                    <a:close/>
                    <a:moveTo>
                      <a:pt x="5" y="20"/>
                    </a:moveTo>
                    <a:cubicBezTo>
                      <a:pt x="3" y="19"/>
                      <a:pt x="2" y="15"/>
                      <a:pt x="4" y="11"/>
                    </a:cubicBezTo>
                    <a:cubicBezTo>
                      <a:pt x="5" y="7"/>
                      <a:pt x="8" y="4"/>
                      <a:pt x="10" y="5"/>
                    </a:cubicBezTo>
                    <a:cubicBezTo>
                      <a:pt x="12" y="5"/>
                      <a:pt x="12"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65" name="Freeform 467"/>
              <p:cNvSpPr>
                <a:spLocks/>
              </p:cNvSpPr>
              <p:nvPr/>
            </p:nvSpPr>
            <p:spPr bwMode="auto">
              <a:xfrm>
                <a:off x="3817" y="2199"/>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2" y="2"/>
                      <a:pt x="2" y="2"/>
                    </a:cubicBezTo>
                    <a:cubicBezTo>
                      <a:pt x="2" y="3"/>
                      <a:pt x="1" y="4"/>
                      <a:pt x="1" y="5"/>
                    </a:cubicBezTo>
                    <a:cubicBezTo>
                      <a:pt x="1" y="7"/>
                      <a:pt x="0" y="8"/>
                      <a:pt x="0" y="8"/>
                    </a:cubicBezTo>
                    <a:cubicBezTo>
                      <a:pt x="0" y="9"/>
                      <a:pt x="0" y="10"/>
                      <a:pt x="0" y="11"/>
                    </a:cubicBezTo>
                    <a:cubicBezTo>
                      <a:pt x="1" y="10"/>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66" name="Freeform 468"/>
              <p:cNvSpPr>
                <a:spLocks/>
              </p:cNvSpPr>
              <p:nvPr/>
            </p:nvSpPr>
            <p:spPr bwMode="auto">
              <a:xfrm>
                <a:off x="3806" y="2188"/>
                <a:ext cx="17" cy="34"/>
              </a:xfrm>
              <a:custGeom>
                <a:avLst/>
                <a:gdLst/>
                <a:ahLst/>
                <a:cxnLst>
                  <a:cxn ang="0">
                    <a:pos x="5" y="19"/>
                  </a:cxn>
                  <a:cxn ang="0">
                    <a:pos x="3" y="20"/>
                  </a:cxn>
                  <a:cxn ang="0">
                    <a:pos x="2" y="18"/>
                  </a:cxn>
                  <a:cxn ang="0">
                    <a:pos x="2" y="14"/>
                  </a:cxn>
                  <a:cxn ang="0">
                    <a:pos x="3" y="11"/>
                  </a:cxn>
                  <a:cxn ang="0">
                    <a:pos x="4" y="8"/>
                  </a:cxn>
                  <a:cxn ang="0">
                    <a:pos x="6" y="5"/>
                  </a:cxn>
                  <a:cxn ang="0">
                    <a:pos x="8"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5" y="19"/>
                  </a:cxn>
                </a:cxnLst>
                <a:rect l="0" t="0" r="r" b="b"/>
                <a:pathLst>
                  <a:path w="12" h="24">
                    <a:moveTo>
                      <a:pt x="5" y="19"/>
                    </a:moveTo>
                    <a:cubicBezTo>
                      <a:pt x="5" y="20"/>
                      <a:pt x="4" y="20"/>
                      <a:pt x="3" y="20"/>
                    </a:cubicBezTo>
                    <a:cubicBezTo>
                      <a:pt x="3" y="20"/>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8" y="5"/>
                    </a:cubicBezTo>
                    <a:cubicBezTo>
                      <a:pt x="9" y="5"/>
                      <a:pt x="9" y="6"/>
                      <a:pt x="10" y="7"/>
                    </a:cubicBezTo>
                    <a:cubicBezTo>
                      <a:pt x="10" y="6"/>
                      <a:pt x="11" y="6"/>
                      <a:pt x="12" y="5"/>
                    </a:cubicBezTo>
                    <a:cubicBezTo>
                      <a:pt x="12" y="3"/>
                      <a:pt x="11" y="1"/>
                      <a:pt x="10" y="1"/>
                    </a:cubicBezTo>
                    <a:cubicBezTo>
                      <a:pt x="9" y="0"/>
                      <a:pt x="7" y="1"/>
                      <a:pt x="6" y="2"/>
                    </a:cubicBezTo>
                    <a:cubicBezTo>
                      <a:pt x="5" y="3"/>
                      <a:pt x="4" y="4"/>
                      <a:pt x="4" y="5"/>
                    </a:cubicBezTo>
                    <a:cubicBezTo>
                      <a:pt x="3" y="7"/>
                      <a:pt x="2" y="9"/>
                      <a:pt x="1" y="11"/>
                    </a:cubicBezTo>
                    <a:cubicBezTo>
                      <a:pt x="0" y="13"/>
                      <a:pt x="0" y="14"/>
                      <a:pt x="0" y="16"/>
                    </a:cubicBezTo>
                    <a:cubicBezTo>
                      <a:pt x="0" y="18"/>
                      <a:pt x="0" y="19"/>
                      <a:pt x="0" y="20"/>
                    </a:cubicBezTo>
                    <a:cubicBezTo>
                      <a:pt x="0" y="22"/>
                      <a:pt x="1" y="23"/>
                      <a:pt x="2" y="24"/>
                    </a:cubicBezTo>
                    <a:cubicBezTo>
                      <a:pt x="3" y="24"/>
                      <a:pt x="4"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467" name="Freeform 469"/>
              <p:cNvSpPr>
                <a:spLocks noEditPoints="1"/>
              </p:cNvSpPr>
              <p:nvPr/>
            </p:nvSpPr>
            <p:spPr bwMode="auto">
              <a:xfrm>
                <a:off x="3784" y="2243"/>
                <a:ext cx="22" cy="35"/>
              </a:xfrm>
              <a:custGeom>
                <a:avLst/>
                <a:gdLst/>
                <a:ahLst/>
                <a:cxnLst>
                  <a:cxn ang="0">
                    <a:pos x="12" y="1"/>
                  </a:cxn>
                  <a:cxn ang="0">
                    <a:pos x="3" y="10"/>
                  </a:cxn>
                  <a:cxn ang="0">
                    <a:pos x="4" y="24"/>
                  </a:cxn>
                  <a:cxn ang="0">
                    <a:pos x="14" y="14"/>
                  </a:cxn>
                  <a:cxn ang="0">
                    <a:pos x="12" y="1"/>
                  </a:cxn>
                  <a:cxn ang="0">
                    <a:pos x="6" y="20"/>
                  </a:cxn>
                  <a:cxn ang="0">
                    <a:pos x="5" y="11"/>
                  </a:cxn>
                  <a:cxn ang="0">
                    <a:pos x="11" y="5"/>
                  </a:cxn>
                  <a:cxn ang="0">
                    <a:pos x="12" y="13"/>
                  </a:cxn>
                  <a:cxn ang="0">
                    <a:pos x="6" y="20"/>
                  </a:cxn>
                </a:cxnLst>
                <a:rect l="0" t="0" r="r" b="b"/>
                <a:pathLst>
                  <a:path w="16" h="25">
                    <a:moveTo>
                      <a:pt x="12" y="1"/>
                    </a:moveTo>
                    <a:cubicBezTo>
                      <a:pt x="9" y="0"/>
                      <a:pt x="5" y="4"/>
                      <a:pt x="3" y="10"/>
                    </a:cubicBezTo>
                    <a:cubicBezTo>
                      <a:pt x="0" y="16"/>
                      <a:pt x="1" y="22"/>
                      <a:pt x="4" y="24"/>
                    </a:cubicBezTo>
                    <a:cubicBezTo>
                      <a:pt x="7" y="25"/>
                      <a:pt x="12" y="20"/>
                      <a:pt x="14" y="14"/>
                    </a:cubicBezTo>
                    <a:cubicBezTo>
                      <a:pt x="16" y="8"/>
                      <a:pt x="15" y="2"/>
                      <a:pt x="12" y="1"/>
                    </a:cubicBezTo>
                    <a:close/>
                    <a:moveTo>
                      <a:pt x="6" y="20"/>
                    </a:moveTo>
                    <a:cubicBezTo>
                      <a:pt x="4" y="19"/>
                      <a:pt x="3" y="15"/>
                      <a:pt x="5" y="11"/>
                    </a:cubicBezTo>
                    <a:cubicBezTo>
                      <a:pt x="6" y="7"/>
                      <a:pt x="9" y="4"/>
                      <a:pt x="11" y="5"/>
                    </a:cubicBezTo>
                    <a:cubicBezTo>
                      <a:pt x="13" y="5"/>
                      <a:pt x="13" y="9"/>
                      <a:pt x="12" y="13"/>
                    </a:cubicBezTo>
                    <a:cubicBezTo>
                      <a:pt x="10" y="18"/>
                      <a:pt x="8" y="20"/>
                      <a:pt x="6" y="20"/>
                    </a:cubicBezTo>
                    <a:close/>
                  </a:path>
                </a:pathLst>
              </a:custGeom>
              <a:solidFill>
                <a:srgbClr val="B3B3B3"/>
              </a:solidFill>
              <a:ln w="9525">
                <a:noFill/>
                <a:round/>
                <a:headEnd/>
                <a:tailEnd/>
              </a:ln>
            </p:spPr>
            <p:txBody>
              <a:bodyPr/>
              <a:lstStyle/>
              <a:p>
                <a:endParaRPr lang="de-DE" dirty="0"/>
              </a:p>
            </p:txBody>
          </p:sp>
          <p:sp>
            <p:nvSpPr>
              <p:cNvPr id="468" name="Freeform 470"/>
              <p:cNvSpPr>
                <a:spLocks/>
              </p:cNvSpPr>
              <p:nvPr/>
            </p:nvSpPr>
            <p:spPr bwMode="auto">
              <a:xfrm>
                <a:off x="3805" y="2236"/>
                <a:ext cx="5" cy="15"/>
              </a:xfrm>
              <a:custGeom>
                <a:avLst/>
                <a:gdLst/>
                <a:ahLst/>
                <a:cxnLst>
                  <a:cxn ang="0">
                    <a:pos x="4" y="0"/>
                  </a:cxn>
                  <a:cxn ang="0">
                    <a:pos x="2" y="2"/>
                  </a:cxn>
                  <a:cxn ang="0">
                    <a:pos x="1" y="5"/>
                  </a:cxn>
                  <a:cxn ang="0">
                    <a:pos x="0" y="8"/>
                  </a:cxn>
                  <a:cxn ang="0">
                    <a:pos x="0" y="11"/>
                  </a:cxn>
                  <a:cxn ang="0">
                    <a:pos x="2" y="6"/>
                  </a:cxn>
                  <a:cxn ang="0">
                    <a:pos x="4" y="0"/>
                  </a:cxn>
                </a:cxnLst>
                <a:rect l="0" t="0" r="r" b="b"/>
                <a:pathLst>
                  <a:path w="4" h="11">
                    <a:moveTo>
                      <a:pt x="4" y="0"/>
                    </a:moveTo>
                    <a:cubicBezTo>
                      <a:pt x="3" y="1"/>
                      <a:pt x="2" y="2"/>
                      <a:pt x="2" y="2"/>
                    </a:cubicBezTo>
                    <a:cubicBezTo>
                      <a:pt x="2" y="3"/>
                      <a:pt x="1" y="4"/>
                      <a:pt x="1" y="5"/>
                    </a:cubicBezTo>
                    <a:cubicBezTo>
                      <a:pt x="0" y="6"/>
                      <a:pt x="0" y="7"/>
                      <a:pt x="0" y="8"/>
                    </a:cubicBezTo>
                    <a:cubicBezTo>
                      <a:pt x="0" y="9"/>
                      <a:pt x="0" y="10"/>
                      <a:pt x="0" y="11"/>
                    </a:cubicBezTo>
                    <a:cubicBezTo>
                      <a:pt x="1" y="9"/>
                      <a:pt x="2" y="8"/>
                      <a:pt x="2"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69" name="Freeform 471"/>
              <p:cNvSpPr>
                <a:spLocks/>
              </p:cNvSpPr>
              <p:nvPr/>
            </p:nvSpPr>
            <p:spPr bwMode="auto">
              <a:xfrm>
                <a:off x="3793" y="2224"/>
                <a:ext cx="17" cy="34"/>
              </a:xfrm>
              <a:custGeom>
                <a:avLst/>
                <a:gdLst/>
                <a:ahLst/>
                <a:cxnLst>
                  <a:cxn ang="0">
                    <a:pos x="5" y="19"/>
                  </a:cxn>
                  <a:cxn ang="0">
                    <a:pos x="3" y="20"/>
                  </a:cxn>
                  <a:cxn ang="0">
                    <a:pos x="2" y="18"/>
                  </a:cxn>
                  <a:cxn ang="0">
                    <a:pos x="2" y="14"/>
                  </a:cxn>
                  <a:cxn ang="0">
                    <a:pos x="3" y="11"/>
                  </a:cxn>
                  <a:cxn ang="0">
                    <a:pos x="4" y="8"/>
                  </a:cxn>
                  <a:cxn ang="0">
                    <a:pos x="6" y="5"/>
                  </a:cxn>
                  <a:cxn ang="0">
                    <a:pos x="8"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5" y="19"/>
                  </a:cxn>
                </a:cxnLst>
                <a:rect l="0" t="0" r="r" b="b"/>
                <a:pathLst>
                  <a:path w="12" h="24">
                    <a:moveTo>
                      <a:pt x="5" y="19"/>
                    </a:moveTo>
                    <a:cubicBezTo>
                      <a:pt x="5" y="20"/>
                      <a:pt x="4" y="20"/>
                      <a:pt x="3" y="20"/>
                    </a:cubicBezTo>
                    <a:cubicBezTo>
                      <a:pt x="2" y="20"/>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8" y="5"/>
                    </a:cubicBezTo>
                    <a:cubicBezTo>
                      <a:pt x="9" y="5"/>
                      <a:pt x="9" y="6"/>
                      <a:pt x="10" y="7"/>
                    </a:cubicBezTo>
                    <a:cubicBezTo>
                      <a:pt x="10" y="6"/>
                      <a:pt x="11" y="5"/>
                      <a:pt x="12" y="5"/>
                    </a:cubicBezTo>
                    <a:cubicBezTo>
                      <a:pt x="12" y="3"/>
                      <a:pt x="11" y="1"/>
                      <a:pt x="10" y="1"/>
                    </a:cubicBezTo>
                    <a:cubicBezTo>
                      <a:pt x="9" y="0"/>
                      <a:pt x="7" y="1"/>
                      <a:pt x="6" y="2"/>
                    </a:cubicBezTo>
                    <a:cubicBezTo>
                      <a:pt x="5" y="3"/>
                      <a:pt x="4" y="4"/>
                      <a:pt x="4" y="5"/>
                    </a:cubicBezTo>
                    <a:cubicBezTo>
                      <a:pt x="3" y="7"/>
                      <a:pt x="2" y="9"/>
                      <a:pt x="1" y="11"/>
                    </a:cubicBezTo>
                    <a:cubicBezTo>
                      <a:pt x="0" y="12"/>
                      <a:pt x="0" y="14"/>
                      <a:pt x="0" y="16"/>
                    </a:cubicBezTo>
                    <a:cubicBezTo>
                      <a:pt x="0" y="18"/>
                      <a:pt x="0" y="19"/>
                      <a:pt x="0" y="20"/>
                    </a:cubicBezTo>
                    <a:cubicBezTo>
                      <a:pt x="0" y="22"/>
                      <a:pt x="1" y="23"/>
                      <a:pt x="2" y="24"/>
                    </a:cubicBezTo>
                    <a:cubicBezTo>
                      <a:pt x="3" y="24"/>
                      <a:pt x="4"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470" name="Freeform 472"/>
              <p:cNvSpPr>
                <a:spLocks noEditPoints="1"/>
              </p:cNvSpPr>
              <p:nvPr/>
            </p:nvSpPr>
            <p:spPr bwMode="auto">
              <a:xfrm>
                <a:off x="3771" y="2278"/>
                <a:ext cx="22" cy="35"/>
              </a:xfrm>
              <a:custGeom>
                <a:avLst/>
                <a:gdLst/>
                <a:ahLst/>
                <a:cxnLst>
                  <a:cxn ang="0">
                    <a:pos x="12" y="1"/>
                  </a:cxn>
                  <a:cxn ang="0">
                    <a:pos x="3" y="11"/>
                  </a:cxn>
                  <a:cxn ang="0">
                    <a:pos x="4" y="24"/>
                  </a:cxn>
                  <a:cxn ang="0">
                    <a:pos x="14" y="15"/>
                  </a:cxn>
                  <a:cxn ang="0">
                    <a:pos x="12" y="1"/>
                  </a:cxn>
                  <a:cxn ang="0">
                    <a:pos x="6" y="20"/>
                  </a:cxn>
                  <a:cxn ang="0">
                    <a:pos x="5" y="12"/>
                  </a:cxn>
                  <a:cxn ang="0">
                    <a:pos x="11" y="5"/>
                  </a:cxn>
                  <a:cxn ang="0">
                    <a:pos x="12" y="14"/>
                  </a:cxn>
                  <a:cxn ang="0">
                    <a:pos x="6" y="20"/>
                  </a:cxn>
                </a:cxnLst>
                <a:rect l="0" t="0" r="r" b="b"/>
                <a:pathLst>
                  <a:path w="16" h="25">
                    <a:moveTo>
                      <a:pt x="12" y="1"/>
                    </a:moveTo>
                    <a:cubicBezTo>
                      <a:pt x="9" y="0"/>
                      <a:pt x="5" y="5"/>
                      <a:pt x="3" y="11"/>
                    </a:cubicBezTo>
                    <a:cubicBezTo>
                      <a:pt x="0" y="17"/>
                      <a:pt x="1" y="23"/>
                      <a:pt x="4" y="24"/>
                    </a:cubicBezTo>
                    <a:cubicBezTo>
                      <a:pt x="7" y="25"/>
                      <a:pt x="12" y="21"/>
                      <a:pt x="14" y="15"/>
                    </a:cubicBezTo>
                    <a:cubicBezTo>
                      <a:pt x="16" y="9"/>
                      <a:pt x="15" y="3"/>
                      <a:pt x="12" y="1"/>
                    </a:cubicBezTo>
                    <a:close/>
                    <a:moveTo>
                      <a:pt x="6" y="20"/>
                    </a:moveTo>
                    <a:cubicBezTo>
                      <a:pt x="4" y="20"/>
                      <a:pt x="3" y="16"/>
                      <a:pt x="5" y="12"/>
                    </a:cubicBezTo>
                    <a:cubicBezTo>
                      <a:pt x="6" y="7"/>
                      <a:pt x="9" y="5"/>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471" name="Freeform 473"/>
              <p:cNvSpPr>
                <a:spLocks/>
              </p:cNvSpPr>
              <p:nvPr/>
            </p:nvSpPr>
            <p:spPr bwMode="auto">
              <a:xfrm>
                <a:off x="3792" y="2272"/>
                <a:ext cx="6" cy="15"/>
              </a:xfrm>
              <a:custGeom>
                <a:avLst/>
                <a:gdLst/>
                <a:ahLst/>
                <a:cxnLst>
                  <a:cxn ang="0">
                    <a:pos x="4" y="0"/>
                  </a:cxn>
                  <a:cxn ang="0">
                    <a:pos x="2" y="2"/>
                  </a:cxn>
                  <a:cxn ang="0">
                    <a:pos x="1" y="5"/>
                  </a:cxn>
                  <a:cxn ang="0">
                    <a:pos x="0" y="8"/>
                  </a:cxn>
                  <a:cxn ang="0">
                    <a:pos x="0" y="11"/>
                  </a:cxn>
                  <a:cxn ang="0">
                    <a:pos x="2" y="6"/>
                  </a:cxn>
                  <a:cxn ang="0">
                    <a:pos x="4" y="0"/>
                  </a:cxn>
                </a:cxnLst>
                <a:rect l="0" t="0" r="r" b="b"/>
                <a:pathLst>
                  <a:path w="4" h="11">
                    <a:moveTo>
                      <a:pt x="4" y="0"/>
                    </a:moveTo>
                    <a:cubicBezTo>
                      <a:pt x="3" y="1"/>
                      <a:pt x="2" y="2"/>
                      <a:pt x="2" y="2"/>
                    </a:cubicBezTo>
                    <a:cubicBezTo>
                      <a:pt x="2" y="3"/>
                      <a:pt x="1" y="4"/>
                      <a:pt x="1" y="5"/>
                    </a:cubicBezTo>
                    <a:cubicBezTo>
                      <a:pt x="0" y="6"/>
                      <a:pt x="0" y="7"/>
                      <a:pt x="0" y="8"/>
                    </a:cubicBezTo>
                    <a:cubicBezTo>
                      <a:pt x="0" y="9"/>
                      <a:pt x="0" y="10"/>
                      <a:pt x="0" y="11"/>
                    </a:cubicBezTo>
                    <a:cubicBezTo>
                      <a:pt x="1" y="9"/>
                      <a:pt x="2" y="8"/>
                      <a:pt x="2"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72" name="Freeform 474"/>
              <p:cNvSpPr>
                <a:spLocks/>
              </p:cNvSpPr>
              <p:nvPr/>
            </p:nvSpPr>
            <p:spPr bwMode="auto">
              <a:xfrm>
                <a:off x="3781" y="2261"/>
                <a:ext cx="17" cy="33"/>
              </a:xfrm>
              <a:custGeom>
                <a:avLst/>
                <a:gdLst/>
                <a:ahLst/>
                <a:cxnLst>
                  <a:cxn ang="0">
                    <a:pos x="5" y="19"/>
                  </a:cxn>
                  <a:cxn ang="0">
                    <a:pos x="3" y="20"/>
                  </a:cxn>
                  <a:cxn ang="0">
                    <a:pos x="2" y="18"/>
                  </a:cxn>
                  <a:cxn ang="0">
                    <a:pos x="2" y="14"/>
                  </a:cxn>
                  <a:cxn ang="0">
                    <a:pos x="3" y="11"/>
                  </a:cxn>
                  <a:cxn ang="0">
                    <a:pos x="4" y="8"/>
                  </a:cxn>
                  <a:cxn ang="0">
                    <a:pos x="6" y="5"/>
                  </a:cxn>
                  <a:cxn ang="0">
                    <a:pos x="8" y="4"/>
                  </a:cxn>
                  <a:cxn ang="0">
                    <a:pos x="10" y="6"/>
                  </a:cxn>
                  <a:cxn ang="0">
                    <a:pos x="12" y="4"/>
                  </a:cxn>
                  <a:cxn ang="0">
                    <a:pos x="10" y="1"/>
                  </a:cxn>
                  <a:cxn ang="0">
                    <a:pos x="6" y="2"/>
                  </a:cxn>
                  <a:cxn ang="0">
                    <a:pos x="4" y="5"/>
                  </a:cxn>
                  <a:cxn ang="0">
                    <a:pos x="1" y="10"/>
                  </a:cxn>
                  <a:cxn ang="0">
                    <a:pos x="0" y="16"/>
                  </a:cxn>
                  <a:cxn ang="0">
                    <a:pos x="0" y="20"/>
                  </a:cxn>
                  <a:cxn ang="0">
                    <a:pos x="2" y="23"/>
                  </a:cxn>
                  <a:cxn ang="0">
                    <a:pos x="6" y="22"/>
                  </a:cxn>
                  <a:cxn ang="0">
                    <a:pos x="5" y="19"/>
                  </a:cxn>
                </a:cxnLst>
                <a:rect l="0" t="0" r="r" b="b"/>
                <a:pathLst>
                  <a:path w="12" h="24">
                    <a:moveTo>
                      <a:pt x="5" y="19"/>
                    </a:moveTo>
                    <a:cubicBezTo>
                      <a:pt x="5" y="19"/>
                      <a:pt x="4" y="20"/>
                      <a:pt x="3" y="20"/>
                    </a:cubicBezTo>
                    <a:cubicBezTo>
                      <a:pt x="3" y="19"/>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8" y="4"/>
                    </a:cubicBezTo>
                    <a:cubicBezTo>
                      <a:pt x="9" y="5"/>
                      <a:pt x="9" y="5"/>
                      <a:pt x="10" y="6"/>
                    </a:cubicBezTo>
                    <a:cubicBezTo>
                      <a:pt x="10" y="6"/>
                      <a:pt x="11" y="5"/>
                      <a:pt x="12" y="4"/>
                    </a:cubicBezTo>
                    <a:cubicBezTo>
                      <a:pt x="12" y="2"/>
                      <a:pt x="11" y="1"/>
                      <a:pt x="10" y="1"/>
                    </a:cubicBezTo>
                    <a:cubicBezTo>
                      <a:pt x="9" y="0"/>
                      <a:pt x="7" y="1"/>
                      <a:pt x="6" y="2"/>
                    </a:cubicBezTo>
                    <a:cubicBezTo>
                      <a:pt x="5" y="3"/>
                      <a:pt x="4" y="4"/>
                      <a:pt x="4" y="5"/>
                    </a:cubicBezTo>
                    <a:cubicBezTo>
                      <a:pt x="3" y="7"/>
                      <a:pt x="2" y="8"/>
                      <a:pt x="1" y="10"/>
                    </a:cubicBezTo>
                    <a:cubicBezTo>
                      <a:pt x="0" y="12"/>
                      <a:pt x="0" y="14"/>
                      <a:pt x="0" y="16"/>
                    </a:cubicBezTo>
                    <a:cubicBezTo>
                      <a:pt x="0" y="17"/>
                      <a:pt x="0" y="19"/>
                      <a:pt x="0" y="20"/>
                    </a:cubicBezTo>
                    <a:cubicBezTo>
                      <a:pt x="0" y="22"/>
                      <a:pt x="1" y="23"/>
                      <a:pt x="2" y="23"/>
                    </a:cubicBezTo>
                    <a:cubicBezTo>
                      <a:pt x="3" y="24"/>
                      <a:pt x="4"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473" name="Freeform 475"/>
              <p:cNvSpPr>
                <a:spLocks noEditPoints="1"/>
              </p:cNvSpPr>
              <p:nvPr/>
            </p:nvSpPr>
            <p:spPr bwMode="auto">
              <a:xfrm>
                <a:off x="3758" y="2314"/>
                <a:ext cx="23" cy="35"/>
              </a:xfrm>
              <a:custGeom>
                <a:avLst/>
                <a:gdLst/>
                <a:ahLst/>
                <a:cxnLst>
                  <a:cxn ang="0">
                    <a:pos x="12" y="1"/>
                  </a:cxn>
                  <a:cxn ang="0">
                    <a:pos x="3" y="11"/>
                  </a:cxn>
                  <a:cxn ang="0">
                    <a:pos x="4" y="24"/>
                  </a:cxn>
                  <a:cxn ang="0">
                    <a:pos x="14" y="15"/>
                  </a:cxn>
                  <a:cxn ang="0">
                    <a:pos x="12" y="1"/>
                  </a:cxn>
                  <a:cxn ang="0">
                    <a:pos x="6" y="20"/>
                  </a:cxn>
                  <a:cxn ang="0">
                    <a:pos x="5" y="12"/>
                  </a:cxn>
                  <a:cxn ang="0">
                    <a:pos x="11" y="5"/>
                  </a:cxn>
                  <a:cxn ang="0">
                    <a:pos x="12" y="14"/>
                  </a:cxn>
                  <a:cxn ang="0">
                    <a:pos x="6" y="20"/>
                  </a:cxn>
                </a:cxnLst>
                <a:rect l="0" t="0" r="r" b="b"/>
                <a:pathLst>
                  <a:path w="16" h="25">
                    <a:moveTo>
                      <a:pt x="12" y="1"/>
                    </a:moveTo>
                    <a:cubicBezTo>
                      <a:pt x="9" y="0"/>
                      <a:pt x="5" y="5"/>
                      <a:pt x="3" y="11"/>
                    </a:cubicBezTo>
                    <a:cubicBezTo>
                      <a:pt x="0" y="17"/>
                      <a:pt x="1" y="23"/>
                      <a:pt x="4" y="24"/>
                    </a:cubicBezTo>
                    <a:cubicBezTo>
                      <a:pt x="7" y="25"/>
                      <a:pt x="12" y="21"/>
                      <a:pt x="14" y="15"/>
                    </a:cubicBezTo>
                    <a:cubicBezTo>
                      <a:pt x="16" y="8"/>
                      <a:pt x="15" y="2"/>
                      <a:pt x="12" y="1"/>
                    </a:cubicBezTo>
                    <a:close/>
                    <a:moveTo>
                      <a:pt x="6" y="20"/>
                    </a:moveTo>
                    <a:cubicBezTo>
                      <a:pt x="4" y="20"/>
                      <a:pt x="3" y="16"/>
                      <a:pt x="5" y="12"/>
                    </a:cubicBezTo>
                    <a:cubicBezTo>
                      <a:pt x="6" y="7"/>
                      <a:pt x="9" y="5"/>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474" name="Freeform 476"/>
              <p:cNvSpPr>
                <a:spLocks/>
              </p:cNvSpPr>
              <p:nvPr/>
            </p:nvSpPr>
            <p:spPr bwMode="auto">
              <a:xfrm>
                <a:off x="3778" y="2308"/>
                <a:ext cx="7" cy="16"/>
              </a:xfrm>
              <a:custGeom>
                <a:avLst/>
                <a:gdLst/>
                <a:ahLst/>
                <a:cxnLst>
                  <a:cxn ang="0">
                    <a:pos x="5" y="0"/>
                  </a:cxn>
                  <a:cxn ang="0">
                    <a:pos x="3" y="2"/>
                  </a:cxn>
                  <a:cxn ang="0">
                    <a:pos x="2" y="5"/>
                  </a:cxn>
                  <a:cxn ang="0">
                    <a:pos x="0" y="8"/>
                  </a:cxn>
                  <a:cxn ang="0">
                    <a:pos x="1" y="11"/>
                  </a:cxn>
                  <a:cxn ang="0">
                    <a:pos x="3" y="6"/>
                  </a:cxn>
                  <a:cxn ang="0">
                    <a:pos x="5" y="0"/>
                  </a:cxn>
                </a:cxnLst>
                <a:rect l="0" t="0" r="r" b="b"/>
                <a:pathLst>
                  <a:path w="5" h="11">
                    <a:moveTo>
                      <a:pt x="5" y="0"/>
                    </a:moveTo>
                    <a:cubicBezTo>
                      <a:pt x="4" y="1"/>
                      <a:pt x="3" y="1"/>
                      <a:pt x="3" y="2"/>
                    </a:cubicBezTo>
                    <a:cubicBezTo>
                      <a:pt x="2" y="3"/>
                      <a:pt x="2" y="4"/>
                      <a:pt x="2" y="5"/>
                    </a:cubicBezTo>
                    <a:cubicBezTo>
                      <a:pt x="1" y="6"/>
                      <a:pt x="1" y="7"/>
                      <a:pt x="0" y="8"/>
                    </a:cubicBezTo>
                    <a:cubicBezTo>
                      <a:pt x="1" y="9"/>
                      <a:pt x="1" y="10"/>
                      <a:pt x="1" y="11"/>
                    </a:cubicBezTo>
                    <a:cubicBezTo>
                      <a:pt x="2" y="9"/>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475" name="Freeform 477"/>
              <p:cNvSpPr>
                <a:spLocks/>
              </p:cNvSpPr>
              <p:nvPr/>
            </p:nvSpPr>
            <p:spPr bwMode="auto">
              <a:xfrm>
                <a:off x="3767" y="2297"/>
                <a:ext cx="18" cy="34"/>
              </a:xfrm>
              <a:custGeom>
                <a:avLst/>
                <a:gdLst/>
                <a:ahLst/>
                <a:cxnLst>
                  <a:cxn ang="0">
                    <a:pos x="6" y="19"/>
                  </a:cxn>
                  <a:cxn ang="0">
                    <a:pos x="4" y="20"/>
                  </a:cxn>
                  <a:cxn ang="0">
                    <a:pos x="3" y="18"/>
                  </a:cxn>
                  <a:cxn ang="0">
                    <a:pos x="3" y="14"/>
                  </a:cxn>
                  <a:cxn ang="0">
                    <a:pos x="4" y="11"/>
                  </a:cxn>
                  <a:cxn ang="0">
                    <a:pos x="5" y="8"/>
                  </a:cxn>
                  <a:cxn ang="0">
                    <a:pos x="7" y="5"/>
                  </a:cxn>
                  <a:cxn ang="0">
                    <a:pos x="9" y="4"/>
                  </a:cxn>
                  <a:cxn ang="0">
                    <a:pos x="11" y="6"/>
                  </a:cxn>
                  <a:cxn ang="0">
                    <a:pos x="13" y="4"/>
                  </a:cxn>
                  <a:cxn ang="0">
                    <a:pos x="11" y="0"/>
                  </a:cxn>
                  <a:cxn ang="0">
                    <a:pos x="7" y="2"/>
                  </a:cxn>
                  <a:cxn ang="0">
                    <a:pos x="4" y="5"/>
                  </a:cxn>
                  <a:cxn ang="0">
                    <a:pos x="2" y="10"/>
                  </a:cxn>
                  <a:cxn ang="0">
                    <a:pos x="1" y="16"/>
                  </a:cxn>
                  <a:cxn ang="0">
                    <a:pos x="1" y="20"/>
                  </a:cxn>
                  <a:cxn ang="0">
                    <a:pos x="3" y="23"/>
                  </a:cxn>
                  <a:cxn ang="0">
                    <a:pos x="7" y="22"/>
                  </a:cxn>
                  <a:cxn ang="0">
                    <a:pos x="6" y="19"/>
                  </a:cxn>
                </a:cxnLst>
                <a:rect l="0" t="0" r="r" b="b"/>
                <a:pathLst>
                  <a:path w="13" h="24">
                    <a:moveTo>
                      <a:pt x="6" y="19"/>
                    </a:moveTo>
                    <a:cubicBezTo>
                      <a:pt x="5" y="19"/>
                      <a:pt x="5" y="20"/>
                      <a:pt x="4" y="20"/>
                    </a:cubicBezTo>
                    <a:cubicBezTo>
                      <a:pt x="3" y="19"/>
                      <a:pt x="3" y="19"/>
                      <a:pt x="3" y="18"/>
                    </a:cubicBezTo>
                    <a:cubicBezTo>
                      <a:pt x="3" y="17"/>
                      <a:pt x="3" y="15"/>
                      <a:pt x="3" y="14"/>
                    </a:cubicBezTo>
                    <a:cubicBezTo>
                      <a:pt x="3" y="13"/>
                      <a:pt x="3" y="12"/>
                      <a:pt x="4" y="11"/>
                    </a:cubicBezTo>
                    <a:cubicBezTo>
                      <a:pt x="4" y="10"/>
                      <a:pt x="4" y="9"/>
                      <a:pt x="5" y="8"/>
                    </a:cubicBezTo>
                    <a:cubicBezTo>
                      <a:pt x="6" y="7"/>
                      <a:pt x="6" y="6"/>
                      <a:pt x="7" y="5"/>
                    </a:cubicBezTo>
                    <a:cubicBezTo>
                      <a:pt x="8" y="5"/>
                      <a:pt x="9" y="4"/>
                      <a:pt x="9" y="4"/>
                    </a:cubicBezTo>
                    <a:cubicBezTo>
                      <a:pt x="10" y="5"/>
                      <a:pt x="10" y="5"/>
                      <a:pt x="11" y="6"/>
                    </a:cubicBezTo>
                    <a:cubicBezTo>
                      <a:pt x="11" y="6"/>
                      <a:pt x="12" y="5"/>
                      <a:pt x="13" y="4"/>
                    </a:cubicBezTo>
                    <a:cubicBezTo>
                      <a:pt x="13" y="2"/>
                      <a:pt x="12" y="1"/>
                      <a:pt x="11" y="0"/>
                    </a:cubicBezTo>
                    <a:cubicBezTo>
                      <a:pt x="10" y="0"/>
                      <a:pt x="8" y="1"/>
                      <a:pt x="7" y="2"/>
                    </a:cubicBezTo>
                    <a:cubicBezTo>
                      <a:pt x="6" y="3"/>
                      <a:pt x="5" y="4"/>
                      <a:pt x="4" y="5"/>
                    </a:cubicBezTo>
                    <a:cubicBezTo>
                      <a:pt x="4" y="7"/>
                      <a:pt x="3" y="8"/>
                      <a:pt x="2" y="10"/>
                    </a:cubicBezTo>
                    <a:cubicBezTo>
                      <a:pt x="1" y="12"/>
                      <a:pt x="1" y="14"/>
                      <a:pt x="1" y="16"/>
                    </a:cubicBezTo>
                    <a:cubicBezTo>
                      <a:pt x="1" y="17"/>
                      <a:pt x="0" y="19"/>
                      <a:pt x="1" y="20"/>
                    </a:cubicBezTo>
                    <a:cubicBezTo>
                      <a:pt x="1" y="22"/>
                      <a:pt x="2" y="23"/>
                      <a:pt x="3" y="23"/>
                    </a:cubicBezTo>
                    <a:cubicBezTo>
                      <a:pt x="4" y="24"/>
                      <a:pt x="5" y="23"/>
                      <a:pt x="7" y="22"/>
                    </a:cubicBezTo>
                    <a:cubicBezTo>
                      <a:pt x="7" y="21"/>
                      <a:pt x="7" y="20"/>
                      <a:pt x="6" y="19"/>
                    </a:cubicBezTo>
                    <a:close/>
                  </a:path>
                </a:pathLst>
              </a:custGeom>
              <a:solidFill>
                <a:srgbClr val="808080"/>
              </a:solidFill>
              <a:ln w="9525">
                <a:noFill/>
                <a:round/>
                <a:headEnd/>
                <a:tailEnd/>
              </a:ln>
            </p:spPr>
            <p:txBody>
              <a:bodyPr/>
              <a:lstStyle/>
              <a:p>
                <a:endParaRPr lang="de-DE" dirty="0"/>
              </a:p>
            </p:txBody>
          </p:sp>
          <p:sp>
            <p:nvSpPr>
              <p:cNvPr id="476" name="Freeform 478"/>
              <p:cNvSpPr>
                <a:spLocks noEditPoints="1"/>
              </p:cNvSpPr>
              <p:nvPr/>
            </p:nvSpPr>
            <p:spPr bwMode="auto">
              <a:xfrm>
                <a:off x="3746" y="2350"/>
                <a:ext cx="22" cy="35"/>
              </a:xfrm>
              <a:custGeom>
                <a:avLst/>
                <a:gdLst/>
                <a:ahLst/>
                <a:cxnLst>
                  <a:cxn ang="0">
                    <a:pos x="12" y="1"/>
                  </a:cxn>
                  <a:cxn ang="0">
                    <a:pos x="3" y="11"/>
                  </a:cxn>
                  <a:cxn ang="0">
                    <a:pos x="4" y="24"/>
                  </a:cxn>
                  <a:cxn ang="0">
                    <a:pos x="14" y="15"/>
                  </a:cxn>
                  <a:cxn ang="0">
                    <a:pos x="12" y="1"/>
                  </a:cxn>
                  <a:cxn ang="0">
                    <a:pos x="6" y="20"/>
                  </a:cxn>
                  <a:cxn ang="0">
                    <a:pos x="5" y="11"/>
                  </a:cxn>
                  <a:cxn ang="0">
                    <a:pos x="11" y="5"/>
                  </a:cxn>
                  <a:cxn ang="0">
                    <a:pos x="12" y="14"/>
                  </a:cxn>
                  <a:cxn ang="0">
                    <a:pos x="6" y="20"/>
                  </a:cxn>
                </a:cxnLst>
                <a:rect l="0" t="0" r="r" b="b"/>
                <a:pathLst>
                  <a:path w="16" h="25">
                    <a:moveTo>
                      <a:pt x="12" y="1"/>
                    </a:moveTo>
                    <a:cubicBezTo>
                      <a:pt x="9" y="0"/>
                      <a:pt x="5" y="4"/>
                      <a:pt x="3" y="11"/>
                    </a:cubicBezTo>
                    <a:cubicBezTo>
                      <a:pt x="0" y="17"/>
                      <a:pt x="1" y="23"/>
                      <a:pt x="4" y="24"/>
                    </a:cubicBezTo>
                    <a:cubicBezTo>
                      <a:pt x="7" y="25"/>
                      <a:pt x="12" y="21"/>
                      <a:pt x="14" y="15"/>
                    </a:cubicBezTo>
                    <a:cubicBezTo>
                      <a:pt x="16" y="8"/>
                      <a:pt x="15" y="2"/>
                      <a:pt x="12" y="1"/>
                    </a:cubicBezTo>
                    <a:close/>
                    <a:moveTo>
                      <a:pt x="6" y="20"/>
                    </a:moveTo>
                    <a:cubicBezTo>
                      <a:pt x="4" y="20"/>
                      <a:pt x="3" y="16"/>
                      <a:pt x="5" y="11"/>
                    </a:cubicBezTo>
                    <a:cubicBezTo>
                      <a:pt x="6" y="7"/>
                      <a:pt x="9" y="4"/>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477" name="Freeform 479"/>
              <p:cNvSpPr>
                <a:spLocks/>
              </p:cNvSpPr>
              <p:nvPr/>
            </p:nvSpPr>
            <p:spPr bwMode="auto">
              <a:xfrm>
                <a:off x="3765" y="2345"/>
                <a:ext cx="7" cy="15"/>
              </a:xfrm>
              <a:custGeom>
                <a:avLst/>
                <a:gdLst/>
                <a:ahLst/>
                <a:cxnLst>
                  <a:cxn ang="0">
                    <a:pos x="5" y="0"/>
                  </a:cxn>
                  <a:cxn ang="0">
                    <a:pos x="3" y="2"/>
                  </a:cxn>
                  <a:cxn ang="0">
                    <a:pos x="2" y="5"/>
                  </a:cxn>
                  <a:cxn ang="0">
                    <a:pos x="0" y="8"/>
                  </a:cxn>
                  <a:cxn ang="0">
                    <a:pos x="1" y="11"/>
                  </a:cxn>
                  <a:cxn ang="0">
                    <a:pos x="3" y="6"/>
                  </a:cxn>
                  <a:cxn ang="0">
                    <a:pos x="5" y="0"/>
                  </a:cxn>
                </a:cxnLst>
                <a:rect l="0" t="0" r="r" b="b"/>
                <a:pathLst>
                  <a:path w="5" h="11">
                    <a:moveTo>
                      <a:pt x="5" y="0"/>
                    </a:moveTo>
                    <a:cubicBezTo>
                      <a:pt x="4" y="1"/>
                      <a:pt x="3" y="1"/>
                      <a:pt x="3" y="2"/>
                    </a:cubicBezTo>
                    <a:cubicBezTo>
                      <a:pt x="2" y="3"/>
                      <a:pt x="2" y="4"/>
                      <a:pt x="2" y="5"/>
                    </a:cubicBezTo>
                    <a:cubicBezTo>
                      <a:pt x="1" y="6"/>
                      <a:pt x="1" y="7"/>
                      <a:pt x="0" y="8"/>
                    </a:cubicBezTo>
                    <a:cubicBezTo>
                      <a:pt x="1" y="9"/>
                      <a:pt x="1" y="10"/>
                      <a:pt x="1" y="11"/>
                    </a:cubicBezTo>
                    <a:cubicBezTo>
                      <a:pt x="2" y="9"/>
                      <a:pt x="3" y="7"/>
                      <a:pt x="3" y="6"/>
                    </a:cubicBezTo>
                    <a:cubicBezTo>
                      <a:pt x="4" y="4"/>
                      <a:pt x="5" y="2"/>
                      <a:pt x="5" y="0"/>
                    </a:cubicBezTo>
                    <a:close/>
                  </a:path>
                </a:pathLst>
              </a:custGeom>
              <a:solidFill>
                <a:srgbClr val="808080"/>
              </a:solidFill>
              <a:ln w="9525">
                <a:noFill/>
                <a:round/>
                <a:headEnd/>
                <a:tailEnd/>
              </a:ln>
            </p:spPr>
            <p:txBody>
              <a:bodyPr/>
              <a:lstStyle/>
              <a:p>
                <a:endParaRPr lang="de-DE" dirty="0"/>
              </a:p>
            </p:txBody>
          </p:sp>
          <p:sp>
            <p:nvSpPr>
              <p:cNvPr id="478" name="Freeform 480"/>
              <p:cNvSpPr>
                <a:spLocks/>
              </p:cNvSpPr>
              <p:nvPr/>
            </p:nvSpPr>
            <p:spPr bwMode="auto">
              <a:xfrm>
                <a:off x="3754" y="2334"/>
                <a:ext cx="18" cy="33"/>
              </a:xfrm>
              <a:custGeom>
                <a:avLst/>
                <a:gdLst/>
                <a:ahLst/>
                <a:cxnLst>
                  <a:cxn ang="0">
                    <a:pos x="6" y="19"/>
                  </a:cxn>
                  <a:cxn ang="0">
                    <a:pos x="4" y="19"/>
                  </a:cxn>
                  <a:cxn ang="0">
                    <a:pos x="3" y="17"/>
                  </a:cxn>
                  <a:cxn ang="0">
                    <a:pos x="3" y="14"/>
                  </a:cxn>
                  <a:cxn ang="0">
                    <a:pos x="4" y="11"/>
                  </a:cxn>
                  <a:cxn ang="0">
                    <a:pos x="5" y="8"/>
                  </a:cxn>
                  <a:cxn ang="0">
                    <a:pos x="7" y="5"/>
                  </a:cxn>
                  <a:cxn ang="0">
                    <a:pos x="9" y="4"/>
                  </a:cxn>
                  <a:cxn ang="0">
                    <a:pos x="11" y="6"/>
                  </a:cxn>
                  <a:cxn ang="0">
                    <a:pos x="13" y="4"/>
                  </a:cxn>
                  <a:cxn ang="0">
                    <a:pos x="11" y="0"/>
                  </a:cxn>
                  <a:cxn ang="0">
                    <a:pos x="7" y="2"/>
                  </a:cxn>
                  <a:cxn ang="0">
                    <a:pos x="4" y="5"/>
                  </a:cxn>
                  <a:cxn ang="0">
                    <a:pos x="2" y="10"/>
                  </a:cxn>
                  <a:cxn ang="0">
                    <a:pos x="1" y="16"/>
                  </a:cxn>
                  <a:cxn ang="0">
                    <a:pos x="1" y="20"/>
                  </a:cxn>
                  <a:cxn ang="0">
                    <a:pos x="3" y="23"/>
                  </a:cxn>
                  <a:cxn ang="0">
                    <a:pos x="7" y="22"/>
                  </a:cxn>
                  <a:cxn ang="0">
                    <a:pos x="6" y="19"/>
                  </a:cxn>
                </a:cxnLst>
                <a:rect l="0" t="0" r="r" b="b"/>
                <a:pathLst>
                  <a:path w="13" h="24">
                    <a:moveTo>
                      <a:pt x="6" y="19"/>
                    </a:moveTo>
                    <a:cubicBezTo>
                      <a:pt x="5" y="19"/>
                      <a:pt x="5" y="20"/>
                      <a:pt x="4" y="19"/>
                    </a:cubicBezTo>
                    <a:cubicBezTo>
                      <a:pt x="3" y="19"/>
                      <a:pt x="3" y="18"/>
                      <a:pt x="3" y="17"/>
                    </a:cubicBezTo>
                    <a:cubicBezTo>
                      <a:pt x="3" y="16"/>
                      <a:pt x="3" y="15"/>
                      <a:pt x="3" y="14"/>
                    </a:cubicBezTo>
                    <a:cubicBezTo>
                      <a:pt x="3" y="13"/>
                      <a:pt x="3" y="12"/>
                      <a:pt x="4" y="11"/>
                    </a:cubicBezTo>
                    <a:cubicBezTo>
                      <a:pt x="4" y="10"/>
                      <a:pt x="4" y="9"/>
                      <a:pt x="5" y="8"/>
                    </a:cubicBezTo>
                    <a:cubicBezTo>
                      <a:pt x="6" y="6"/>
                      <a:pt x="6" y="6"/>
                      <a:pt x="7" y="5"/>
                    </a:cubicBezTo>
                    <a:cubicBezTo>
                      <a:pt x="8" y="4"/>
                      <a:pt x="9" y="4"/>
                      <a:pt x="9" y="4"/>
                    </a:cubicBezTo>
                    <a:cubicBezTo>
                      <a:pt x="10" y="4"/>
                      <a:pt x="10" y="5"/>
                      <a:pt x="11" y="6"/>
                    </a:cubicBezTo>
                    <a:cubicBezTo>
                      <a:pt x="11" y="6"/>
                      <a:pt x="12" y="5"/>
                      <a:pt x="13" y="4"/>
                    </a:cubicBezTo>
                    <a:cubicBezTo>
                      <a:pt x="13" y="2"/>
                      <a:pt x="12" y="1"/>
                      <a:pt x="11" y="0"/>
                    </a:cubicBezTo>
                    <a:cubicBezTo>
                      <a:pt x="10" y="0"/>
                      <a:pt x="8" y="1"/>
                      <a:pt x="7" y="2"/>
                    </a:cubicBezTo>
                    <a:cubicBezTo>
                      <a:pt x="6" y="3"/>
                      <a:pt x="5" y="4"/>
                      <a:pt x="4" y="5"/>
                    </a:cubicBezTo>
                    <a:cubicBezTo>
                      <a:pt x="4" y="6"/>
                      <a:pt x="3" y="8"/>
                      <a:pt x="2" y="10"/>
                    </a:cubicBezTo>
                    <a:cubicBezTo>
                      <a:pt x="1" y="12"/>
                      <a:pt x="1" y="14"/>
                      <a:pt x="1" y="16"/>
                    </a:cubicBezTo>
                    <a:cubicBezTo>
                      <a:pt x="1" y="17"/>
                      <a:pt x="0" y="18"/>
                      <a:pt x="1" y="20"/>
                    </a:cubicBezTo>
                    <a:cubicBezTo>
                      <a:pt x="1" y="21"/>
                      <a:pt x="2" y="23"/>
                      <a:pt x="3" y="23"/>
                    </a:cubicBezTo>
                    <a:cubicBezTo>
                      <a:pt x="4" y="24"/>
                      <a:pt x="5" y="23"/>
                      <a:pt x="7" y="22"/>
                    </a:cubicBezTo>
                    <a:cubicBezTo>
                      <a:pt x="7" y="20"/>
                      <a:pt x="7" y="19"/>
                      <a:pt x="6" y="19"/>
                    </a:cubicBezTo>
                    <a:close/>
                  </a:path>
                </a:pathLst>
              </a:custGeom>
              <a:solidFill>
                <a:srgbClr val="808080"/>
              </a:solidFill>
              <a:ln w="9525">
                <a:noFill/>
                <a:round/>
                <a:headEnd/>
                <a:tailEnd/>
              </a:ln>
            </p:spPr>
            <p:txBody>
              <a:bodyPr/>
              <a:lstStyle/>
              <a:p>
                <a:endParaRPr lang="de-DE" dirty="0"/>
              </a:p>
            </p:txBody>
          </p:sp>
          <p:sp>
            <p:nvSpPr>
              <p:cNvPr id="479" name="Freeform 481"/>
              <p:cNvSpPr>
                <a:spLocks noEditPoints="1"/>
              </p:cNvSpPr>
              <p:nvPr/>
            </p:nvSpPr>
            <p:spPr bwMode="auto">
              <a:xfrm>
                <a:off x="3733" y="2387"/>
                <a:ext cx="23" cy="35"/>
              </a:xfrm>
              <a:custGeom>
                <a:avLst/>
                <a:gdLst/>
                <a:ahLst/>
                <a:cxnLst>
                  <a:cxn ang="0">
                    <a:pos x="12" y="1"/>
                  </a:cxn>
                  <a:cxn ang="0">
                    <a:pos x="3" y="11"/>
                  </a:cxn>
                  <a:cxn ang="0">
                    <a:pos x="4" y="24"/>
                  </a:cxn>
                  <a:cxn ang="0">
                    <a:pos x="14" y="15"/>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3" y="11"/>
                    </a:cubicBezTo>
                    <a:cubicBezTo>
                      <a:pt x="0" y="17"/>
                      <a:pt x="1" y="23"/>
                      <a:pt x="4" y="24"/>
                    </a:cubicBezTo>
                    <a:cubicBezTo>
                      <a:pt x="7" y="25"/>
                      <a:pt x="11" y="21"/>
                      <a:pt x="14" y="15"/>
                    </a:cubicBezTo>
                    <a:cubicBezTo>
                      <a:pt x="16" y="8"/>
                      <a:pt x="15" y="2"/>
                      <a:pt x="12" y="1"/>
                    </a:cubicBezTo>
                    <a:close/>
                    <a:moveTo>
                      <a:pt x="5" y="20"/>
                    </a:moveTo>
                    <a:cubicBezTo>
                      <a:pt x="3" y="19"/>
                      <a:pt x="3" y="15"/>
                      <a:pt x="4" y="11"/>
                    </a:cubicBezTo>
                    <a:cubicBezTo>
                      <a:pt x="6" y="7"/>
                      <a:pt x="9" y="4"/>
                      <a:pt x="11" y="5"/>
                    </a:cubicBezTo>
                    <a:cubicBezTo>
                      <a:pt x="13" y="6"/>
                      <a:pt x="13" y="10"/>
                      <a:pt x="12" y="14"/>
                    </a:cubicBezTo>
                    <a:cubicBezTo>
                      <a:pt x="10" y="18"/>
                      <a:pt x="8" y="21"/>
                      <a:pt x="5" y="20"/>
                    </a:cubicBezTo>
                    <a:close/>
                  </a:path>
                </a:pathLst>
              </a:custGeom>
              <a:solidFill>
                <a:srgbClr val="B3B3B3"/>
              </a:solidFill>
              <a:ln w="9525">
                <a:noFill/>
                <a:round/>
                <a:headEnd/>
                <a:tailEnd/>
              </a:ln>
            </p:spPr>
            <p:txBody>
              <a:bodyPr/>
              <a:lstStyle/>
              <a:p>
                <a:endParaRPr lang="de-DE" dirty="0"/>
              </a:p>
            </p:txBody>
          </p:sp>
          <p:sp>
            <p:nvSpPr>
              <p:cNvPr id="480" name="Freeform 482"/>
              <p:cNvSpPr>
                <a:spLocks/>
              </p:cNvSpPr>
              <p:nvPr/>
            </p:nvSpPr>
            <p:spPr bwMode="auto">
              <a:xfrm>
                <a:off x="3753" y="2381"/>
                <a:ext cx="7" cy="14"/>
              </a:xfrm>
              <a:custGeom>
                <a:avLst/>
                <a:gdLst/>
                <a:ahLst/>
                <a:cxnLst>
                  <a:cxn ang="0">
                    <a:pos x="5" y="0"/>
                  </a:cxn>
                  <a:cxn ang="0">
                    <a:pos x="3" y="2"/>
                  </a:cxn>
                  <a:cxn ang="0">
                    <a:pos x="2" y="5"/>
                  </a:cxn>
                  <a:cxn ang="0">
                    <a:pos x="0" y="8"/>
                  </a:cxn>
                  <a:cxn ang="0">
                    <a:pos x="1" y="10"/>
                  </a:cxn>
                  <a:cxn ang="0">
                    <a:pos x="3" y="5"/>
                  </a:cxn>
                  <a:cxn ang="0">
                    <a:pos x="5" y="0"/>
                  </a:cxn>
                </a:cxnLst>
                <a:rect l="0" t="0" r="r" b="b"/>
                <a:pathLst>
                  <a:path w="5" h="10">
                    <a:moveTo>
                      <a:pt x="5" y="0"/>
                    </a:moveTo>
                    <a:cubicBezTo>
                      <a:pt x="4" y="1"/>
                      <a:pt x="3" y="1"/>
                      <a:pt x="3" y="2"/>
                    </a:cubicBezTo>
                    <a:cubicBezTo>
                      <a:pt x="2" y="3"/>
                      <a:pt x="2" y="4"/>
                      <a:pt x="2" y="5"/>
                    </a:cubicBezTo>
                    <a:cubicBezTo>
                      <a:pt x="1" y="6"/>
                      <a:pt x="1" y="7"/>
                      <a:pt x="0" y="8"/>
                    </a:cubicBezTo>
                    <a:cubicBezTo>
                      <a:pt x="1" y="9"/>
                      <a:pt x="1" y="9"/>
                      <a:pt x="1" y="10"/>
                    </a:cubicBezTo>
                    <a:cubicBezTo>
                      <a:pt x="2" y="9"/>
                      <a:pt x="3" y="7"/>
                      <a:pt x="3" y="5"/>
                    </a:cubicBezTo>
                    <a:cubicBezTo>
                      <a:pt x="4" y="3"/>
                      <a:pt x="4" y="2"/>
                      <a:pt x="5" y="0"/>
                    </a:cubicBezTo>
                    <a:close/>
                  </a:path>
                </a:pathLst>
              </a:custGeom>
              <a:solidFill>
                <a:srgbClr val="808080"/>
              </a:solidFill>
              <a:ln w="9525">
                <a:noFill/>
                <a:round/>
                <a:headEnd/>
                <a:tailEnd/>
              </a:ln>
            </p:spPr>
            <p:txBody>
              <a:bodyPr/>
              <a:lstStyle/>
              <a:p>
                <a:endParaRPr lang="de-DE" dirty="0"/>
              </a:p>
            </p:txBody>
          </p:sp>
          <p:sp>
            <p:nvSpPr>
              <p:cNvPr id="481" name="Freeform 483"/>
              <p:cNvSpPr>
                <a:spLocks/>
              </p:cNvSpPr>
              <p:nvPr/>
            </p:nvSpPr>
            <p:spPr bwMode="auto">
              <a:xfrm>
                <a:off x="3742" y="2370"/>
                <a:ext cx="18" cy="34"/>
              </a:xfrm>
              <a:custGeom>
                <a:avLst/>
                <a:gdLst/>
                <a:ahLst/>
                <a:cxnLst>
                  <a:cxn ang="0">
                    <a:pos x="6" y="18"/>
                  </a:cxn>
                  <a:cxn ang="0">
                    <a:pos x="4" y="19"/>
                  </a:cxn>
                  <a:cxn ang="0">
                    <a:pos x="3" y="17"/>
                  </a:cxn>
                  <a:cxn ang="0">
                    <a:pos x="3" y="14"/>
                  </a:cxn>
                  <a:cxn ang="0">
                    <a:pos x="4" y="11"/>
                  </a:cxn>
                  <a:cxn ang="0">
                    <a:pos x="5" y="8"/>
                  </a:cxn>
                  <a:cxn ang="0">
                    <a:pos x="7" y="5"/>
                  </a:cxn>
                  <a:cxn ang="0">
                    <a:pos x="9" y="4"/>
                  </a:cxn>
                  <a:cxn ang="0">
                    <a:pos x="10" y="6"/>
                  </a:cxn>
                  <a:cxn ang="0">
                    <a:pos x="13" y="4"/>
                  </a:cxn>
                  <a:cxn ang="0">
                    <a:pos x="11" y="0"/>
                  </a:cxn>
                  <a:cxn ang="0">
                    <a:pos x="7" y="2"/>
                  </a:cxn>
                  <a:cxn ang="0">
                    <a:pos x="4" y="5"/>
                  </a:cxn>
                  <a:cxn ang="0">
                    <a:pos x="2" y="10"/>
                  </a:cxn>
                  <a:cxn ang="0">
                    <a:pos x="1" y="16"/>
                  </a:cxn>
                  <a:cxn ang="0">
                    <a:pos x="1" y="19"/>
                  </a:cxn>
                  <a:cxn ang="0">
                    <a:pos x="3" y="23"/>
                  </a:cxn>
                  <a:cxn ang="0">
                    <a:pos x="7" y="21"/>
                  </a:cxn>
                  <a:cxn ang="0">
                    <a:pos x="6" y="18"/>
                  </a:cxn>
                </a:cxnLst>
                <a:rect l="0" t="0" r="r" b="b"/>
                <a:pathLst>
                  <a:path w="13" h="24">
                    <a:moveTo>
                      <a:pt x="6" y="18"/>
                    </a:moveTo>
                    <a:cubicBezTo>
                      <a:pt x="5" y="19"/>
                      <a:pt x="5" y="19"/>
                      <a:pt x="4" y="19"/>
                    </a:cubicBezTo>
                    <a:cubicBezTo>
                      <a:pt x="3" y="19"/>
                      <a:pt x="3" y="18"/>
                      <a:pt x="3" y="17"/>
                    </a:cubicBezTo>
                    <a:cubicBezTo>
                      <a:pt x="3" y="16"/>
                      <a:pt x="3" y="15"/>
                      <a:pt x="3" y="14"/>
                    </a:cubicBezTo>
                    <a:cubicBezTo>
                      <a:pt x="3" y="13"/>
                      <a:pt x="3" y="12"/>
                      <a:pt x="4" y="11"/>
                    </a:cubicBezTo>
                    <a:cubicBezTo>
                      <a:pt x="4" y="9"/>
                      <a:pt x="4" y="8"/>
                      <a:pt x="5" y="8"/>
                    </a:cubicBezTo>
                    <a:cubicBezTo>
                      <a:pt x="6" y="6"/>
                      <a:pt x="6" y="5"/>
                      <a:pt x="7" y="5"/>
                    </a:cubicBezTo>
                    <a:cubicBezTo>
                      <a:pt x="8" y="4"/>
                      <a:pt x="9" y="4"/>
                      <a:pt x="9" y="4"/>
                    </a:cubicBezTo>
                    <a:cubicBezTo>
                      <a:pt x="10" y="4"/>
                      <a:pt x="10" y="5"/>
                      <a:pt x="10" y="6"/>
                    </a:cubicBezTo>
                    <a:cubicBezTo>
                      <a:pt x="11" y="6"/>
                      <a:pt x="12" y="5"/>
                      <a:pt x="13" y="4"/>
                    </a:cubicBezTo>
                    <a:cubicBezTo>
                      <a:pt x="12" y="2"/>
                      <a:pt x="12" y="1"/>
                      <a:pt x="11" y="0"/>
                    </a:cubicBezTo>
                    <a:cubicBezTo>
                      <a:pt x="9" y="0"/>
                      <a:pt x="8" y="0"/>
                      <a:pt x="7" y="2"/>
                    </a:cubicBezTo>
                    <a:cubicBezTo>
                      <a:pt x="6" y="3"/>
                      <a:pt x="5" y="4"/>
                      <a:pt x="4" y="5"/>
                    </a:cubicBezTo>
                    <a:cubicBezTo>
                      <a:pt x="3" y="6"/>
                      <a:pt x="3" y="8"/>
                      <a:pt x="2" y="10"/>
                    </a:cubicBezTo>
                    <a:cubicBezTo>
                      <a:pt x="1" y="12"/>
                      <a:pt x="1" y="14"/>
                      <a:pt x="1" y="16"/>
                    </a:cubicBezTo>
                    <a:cubicBezTo>
                      <a:pt x="0" y="17"/>
                      <a:pt x="0" y="18"/>
                      <a:pt x="1" y="19"/>
                    </a:cubicBezTo>
                    <a:cubicBezTo>
                      <a:pt x="1" y="21"/>
                      <a:pt x="1" y="23"/>
                      <a:pt x="3" y="23"/>
                    </a:cubicBezTo>
                    <a:cubicBezTo>
                      <a:pt x="4" y="24"/>
                      <a:pt x="5" y="23"/>
                      <a:pt x="7" y="21"/>
                    </a:cubicBezTo>
                    <a:cubicBezTo>
                      <a:pt x="7" y="20"/>
                      <a:pt x="7" y="19"/>
                      <a:pt x="6" y="18"/>
                    </a:cubicBezTo>
                    <a:close/>
                  </a:path>
                </a:pathLst>
              </a:custGeom>
              <a:solidFill>
                <a:srgbClr val="808080"/>
              </a:solidFill>
              <a:ln w="9525">
                <a:noFill/>
                <a:round/>
                <a:headEnd/>
                <a:tailEnd/>
              </a:ln>
            </p:spPr>
            <p:txBody>
              <a:bodyPr/>
              <a:lstStyle/>
              <a:p>
                <a:endParaRPr lang="de-DE" dirty="0"/>
              </a:p>
            </p:txBody>
          </p:sp>
          <p:sp>
            <p:nvSpPr>
              <p:cNvPr id="482" name="Freeform 484"/>
              <p:cNvSpPr>
                <a:spLocks noEditPoints="1"/>
              </p:cNvSpPr>
              <p:nvPr/>
            </p:nvSpPr>
            <p:spPr bwMode="auto">
              <a:xfrm>
                <a:off x="3721" y="2423"/>
                <a:ext cx="22" cy="35"/>
              </a:xfrm>
              <a:custGeom>
                <a:avLst/>
                <a:gdLst/>
                <a:ahLst/>
                <a:cxnLst>
                  <a:cxn ang="0">
                    <a:pos x="12" y="1"/>
                  </a:cxn>
                  <a:cxn ang="0">
                    <a:pos x="3" y="10"/>
                  </a:cxn>
                  <a:cxn ang="0">
                    <a:pos x="4" y="24"/>
                  </a:cxn>
                  <a:cxn ang="0">
                    <a:pos x="14"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3" y="10"/>
                    </a:cubicBezTo>
                    <a:cubicBezTo>
                      <a:pt x="0" y="17"/>
                      <a:pt x="1" y="23"/>
                      <a:pt x="4" y="24"/>
                    </a:cubicBezTo>
                    <a:cubicBezTo>
                      <a:pt x="7" y="25"/>
                      <a:pt x="11" y="21"/>
                      <a:pt x="14" y="14"/>
                    </a:cubicBezTo>
                    <a:cubicBezTo>
                      <a:pt x="16" y="8"/>
                      <a:pt x="15" y="2"/>
                      <a:pt x="12" y="1"/>
                    </a:cubicBezTo>
                    <a:close/>
                    <a:moveTo>
                      <a:pt x="5" y="20"/>
                    </a:moveTo>
                    <a:cubicBezTo>
                      <a:pt x="3" y="19"/>
                      <a:pt x="3" y="15"/>
                      <a:pt x="4" y="11"/>
                    </a:cubicBezTo>
                    <a:cubicBezTo>
                      <a:pt x="6" y="7"/>
                      <a:pt x="9" y="4"/>
                      <a:pt x="11" y="5"/>
                    </a:cubicBezTo>
                    <a:cubicBezTo>
                      <a:pt x="13" y="6"/>
                      <a:pt x="13" y="10"/>
                      <a:pt x="12" y="14"/>
                    </a:cubicBezTo>
                    <a:cubicBezTo>
                      <a:pt x="10" y="18"/>
                      <a:pt x="8" y="21"/>
                      <a:pt x="5" y="20"/>
                    </a:cubicBezTo>
                    <a:close/>
                  </a:path>
                </a:pathLst>
              </a:custGeom>
              <a:solidFill>
                <a:srgbClr val="B3B3B3"/>
              </a:solidFill>
              <a:ln w="9525">
                <a:noFill/>
                <a:round/>
                <a:headEnd/>
                <a:tailEnd/>
              </a:ln>
            </p:spPr>
            <p:txBody>
              <a:bodyPr/>
              <a:lstStyle/>
              <a:p>
                <a:endParaRPr lang="de-DE" dirty="0"/>
              </a:p>
            </p:txBody>
          </p:sp>
          <p:sp>
            <p:nvSpPr>
              <p:cNvPr id="483" name="Freeform 485"/>
              <p:cNvSpPr>
                <a:spLocks/>
              </p:cNvSpPr>
              <p:nvPr/>
            </p:nvSpPr>
            <p:spPr bwMode="auto">
              <a:xfrm>
                <a:off x="3740" y="2418"/>
                <a:ext cx="7" cy="14"/>
              </a:xfrm>
              <a:custGeom>
                <a:avLst/>
                <a:gdLst/>
                <a:ahLst/>
                <a:cxnLst>
                  <a:cxn ang="0">
                    <a:pos x="5" y="0"/>
                  </a:cxn>
                  <a:cxn ang="0">
                    <a:pos x="3" y="1"/>
                  </a:cxn>
                  <a:cxn ang="0">
                    <a:pos x="2" y="5"/>
                  </a:cxn>
                  <a:cxn ang="0">
                    <a:pos x="0" y="8"/>
                  </a:cxn>
                  <a:cxn ang="0">
                    <a:pos x="1" y="10"/>
                  </a:cxn>
                  <a:cxn ang="0">
                    <a:pos x="3" y="5"/>
                  </a:cxn>
                  <a:cxn ang="0">
                    <a:pos x="5" y="0"/>
                  </a:cxn>
                </a:cxnLst>
                <a:rect l="0" t="0" r="r" b="b"/>
                <a:pathLst>
                  <a:path w="5" h="10">
                    <a:moveTo>
                      <a:pt x="5" y="0"/>
                    </a:moveTo>
                    <a:cubicBezTo>
                      <a:pt x="4" y="0"/>
                      <a:pt x="3" y="1"/>
                      <a:pt x="3" y="1"/>
                    </a:cubicBezTo>
                    <a:cubicBezTo>
                      <a:pt x="2" y="2"/>
                      <a:pt x="2" y="4"/>
                      <a:pt x="2" y="5"/>
                    </a:cubicBezTo>
                    <a:cubicBezTo>
                      <a:pt x="1" y="6"/>
                      <a:pt x="1" y="7"/>
                      <a:pt x="0" y="8"/>
                    </a:cubicBezTo>
                    <a:cubicBezTo>
                      <a:pt x="1" y="8"/>
                      <a:pt x="1" y="9"/>
                      <a:pt x="1" y="10"/>
                    </a:cubicBezTo>
                    <a:cubicBezTo>
                      <a:pt x="2" y="9"/>
                      <a:pt x="3" y="7"/>
                      <a:pt x="3" y="5"/>
                    </a:cubicBezTo>
                    <a:cubicBezTo>
                      <a:pt x="4" y="3"/>
                      <a:pt x="4" y="1"/>
                      <a:pt x="5" y="0"/>
                    </a:cubicBezTo>
                    <a:close/>
                  </a:path>
                </a:pathLst>
              </a:custGeom>
              <a:solidFill>
                <a:srgbClr val="808080"/>
              </a:solidFill>
              <a:ln w="9525">
                <a:noFill/>
                <a:round/>
                <a:headEnd/>
                <a:tailEnd/>
              </a:ln>
            </p:spPr>
            <p:txBody>
              <a:bodyPr/>
              <a:lstStyle/>
              <a:p>
                <a:endParaRPr lang="de-DE" dirty="0"/>
              </a:p>
            </p:txBody>
          </p:sp>
          <p:sp>
            <p:nvSpPr>
              <p:cNvPr id="484" name="Freeform 486"/>
              <p:cNvSpPr>
                <a:spLocks/>
              </p:cNvSpPr>
              <p:nvPr/>
            </p:nvSpPr>
            <p:spPr bwMode="auto">
              <a:xfrm>
                <a:off x="3729" y="2406"/>
                <a:ext cx="18" cy="33"/>
              </a:xfrm>
              <a:custGeom>
                <a:avLst/>
                <a:gdLst/>
                <a:ahLst/>
                <a:cxnLst>
                  <a:cxn ang="0">
                    <a:pos x="6" y="18"/>
                  </a:cxn>
                  <a:cxn ang="0">
                    <a:pos x="4" y="19"/>
                  </a:cxn>
                  <a:cxn ang="0">
                    <a:pos x="3" y="17"/>
                  </a:cxn>
                  <a:cxn ang="0">
                    <a:pos x="3" y="14"/>
                  </a:cxn>
                  <a:cxn ang="0">
                    <a:pos x="4" y="10"/>
                  </a:cxn>
                  <a:cxn ang="0">
                    <a:pos x="5" y="7"/>
                  </a:cxn>
                  <a:cxn ang="0">
                    <a:pos x="7" y="5"/>
                  </a:cxn>
                  <a:cxn ang="0">
                    <a:pos x="9" y="4"/>
                  </a:cxn>
                  <a:cxn ang="0">
                    <a:pos x="10" y="6"/>
                  </a:cxn>
                  <a:cxn ang="0">
                    <a:pos x="13" y="4"/>
                  </a:cxn>
                  <a:cxn ang="0">
                    <a:pos x="11" y="0"/>
                  </a:cxn>
                  <a:cxn ang="0">
                    <a:pos x="7" y="2"/>
                  </a:cxn>
                  <a:cxn ang="0">
                    <a:pos x="4" y="5"/>
                  </a:cxn>
                  <a:cxn ang="0">
                    <a:pos x="2" y="10"/>
                  </a:cxn>
                  <a:cxn ang="0">
                    <a:pos x="1" y="15"/>
                  </a:cxn>
                  <a:cxn ang="0">
                    <a:pos x="1" y="19"/>
                  </a:cxn>
                  <a:cxn ang="0">
                    <a:pos x="3" y="23"/>
                  </a:cxn>
                  <a:cxn ang="0">
                    <a:pos x="7" y="21"/>
                  </a:cxn>
                  <a:cxn ang="0">
                    <a:pos x="6" y="18"/>
                  </a:cxn>
                </a:cxnLst>
                <a:rect l="0" t="0" r="r" b="b"/>
                <a:pathLst>
                  <a:path w="13" h="23">
                    <a:moveTo>
                      <a:pt x="6" y="18"/>
                    </a:moveTo>
                    <a:cubicBezTo>
                      <a:pt x="5" y="19"/>
                      <a:pt x="5" y="19"/>
                      <a:pt x="4" y="19"/>
                    </a:cubicBezTo>
                    <a:cubicBezTo>
                      <a:pt x="3" y="19"/>
                      <a:pt x="3" y="18"/>
                      <a:pt x="3" y="17"/>
                    </a:cubicBezTo>
                    <a:cubicBezTo>
                      <a:pt x="3" y="16"/>
                      <a:pt x="3" y="15"/>
                      <a:pt x="3" y="14"/>
                    </a:cubicBezTo>
                    <a:cubicBezTo>
                      <a:pt x="3" y="13"/>
                      <a:pt x="3" y="12"/>
                      <a:pt x="4" y="10"/>
                    </a:cubicBezTo>
                    <a:cubicBezTo>
                      <a:pt x="4" y="9"/>
                      <a:pt x="4" y="8"/>
                      <a:pt x="5" y="7"/>
                    </a:cubicBezTo>
                    <a:cubicBezTo>
                      <a:pt x="6" y="6"/>
                      <a:pt x="6" y="5"/>
                      <a:pt x="7" y="5"/>
                    </a:cubicBezTo>
                    <a:cubicBezTo>
                      <a:pt x="8" y="4"/>
                      <a:pt x="9" y="4"/>
                      <a:pt x="9" y="4"/>
                    </a:cubicBezTo>
                    <a:cubicBezTo>
                      <a:pt x="10" y="4"/>
                      <a:pt x="10" y="5"/>
                      <a:pt x="10" y="6"/>
                    </a:cubicBezTo>
                    <a:cubicBezTo>
                      <a:pt x="11" y="6"/>
                      <a:pt x="12" y="5"/>
                      <a:pt x="13" y="4"/>
                    </a:cubicBezTo>
                    <a:cubicBezTo>
                      <a:pt x="12" y="2"/>
                      <a:pt x="12" y="0"/>
                      <a:pt x="11" y="0"/>
                    </a:cubicBezTo>
                    <a:cubicBezTo>
                      <a:pt x="10" y="0"/>
                      <a:pt x="8" y="0"/>
                      <a:pt x="7" y="2"/>
                    </a:cubicBezTo>
                    <a:cubicBezTo>
                      <a:pt x="6" y="2"/>
                      <a:pt x="5" y="3"/>
                      <a:pt x="4" y="5"/>
                    </a:cubicBezTo>
                    <a:cubicBezTo>
                      <a:pt x="3" y="6"/>
                      <a:pt x="3" y="8"/>
                      <a:pt x="2" y="10"/>
                    </a:cubicBezTo>
                    <a:cubicBezTo>
                      <a:pt x="1" y="12"/>
                      <a:pt x="1" y="14"/>
                      <a:pt x="1" y="15"/>
                    </a:cubicBezTo>
                    <a:cubicBezTo>
                      <a:pt x="0" y="17"/>
                      <a:pt x="0" y="18"/>
                      <a:pt x="1" y="19"/>
                    </a:cubicBezTo>
                    <a:cubicBezTo>
                      <a:pt x="1" y="21"/>
                      <a:pt x="1" y="23"/>
                      <a:pt x="3" y="23"/>
                    </a:cubicBezTo>
                    <a:cubicBezTo>
                      <a:pt x="4" y="23"/>
                      <a:pt x="5" y="23"/>
                      <a:pt x="7" y="21"/>
                    </a:cubicBezTo>
                    <a:cubicBezTo>
                      <a:pt x="7" y="20"/>
                      <a:pt x="7" y="19"/>
                      <a:pt x="6" y="18"/>
                    </a:cubicBezTo>
                    <a:close/>
                  </a:path>
                </a:pathLst>
              </a:custGeom>
              <a:solidFill>
                <a:srgbClr val="808080"/>
              </a:solidFill>
              <a:ln w="9525">
                <a:noFill/>
                <a:round/>
                <a:headEnd/>
                <a:tailEnd/>
              </a:ln>
            </p:spPr>
            <p:txBody>
              <a:bodyPr/>
              <a:lstStyle/>
              <a:p>
                <a:endParaRPr lang="de-DE" dirty="0"/>
              </a:p>
            </p:txBody>
          </p:sp>
          <p:sp>
            <p:nvSpPr>
              <p:cNvPr id="485" name="Freeform 487"/>
              <p:cNvSpPr>
                <a:spLocks noEditPoints="1"/>
              </p:cNvSpPr>
              <p:nvPr/>
            </p:nvSpPr>
            <p:spPr bwMode="auto">
              <a:xfrm>
                <a:off x="3708" y="2460"/>
                <a:ext cx="22" cy="35"/>
              </a:xfrm>
              <a:custGeom>
                <a:avLst/>
                <a:gdLst/>
                <a:ahLst/>
                <a:cxnLst>
                  <a:cxn ang="0">
                    <a:pos x="12" y="1"/>
                  </a:cxn>
                  <a:cxn ang="0">
                    <a:pos x="2" y="10"/>
                  </a:cxn>
                  <a:cxn ang="0">
                    <a:pos x="4" y="24"/>
                  </a:cxn>
                  <a:cxn ang="0">
                    <a:pos x="14"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0"/>
                    </a:cubicBezTo>
                    <a:cubicBezTo>
                      <a:pt x="0" y="17"/>
                      <a:pt x="1" y="23"/>
                      <a:pt x="4" y="24"/>
                    </a:cubicBezTo>
                    <a:cubicBezTo>
                      <a:pt x="7" y="25"/>
                      <a:pt x="11" y="21"/>
                      <a:pt x="14" y="14"/>
                    </a:cubicBezTo>
                    <a:cubicBezTo>
                      <a:pt x="16" y="8"/>
                      <a:pt x="15" y="2"/>
                      <a:pt x="12" y="1"/>
                    </a:cubicBezTo>
                    <a:close/>
                    <a:moveTo>
                      <a:pt x="5" y="20"/>
                    </a:moveTo>
                    <a:cubicBezTo>
                      <a:pt x="3" y="19"/>
                      <a:pt x="3" y="15"/>
                      <a:pt x="4" y="11"/>
                    </a:cubicBezTo>
                    <a:cubicBezTo>
                      <a:pt x="6" y="7"/>
                      <a:pt x="9" y="4"/>
                      <a:pt x="11" y="5"/>
                    </a:cubicBezTo>
                    <a:cubicBezTo>
                      <a:pt x="13" y="6"/>
                      <a:pt x="13" y="9"/>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86" name="Freeform 488"/>
              <p:cNvSpPr>
                <a:spLocks/>
              </p:cNvSpPr>
              <p:nvPr/>
            </p:nvSpPr>
            <p:spPr bwMode="auto">
              <a:xfrm>
                <a:off x="3728" y="2454"/>
                <a:ext cx="7" cy="14"/>
              </a:xfrm>
              <a:custGeom>
                <a:avLst/>
                <a:gdLst/>
                <a:ahLst/>
                <a:cxnLst>
                  <a:cxn ang="0">
                    <a:pos x="5" y="0"/>
                  </a:cxn>
                  <a:cxn ang="0">
                    <a:pos x="2" y="1"/>
                  </a:cxn>
                  <a:cxn ang="0">
                    <a:pos x="2" y="5"/>
                  </a:cxn>
                  <a:cxn ang="0">
                    <a:pos x="0" y="8"/>
                  </a:cxn>
                  <a:cxn ang="0">
                    <a:pos x="1" y="10"/>
                  </a:cxn>
                  <a:cxn ang="0">
                    <a:pos x="3" y="5"/>
                  </a:cxn>
                  <a:cxn ang="0">
                    <a:pos x="5" y="0"/>
                  </a:cxn>
                </a:cxnLst>
                <a:rect l="0" t="0" r="r" b="b"/>
                <a:pathLst>
                  <a:path w="5" h="10">
                    <a:moveTo>
                      <a:pt x="5" y="0"/>
                    </a:moveTo>
                    <a:cubicBezTo>
                      <a:pt x="4" y="0"/>
                      <a:pt x="3" y="1"/>
                      <a:pt x="2" y="1"/>
                    </a:cubicBezTo>
                    <a:cubicBezTo>
                      <a:pt x="2" y="2"/>
                      <a:pt x="2" y="3"/>
                      <a:pt x="2" y="5"/>
                    </a:cubicBezTo>
                    <a:cubicBezTo>
                      <a:pt x="1" y="6"/>
                      <a:pt x="1" y="7"/>
                      <a:pt x="0" y="8"/>
                    </a:cubicBezTo>
                    <a:cubicBezTo>
                      <a:pt x="1" y="8"/>
                      <a:pt x="1" y="9"/>
                      <a:pt x="1" y="10"/>
                    </a:cubicBezTo>
                    <a:cubicBezTo>
                      <a:pt x="2" y="9"/>
                      <a:pt x="3" y="7"/>
                      <a:pt x="3" y="5"/>
                    </a:cubicBezTo>
                    <a:cubicBezTo>
                      <a:pt x="4" y="3"/>
                      <a:pt x="4" y="1"/>
                      <a:pt x="5" y="0"/>
                    </a:cubicBezTo>
                    <a:close/>
                  </a:path>
                </a:pathLst>
              </a:custGeom>
              <a:solidFill>
                <a:srgbClr val="808080"/>
              </a:solidFill>
              <a:ln w="9525">
                <a:noFill/>
                <a:round/>
                <a:headEnd/>
                <a:tailEnd/>
              </a:ln>
            </p:spPr>
            <p:txBody>
              <a:bodyPr/>
              <a:lstStyle/>
              <a:p>
                <a:endParaRPr lang="de-DE" dirty="0"/>
              </a:p>
            </p:txBody>
          </p:sp>
          <p:sp>
            <p:nvSpPr>
              <p:cNvPr id="487" name="Freeform 489"/>
              <p:cNvSpPr>
                <a:spLocks/>
              </p:cNvSpPr>
              <p:nvPr/>
            </p:nvSpPr>
            <p:spPr bwMode="auto">
              <a:xfrm>
                <a:off x="3716" y="2443"/>
                <a:ext cx="19" cy="32"/>
              </a:xfrm>
              <a:custGeom>
                <a:avLst/>
                <a:gdLst/>
                <a:ahLst/>
                <a:cxnLst>
                  <a:cxn ang="0">
                    <a:pos x="6" y="18"/>
                  </a:cxn>
                  <a:cxn ang="0">
                    <a:pos x="4" y="19"/>
                  </a:cxn>
                  <a:cxn ang="0">
                    <a:pos x="3" y="17"/>
                  </a:cxn>
                  <a:cxn ang="0">
                    <a:pos x="3" y="14"/>
                  </a:cxn>
                  <a:cxn ang="0">
                    <a:pos x="3" y="10"/>
                  </a:cxn>
                  <a:cxn ang="0">
                    <a:pos x="5" y="7"/>
                  </a:cxn>
                  <a:cxn ang="0">
                    <a:pos x="7" y="5"/>
                  </a:cxn>
                  <a:cxn ang="0">
                    <a:pos x="9" y="4"/>
                  </a:cxn>
                  <a:cxn ang="0">
                    <a:pos x="10" y="6"/>
                  </a:cxn>
                  <a:cxn ang="0">
                    <a:pos x="13" y="4"/>
                  </a:cxn>
                  <a:cxn ang="0">
                    <a:pos x="11" y="0"/>
                  </a:cxn>
                  <a:cxn ang="0">
                    <a:pos x="7" y="2"/>
                  </a:cxn>
                  <a:cxn ang="0">
                    <a:pos x="4" y="5"/>
                  </a:cxn>
                  <a:cxn ang="0">
                    <a:pos x="2" y="10"/>
                  </a:cxn>
                  <a:cxn ang="0">
                    <a:pos x="1" y="15"/>
                  </a:cxn>
                  <a:cxn ang="0">
                    <a:pos x="0" y="19"/>
                  </a:cxn>
                  <a:cxn ang="0">
                    <a:pos x="3" y="23"/>
                  </a:cxn>
                  <a:cxn ang="0">
                    <a:pos x="7" y="21"/>
                  </a:cxn>
                  <a:cxn ang="0">
                    <a:pos x="6" y="18"/>
                  </a:cxn>
                </a:cxnLst>
                <a:rect l="0" t="0" r="r" b="b"/>
                <a:pathLst>
                  <a:path w="13" h="23">
                    <a:moveTo>
                      <a:pt x="6" y="18"/>
                    </a:moveTo>
                    <a:cubicBezTo>
                      <a:pt x="5" y="19"/>
                      <a:pt x="5" y="19"/>
                      <a:pt x="4" y="19"/>
                    </a:cubicBezTo>
                    <a:cubicBezTo>
                      <a:pt x="3" y="19"/>
                      <a:pt x="3" y="18"/>
                      <a:pt x="3" y="17"/>
                    </a:cubicBezTo>
                    <a:cubicBezTo>
                      <a:pt x="2" y="16"/>
                      <a:pt x="2" y="15"/>
                      <a:pt x="3" y="14"/>
                    </a:cubicBezTo>
                    <a:cubicBezTo>
                      <a:pt x="3" y="13"/>
                      <a:pt x="3" y="11"/>
                      <a:pt x="3" y="10"/>
                    </a:cubicBezTo>
                    <a:cubicBezTo>
                      <a:pt x="4" y="9"/>
                      <a:pt x="4" y="8"/>
                      <a:pt x="5" y="7"/>
                    </a:cubicBezTo>
                    <a:cubicBezTo>
                      <a:pt x="6" y="6"/>
                      <a:pt x="6" y="5"/>
                      <a:pt x="7" y="5"/>
                    </a:cubicBezTo>
                    <a:cubicBezTo>
                      <a:pt x="8" y="4"/>
                      <a:pt x="9" y="4"/>
                      <a:pt x="9" y="4"/>
                    </a:cubicBezTo>
                    <a:cubicBezTo>
                      <a:pt x="10" y="4"/>
                      <a:pt x="10" y="5"/>
                      <a:pt x="10" y="6"/>
                    </a:cubicBezTo>
                    <a:cubicBezTo>
                      <a:pt x="11" y="5"/>
                      <a:pt x="12" y="5"/>
                      <a:pt x="13" y="4"/>
                    </a:cubicBezTo>
                    <a:cubicBezTo>
                      <a:pt x="12" y="2"/>
                      <a:pt x="12" y="0"/>
                      <a:pt x="11" y="0"/>
                    </a:cubicBezTo>
                    <a:cubicBezTo>
                      <a:pt x="9" y="0"/>
                      <a:pt x="8" y="0"/>
                      <a:pt x="7" y="2"/>
                    </a:cubicBezTo>
                    <a:cubicBezTo>
                      <a:pt x="6" y="2"/>
                      <a:pt x="5" y="3"/>
                      <a:pt x="4" y="5"/>
                    </a:cubicBezTo>
                    <a:cubicBezTo>
                      <a:pt x="3" y="6"/>
                      <a:pt x="3" y="8"/>
                      <a:pt x="2" y="10"/>
                    </a:cubicBezTo>
                    <a:cubicBezTo>
                      <a:pt x="1" y="12"/>
                      <a:pt x="1" y="14"/>
                      <a:pt x="1" y="15"/>
                    </a:cubicBezTo>
                    <a:cubicBezTo>
                      <a:pt x="0" y="17"/>
                      <a:pt x="0" y="18"/>
                      <a:pt x="0" y="19"/>
                    </a:cubicBezTo>
                    <a:cubicBezTo>
                      <a:pt x="1" y="21"/>
                      <a:pt x="1" y="23"/>
                      <a:pt x="3" y="23"/>
                    </a:cubicBezTo>
                    <a:cubicBezTo>
                      <a:pt x="4" y="23"/>
                      <a:pt x="5" y="23"/>
                      <a:pt x="7" y="21"/>
                    </a:cubicBezTo>
                    <a:cubicBezTo>
                      <a:pt x="7" y="20"/>
                      <a:pt x="6" y="19"/>
                      <a:pt x="6" y="18"/>
                    </a:cubicBezTo>
                    <a:close/>
                  </a:path>
                </a:pathLst>
              </a:custGeom>
              <a:solidFill>
                <a:srgbClr val="808080"/>
              </a:solidFill>
              <a:ln w="9525">
                <a:noFill/>
                <a:round/>
                <a:headEnd/>
                <a:tailEnd/>
              </a:ln>
            </p:spPr>
            <p:txBody>
              <a:bodyPr/>
              <a:lstStyle/>
              <a:p>
                <a:endParaRPr lang="de-DE" dirty="0"/>
              </a:p>
            </p:txBody>
          </p:sp>
          <p:sp>
            <p:nvSpPr>
              <p:cNvPr id="488" name="Freeform 490"/>
              <p:cNvSpPr>
                <a:spLocks noEditPoints="1"/>
              </p:cNvSpPr>
              <p:nvPr/>
            </p:nvSpPr>
            <p:spPr bwMode="auto">
              <a:xfrm>
                <a:off x="3695" y="2496"/>
                <a:ext cx="23" cy="35"/>
              </a:xfrm>
              <a:custGeom>
                <a:avLst/>
                <a:gdLst/>
                <a:ahLst/>
                <a:cxnLst>
                  <a:cxn ang="0">
                    <a:pos x="12" y="1"/>
                  </a:cxn>
                  <a:cxn ang="0">
                    <a:pos x="2" y="10"/>
                  </a:cxn>
                  <a:cxn ang="0">
                    <a:pos x="4" y="24"/>
                  </a:cxn>
                  <a:cxn ang="0">
                    <a:pos x="14" y="14"/>
                  </a:cxn>
                  <a:cxn ang="0">
                    <a:pos x="12" y="1"/>
                  </a:cxn>
                  <a:cxn ang="0">
                    <a:pos x="5" y="20"/>
                  </a:cxn>
                  <a:cxn ang="0">
                    <a:pos x="4" y="11"/>
                  </a:cxn>
                  <a:cxn ang="0">
                    <a:pos x="11" y="5"/>
                  </a:cxn>
                  <a:cxn ang="0">
                    <a:pos x="12" y="13"/>
                  </a:cxn>
                  <a:cxn ang="0">
                    <a:pos x="5" y="20"/>
                  </a:cxn>
                </a:cxnLst>
                <a:rect l="0" t="0" r="r" b="b"/>
                <a:pathLst>
                  <a:path w="16" h="25">
                    <a:moveTo>
                      <a:pt x="12" y="1"/>
                    </a:moveTo>
                    <a:cubicBezTo>
                      <a:pt x="9" y="0"/>
                      <a:pt x="5" y="4"/>
                      <a:pt x="2" y="10"/>
                    </a:cubicBezTo>
                    <a:cubicBezTo>
                      <a:pt x="0" y="17"/>
                      <a:pt x="1" y="23"/>
                      <a:pt x="4" y="24"/>
                    </a:cubicBezTo>
                    <a:cubicBezTo>
                      <a:pt x="7" y="25"/>
                      <a:pt x="11" y="20"/>
                      <a:pt x="14" y="14"/>
                    </a:cubicBezTo>
                    <a:cubicBezTo>
                      <a:pt x="16" y="8"/>
                      <a:pt x="15" y="2"/>
                      <a:pt x="12" y="1"/>
                    </a:cubicBezTo>
                    <a:close/>
                    <a:moveTo>
                      <a:pt x="5" y="20"/>
                    </a:moveTo>
                    <a:cubicBezTo>
                      <a:pt x="3" y="19"/>
                      <a:pt x="3" y="15"/>
                      <a:pt x="4" y="11"/>
                    </a:cubicBezTo>
                    <a:cubicBezTo>
                      <a:pt x="6" y="7"/>
                      <a:pt x="9" y="4"/>
                      <a:pt x="11" y="5"/>
                    </a:cubicBezTo>
                    <a:cubicBezTo>
                      <a:pt x="13" y="5"/>
                      <a:pt x="13" y="9"/>
                      <a:pt x="12"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89" name="Freeform 491"/>
              <p:cNvSpPr>
                <a:spLocks/>
              </p:cNvSpPr>
              <p:nvPr/>
            </p:nvSpPr>
            <p:spPr bwMode="auto">
              <a:xfrm>
                <a:off x="3715" y="2489"/>
                <a:ext cx="7" cy="15"/>
              </a:xfrm>
              <a:custGeom>
                <a:avLst/>
                <a:gdLst/>
                <a:ahLst/>
                <a:cxnLst>
                  <a:cxn ang="0">
                    <a:pos x="5" y="0"/>
                  </a:cxn>
                  <a:cxn ang="0">
                    <a:pos x="2" y="2"/>
                  </a:cxn>
                  <a:cxn ang="0">
                    <a:pos x="2" y="5"/>
                  </a:cxn>
                  <a:cxn ang="0">
                    <a:pos x="0" y="8"/>
                  </a:cxn>
                  <a:cxn ang="0">
                    <a:pos x="1" y="11"/>
                  </a:cxn>
                  <a:cxn ang="0">
                    <a:pos x="3" y="6"/>
                  </a:cxn>
                  <a:cxn ang="0">
                    <a:pos x="5" y="0"/>
                  </a:cxn>
                </a:cxnLst>
                <a:rect l="0" t="0" r="r" b="b"/>
                <a:pathLst>
                  <a:path w="5" h="11">
                    <a:moveTo>
                      <a:pt x="5" y="0"/>
                    </a:moveTo>
                    <a:cubicBezTo>
                      <a:pt x="4" y="1"/>
                      <a:pt x="3" y="2"/>
                      <a:pt x="2" y="2"/>
                    </a:cubicBezTo>
                    <a:cubicBezTo>
                      <a:pt x="2" y="3"/>
                      <a:pt x="2" y="4"/>
                      <a:pt x="2" y="5"/>
                    </a:cubicBezTo>
                    <a:cubicBezTo>
                      <a:pt x="1" y="7"/>
                      <a:pt x="1" y="8"/>
                      <a:pt x="0" y="8"/>
                    </a:cubicBezTo>
                    <a:cubicBezTo>
                      <a:pt x="1" y="9"/>
                      <a:pt x="1" y="10"/>
                      <a:pt x="1" y="11"/>
                    </a:cubicBezTo>
                    <a:cubicBezTo>
                      <a:pt x="2" y="10"/>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490" name="Freeform 492"/>
              <p:cNvSpPr>
                <a:spLocks/>
              </p:cNvSpPr>
              <p:nvPr/>
            </p:nvSpPr>
            <p:spPr bwMode="auto">
              <a:xfrm>
                <a:off x="3704" y="2478"/>
                <a:ext cx="18" cy="33"/>
              </a:xfrm>
              <a:custGeom>
                <a:avLst/>
                <a:gdLst/>
                <a:ahLst/>
                <a:cxnLst>
                  <a:cxn ang="0">
                    <a:pos x="6" y="19"/>
                  </a:cxn>
                  <a:cxn ang="0">
                    <a:pos x="4" y="20"/>
                  </a:cxn>
                  <a:cxn ang="0">
                    <a:pos x="3" y="18"/>
                  </a:cxn>
                  <a:cxn ang="0">
                    <a:pos x="3" y="14"/>
                  </a:cxn>
                  <a:cxn ang="0">
                    <a:pos x="3" y="11"/>
                  </a:cxn>
                  <a:cxn ang="0">
                    <a:pos x="5" y="8"/>
                  </a:cxn>
                  <a:cxn ang="0">
                    <a:pos x="7" y="5"/>
                  </a:cxn>
                  <a:cxn ang="0">
                    <a:pos x="9" y="5"/>
                  </a:cxn>
                  <a:cxn ang="0">
                    <a:pos x="10" y="7"/>
                  </a:cxn>
                  <a:cxn ang="0">
                    <a:pos x="13" y="5"/>
                  </a:cxn>
                  <a:cxn ang="0">
                    <a:pos x="11" y="1"/>
                  </a:cxn>
                  <a:cxn ang="0">
                    <a:pos x="7" y="2"/>
                  </a:cxn>
                  <a:cxn ang="0">
                    <a:pos x="4" y="5"/>
                  </a:cxn>
                  <a:cxn ang="0">
                    <a:pos x="2" y="11"/>
                  </a:cxn>
                  <a:cxn ang="0">
                    <a:pos x="1" y="16"/>
                  </a:cxn>
                  <a:cxn ang="0">
                    <a:pos x="0" y="20"/>
                  </a:cxn>
                  <a:cxn ang="0">
                    <a:pos x="3" y="24"/>
                  </a:cxn>
                  <a:cxn ang="0">
                    <a:pos x="7" y="22"/>
                  </a:cxn>
                  <a:cxn ang="0">
                    <a:pos x="6" y="19"/>
                  </a:cxn>
                </a:cxnLst>
                <a:rect l="0" t="0" r="r" b="b"/>
                <a:pathLst>
                  <a:path w="13" h="24">
                    <a:moveTo>
                      <a:pt x="6" y="19"/>
                    </a:moveTo>
                    <a:cubicBezTo>
                      <a:pt x="5" y="20"/>
                      <a:pt x="5" y="20"/>
                      <a:pt x="4" y="20"/>
                    </a:cubicBezTo>
                    <a:cubicBezTo>
                      <a:pt x="3" y="20"/>
                      <a:pt x="3" y="19"/>
                      <a:pt x="3" y="18"/>
                    </a:cubicBezTo>
                    <a:cubicBezTo>
                      <a:pt x="2" y="17"/>
                      <a:pt x="2" y="16"/>
                      <a:pt x="3" y="14"/>
                    </a:cubicBezTo>
                    <a:cubicBezTo>
                      <a:pt x="3" y="13"/>
                      <a:pt x="3" y="12"/>
                      <a:pt x="3" y="11"/>
                    </a:cubicBezTo>
                    <a:cubicBezTo>
                      <a:pt x="4" y="10"/>
                      <a:pt x="4" y="9"/>
                      <a:pt x="5" y="8"/>
                    </a:cubicBezTo>
                    <a:cubicBezTo>
                      <a:pt x="6" y="7"/>
                      <a:pt x="6" y="6"/>
                      <a:pt x="7" y="5"/>
                    </a:cubicBezTo>
                    <a:cubicBezTo>
                      <a:pt x="8" y="5"/>
                      <a:pt x="9" y="5"/>
                      <a:pt x="9" y="5"/>
                    </a:cubicBezTo>
                    <a:cubicBezTo>
                      <a:pt x="10" y="5"/>
                      <a:pt x="10" y="6"/>
                      <a:pt x="10" y="7"/>
                    </a:cubicBezTo>
                    <a:cubicBezTo>
                      <a:pt x="11" y="6"/>
                      <a:pt x="12" y="6"/>
                      <a:pt x="13" y="5"/>
                    </a:cubicBezTo>
                    <a:cubicBezTo>
                      <a:pt x="12" y="3"/>
                      <a:pt x="12" y="1"/>
                      <a:pt x="11" y="1"/>
                    </a:cubicBezTo>
                    <a:cubicBezTo>
                      <a:pt x="9" y="0"/>
                      <a:pt x="8" y="1"/>
                      <a:pt x="7" y="2"/>
                    </a:cubicBezTo>
                    <a:cubicBezTo>
                      <a:pt x="6" y="3"/>
                      <a:pt x="5" y="4"/>
                      <a:pt x="4" y="5"/>
                    </a:cubicBezTo>
                    <a:cubicBezTo>
                      <a:pt x="3" y="7"/>
                      <a:pt x="3" y="9"/>
                      <a:pt x="2" y="11"/>
                    </a:cubicBezTo>
                    <a:cubicBezTo>
                      <a:pt x="1" y="13"/>
                      <a:pt x="1" y="14"/>
                      <a:pt x="1" y="16"/>
                    </a:cubicBezTo>
                    <a:cubicBezTo>
                      <a:pt x="0" y="18"/>
                      <a:pt x="0" y="19"/>
                      <a:pt x="0" y="20"/>
                    </a:cubicBezTo>
                    <a:cubicBezTo>
                      <a:pt x="1" y="22"/>
                      <a:pt x="1" y="23"/>
                      <a:pt x="3" y="24"/>
                    </a:cubicBezTo>
                    <a:cubicBezTo>
                      <a:pt x="4" y="24"/>
                      <a:pt x="5" y="23"/>
                      <a:pt x="7"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491" name="Freeform 493"/>
              <p:cNvSpPr>
                <a:spLocks noEditPoints="1"/>
              </p:cNvSpPr>
              <p:nvPr/>
            </p:nvSpPr>
            <p:spPr bwMode="auto">
              <a:xfrm>
                <a:off x="3683" y="2532"/>
                <a:ext cx="22" cy="35"/>
              </a:xfrm>
              <a:custGeom>
                <a:avLst/>
                <a:gdLst/>
                <a:ahLst/>
                <a:cxnLst>
                  <a:cxn ang="0">
                    <a:pos x="12" y="1"/>
                  </a:cxn>
                  <a:cxn ang="0">
                    <a:pos x="2" y="10"/>
                  </a:cxn>
                  <a:cxn ang="0">
                    <a:pos x="4" y="24"/>
                  </a:cxn>
                  <a:cxn ang="0">
                    <a:pos x="14" y="14"/>
                  </a:cxn>
                  <a:cxn ang="0">
                    <a:pos x="12" y="1"/>
                  </a:cxn>
                  <a:cxn ang="0">
                    <a:pos x="5" y="20"/>
                  </a:cxn>
                  <a:cxn ang="0">
                    <a:pos x="4" y="11"/>
                  </a:cxn>
                  <a:cxn ang="0">
                    <a:pos x="11" y="5"/>
                  </a:cxn>
                  <a:cxn ang="0">
                    <a:pos x="12" y="13"/>
                  </a:cxn>
                  <a:cxn ang="0">
                    <a:pos x="5" y="20"/>
                  </a:cxn>
                </a:cxnLst>
                <a:rect l="0" t="0" r="r" b="b"/>
                <a:pathLst>
                  <a:path w="16" h="25">
                    <a:moveTo>
                      <a:pt x="12" y="1"/>
                    </a:moveTo>
                    <a:cubicBezTo>
                      <a:pt x="9" y="0"/>
                      <a:pt x="5" y="4"/>
                      <a:pt x="2" y="10"/>
                    </a:cubicBezTo>
                    <a:cubicBezTo>
                      <a:pt x="0" y="17"/>
                      <a:pt x="1" y="23"/>
                      <a:pt x="4" y="24"/>
                    </a:cubicBezTo>
                    <a:cubicBezTo>
                      <a:pt x="7" y="25"/>
                      <a:pt x="11" y="20"/>
                      <a:pt x="14" y="14"/>
                    </a:cubicBezTo>
                    <a:cubicBezTo>
                      <a:pt x="16" y="8"/>
                      <a:pt x="15" y="2"/>
                      <a:pt x="12" y="1"/>
                    </a:cubicBezTo>
                    <a:close/>
                    <a:moveTo>
                      <a:pt x="5" y="20"/>
                    </a:moveTo>
                    <a:cubicBezTo>
                      <a:pt x="3" y="19"/>
                      <a:pt x="3" y="15"/>
                      <a:pt x="4" y="11"/>
                    </a:cubicBezTo>
                    <a:cubicBezTo>
                      <a:pt x="6" y="7"/>
                      <a:pt x="9" y="4"/>
                      <a:pt x="11" y="5"/>
                    </a:cubicBezTo>
                    <a:cubicBezTo>
                      <a:pt x="13" y="5"/>
                      <a:pt x="13" y="9"/>
                      <a:pt x="12"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92" name="Freeform 494"/>
              <p:cNvSpPr>
                <a:spLocks/>
              </p:cNvSpPr>
              <p:nvPr/>
            </p:nvSpPr>
            <p:spPr bwMode="auto">
              <a:xfrm>
                <a:off x="3702" y="2525"/>
                <a:ext cx="7" cy="16"/>
              </a:xfrm>
              <a:custGeom>
                <a:avLst/>
                <a:gdLst/>
                <a:ahLst/>
                <a:cxnLst>
                  <a:cxn ang="0">
                    <a:pos x="5" y="0"/>
                  </a:cxn>
                  <a:cxn ang="0">
                    <a:pos x="2" y="2"/>
                  </a:cxn>
                  <a:cxn ang="0">
                    <a:pos x="2" y="5"/>
                  </a:cxn>
                  <a:cxn ang="0">
                    <a:pos x="0" y="8"/>
                  </a:cxn>
                  <a:cxn ang="0">
                    <a:pos x="1" y="11"/>
                  </a:cxn>
                  <a:cxn ang="0">
                    <a:pos x="3" y="6"/>
                  </a:cxn>
                  <a:cxn ang="0">
                    <a:pos x="5" y="0"/>
                  </a:cxn>
                </a:cxnLst>
                <a:rect l="0" t="0" r="r" b="b"/>
                <a:pathLst>
                  <a:path w="5" h="11">
                    <a:moveTo>
                      <a:pt x="5" y="0"/>
                    </a:moveTo>
                    <a:cubicBezTo>
                      <a:pt x="4" y="1"/>
                      <a:pt x="3" y="2"/>
                      <a:pt x="2" y="2"/>
                    </a:cubicBezTo>
                    <a:cubicBezTo>
                      <a:pt x="2" y="3"/>
                      <a:pt x="2" y="4"/>
                      <a:pt x="2" y="5"/>
                    </a:cubicBezTo>
                    <a:cubicBezTo>
                      <a:pt x="1" y="6"/>
                      <a:pt x="1" y="7"/>
                      <a:pt x="0" y="8"/>
                    </a:cubicBezTo>
                    <a:cubicBezTo>
                      <a:pt x="1" y="9"/>
                      <a:pt x="1" y="10"/>
                      <a:pt x="1" y="11"/>
                    </a:cubicBezTo>
                    <a:cubicBezTo>
                      <a:pt x="2" y="9"/>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493" name="Freeform 495"/>
              <p:cNvSpPr>
                <a:spLocks/>
              </p:cNvSpPr>
              <p:nvPr/>
            </p:nvSpPr>
            <p:spPr bwMode="auto">
              <a:xfrm>
                <a:off x="3691" y="2514"/>
                <a:ext cx="18" cy="34"/>
              </a:xfrm>
              <a:custGeom>
                <a:avLst/>
                <a:gdLst/>
                <a:ahLst/>
                <a:cxnLst>
                  <a:cxn ang="0">
                    <a:pos x="6" y="19"/>
                  </a:cxn>
                  <a:cxn ang="0">
                    <a:pos x="4" y="20"/>
                  </a:cxn>
                  <a:cxn ang="0">
                    <a:pos x="3" y="18"/>
                  </a:cxn>
                  <a:cxn ang="0">
                    <a:pos x="3" y="14"/>
                  </a:cxn>
                  <a:cxn ang="0">
                    <a:pos x="3" y="11"/>
                  </a:cxn>
                  <a:cxn ang="0">
                    <a:pos x="5" y="8"/>
                  </a:cxn>
                  <a:cxn ang="0">
                    <a:pos x="7" y="5"/>
                  </a:cxn>
                  <a:cxn ang="0">
                    <a:pos x="9" y="5"/>
                  </a:cxn>
                  <a:cxn ang="0">
                    <a:pos x="10" y="7"/>
                  </a:cxn>
                  <a:cxn ang="0">
                    <a:pos x="13" y="5"/>
                  </a:cxn>
                  <a:cxn ang="0">
                    <a:pos x="10" y="1"/>
                  </a:cxn>
                  <a:cxn ang="0">
                    <a:pos x="7" y="2"/>
                  </a:cxn>
                  <a:cxn ang="0">
                    <a:pos x="4" y="5"/>
                  </a:cxn>
                  <a:cxn ang="0">
                    <a:pos x="2" y="11"/>
                  </a:cxn>
                  <a:cxn ang="0">
                    <a:pos x="0" y="16"/>
                  </a:cxn>
                  <a:cxn ang="0">
                    <a:pos x="0" y="20"/>
                  </a:cxn>
                  <a:cxn ang="0">
                    <a:pos x="2" y="24"/>
                  </a:cxn>
                  <a:cxn ang="0">
                    <a:pos x="6" y="22"/>
                  </a:cxn>
                  <a:cxn ang="0">
                    <a:pos x="6" y="19"/>
                  </a:cxn>
                </a:cxnLst>
                <a:rect l="0" t="0" r="r" b="b"/>
                <a:pathLst>
                  <a:path w="13" h="24">
                    <a:moveTo>
                      <a:pt x="6" y="19"/>
                    </a:moveTo>
                    <a:cubicBezTo>
                      <a:pt x="5" y="20"/>
                      <a:pt x="4" y="20"/>
                      <a:pt x="4" y="20"/>
                    </a:cubicBezTo>
                    <a:cubicBezTo>
                      <a:pt x="3" y="20"/>
                      <a:pt x="3" y="19"/>
                      <a:pt x="3" y="18"/>
                    </a:cubicBezTo>
                    <a:cubicBezTo>
                      <a:pt x="2" y="17"/>
                      <a:pt x="2" y="16"/>
                      <a:pt x="3" y="14"/>
                    </a:cubicBezTo>
                    <a:cubicBezTo>
                      <a:pt x="3" y="13"/>
                      <a:pt x="3" y="12"/>
                      <a:pt x="3" y="11"/>
                    </a:cubicBezTo>
                    <a:cubicBezTo>
                      <a:pt x="4" y="10"/>
                      <a:pt x="4" y="9"/>
                      <a:pt x="5" y="8"/>
                    </a:cubicBezTo>
                    <a:cubicBezTo>
                      <a:pt x="5" y="7"/>
                      <a:pt x="6" y="6"/>
                      <a:pt x="7" y="5"/>
                    </a:cubicBezTo>
                    <a:cubicBezTo>
                      <a:pt x="8" y="5"/>
                      <a:pt x="9" y="4"/>
                      <a:pt x="9" y="5"/>
                    </a:cubicBezTo>
                    <a:cubicBezTo>
                      <a:pt x="10" y="5"/>
                      <a:pt x="10" y="6"/>
                      <a:pt x="10" y="7"/>
                    </a:cubicBezTo>
                    <a:cubicBezTo>
                      <a:pt x="11" y="6"/>
                      <a:pt x="12" y="5"/>
                      <a:pt x="13" y="5"/>
                    </a:cubicBezTo>
                    <a:cubicBezTo>
                      <a:pt x="12" y="3"/>
                      <a:pt x="12" y="1"/>
                      <a:pt x="10" y="1"/>
                    </a:cubicBezTo>
                    <a:cubicBezTo>
                      <a:pt x="9" y="0"/>
                      <a:pt x="8" y="1"/>
                      <a:pt x="7" y="2"/>
                    </a:cubicBezTo>
                    <a:cubicBezTo>
                      <a:pt x="6" y="3"/>
                      <a:pt x="5" y="4"/>
                      <a:pt x="4" y="5"/>
                    </a:cubicBezTo>
                    <a:cubicBezTo>
                      <a:pt x="3" y="7"/>
                      <a:pt x="2" y="9"/>
                      <a:pt x="2" y="11"/>
                    </a:cubicBezTo>
                    <a:cubicBezTo>
                      <a:pt x="1" y="13"/>
                      <a:pt x="1" y="14"/>
                      <a:pt x="0" y="16"/>
                    </a:cubicBezTo>
                    <a:cubicBezTo>
                      <a:pt x="0" y="18"/>
                      <a:pt x="0" y="19"/>
                      <a:pt x="0" y="20"/>
                    </a:cubicBezTo>
                    <a:cubicBezTo>
                      <a:pt x="1" y="22"/>
                      <a:pt x="1" y="23"/>
                      <a:pt x="2" y="24"/>
                    </a:cubicBezTo>
                    <a:cubicBezTo>
                      <a:pt x="4" y="24"/>
                      <a:pt x="5" y="23"/>
                      <a:pt x="6"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494" name="Freeform 496"/>
              <p:cNvSpPr>
                <a:spLocks noEditPoints="1"/>
              </p:cNvSpPr>
              <p:nvPr/>
            </p:nvSpPr>
            <p:spPr bwMode="auto">
              <a:xfrm>
                <a:off x="3670" y="2567"/>
                <a:ext cx="23" cy="35"/>
              </a:xfrm>
              <a:custGeom>
                <a:avLst/>
                <a:gdLst/>
                <a:ahLst/>
                <a:cxnLst>
                  <a:cxn ang="0">
                    <a:pos x="12" y="1"/>
                  </a:cxn>
                  <a:cxn ang="0">
                    <a:pos x="2" y="11"/>
                  </a:cxn>
                  <a:cxn ang="0">
                    <a:pos x="4" y="24"/>
                  </a:cxn>
                  <a:cxn ang="0">
                    <a:pos x="14" y="15"/>
                  </a:cxn>
                  <a:cxn ang="0">
                    <a:pos x="12" y="1"/>
                  </a:cxn>
                  <a:cxn ang="0">
                    <a:pos x="5" y="21"/>
                  </a:cxn>
                  <a:cxn ang="0">
                    <a:pos x="4" y="12"/>
                  </a:cxn>
                  <a:cxn ang="0">
                    <a:pos x="11" y="5"/>
                  </a:cxn>
                  <a:cxn ang="0">
                    <a:pos x="12" y="14"/>
                  </a:cxn>
                  <a:cxn ang="0">
                    <a:pos x="5" y="21"/>
                  </a:cxn>
                </a:cxnLst>
                <a:rect l="0" t="0" r="r" b="b"/>
                <a:pathLst>
                  <a:path w="16" h="25">
                    <a:moveTo>
                      <a:pt x="12" y="1"/>
                    </a:moveTo>
                    <a:cubicBezTo>
                      <a:pt x="9" y="0"/>
                      <a:pt x="5" y="5"/>
                      <a:pt x="2" y="11"/>
                    </a:cubicBezTo>
                    <a:cubicBezTo>
                      <a:pt x="0" y="17"/>
                      <a:pt x="1" y="23"/>
                      <a:pt x="4" y="24"/>
                    </a:cubicBezTo>
                    <a:cubicBezTo>
                      <a:pt x="7" y="25"/>
                      <a:pt x="11" y="21"/>
                      <a:pt x="14" y="15"/>
                    </a:cubicBezTo>
                    <a:cubicBezTo>
                      <a:pt x="16" y="9"/>
                      <a:pt x="15" y="3"/>
                      <a:pt x="12" y="1"/>
                    </a:cubicBezTo>
                    <a:close/>
                    <a:moveTo>
                      <a:pt x="5" y="21"/>
                    </a:moveTo>
                    <a:cubicBezTo>
                      <a:pt x="3" y="20"/>
                      <a:pt x="3" y="16"/>
                      <a:pt x="4" y="12"/>
                    </a:cubicBezTo>
                    <a:cubicBezTo>
                      <a:pt x="6" y="7"/>
                      <a:pt x="9" y="5"/>
                      <a:pt x="11" y="5"/>
                    </a:cubicBezTo>
                    <a:cubicBezTo>
                      <a:pt x="13" y="6"/>
                      <a:pt x="13" y="10"/>
                      <a:pt x="12" y="14"/>
                    </a:cubicBezTo>
                    <a:cubicBezTo>
                      <a:pt x="10" y="18"/>
                      <a:pt x="7" y="21"/>
                      <a:pt x="5" y="21"/>
                    </a:cubicBezTo>
                    <a:close/>
                  </a:path>
                </a:pathLst>
              </a:custGeom>
              <a:solidFill>
                <a:srgbClr val="B3B3B3"/>
              </a:solidFill>
              <a:ln w="9525">
                <a:noFill/>
                <a:round/>
                <a:headEnd/>
                <a:tailEnd/>
              </a:ln>
            </p:spPr>
            <p:txBody>
              <a:bodyPr/>
              <a:lstStyle/>
              <a:p>
                <a:endParaRPr lang="de-DE" dirty="0"/>
              </a:p>
            </p:txBody>
          </p:sp>
          <p:sp>
            <p:nvSpPr>
              <p:cNvPr id="495" name="Freeform 497"/>
              <p:cNvSpPr>
                <a:spLocks/>
              </p:cNvSpPr>
              <p:nvPr/>
            </p:nvSpPr>
            <p:spPr bwMode="auto">
              <a:xfrm>
                <a:off x="3690" y="2562"/>
                <a:ext cx="7" cy="15"/>
              </a:xfrm>
              <a:custGeom>
                <a:avLst/>
                <a:gdLst/>
                <a:ahLst/>
                <a:cxnLst>
                  <a:cxn ang="0">
                    <a:pos x="5" y="0"/>
                  </a:cxn>
                  <a:cxn ang="0">
                    <a:pos x="2" y="2"/>
                  </a:cxn>
                  <a:cxn ang="0">
                    <a:pos x="2" y="5"/>
                  </a:cxn>
                  <a:cxn ang="0">
                    <a:pos x="0" y="8"/>
                  </a:cxn>
                  <a:cxn ang="0">
                    <a:pos x="1" y="11"/>
                  </a:cxn>
                  <a:cxn ang="0">
                    <a:pos x="3" y="6"/>
                  </a:cxn>
                  <a:cxn ang="0">
                    <a:pos x="5" y="0"/>
                  </a:cxn>
                </a:cxnLst>
                <a:rect l="0" t="0" r="r" b="b"/>
                <a:pathLst>
                  <a:path w="5" h="11">
                    <a:moveTo>
                      <a:pt x="5" y="0"/>
                    </a:moveTo>
                    <a:cubicBezTo>
                      <a:pt x="4" y="1"/>
                      <a:pt x="3" y="2"/>
                      <a:pt x="2" y="2"/>
                    </a:cubicBezTo>
                    <a:cubicBezTo>
                      <a:pt x="2" y="3"/>
                      <a:pt x="2" y="4"/>
                      <a:pt x="2" y="5"/>
                    </a:cubicBezTo>
                    <a:cubicBezTo>
                      <a:pt x="1" y="6"/>
                      <a:pt x="1" y="7"/>
                      <a:pt x="0" y="8"/>
                    </a:cubicBezTo>
                    <a:cubicBezTo>
                      <a:pt x="1" y="9"/>
                      <a:pt x="1" y="10"/>
                      <a:pt x="1" y="11"/>
                    </a:cubicBezTo>
                    <a:cubicBezTo>
                      <a:pt x="2" y="9"/>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496" name="Freeform 498"/>
              <p:cNvSpPr>
                <a:spLocks/>
              </p:cNvSpPr>
              <p:nvPr/>
            </p:nvSpPr>
            <p:spPr bwMode="auto">
              <a:xfrm>
                <a:off x="3679" y="2551"/>
                <a:ext cx="18" cy="33"/>
              </a:xfrm>
              <a:custGeom>
                <a:avLst/>
                <a:gdLst/>
                <a:ahLst/>
                <a:cxnLst>
                  <a:cxn ang="0">
                    <a:pos x="6" y="19"/>
                  </a:cxn>
                  <a:cxn ang="0">
                    <a:pos x="4" y="20"/>
                  </a:cxn>
                  <a:cxn ang="0">
                    <a:pos x="3" y="18"/>
                  </a:cxn>
                  <a:cxn ang="0">
                    <a:pos x="3" y="14"/>
                  </a:cxn>
                  <a:cxn ang="0">
                    <a:pos x="3" y="11"/>
                  </a:cxn>
                  <a:cxn ang="0">
                    <a:pos x="5" y="8"/>
                  </a:cxn>
                  <a:cxn ang="0">
                    <a:pos x="7" y="5"/>
                  </a:cxn>
                  <a:cxn ang="0">
                    <a:pos x="9" y="4"/>
                  </a:cxn>
                  <a:cxn ang="0">
                    <a:pos x="10" y="6"/>
                  </a:cxn>
                  <a:cxn ang="0">
                    <a:pos x="13" y="4"/>
                  </a:cxn>
                  <a:cxn ang="0">
                    <a:pos x="10" y="1"/>
                  </a:cxn>
                  <a:cxn ang="0">
                    <a:pos x="7" y="2"/>
                  </a:cxn>
                  <a:cxn ang="0">
                    <a:pos x="4" y="5"/>
                  </a:cxn>
                  <a:cxn ang="0">
                    <a:pos x="2" y="10"/>
                  </a:cxn>
                  <a:cxn ang="0">
                    <a:pos x="0" y="16"/>
                  </a:cxn>
                  <a:cxn ang="0">
                    <a:pos x="0" y="20"/>
                  </a:cxn>
                  <a:cxn ang="0">
                    <a:pos x="2" y="23"/>
                  </a:cxn>
                  <a:cxn ang="0">
                    <a:pos x="7" y="22"/>
                  </a:cxn>
                  <a:cxn ang="0">
                    <a:pos x="6" y="19"/>
                  </a:cxn>
                </a:cxnLst>
                <a:rect l="0" t="0" r="r" b="b"/>
                <a:pathLst>
                  <a:path w="13" h="24">
                    <a:moveTo>
                      <a:pt x="6" y="19"/>
                    </a:moveTo>
                    <a:cubicBezTo>
                      <a:pt x="5" y="19"/>
                      <a:pt x="4" y="20"/>
                      <a:pt x="4" y="20"/>
                    </a:cubicBezTo>
                    <a:cubicBezTo>
                      <a:pt x="3" y="19"/>
                      <a:pt x="3" y="19"/>
                      <a:pt x="3" y="18"/>
                    </a:cubicBezTo>
                    <a:cubicBezTo>
                      <a:pt x="2" y="17"/>
                      <a:pt x="2" y="16"/>
                      <a:pt x="3" y="14"/>
                    </a:cubicBezTo>
                    <a:cubicBezTo>
                      <a:pt x="3" y="13"/>
                      <a:pt x="3" y="12"/>
                      <a:pt x="3" y="11"/>
                    </a:cubicBezTo>
                    <a:cubicBezTo>
                      <a:pt x="4" y="10"/>
                      <a:pt x="4" y="9"/>
                      <a:pt x="5" y="8"/>
                    </a:cubicBezTo>
                    <a:cubicBezTo>
                      <a:pt x="5" y="7"/>
                      <a:pt x="6" y="6"/>
                      <a:pt x="7" y="5"/>
                    </a:cubicBezTo>
                    <a:cubicBezTo>
                      <a:pt x="8" y="5"/>
                      <a:pt x="9" y="4"/>
                      <a:pt x="9" y="4"/>
                    </a:cubicBezTo>
                    <a:cubicBezTo>
                      <a:pt x="10" y="5"/>
                      <a:pt x="10" y="6"/>
                      <a:pt x="10" y="6"/>
                    </a:cubicBezTo>
                    <a:cubicBezTo>
                      <a:pt x="11" y="6"/>
                      <a:pt x="12" y="5"/>
                      <a:pt x="13" y="4"/>
                    </a:cubicBezTo>
                    <a:cubicBezTo>
                      <a:pt x="12" y="2"/>
                      <a:pt x="12" y="1"/>
                      <a:pt x="10" y="1"/>
                    </a:cubicBezTo>
                    <a:cubicBezTo>
                      <a:pt x="9" y="0"/>
                      <a:pt x="8" y="1"/>
                      <a:pt x="7" y="2"/>
                    </a:cubicBezTo>
                    <a:cubicBezTo>
                      <a:pt x="6" y="3"/>
                      <a:pt x="5" y="4"/>
                      <a:pt x="4" y="5"/>
                    </a:cubicBezTo>
                    <a:cubicBezTo>
                      <a:pt x="3" y="7"/>
                      <a:pt x="2" y="8"/>
                      <a:pt x="2" y="10"/>
                    </a:cubicBezTo>
                    <a:cubicBezTo>
                      <a:pt x="1" y="12"/>
                      <a:pt x="1" y="14"/>
                      <a:pt x="0" y="16"/>
                    </a:cubicBezTo>
                    <a:cubicBezTo>
                      <a:pt x="0" y="17"/>
                      <a:pt x="0" y="19"/>
                      <a:pt x="0" y="20"/>
                    </a:cubicBezTo>
                    <a:cubicBezTo>
                      <a:pt x="1" y="22"/>
                      <a:pt x="1" y="23"/>
                      <a:pt x="2" y="23"/>
                    </a:cubicBezTo>
                    <a:cubicBezTo>
                      <a:pt x="4" y="24"/>
                      <a:pt x="5" y="23"/>
                      <a:pt x="7"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497" name="Freeform 499"/>
              <p:cNvSpPr>
                <a:spLocks noEditPoints="1"/>
              </p:cNvSpPr>
              <p:nvPr/>
            </p:nvSpPr>
            <p:spPr bwMode="auto">
              <a:xfrm>
                <a:off x="3658" y="2604"/>
                <a:ext cx="22" cy="35"/>
              </a:xfrm>
              <a:custGeom>
                <a:avLst/>
                <a:gdLst/>
                <a:ahLst/>
                <a:cxnLst>
                  <a:cxn ang="0">
                    <a:pos x="12" y="1"/>
                  </a:cxn>
                  <a:cxn ang="0">
                    <a:pos x="2" y="11"/>
                  </a:cxn>
                  <a:cxn ang="0">
                    <a:pos x="4" y="24"/>
                  </a:cxn>
                  <a:cxn ang="0">
                    <a:pos x="13" y="15"/>
                  </a:cxn>
                  <a:cxn ang="0">
                    <a:pos x="12" y="1"/>
                  </a:cxn>
                  <a:cxn ang="0">
                    <a:pos x="5" y="20"/>
                  </a:cxn>
                  <a:cxn ang="0">
                    <a:pos x="4" y="12"/>
                  </a:cxn>
                  <a:cxn ang="0">
                    <a:pos x="11" y="5"/>
                  </a:cxn>
                  <a:cxn ang="0">
                    <a:pos x="12" y="14"/>
                  </a:cxn>
                  <a:cxn ang="0">
                    <a:pos x="5" y="20"/>
                  </a:cxn>
                </a:cxnLst>
                <a:rect l="0" t="0" r="r" b="b"/>
                <a:pathLst>
                  <a:path w="16" h="25">
                    <a:moveTo>
                      <a:pt x="12" y="1"/>
                    </a:moveTo>
                    <a:cubicBezTo>
                      <a:pt x="9" y="0"/>
                      <a:pt x="5" y="5"/>
                      <a:pt x="2" y="11"/>
                    </a:cubicBezTo>
                    <a:cubicBezTo>
                      <a:pt x="0" y="17"/>
                      <a:pt x="1" y="23"/>
                      <a:pt x="4" y="24"/>
                    </a:cubicBezTo>
                    <a:cubicBezTo>
                      <a:pt x="7" y="25"/>
                      <a:pt x="11" y="21"/>
                      <a:pt x="13" y="15"/>
                    </a:cubicBezTo>
                    <a:cubicBezTo>
                      <a:pt x="16" y="8"/>
                      <a:pt x="15" y="2"/>
                      <a:pt x="12" y="1"/>
                    </a:cubicBezTo>
                    <a:close/>
                    <a:moveTo>
                      <a:pt x="5" y="20"/>
                    </a:moveTo>
                    <a:cubicBezTo>
                      <a:pt x="3" y="20"/>
                      <a:pt x="3" y="16"/>
                      <a:pt x="4" y="12"/>
                    </a:cubicBezTo>
                    <a:cubicBezTo>
                      <a:pt x="6" y="7"/>
                      <a:pt x="9" y="5"/>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98" name="Freeform 500"/>
              <p:cNvSpPr>
                <a:spLocks/>
              </p:cNvSpPr>
              <p:nvPr/>
            </p:nvSpPr>
            <p:spPr bwMode="auto">
              <a:xfrm>
                <a:off x="3677" y="2598"/>
                <a:ext cx="6" cy="16"/>
              </a:xfrm>
              <a:custGeom>
                <a:avLst/>
                <a:gdLst/>
                <a:ahLst/>
                <a:cxnLst>
                  <a:cxn ang="0">
                    <a:pos x="4" y="0"/>
                  </a:cxn>
                  <a:cxn ang="0">
                    <a:pos x="2" y="2"/>
                  </a:cxn>
                  <a:cxn ang="0">
                    <a:pos x="2" y="5"/>
                  </a:cxn>
                  <a:cxn ang="0">
                    <a:pos x="0" y="8"/>
                  </a:cxn>
                  <a:cxn ang="0">
                    <a:pos x="1" y="11"/>
                  </a:cxn>
                  <a:cxn ang="0">
                    <a:pos x="3" y="6"/>
                  </a:cxn>
                  <a:cxn ang="0">
                    <a:pos x="4" y="0"/>
                  </a:cxn>
                </a:cxnLst>
                <a:rect l="0" t="0" r="r" b="b"/>
                <a:pathLst>
                  <a:path w="4" h="11">
                    <a:moveTo>
                      <a:pt x="4" y="0"/>
                    </a:moveTo>
                    <a:cubicBezTo>
                      <a:pt x="4" y="1"/>
                      <a:pt x="3" y="1"/>
                      <a:pt x="2" y="2"/>
                    </a:cubicBezTo>
                    <a:cubicBezTo>
                      <a:pt x="2" y="3"/>
                      <a:pt x="2" y="4"/>
                      <a:pt x="2" y="5"/>
                    </a:cubicBezTo>
                    <a:cubicBezTo>
                      <a:pt x="1" y="6"/>
                      <a:pt x="1" y="7"/>
                      <a:pt x="0" y="8"/>
                    </a:cubicBezTo>
                    <a:cubicBezTo>
                      <a:pt x="0" y="9"/>
                      <a:pt x="1" y="10"/>
                      <a:pt x="1" y="11"/>
                    </a:cubicBezTo>
                    <a:cubicBezTo>
                      <a:pt x="2"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99" name="Freeform 501"/>
              <p:cNvSpPr>
                <a:spLocks/>
              </p:cNvSpPr>
              <p:nvPr/>
            </p:nvSpPr>
            <p:spPr bwMode="auto">
              <a:xfrm>
                <a:off x="3666" y="2587"/>
                <a:ext cx="17" cy="34"/>
              </a:xfrm>
              <a:custGeom>
                <a:avLst/>
                <a:gdLst/>
                <a:ahLst/>
                <a:cxnLst>
                  <a:cxn ang="0">
                    <a:pos x="6" y="19"/>
                  </a:cxn>
                  <a:cxn ang="0">
                    <a:pos x="4" y="20"/>
                  </a:cxn>
                  <a:cxn ang="0">
                    <a:pos x="3" y="18"/>
                  </a:cxn>
                  <a:cxn ang="0">
                    <a:pos x="3" y="14"/>
                  </a:cxn>
                  <a:cxn ang="0">
                    <a:pos x="3" y="11"/>
                  </a:cxn>
                  <a:cxn ang="0">
                    <a:pos x="5" y="8"/>
                  </a:cxn>
                  <a:cxn ang="0">
                    <a:pos x="7" y="5"/>
                  </a:cxn>
                  <a:cxn ang="0">
                    <a:pos x="9" y="4"/>
                  </a:cxn>
                  <a:cxn ang="0">
                    <a:pos x="10" y="6"/>
                  </a:cxn>
                  <a:cxn ang="0">
                    <a:pos x="12" y="4"/>
                  </a:cxn>
                  <a:cxn ang="0">
                    <a:pos x="10" y="1"/>
                  </a:cxn>
                  <a:cxn ang="0">
                    <a:pos x="7" y="2"/>
                  </a:cxn>
                  <a:cxn ang="0">
                    <a:pos x="4" y="5"/>
                  </a:cxn>
                  <a:cxn ang="0">
                    <a:pos x="2" y="10"/>
                  </a:cxn>
                  <a:cxn ang="0">
                    <a:pos x="0" y="16"/>
                  </a:cxn>
                  <a:cxn ang="0">
                    <a:pos x="0" y="20"/>
                  </a:cxn>
                  <a:cxn ang="0">
                    <a:pos x="2" y="23"/>
                  </a:cxn>
                  <a:cxn ang="0">
                    <a:pos x="6" y="22"/>
                  </a:cxn>
                  <a:cxn ang="0">
                    <a:pos x="6" y="19"/>
                  </a:cxn>
                </a:cxnLst>
                <a:rect l="0" t="0" r="r" b="b"/>
                <a:pathLst>
                  <a:path w="12" h="24">
                    <a:moveTo>
                      <a:pt x="6" y="19"/>
                    </a:moveTo>
                    <a:cubicBezTo>
                      <a:pt x="5" y="19"/>
                      <a:pt x="4" y="20"/>
                      <a:pt x="4" y="20"/>
                    </a:cubicBezTo>
                    <a:cubicBezTo>
                      <a:pt x="3" y="19"/>
                      <a:pt x="3" y="19"/>
                      <a:pt x="3" y="18"/>
                    </a:cubicBezTo>
                    <a:cubicBezTo>
                      <a:pt x="2" y="17"/>
                      <a:pt x="2" y="15"/>
                      <a:pt x="3" y="14"/>
                    </a:cubicBezTo>
                    <a:cubicBezTo>
                      <a:pt x="3" y="13"/>
                      <a:pt x="3" y="12"/>
                      <a:pt x="3" y="11"/>
                    </a:cubicBezTo>
                    <a:cubicBezTo>
                      <a:pt x="4" y="10"/>
                      <a:pt x="4" y="9"/>
                      <a:pt x="5" y="8"/>
                    </a:cubicBezTo>
                    <a:cubicBezTo>
                      <a:pt x="5" y="7"/>
                      <a:pt x="6" y="6"/>
                      <a:pt x="7" y="5"/>
                    </a:cubicBezTo>
                    <a:cubicBezTo>
                      <a:pt x="8" y="5"/>
                      <a:pt x="8" y="4"/>
                      <a:pt x="9" y="4"/>
                    </a:cubicBezTo>
                    <a:cubicBezTo>
                      <a:pt x="10" y="5"/>
                      <a:pt x="10" y="5"/>
                      <a:pt x="10" y="6"/>
                    </a:cubicBezTo>
                    <a:cubicBezTo>
                      <a:pt x="11" y="6"/>
                      <a:pt x="12" y="5"/>
                      <a:pt x="12" y="4"/>
                    </a:cubicBezTo>
                    <a:cubicBezTo>
                      <a:pt x="12" y="2"/>
                      <a:pt x="12" y="1"/>
                      <a:pt x="10" y="1"/>
                    </a:cubicBezTo>
                    <a:cubicBezTo>
                      <a:pt x="9" y="0"/>
                      <a:pt x="8" y="1"/>
                      <a:pt x="7" y="2"/>
                    </a:cubicBezTo>
                    <a:cubicBezTo>
                      <a:pt x="6" y="3"/>
                      <a:pt x="5" y="4"/>
                      <a:pt x="4" y="5"/>
                    </a:cubicBezTo>
                    <a:cubicBezTo>
                      <a:pt x="3" y="7"/>
                      <a:pt x="2" y="8"/>
                      <a:pt x="2" y="10"/>
                    </a:cubicBezTo>
                    <a:cubicBezTo>
                      <a:pt x="1" y="12"/>
                      <a:pt x="1" y="14"/>
                      <a:pt x="0" y="16"/>
                    </a:cubicBezTo>
                    <a:cubicBezTo>
                      <a:pt x="0" y="17"/>
                      <a:pt x="0" y="19"/>
                      <a:pt x="0" y="20"/>
                    </a:cubicBezTo>
                    <a:cubicBezTo>
                      <a:pt x="1" y="22"/>
                      <a:pt x="1" y="23"/>
                      <a:pt x="2" y="23"/>
                    </a:cubicBezTo>
                    <a:cubicBezTo>
                      <a:pt x="4"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500" name="Freeform 502"/>
              <p:cNvSpPr>
                <a:spLocks noEditPoints="1"/>
              </p:cNvSpPr>
              <p:nvPr/>
            </p:nvSpPr>
            <p:spPr bwMode="auto">
              <a:xfrm>
                <a:off x="3645" y="2640"/>
                <a:ext cx="22" cy="35"/>
              </a:xfrm>
              <a:custGeom>
                <a:avLst/>
                <a:gdLst/>
                <a:ahLst/>
                <a:cxnLst>
                  <a:cxn ang="0">
                    <a:pos x="12" y="1"/>
                  </a:cxn>
                  <a:cxn ang="0">
                    <a:pos x="2" y="11"/>
                  </a:cxn>
                  <a:cxn ang="0">
                    <a:pos x="4" y="24"/>
                  </a:cxn>
                  <a:cxn ang="0">
                    <a:pos x="13" y="15"/>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1"/>
                    </a:cubicBezTo>
                    <a:cubicBezTo>
                      <a:pt x="0" y="17"/>
                      <a:pt x="1" y="23"/>
                      <a:pt x="4" y="24"/>
                    </a:cubicBezTo>
                    <a:cubicBezTo>
                      <a:pt x="7" y="25"/>
                      <a:pt x="11" y="21"/>
                      <a:pt x="13" y="15"/>
                    </a:cubicBezTo>
                    <a:cubicBezTo>
                      <a:pt x="16" y="8"/>
                      <a:pt x="15" y="2"/>
                      <a:pt x="12" y="1"/>
                    </a:cubicBezTo>
                    <a:close/>
                    <a:moveTo>
                      <a:pt x="5" y="20"/>
                    </a:moveTo>
                    <a:cubicBezTo>
                      <a:pt x="3" y="20"/>
                      <a:pt x="3" y="16"/>
                      <a:pt x="4" y="11"/>
                    </a:cubicBezTo>
                    <a:cubicBezTo>
                      <a:pt x="6" y="7"/>
                      <a:pt x="9"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501" name="Freeform 503"/>
              <p:cNvSpPr>
                <a:spLocks/>
              </p:cNvSpPr>
              <p:nvPr/>
            </p:nvSpPr>
            <p:spPr bwMode="auto">
              <a:xfrm>
                <a:off x="3665" y="2635"/>
                <a:ext cx="5" cy="15"/>
              </a:xfrm>
              <a:custGeom>
                <a:avLst/>
                <a:gdLst/>
                <a:ahLst/>
                <a:cxnLst>
                  <a:cxn ang="0">
                    <a:pos x="4" y="0"/>
                  </a:cxn>
                  <a:cxn ang="0">
                    <a:pos x="2" y="2"/>
                  </a:cxn>
                  <a:cxn ang="0">
                    <a:pos x="2" y="5"/>
                  </a:cxn>
                  <a:cxn ang="0">
                    <a:pos x="0" y="8"/>
                  </a:cxn>
                  <a:cxn ang="0">
                    <a:pos x="1" y="11"/>
                  </a:cxn>
                  <a:cxn ang="0">
                    <a:pos x="3" y="6"/>
                  </a:cxn>
                  <a:cxn ang="0">
                    <a:pos x="4" y="0"/>
                  </a:cxn>
                </a:cxnLst>
                <a:rect l="0" t="0" r="r" b="b"/>
                <a:pathLst>
                  <a:path w="4" h="11">
                    <a:moveTo>
                      <a:pt x="4" y="0"/>
                    </a:moveTo>
                    <a:cubicBezTo>
                      <a:pt x="4" y="1"/>
                      <a:pt x="3" y="1"/>
                      <a:pt x="2" y="2"/>
                    </a:cubicBezTo>
                    <a:cubicBezTo>
                      <a:pt x="2" y="3"/>
                      <a:pt x="2" y="4"/>
                      <a:pt x="2" y="5"/>
                    </a:cubicBezTo>
                    <a:cubicBezTo>
                      <a:pt x="1" y="6"/>
                      <a:pt x="1" y="7"/>
                      <a:pt x="0" y="8"/>
                    </a:cubicBezTo>
                    <a:cubicBezTo>
                      <a:pt x="0" y="9"/>
                      <a:pt x="1" y="10"/>
                      <a:pt x="1" y="11"/>
                    </a:cubicBezTo>
                    <a:cubicBezTo>
                      <a:pt x="2" y="9"/>
                      <a:pt x="2" y="7"/>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502" name="Freeform 504"/>
              <p:cNvSpPr>
                <a:spLocks/>
              </p:cNvSpPr>
              <p:nvPr/>
            </p:nvSpPr>
            <p:spPr bwMode="auto">
              <a:xfrm>
                <a:off x="3653" y="2623"/>
                <a:ext cx="17" cy="34"/>
              </a:xfrm>
              <a:custGeom>
                <a:avLst/>
                <a:gdLst/>
                <a:ahLst/>
                <a:cxnLst>
                  <a:cxn ang="0">
                    <a:pos x="6" y="19"/>
                  </a:cxn>
                  <a:cxn ang="0">
                    <a:pos x="4" y="19"/>
                  </a:cxn>
                  <a:cxn ang="0">
                    <a:pos x="3" y="17"/>
                  </a:cxn>
                  <a:cxn ang="0">
                    <a:pos x="3" y="14"/>
                  </a:cxn>
                  <a:cxn ang="0">
                    <a:pos x="3" y="11"/>
                  </a:cxn>
                  <a:cxn ang="0">
                    <a:pos x="5" y="8"/>
                  </a:cxn>
                  <a:cxn ang="0">
                    <a:pos x="7" y="5"/>
                  </a:cxn>
                  <a:cxn ang="0">
                    <a:pos x="9" y="4"/>
                  </a:cxn>
                  <a:cxn ang="0">
                    <a:pos x="10" y="6"/>
                  </a:cxn>
                  <a:cxn ang="0">
                    <a:pos x="12" y="4"/>
                  </a:cxn>
                  <a:cxn ang="0">
                    <a:pos x="10" y="0"/>
                  </a:cxn>
                  <a:cxn ang="0">
                    <a:pos x="7" y="2"/>
                  </a:cxn>
                  <a:cxn ang="0">
                    <a:pos x="4" y="5"/>
                  </a:cxn>
                  <a:cxn ang="0">
                    <a:pos x="2" y="10"/>
                  </a:cxn>
                  <a:cxn ang="0">
                    <a:pos x="0" y="16"/>
                  </a:cxn>
                  <a:cxn ang="0">
                    <a:pos x="0" y="20"/>
                  </a:cxn>
                  <a:cxn ang="0">
                    <a:pos x="2" y="23"/>
                  </a:cxn>
                  <a:cxn ang="0">
                    <a:pos x="6" y="22"/>
                  </a:cxn>
                  <a:cxn ang="0">
                    <a:pos x="6" y="19"/>
                  </a:cxn>
                </a:cxnLst>
                <a:rect l="0" t="0" r="r" b="b"/>
                <a:pathLst>
                  <a:path w="12" h="24">
                    <a:moveTo>
                      <a:pt x="6" y="19"/>
                    </a:moveTo>
                    <a:cubicBezTo>
                      <a:pt x="5" y="19"/>
                      <a:pt x="4" y="20"/>
                      <a:pt x="4" y="19"/>
                    </a:cubicBezTo>
                    <a:cubicBezTo>
                      <a:pt x="3" y="19"/>
                      <a:pt x="3" y="18"/>
                      <a:pt x="3" y="17"/>
                    </a:cubicBezTo>
                    <a:cubicBezTo>
                      <a:pt x="2" y="16"/>
                      <a:pt x="2" y="15"/>
                      <a:pt x="3" y="14"/>
                    </a:cubicBezTo>
                    <a:cubicBezTo>
                      <a:pt x="3" y="13"/>
                      <a:pt x="3" y="12"/>
                      <a:pt x="3" y="11"/>
                    </a:cubicBezTo>
                    <a:cubicBezTo>
                      <a:pt x="4" y="10"/>
                      <a:pt x="4" y="9"/>
                      <a:pt x="5" y="8"/>
                    </a:cubicBezTo>
                    <a:cubicBezTo>
                      <a:pt x="5" y="6"/>
                      <a:pt x="6" y="6"/>
                      <a:pt x="7" y="5"/>
                    </a:cubicBezTo>
                    <a:cubicBezTo>
                      <a:pt x="8" y="4"/>
                      <a:pt x="8" y="4"/>
                      <a:pt x="9" y="4"/>
                    </a:cubicBezTo>
                    <a:cubicBezTo>
                      <a:pt x="10" y="4"/>
                      <a:pt x="10" y="5"/>
                      <a:pt x="10" y="6"/>
                    </a:cubicBezTo>
                    <a:cubicBezTo>
                      <a:pt x="11" y="6"/>
                      <a:pt x="12" y="5"/>
                      <a:pt x="12" y="4"/>
                    </a:cubicBezTo>
                    <a:cubicBezTo>
                      <a:pt x="12" y="2"/>
                      <a:pt x="12" y="1"/>
                      <a:pt x="10" y="0"/>
                    </a:cubicBezTo>
                    <a:cubicBezTo>
                      <a:pt x="9" y="0"/>
                      <a:pt x="8" y="1"/>
                      <a:pt x="7" y="2"/>
                    </a:cubicBezTo>
                    <a:cubicBezTo>
                      <a:pt x="6" y="3"/>
                      <a:pt x="5" y="4"/>
                      <a:pt x="4" y="5"/>
                    </a:cubicBezTo>
                    <a:cubicBezTo>
                      <a:pt x="3" y="6"/>
                      <a:pt x="2" y="8"/>
                      <a:pt x="2" y="10"/>
                    </a:cubicBezTo>
                    <a:cubicBezTo>
                      <a:pt x="1" y="12"/>
                      <a:pt x="1" y="14"/>
                      <a:pt x="0" y="16"/>
                    </a:cubicBezTo>
                    <a:cubicBezTo>
                      <a:pt x="0" y="17"/>
                      <a:pt x="0" y="18"/>
                      <a:pt x="0" y="20"/>
                    </a:cubicBezTo>
                    <a:cubicBezTo>
                      <a:pt x="1" y="21"/>
                      <a:pt x="1" y="23"/>
                      <a:pt x="2" y="23"/>
                    </a:cubicBezTo>
                    <a:cubicBezTo>
                      <a:pt x="4" y="24"/>
                      <a:pt x="5"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503" name="Freeform 505"/>
              <p:cNvSpPr>
                <a:spLocks noEditPoints="1"/>
              </p:cNvSpPr>
              <p:nvPr/>
            </p:nvSpPr>
            <p:spPr bwMode="auto">
              <a:xfrm>
                <a:off x="3632" y="2677"/>
                <a:ext cx="23" cy="35"/>
              </a:xfrm>
              <a:custGeom>
                <a:avLst/>
                <a:gdLst/>
                <a:ahLst/>
                <a:cxnLst>
                  <a:cxn ang="0">
                    <a:pos x="12" y="1"/>
                  </a:cxn>
                  <a:cxn ang="0">
                    <a:pos x="2" y="11"/>
                  </a:cxn>
                  <a:cxn ang="0">
                    <a:pos x="4" y="24"/>
                  </a:cxn>
                  <a:cxn ang="0">
                    <a:pos x="13" y="15"/>
                  </a:cxn>
                  <a:cxn ang="0">
                    <a:pos x="12" y="1"/>
                  </a:cxn>
                  <a:cxn ang="0">
                    <a:pos x="5" y="20"/>
                  </a:cxn>
                  <a:cxn ang="0">
                    <a:pos x="4" y="11"/>
                  </a:cxn>
                  <a:cxn ang="0">
                    <a:pos x="10" y="5"/>
                  </a:cxn>
                  <a:cxn ang="0">
                    <a:pos x="12" y="14"/>
                  </a:cxn>
                  <a:cxn ang="0">
                    <a:pos x="5" y="20"/>
                  </a:cxn>
                </a:cxnLst>
                <a:rect l="0" t="0" r="r" b="b"/>
                <a:pathLst>
                  <a:path w="16" h="25">
                    <a:moveTo>
                      <a:pt x="12" y="1"/>
                    </a:moveTo>
                    <a:cubicBezTo>
                      <a:pt x="9" y="0"/>
                      <a:pt x="5" y="4"/>
                      <a:pt x="2" y="11"/>
                    </a:cubicBezTo>
                    <a:cubicBezTo>
                      <a:pt x="0" y="17"/>
                      <a:pt x="1" y="23"/>
                      <a:pt x="4" y="24"/>
                    </a:cubicBezTo>
                    <a:cubicBezTo>
                      <a:pt x="7" y="25"/>
                      <a:pt x="11" y="21"/>
                      <a:pt x="13" y="15"/>
                    </a:cubicBezTo>
                    <a:cubicBezTo>
                      <a:pt x="16" y="8"/>
                      <a:pt x="15" y="2"/>
                      <a:pt x="12" y="1"/>
                    </a:cubicBezTo>
                    <a:close/>
                    <a:moveTo>
                      <a:pt x="5" y="20"/>
                    </a:moveTo>
                    <a:cubicBezTo>
                      <a:pt x="3" y="19"/>
                      <a:pt x="3" y="16"/>
                      <a:pt x="4" y="11"/>
                    </a:cubicBezTo>
                    <a:cubicBezTo>
                      <a:pt x="6" y="7"/>
                      <a:pt x="8" y="4"/>
                      <a:pt x="10"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504" name="Freeform 506"/>
              <p:cNvSpPr>
                <a:spLocks/>
              </p:cNvSpPr>
              <p:nvPr/>
            </p:nvSpPr>
            <p:spPr bwMode="auto">
              <a:xfrm>
                <a:off x="3652" y="2671"/>
                <a:ext cx="6" cy="14"/>
              </a:xfrm>
              <a:custGeom>
                <a:avLst/>
                <a:gdLst/>
                <a:ahLst/>
                <a:cxnLst>
                  <a:cxn ang="0">
                    <a:pos x="4" y="0"/>
                  </a:cxn>
                  <a:cxn ang="0">
                    <a:pos x="2" y="2"/>
                  </a:cxn>
                  <a:cxn ang="0">
                    <a:pos x="1" y="5"/>
                  </a:cxn>
                  <a:cxn ang="0">
                    <a:pos x="0" y="8"/>
                  </a:cxn>
                  <a:cxn ang="0">
                    <a:pos x="1" y="10"/>
                  </a:cxn>
                  <a:cxn ang="0">
                    <a:pos x="3" y="5"/>
                  </a:cxn>
                  <a:cxn ang="0">
                    <a:pos x="4" y="0"/>
                  </a:cxn>
                </a:cxnLst>
                <a:rect l="0" t="0" r="r" b="b"/>
                <a:pathLst>
                  <a:path w="4" h="10">
                    <a:moveTo>
                      <a:pt x="4" y="0"/>
                    </a:moveTo>
                    <a:cubicBezTo>
                      <a:pt x="4" y="1"/>
                      <a:pt x="3" y="1"/>
                      <a:pt x="2" y="2"/>
                    </a:cubicBezTo>
                    <a:cubicBezTo>
                      <a:pt x="2" y="3"/>
                      <a:pt x="2" y="4"/>
                      <a:pt x="1" y="5"/>
                    </a:cubicBezTo>
                    <a:cubicBezTo>
                      <a:pt x="1" y="6"/>
                      <a:pt x="1" y="7"/>
                      <a:pt x="0" y="8"/>
                    </a:cubicBezTo>
                    <a:cubicBezTo>
                      <a:pt x="0" y="9"/>
                      <a:pt x="1" y="9"/>
                      <a:pt x="1" y="10"/>
                    </a:cubicBezTo>
                    <a:cubicBezTo>
                      <a:pt x="2" y="9"/>
                      <a:pt x="2" y="7"/>
                      <a:pt x="3" y="5"/>
                    </a:cubicBezTo>
                    <a:cubicBezTo>
                      <a:pt x="4" y="3"/>
                      <a:pt x="4" y="2"/>
                      <a:pt x="4" y="0"/>
                    </a:cubicBezTo>
                    <a:close/>
                  </a:path>
                </a:pathLst>
              </a:custGeom>
              <a:solidFill>
                <a:srgbClr val="808080"/>
              </a:solidFill>
              <a:ln w="9525">
                <a:noFill/>
                <a:round/>
                <a:headEnd/>
                <a:tailEnd/>
              </a:ln>
            </p:spPr>
            <p:txBody>
              <a:bodyPr/>
              <a:lstStyle/>
              <a:p>
                <a:endParaRPr lang="de-DE" dirty="0"/>
              </a:p>
            </p:txBody>
          </p:sp>
          <p:sp>
            <p:nvSpPr>
              <p:cNvPr id="505" name="Freeform 507"/>
              <p:cNvSpPr>
                <a:spLocks/>
              </p:cNvSpPr>
              <p:nvPr/>
            </p:nvSpPr>
            <p:spPr bwMode="auto">
              <a:xfrm>
                <a:off x="3641" y="2660"/>
                <a:ext cx="17" cy="33"/>
              </a:xfrm>
              <a:custGeom>
                <a:avLst/>
                <a:gdLst/>
                <a:ahLst/>
                <a:cxnLst>
                  <a:cxn ang="0">
                    <a:pos x="6" y="18"/>
                  </a:cxn>
                  <a:cxn ang="0">
                    <a:pos x="4" y="19"/>
                  </a:cxn>
                  <a:cxn ang="0">
                    <a:pos x="3" y="17"/>
                  </a:cxn>
                  <a:cxn ang="0">
                    <a:pos x="2" y="14"/>
                  </a:cxn>
                  <a:cxn ang="0">
                    <a:pos x="3" y="11"/>
                  </a:cxn>
                  <a:cxn ang="0">
                    <a:pos x="5" y="8"/>
                  </a:cxn>
                  <a:cxn ang="0">
                    <a:pos x="7" y="5"/>
                  </a:cxn>
                  <a:cxn ang="0">
                    <a:pos x="9" y="4"/>
                  </a:cxn>
                  <a:cxn ang="0">
                    <a:pos x="10" y="6"/>
                  </a:cxn>
                  <a:cxn ang="0">
                    <a:pos x="12" y="4"/>
                  </a:cxn>
                  <a:cxn ang="0">
                    <a:pos x="10" y="0"/>
                  </a:cxn>
                  <a:cxn ang="0">
                    <a:pos x="6" y="2"/>
                  </a:cxn>
                  <a:cxn ang="0">
                    <a:pos x="4" y="5"/>
                  </a:cxn>
                  <a:cxn ang="0">
                    <a:pos x="2" y="10"/>
                  </a:cxn>
                  <a:cxn ang="0">
                    <a:pos x="0" y="16"/>
                  </a:cxn>
                  <a:cxn ang="0">
                    <a:pos x="0" y="19"/>
                  </a:cxn>
                  <a:cxn ang="0">
                    <a:pos x="2" y="23"/>
                  </a:cxn>
                  <a:cxn ang="0">
                    <a:pos x="6" y="22"/>
                  </a:cxn>
                  <a:cxn ang="0">
                    <a:pos x="6" y="18"/>
                  </a:cxn>
                </a:cxnLst>
                <a:rect l="0" t="0" r="r" b="b"/>
                <a:pathLst>
                  <a:path w="12" h="24">
                    <a:moveTo>
                      <a:pt x="6" y="18"/>
                    </a:moveTo>
                    <a:cubicBezTo>
                      <a:pt x="5" y="19"/>
                      <a:pt x="4" y="20"/>
                      <a:pt x="4" y="19"/>
                    </a:cubicBezTo>
                    <a:cubicBezTo>
                      <a:pt x="3" y="19"/>
                      <a:pt x="3" y="18"/>
                      <a:pt x="3" y="17"/>
                    </a:cubicBezTo>
                    <a:cubicBezTo>
                      <a:pt x="2" y="16"/>
                      <a:pt x="2" y="15"/>
                      <a:pt x="2" y="14"/>
                    </a:cubicBezTo>
                    <a:cubicBezTo>
                      <a:pt x="3" y="13"/>
                      <a:pt x="3" y="12"/>
                      <a:pt x="3" y="11"/>
                    </a:cubicBezTo>
                    <a:cubicBezTo>
                      <a:pt x="4" y="9"/>
                      <a:pt x="4" y="8"/>
                      <a:pt x="5" y="8"/>
                    </a:cubicBezTo>
                    <a:cubicBezTo>
                      <a:pt x="5" y="6"/>
                      <a:pt x="6" y="5"/>
                      <a:pt x="7" y="5"/>
                    </a:cubicBezTo>
                    <a:cubicBezTo>
                      <a:pt x="8" y="4"/>
                      <a:pt x="8" y="4"/>
                      <a:pt x="9" y="4"/>
                    </a:cubicBezTo>
                    <a:cubicBezTo>
                      <a:pt x="10" y="4"/>
                      <a:pt x="10" y="5"/>
                      <a:pt x="10" y="6"/>
                    </a:cubicBezTo>
                    <a:cubicBezTo>
                      <a:pt x="11" y="6"/>
                      <a:pt x="12" y="5"/>
                      <a:pt x="12" y="4"/>
                    </a:cubicBezTo>
                    <a:cubicBezTo>
                      <a:pt x="12" y="2"/>
                      <a:pt x="12" y="1"/>
                      <a:pt x="10" y="0"/>
                    </a:cubicBezTo>
                    <a:cubicBezTo>
                      <a:pt x="9" y="0"/>
                      <a:pt x="8" y="1"/>
                      <a:pt x="6" y="2"/>
                    </a:cubicBezTo>
                    <a:cubicBezTo>
                      <a:pt x="6" y="3"/>
                      <a:pt x="5" y="4"/>
                      <a:pt x="4" y="5"/>
                    </a:cubicBezTo>
                    <a:cubicBezTo>
                      <a:pt x="3" y="6"/>
                      <a:pt x="2" y="8"/>
                      <a:pt x="2" y="10"/>
                    </a:cubicBezTo>
                    <a:cubicBezTo>
                      <a:pt x="1" y="12"/>
                      <a:pt x="1" y="14"/>
                      <a:pt x="0" y="16"/>
                    </a:cubicBezTo>
                    <a:cubicBezTo>
                      <a:pt x="0" y="17"/>
                      <a:pt x="0" y="18"/>
                      <a:pt x="0" y="19"/>
                    </a:cubicBezTo>
                    <a:cubicBezTo>
                      <a:pt x="1" y="21"/>
                      <a:pt x="1" y="23"/>
                      <a:pt x="2" y="23"/>
                    </a:cubicBezTo>
                    <a:cubicBezTo>
                      <a:pt x="4" y="24"/>
                      <a:pt x="5" y="23"/>
                      <a:pt x="6" y="22"/>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06" name="Freeform 508"/>
              <p:cNvSpPr>
                <a:spLocks noEditPoints="1"/>
              </p:cNvSpPr>
              <p:nvPr/>
            </p:nvSpPr>
            <p:spPr bwMode="auto">
              <a:xfrm>
                <a:off x="3620" y="2713"/>
                <a:ext cx="22" cy="35"/>
              </a:xfrm>
              <a:custGeom>
                <a:avLst/>
                <a:gdLst/>
                <a:ahLst/>
                <a:cxnLst>
                  <a:cxn ang="0">
                    <a:pos x="12" y="1"/>
                  </a:cxn>
                  <a:cxn ang="0">
                    <a:pos x="2" y="11"/>
                  </a:cxn>
                  <a:cxn ang="0">
                    <a:pos x="4" y="24"/>
                  </a:cxn>
                  <a:cxn ang="0">
                    <a:pos x="13"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1"/>
                    </a:cubicBezTo>
                    <a:cubicBezTo>
                      <a:pt x="0" y="17"/>
                      <a:pt x="1" y="23"/>
                      <a:pt x="4" y="24"/>
                    </a:cubicBezTo>
                    <a:cubicBezTo>
                      <a:pt x="7" y="25"/>
                      <a:pt x="11" y="21"/>
                      <a:pt x="13" y="14"/>
                    </a:cubicBezTo>
                    <a:cubicBezTo>
                      <a:pt x="16" y="8"/>
                      <a:pt x="15" y="2"/>
                      <a:pt x="12" y="1"/>
                    </a:cubicBezTo>
                    <a:close/>
                    <a:moveTo>
                      <a:pt x="5" y="20"/>
                    </a:moveTo>
                    <a:cubicBezTo>
                      <a:pt x="3" y="19"/>
                      <a:pt x="3" y="15"/>
                      <a:pt x="4" y="11"/>
                    </a:cubicBezTo>
                    <a:cubicBezTo>
                      <a:pt x="6" y="7"/>
                      <a:pt x="8"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507" name="Freeform 509"/>
              <p:cNvSpPr>
                <a:spLocks/>
              </p:cNvSpPr>
              <p:nvPr/>
            </p:nvSpPr>
            <p:spPr bwMode="auto">
              <a:xfrm>
                <a:off x="3639" y="2707"/>
                <a:ext cx="6" cy="14"/>
              </a:xfrm>
              <a:custGeom>
                <a:avLst/>
                <a:gdLst/>
                <a:ahLst/>
                <a:cxnLst>
                  <a:cxn ang="0">
                    <a:pos x="4" y="0"/>
                  </a:cxn>
                  <a:cxn ang="0">
                    <a:pos x="2" y="1"/>
                  </a:cxn>
                  <a:cxn ang="0">
                    <a:pos x="1" y="5"/>
                  </a:cxn>
                  <a:cxn ang="0">
                    <a:pos x="0" y="8"/>
                  </a:cxn>
                  <a:cxn ang="0">
                    <a:pos x="1" y="10"/>
                  </a:cxn>
                  <a:cxn ang="0">
                    <a:pos x="3" y="5"/>
                  </a:cxn>
                  <a:cxn ang="0">
                    <a:pos x="4" y="0"/>
                  </a:cxn>
                </a:cxnLst>
                <a:rect l="0" t="0" r="r" b="b"/>
                <a:pathLst>
                  <a:path w="4" h="10">
                    <a:moveTo>
                      <a:pt x="4" y="0"/>
                    </a:moveTo>
                    <a:cubicBezTo>
                      <a:pt x="4" y="0"/>
                      <a:pt x="3" y="1"/>
                      <a:pt x="2" y="1"/>
                    </a:cubicBezTo>
                    <a:cubicBezTo>
                      <a:pt x="2" y="2"/>
                      <a:pt x="2" y="4"/>
                      <a:pt x="1" y="5"/>
                    </a:cubicBezTo>
                    <a:cubicBezTo>
                      <a:pt x="1" y="6"/>
                      <a:pt x="1" y="7"/>
                      <a:pt x="0" y="8"/>
                    </a:cubicBezTo>
                    <a:cubicBezTo>
                      <a:pt x="0" y="8"/>
                      <a:pt x="1" y="9"/>
                      <a:pt x="1" y="10"/>
                    </a:cubicBezTo>
                    <a:cubicBezTo>
                      <a:pt x="2" y="9"/>
                      <a:pt x="2" y="7"/>
                      <a:pt x="3" y="5"/>
                    </a:cubicBezTo>
                    <a:cubicBezTo>
                      <a:pt x="4" y="3"/>
                      <a:pt x="4" y="1"/>
                      <a:pt x="4" y="0"/>
                    </a:cubicBezTo>
                    <a:close/>
                  </a:path>
                </a:pathLst>
              </a:custGeom>
              <a:solidFill>
                <a:srgbClr val="808080"/>
              </a:solidFill>
              <a:ln w="9525">
                <a:noFill/>
                <a:round/>
                <a:headEnd/>
                <a:tailEnd/>
              </a:ln>
            </p:spPr>
            <p:txBody>
              <a:bodyPr/>
              <a:lstStyle/>
              <a:p>
                <a:endParaRPr lang="de-DE" dirty="0"/>
              </a:p>
            </p:txBody>
          </p:sp>
          <p:sp>
            <p:nvSpPr>
              <p:cNvPr id="508" name="Freeform 510"/>
              <p:cNvSpPr>
                <a:spLocks/>
              </p:cNvSpPr>
              <p:nvPr/>
            </p:nvSpPr>
            <p:spPr bwMode="auto">
              <a:xfrm>
                <a:off x="3628" y="2696"/>
                <a:ext cx="17" cy="32"/>
              </a:xfrm>
              <a:custGeom>
                <a:avLst/>
                <a:gdLst/>
                <a:ahLst/>
                <a:cxnLst>
                  <a:cxn ang="0">
                    <a:pos x="6" y="18"/>
                  </a:cxn>
                  <a:cxn ang="0">
                    <a:pos x="4" y="19"/>
                  </a:cxn>
                  <a:cxn ang="0">
                    <a:pos x="3" y="17"/>
                  </a:cxn>
                  <a:cxn ang="0">
                    <a:pos x="2" y="14"/>
                  </a:cxn>
                  <a:cxn ang="0">
                    <a:pos x="3" y="10"/>
                  </a:cxn>
                  <a:cxn ang="0">
                    <a:pos x="5" y="7"/>
                  </a:cxn>
                  <a:cxn ang="0">
                    <a:pos x="7" y="5"/>
                  </a:cxn>
                  <a:cxn ang="0">
                    <a:pos x="9" y="4"/>
                  </a:cxn>
                  <a:cxn ang="0">
                    <a:pos x="10" y="6"/>
                  </a:cxn>
                  <a:cxn ang="0">
                    <a:pos x="12" y="4"/>
                  </a:cxn>
                  <a:cxn ang="0">
                    <a:pos x="10" y="0"/>
                  </a:cxn>
                  <a:cxn ang="0">
                    <a:pos x="6" y="2"/>
                  </a:cxn>
                  <a:cxn ang="0">
                    <a:pos x="4" y="5"/>
                  </a:cxn>
                  <a:cxn ang="0">
                    <a:pos x="2"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3" y="17"/>
                    </a:cubicBezTo>
                    <a:cubicBezTo>
                      <a:pt x="2" y="16"/>
                      <a:pt x="2" y="15"/>
                      <a:pt x="2" y="14"/>
                    </a:cubicBezTo>
                    <a:cubicBezTo>
                      <a:pt x="3" y="13"/>
                      <a:pt x="3" y="12"/>
                      <a:pt x="3" y="10"/>
                    </a:cubicBezTo>
                    <a:cubicBezTo>
                      <a:pt x="4" y="9"/>
                      <a:pt x="4" y="8"/>
                      <a:pt x="5" y="7"/>
                    </a:cubicBezTo>
                    <a:cubicBezTo>
                      <a:pt x="5" y="6"/>
                      <a:pt x="6" y="5"/>
                      <a:pt x="7" y="5"/>
                    </a:cubicBezTo>
                    <a:cubicBezTo>
                      <a:pt x="8" y="4"/>
                      <a:pt x="8" y="4"/>
                      <a:pt x="9" y="4"/>
                    </a:cubicBezTo>
                    <a:cubicBezTo>
                      <a:pt x="10" y="4"/>
                      <a:pt x="10" y="5"/>
                      <a:pt x="10" y="6"/>
                    </a:cubicBezTo>
                    <a:cubicBezTo>
                      <a:pt x="11" y="6"/>
                      <a:pt x="12" y="5"/>
                      <a:pt x="12" y="4"/>
                    </a:cubicBezTo>
                    <a:cubicBezTo>
                      <a:pt x="12" y="2"/>
                      <a:pt x="11" y="0"/>
                      <a:pt x="10" y="0"/>
                    </a:cubicBezTo>
                    <a:cubicBezTo>
                      <a:pt x="9" y="0"/>
                      <a:pt x="8" y="0"/>
                      <a:pt x="6" y="2"/>
                    </a:cubicBezTo>
                    <a:cubicBezTo>
                      <a:pt x="6" y="2"/>
                      <a:pt x="5" y="3"/>
                      <a:pt x="4" y="5"/>
                    </a:cubicBezTo>
                    <a:cubicBezTo>
                      <a:pt x="3" y="6"/>
                      <a:pt x="2" y="8"/>
                      <a:pt x="2" y="10"/>
                    </a:cubicBezTo>
                    <a:cubicBezTo>
                      <a:pt x="1" y="12"/>
                      <a:pt x="1" y="14"/>
                      <a:pt x="0" y="15"/>
                    </a:cubicBezTo>
                    <a:cubicBezTo>
                      <a:pt x="0" y="17"/>
                      <a:pt x="0" y="18"/>
                      <a:pt x="0" y="19"/>
                    </a:cubicBezTo>
                    <a:cubicBezTo>
                      <a:pt x="1" y="21"/>
                      <a:pt x="1" y="23"/>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09" name="Freeform 511"/>
              <p:cNvSpPr>
                <a:spLocks noEditPoints="1"/>
              </p:cNvSpPr>
              <p:nvPr/>
            </p:nvSpPr>
            <p:spPr bwMode="auto">
              <a:xfrm>
                <a:off x="4045" y="1554"/>
                <a:ext cx="23" cy="35"/>
              </a:xfrm>
              <a:custGeom>
                <a:avLst/>
                <a:gdLst/>
                <a:ahLst/>
                <a:cxnLst>
                  <a:cxn ang="0">
                    <a:pos x="2" y="14"/>
                  </a:cxn>
                  <a:cxn ang="0">
                    <a:pos x="12" y="24"/>
                  </a:cxn>
                  <a:cxn ang="0">
                    <a:pos x="14" y="10"/>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0"/>
                    </a:cubicBezTo>
                    <a:cubicBezTo>
                      <a:pt x="11" y="4"/>
                      <a:pt x="7" y="0"/>
                      <a:pt x="4" y="1"/>
                    </a:cubicBezTo>
                    <a:cubicBezTo>
                      <a:pt x="1" y="2"/>
                      <a:pt x="0" y="8"/>
                      <a:pt x="2" y="14"/>
                    </a:cubicBezTo>
                    <a:close/>
                    <a:moveTo>
                      <a:pt x="4" y="14"/>
                    </a:moveTo>
                    <a:cubicBezTo>
                      <a:pt x="3" y="10"/>
                      <a:pt x="3" y="6"/>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10" name="Freeform 512"/>
              <p:cNvSpPr>
                <a:spLocks/>
              </p:cNvSpPr>
              <p:nvPr/>
            </p:nvSpPr>
            <p:spPr bwMode="auto">
              <a:xfrm>
                <a:off x="4041" y="1535"/>
                <a:ext cx="18" cy="34"/>
              </a:xfrm>
              <a:custGeom>
                <a:avLst/>
                <a:gdLst/>
                <a:ahLst/>
                <a:cxnLst>
                  <a:cxn ang="0">
                    <a:pos x="4" y="19"/>
                  </a:cxn>
                  <a:cxn ang="0">
                    <a:pos x="2" y="14"/>
                  </a:cxn>
                  <a:cxn ang="0">
                    <a:pos x="2" y="1"/>
                  </a:cxn>
                  <a:cxn ang="0">
                    <a:pos x="11" y="11"/>
                  </a:cxn>
                  <a:cxn ang="0">
                    <a:pos x="12" y="16"/>
                  </a:cxn>
                  <a:cxn ang="0">
                    <a:pos x="13" y="20"/>
                  </a:cxn>
                  <a:cxn ang="0">
                    <a:pos x="10" y="24"/>
                  </a:cxn>
                  <a:cxn ang="0">
                    <a:pos x="6" y="22"/>
                  </a:cxn>
                  <a:cxn ang="0">
                    <a:pos x="7" y="19"/>
                  </a:cxn>
                  <a:cxn ang="0">
                    <a:pos x="9" y="20"/>
                  </a:cxn>
                  <a:cxn ang="0">
                    <a:pos x="10" y="18"/>
                  </a:cxn>
                  <a:cxn ang="0">
                    <a:pos x="10" y="15"/>
                  </a:cxn>
                  <a:cxn ang="0">
                    <a:pos x="10" y="11"/>
                  </a:cxn>
                  <a:cxn ang="0">
                    <a:pos x="4" y="5"/>
                  </a:cxn>
                  <a:cxn ang="0">
                    <a:pos x="3" y="14"/>
                  </a:cxn>
                  <a:cxn ang="0">
                    <a:pos x="5" y="17"/>
                  </a:cxn>
                  <a:cxn ang="0">
                    <a:pos x="4" y="19"/>
                  </a:cxn>
                </a:cxnLst>
                <a:rect l="0" t="0" r="r" b="b"/>
                <a:pathLst>
                  <a:path w="13" h="24">
                    <a:moveTo>
                      <a:pt x="4" y="19"/>
                    </a:moveTo>
                    <a:cubicBezTo>
                      <a:pt x="3" y="18"/>
                      <a:pt x="2" y="16"/>
                      <a:pt x="2" y="14"/>
                    </a:cubicBezTo>
                    <a:cubicBezTo>
                      <a:pt x="0" y="8"/>
                      <a:pt x="0" y="2"/>
                      <a:pt x="2" y="1"/>
                    </a:cubicBezTo>
                    <a:cubicBezTo>
                      <a:pt x="5" y="0"/>
                      <a:pt x="9" y="5"/>
                      <a:pt x="11" y="11"/>
                    </a:cubicBezTo>
                    <a:cubicBezTo>
                      <a:pt x="12" y="13"/>
                      <a:pt x="12" y="15"/>
                      <a:pt x="12" y="16"/>
                    </a:cubicBezTo>
                    <a:cubicBezTo>
                      <a:pt x="13" y="18"/>
                      <a:pt x="13" y="19"/>
                      <a:pt x="13" y="20"/>
                    </a:cubicBezTo>
                    <a:cubicBezTo>
                      <a:pt x="12" y="22"/>
                      <a:pt x="12" y="24"/>
                      <a:pt x="10" y="24"/>
                    </a:cubicBezTo>
                    <a:cubicBezTo>
                      <a:pt x="9" y="24"/>
                      <a:pt x="8" y="24"/>
                      <a:pt x="6" y="22"/>
                    </a:cubicBezTo>
                    <a:cubicBezTo>
                      <a:pt x="6" y="21"/>
                      <a:pt x="7" y="20"/>
                      <a:pt x="7" y="19"/>
                    </a:cubicBezTo>
                    <a:cubicBezTo>
                      <a:pt x="8" y="20"/>
                      <a:pt x="8" y="20"/>
                      <a:pt x="9" y="20"/>
                    </a:cubicBezTo>
                    <a:cubicBezTo>
                      <a:pt x="10" y="20"/>
                      <a:pt x="10" y="19"/>
                      <a:pt x="10" y="18"/>
                    </a:cubicBezTo>
                    <a:cubicBezTo>
                      <a:pt x="11" y="17"/>
                      <a:pt x="11" y="16"/>
                      <a:pt x="10" y="15"/>
                    </a:cubicBezTo>
                    <a:cubicBezTo>
                      <a:pt x="10" y="14"/>
                      <a:pt x="10" y="13"/>
                      <a:pt x="10" y="11"/>
                    </a:cubicBezTo>
                    <a:cubicBezTo>
                      <a:pt x="8" y="7"/>
                      <a:pt x="6" y="4"/>
                      <a:pt x="4" y="5"/>
                    </a:cubicBezTo>
                    <a:cubicBezTo>
                      <a:pt x="2" y="6"/>
                      <a:pt x="2" y="9"/>
                      <a:pt x="3" y="14"/>
                    </a:cubicBezTo>
                    <a:cubicBezTo>
                      <a:pt x="4" y="15"/>
                      <a:pt x="4" y="16"/>
                      <a:pt x="5" y="17"/>
                    </a:cubicBezTo>
                    <a:cubicBezTo>
                      <a:pt x="4" y="17"/>
                      <a:pt x="4" y="18"/>
                      <a:pt x="4" y="19"/>
                    </a:cubicBezTo>
                    <a:close/>
                  </a:path>
                </a:pathLst>
              </a:custGeom>
              <a:solidFill>
                <a:srgbClr val="808080"/>
              </a:solidFill>
              <a:ln w="9525">
                <a:noFill/>
                <a:round/>
                <a:headEnd/>
                <a:tailEnd/>
              </a:ln>
            </p:spPr>
            <p:txBody>
              <a:bodyPr/>
              <a:lstStyle/>
              <a:p>
                <a:endParaRPr lang="de-DE" dirty="0"/>
              </a:p>
            </p:txBody>
          </p:sp>
          <p:sp>
            <p:nvSpPr>
              <p:cNvPr id="511" name="Freeform 513"/>
              <p:cNvSpPr>
                <a:spLocks noEditPoints="1"/>
              </p:cNvSpPr>
              <p:nvPr/>
            </p:nvSpPr>
            <p:spPr bwMode="auto">
              <a:xfrm>
                <a:off x="4058" y="1590"/>
                <a:ext cx="22" cy="35"/>
              </a:xfrm>
              <a:custGeom>
                <a:avLst/>
                <a:gdLst/>
                <a:ahLst/>
                <a:cxnLst>
                  <a:cxn ang="0">
                    <a:pos x="2" y="14"/>
                  </a:cxn>
                  <a:cxn ang="0">
                    <a:pos x="12" y="24"/>
                  </a:cxn>
                  <a:cxn ang="0">
                    <a:pos x="14" y="10"/>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0"/>
                    </a:cubicBezTo>
                    <a:cubicBezTo>
                      <a:pt x="11" y="4"/>
                      <a:pt x="7" y="0"/>
                      <a:pt x="4" y="1"/>
                    </a:cubicBezTo>
                    <a:cubicBezTo>
                      <a:pt x="1" y="2"/>
                      <a:pt x="0" y="8"/>
                      <a:pt x="2" y="14"/>
                    </a:cubicBezTo>
                    <a:close/>
                    <a:moveTo>
                      <a:pt x="4" y="14"/>
                    </a:moveTo>
                    <a:cubicBezTo>
                      <a:pt x="3" y="9"/>
                      <a:pt x="3" y="5"/>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12" name="Freeform 514"/>
              <p:cNvSpPr>
                <a:spLocks/>
              </p:cNvSpPr>
              <p:nvPr/>
            </p:nvSpPr>
            <p:spPr bwMode="auto">
              <a:xfrm>
                <a:off x="4054" y="1583"/>
                <a:ext cx="7" cy="15"/>
              </a:xfrm>
              <a:custGeom>
                <a:avLst/>
                <a:gdLst/>
                <a:ahLst/>
                <a:cxnLst>
                  <a:cxn ang="0">
                    <a:pos x="0" y="0"/>
                  </a:cxn>
                  <a:cxn ang="0">
                    <a:pos x="3" y="2"/>
                  </a:cxn>
                  <a:cxn ang="0">
                    <a:pos x="3" y="6"/>
                  </a:cxn>
                  <a:cxn ang="0">
                    <a:pos x="5" y="8"/>
                  </a:cxn>
                  <a:cxn ang="0">
                    <a:pos x="4" y="11"/>
                  </a:cxn>
                  <a:cxn ang="0">
                    <a:pos x="2" y="6"/>
                  </a:cxn>
                  <a:cxn ang="0">
                    <a:pos x="0" y="0"/>
                  </a:cxn>
                </a:cxnLst>
                <a:rect l="0" t="0" r="r" b="b"/>
                <a:pathLst>
                  <a:path w="5" h="11">
                    <a:moveTo>
                      <a:pt x="0" y="0"/>
                    </a:moveTo>
                    <a:cubicBezTo>
                      <a:pt x="1" y="1"/>
                      <a:pt x="2" y="2"/>
                      <a:pt x="3" y="2"/>
                    </a:cubicBezTo>
                    <a:cubicBezTo>
                      <a:pt x="3" y="3"/>
                      <a:pt x="3" y="4"/>
                      <a:pt x="3" y="6"/>
                    </a:cubicBezTo>
                    <a:cubicBezTo>
                      <a:pt x="4" y="7"/>
                      <a:pt x="4" y="8"/>
                      <a:pt x="5" y="8"/>
                    </a:cubicBezTo>
                    <a:cubicBezTo>
                      <a:pt x="4" y="9"/>
                      <a:pt x="4" y="10"/>
                      <a:pt x="4" y="11"/>
                    </a:cubicBezTo>
                    <a:cubicBezTo>
                      <a:pt x="3" y="10"/>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13" name="Freeform 515"/>
              <p:cNvSpPr>
                <a:spLocks/>
              </p:cNvSpPr>
              <p:nvPr/>
            </p:nvSpPr>
            <p:spPr bwMode="auto">
              <a:xfrm>
                <a:off x="4054" y="1573"/>
                <a:ext cx="18" cy="32"/>
              </a:xfrm>
              <a:custGeom>
                <a:avLst/>
                <a:gdLst/>
                <a:ahLst/>
                <a:cxnLst>
                  <a:cxn ang="0">
                    <a:pos x="7" y="18"/>
                  </a:cxn>
                  <a:cxn ang="0">
                    <a:pos x="9" y="19"/>
                  </a:cxn>
                  <a:cxn ang="0">
                    <a:pos x="10" y="17"/>
                  </a:cxn>
                  <a:cxn ang="0">
                    <a:pos x="10" y="14"/>
                  </a:cxn>
                  <a:cxn ang="0">
                    <a:pos x="10" y="10"/>
                  </a:cxn>
                  <a:cxn ang="0">
                    <a:pos x="8" y="7"/>
                  </a:cxn>
                  <a:cxn ang="0">
                    <a:pos x="6" y="5"/>
                  </a:cxn>
                  <a:cxn ang="0">
                    <a:pos x="4" y="4"/>
                  </a:cxn>
                  <a:cxn ang="0">
                    <a:pos x="3" y="6"/>
                  </a:cxn>
                  <a:cxn ang="0">
                    <a:pos x="0" y="4"/>
                  </a:cxn>
                  <a:cxn ang="0">
                    <a:pos x="2" y="0"/>
                  </a:cxn>
                  <a:cxn ang="0">
                    <a:pos x="6" y="2"/>
                  </a:cxn>
                  <a:cxn ang="0">
                    <a:pos x="9" y="5"/>
                  </a:cxn>
                  <a:cxn ang="0">
                    <a:pos x="11" y="10"/>
                  </a:cxn>
                  <a:cxn ang="0">
                    <a:pos x="12" y="15"/>
                  </a:cxn>
                  <a:cxn ang="0">
                    <a:pos x="13" y="19"/>
                  </a:cxn>
                  <a:cxn ang="0">
                    <a:pos x="10" y="23"/>
                  </a:cxn>
                  <a:cxn ang="0">
                    <a:pos x="6" y="21"/>
                  </a:cxn>
                  <a:cxn ang="0">
                    <a:pos x="7" y="18"/>
                  </a:cxn>
                </a:cxnLst>
                <a:rect l="0" t="0" r="r" b="b"/>
                <a:pathLst>
                  <a:path w="13" h="23">
                    <a:moveTo>
                      <a:pt x="7" y="18"/>
                    </a:moveTo>
                    <a:cubicBezTo>
                      <a:pt x="8" y="19"/>
                      <a:pt x="9" y="19"/>
                      <a:pt x="9" y="19"/>
                    </a:cubicBezTo>
                    <a:cubicBezTo>
                      <a:pt x="10" y="19"/>
                      <a:pt x="10" y="18"/>
                      <a:pt x="10" y="17"/>
                    </a:cubicBezTo>
                    <a:cubicBezTo>
                      <a:pt x="11" y="16"/>
                      <a:pt x="11" y="15"/>
                      <a:pt x="10" y="14"/>
                    </a:cubicBezTo>
                    <a:cubicBezTo>
                      <a:pt x="10" y="12"/>
                      <a:pt x="10" y="11"/>
                      <a:pt x="10" y="10"/>
                    </a:cubicBezTo>
                    <a:cubicBezTo>
                      <a:pt x="9" y="9"/>
                      <a:pt x="9" y="8"/>
                      <a:pt x="8" y="7"/>
                    </a:cubicBezTo>
                    <a:cubicBezTo>
                      <a:pt x="7" y="6"/>
                      <a:pt x="7" y="5"/>
                      <a:pt x="6" y="5"/>
                    </a:cubicBezTo>
                    <a:cubicBezTo>
                      <a:pt x="5" y="4"/>
                      <a:pt x="4" y="4"/>
                      <a:pt x="4" y="4"/>
                    </a:cubicBezTo>
                    <a:cubicBezTo>
                      <a:pt x="3" y="4"/>
                      <a:pt x="3" y="5"/>
                      <a:pt x="3" y="6"/>
                    </a:cubicBezTo>
                    <a:cubicBezTo>
                      <a:pt x="2" y="5"/>
                      <a:pt x="1" y="5"/>
                      <a:pt x="0" y="4"/>
                    </a:cubicBezTo>
                    <a:cubicBezTo>
                      <a:pt x="1" y="2"/>
                      <a:pt x="1" y="0"/>
                      <a:pt x="2" y="0"/>
                    </a:cubicBezTo>
                    <a:cubicBezTo>
                      <a:pt x="4" y="0"/>
                      <a:pt x="5" y="0"/>
                      <a:pt x="6" y="2"/>
                    </a:cubicBezTo>
                    <a:cubicBezTo>
                      <a:pt x="7" y="2"/>
                      <a:pt x="8" y="3"/>
                      <a:pt x="9" y="5"/>
                    </a:cubicBezTo>
                    <a:cubicBezTo>
                      <a:pt x="10" y="6"/>
                      <a:pt x="11" y="8"/>
                      <a:pt x="11" y="10"/>
                    </a:cubicBezTo>
                    <a:cubicBezTo>
                      <a:pt x="12" y="12"/>
                      <a:pt x="12" y="14"/>
                      <a:pt x="12" y="15"/>
                    </a:cubicBezTo>
                    <a:cubicBezTo>
                      <a:pt x="13" y="17"/>
                      <a:pt x="13" y="18"/>
                      <a:pt x="13" y="19"/>
                    </a:cubicBezTo>
                    <a:cubicBezTo>
                      <a:pt x="12" y="21"/>
                      <a:pt x="12" y="22"/>
                      <a:pt x="10" y="23"/>
                    </a:cubicBezTo>
                    <a:cubicBezTo>
                      <a:pt x="9" y="23"/>
                      <a:pt x="8" y="23"/>
                      <a:pt x="6" y="21"/>
                    </a:cubicBezTo>
                    <a:cubicBezTo>
                      <a:pt x="6" y="20"/>
                      <a:pt x="7" y="19"/>
                      <a:pt x="7" y="18"/>
                    </a:cubicBezTo>
                    <a:close/>
                  </a:path>
                </a:pathLst>
              </a:custGeom>
              <a:solidFill>
                <a:srgbClr val="808080"/>
              </a:solidFill>
              <a:ln w="9525">
                <a:noFill/>
                <a:round/>
                <a:headEnd/>
                <a:tailEnd/>
              </a:ln>
            </p:spPr>
            <p:txBody>
              <a:bodyPr/>
              <a:lstStyle/>
              <a:p>
                <a:endParaRPr lang="de-DE" dirty="0"/>
              </a:p>
            </p:txBody>
          </p:sp>
          <p:sp>
            <p:nvSpPr>
              <p:cNvPr id="514" name="Freeform 516"/>
              <p:cNvSpPr>
                <a:spLocks noEditPoints="1"/>
              </p:cNvSpPr>
              <p:nvPr/>
            </p:nvSpPr>
            <p:spPr bwMode="auto">
              <a:xfrm>
                <a:off x="4071" y="1626"/>
                <a:ext cx="22" cy="35"/>
              </a:xfrm>
              <a:custGeom>
                <a:avLst/>
                <a:gdLst/>
                <a:ahLst/>
                <a:cxnLst>
                  <a:cxn ang="0">
                    <a:pos x="2" y="14"/>
                  </a:cxn>
                  <a:cxn ang="0">
                    <a:pos x="12" y="24"/>
                  </a:cxn>
                  <a:cxn ang="0">
                    <a:pos x="14" y="10"/>
                  </a:cxn>
                  <a:cxn ang="0">
                    <a:pos x="4" y="1"/>
                  </a:cxn>
                  <a:cxn ang="0">
                    <a:pos x="2" y="14"/>
                  </a:cxn>
                  <a:cxn ang="0">
                    <a:pos x="4" y="13"/>
                  </a:cxn>
                  <a:cxn ang="0">
                    <a:pos x="5" y="5"/>
                  </a:cxn>
                  <a:cxn ang="0">
                    <a:pos x="12" y="11"/>
                  </a:cxn>
                  <a:cxn ang="0">
                    <a:pos x="11" y="20"/>
                  </a:cxn>
                  <a:cxn ang="0">
                    <a:pos x="4" y="13"/>
                  </a:cxn>
                </a:cxnLst>
                <a:rect l="0" t="0" r="r" b="b"/>
                <a:pathLst>
                  <a:path w="16" h="25">
                    <a:moveTo>
                      <a:pt x="2" y="14"/>
                    </a:moveTo>
                    <a:cubicBezTo>
                      <a:pt x="5" y="20"/>
                      <a:pt x="9" y="25"/>
                      <a:pt x="12" y="24"/>
                    </a:cubicBezTo>
                    <a:cubicBezTo>
                      <a:pt x="15" y="23"/>
                      <a:pt x="16" y="17"/>
                      <a:pt x="14" y="10"/>
                    </a:cubicBezTo>
                    <a:cubicBezTo>
                      <a:pt x="11" y="4"/>
                      <a:pt x="7" y="0"/>
                      <a:pt x="4" y="1"/>
                    </a:cubicBezTo>
                    <a:cubicBezTo>
                      <a:pt x="1" y="2"/>
                      <a:pt x="0" y="8"/>
                      <a:pt x="2" y="14"/>
                    </a:cubicBezTo>
                    <a:close/>
                    <a:moveTo>
                      <a:pt x="4" y="13"/>
                    </a:moveTo>
                    <a:cubicBezTo>
                      <a:pt x="3" y="9"/>
                      <a:pt x="3" y="5"/>
                      <a:pt x="5" y="5"/>
                    </a:cubicBezTo>
                    <a:cubicBezTo>
                      <a:pt x="7" y="4"/>
                      <a:pt x="10" y="7"/>
                      <a:pt x="12" y="11"/>
                    </a:cubicBezTo>
                    <a:cubicBezTo>
                      <a:pt x="13" y="15"/>
                      <a:pt x="13" y="19"/>
                      <a:pt x="11" y="20"/>
                    </a:cubicBezTo>
                    <a:cubicBezTo>
                      <a:pt x="9" y="20"/>
                      <a:pt x="6" y="18"/>
                      <a:pt x="4" y="13"/>
                    </a:cubicBezTo>
                    <a:close/>
                  </a:path>
                </a:pathLst>
              </a:custGeom>
              <a:solidFill>
                <a:srgbClr val="B3B3B3"/>
              </a:solidFill>
              <a:ln w="9525">
                <a:noFill/>
                <a:round/>
                <a:headEnd/>
                <a:tailEnd/>
              </a:ln>
            </p:spPr>
            <p:txBody>
              <a:bodyPr/>
              <a:lstStyle/>
              <a:p>
                <a:endParaRPr lang="de-DE" dirty="0"/>
              </a:p>
            </p:txBody>
          </p:sp>
          <p:sp>
            <p:nvSpPr>
              <p:cNvPr id="515" name="Freeform 517"/>
              <p:cNvSpPr>
                <a:spLocks/>
              </p:cNvSpPr>
              <p:nvPr/>
            </p:nvSpPr>
            <p:spPr bwMode="auto">
              <a:xfrm>
                <a:off x="4066" y="1619"/>
                <a:ext cx="7" cy="16"/>
              </a:xfrm>
              <a:custGeom>
                <a:avLst/>
                <a:gdLst/>
                <a:ahLst/>
                <a:cxnLst>
                  <a:cxn ang="0">
                    <a:pos x="0" y="0"/>
                  </a:cxn>
                  <a:cxn ang="0">
                    <a:pos x="3" y="2"/>
                  </a:cxn>
                  <a:cxn ang="0">
                    <a:pos x="3" y="5"/>
                  </a:cxn>
                  <a:cxn ang="0">
                    <a:pos x="5" y="8"/>
                  </a:cxn>
                  <a:cxn ang="0">
                    <a:pos x="4" y="11"/>
                  </a:cxn>
                  <a:cxn ang="0">
                    <a:pos x="2" y="6"/>
                  </a:cxn>
                  <a:cxn ang="0">
                    <a:pos x="0" y="0"/>
                  </a:cxn>
                </a:cxnLst>
                <a:rect l="0" t="0" r="r" b="b"/>
                <a:pathLst>
                  <a:path w="5" h="11">
                    <a:moveTo>
                      <a:pt x="0" y="0"/>
                    </a:moveTo>
                    <a:cubicBezTo>
                      <a:pt x="1" y="1"/>
                      <a:pt x="2" y="2"/>
                      <a:pt x="3" y="2"/>
                    </a:cubicBezTo>
                    <a:cubicBezTo>
                      <a:pt x="3" y="3"/>
                      <a:pt x="3" y="4"/>
                      <a:pt x="3" y="5"/>
                    </a:cubicBezTo>
                    <a:cubicBezTo>
                      <a:pt x="4" y="7"/>
                      <a:pt x="4" y="7"/>
                      <a:pt x="5" y="8"/>
                    </a:cubicBezTo>
                    <a:cubicBezTo>
                      <a:pt x="4" y="9"/>
                      <a:pt x="4" y="10"/>
                      <a:pt x="4" y="11"/>
                    </a:cubicBezTo>
                    <a:cubicBezTo>
                      <a:pt x="3" y="10"/>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16" name="Freeform 518"/>
              <p:cNvSpPr>
                <a:spLocks/>
              </p:cNvSpPr>
              <p:nvPr/>
            </p:nvSpPr>
            <p:spPr bwMode="auto">
              <a:xfrm>
                <a:off x="4066" y="1608"/>
                <a:ext cx="19" cy="34"/>
              </a:xfrm>
              <a:custGeom>
                <a:avLst/>
                <a:gdLst/>
                <a:ahLst/>
                <a:cxnLst>
                  <a:cxn ang="0">
                    <a:pos x="7" y="19"/>
                  </a:cxn>
                  <a:cxn ang="0">
                    <a:pos x="9" y="20"/>
                  </a:cxn>
                  <a:cxn ang="0">
                    <a:pos x="10" y="18"/>
                  </a:cxn>
                  <a:cxn ang="0">
                    <a:pos x="10" y="14"/>
                  </a:cxn>
                  <a:cxn ang="0">
                    <a:pos x="10" y="11"/>
                  </a:cxn>
                  <a:cxn ang="0">
                    <a:pos x="8" y="8"/>
                  </a:cxn>
                  <a:cxn ang="0">
                    <a:pos x="6" y="5"/>
                  </a:cxn>
                  <a:cxn ang="0">
                    <a:pos x="4" y="5"/>
                  </a:cxn>
                  <a:cxn ang="0">
                    <a:pos x="3" y="7"/>
                  </a:cxn>
                  <a:cxn ang="0">
                    <a:pos x="0" y="5"/>
                  </a:cxn>
                  <a:cxn ang="0">
                    <a:pos x="2" y="1"/>
                  </a:cxn>
                  <a:cxn ang="0">
                    <a:pos x="6" y="2"/>
                  </a:cxn>
                  <a:cxn ang="0">
                    <a:pos x="9" y="5"/>
                  </a:cxn>
                  <a:cxn ang="0">
                    <a:pos x="11" y="11"/>
                  </a:cxn>
                  <a:cxn ang="0">
                    <a:pos x="12" y="16"/>
                  </a:cxn>
                  <a:cxn ang="0">
                    <a:pos x="13" y="20"/>
                  </a:cxn>
                  <a:cxn ang="0">
                    <a:pos x="10" y="24"/>
                  </a:cxn>
                  <a:cxn ang="0">
                    <a:pos x="6" y="22"/>
                  </a:cxn>
                  <a:cxn ang="0">
                    <a:pos x="7" y="19"/>
                  </a:cxn>
                </a:cxnLst>
                <a:rect l="0" t="0" r="r" b="b"/>
                <a:pathLst>
                  <a:path w="13" h="24">
                    <a:moveTo>
                      <a:pt x="7" y="19"/>
                    </a:moveTo>
                    <a:cubicBezTo>
                      <a:pt x="8" y="20"/>
                      <a:pt x="9" y="20"/>
                      <a:pt x="9" y="20"/>
                    </a:cubicBezTo>
                    <a:cubicBezTo>
                      <a:pt x="10" y="20"/>
                      <a:pt x="10" y="19"/>
                      <a:pt x="10" y="18"/>
                    </a:cubicBezTo>
                    <a:cubicBezTo>
                      <a:pt x="11" y="17"/>
                      <a:pt x="11" y="16"/>
                      <a:pt x="10" y="14"/>
                    </a:cubicBezTo>
                    <a:cubicBezTo>
                      <a:pt x="10" y="13"/>
                      <a:pt x="10" y="12"/>
                      <a:pt x="10" y="11"/>
                    </a:cubicBezTo>
                    <a:cubicBezTo>
                      <a:pt x="9" y="10"/>
                      <a:pt x="9" y="9"/>
                      <a:pt x="8" y="8"/>
                    </a:cubicBezTo>
                    <a:cubicBezTo>
                      <a:pt x="7" y="7"/>
                      <a:pt x="7" y="6"/>
                      <a:pt x="6" y="5"/>
                    </a:cubicBezTo>
                    <a:cubicBezTo>
                      <a:pt x="5" y="5"/>
                      <a:pt x="4" y="4"/>
                      <a:pt x="4" y="5"/>
                    </a:cubicBezTo>
                    <a:cubicBezTo>
                      <a:pt x="3" y="5"/>
                      <a:pt x="3" y="6"/>
                      <a:pt x="3" y="7"/>
                    </a:cubicBezTo>
                    <a:cubicBezTo>
                      <a:pt x="2" y="6"/>
                      <a:pt x="1" y="6"/>
                      <a:pt x="0" y="5"/>
                    </a:cubicBezTo>
                    <a:cubicBezTo>
                      <a:pt x="1" y="3"/>
                      <a:pt x="1" y="1"/>
                      <a:pt x="2" y="1"/>
                    </a:cubicBezTo>
                    <a:cubicBezTo>
                      <a:pt x="4" y="0"/>
                      <a:pt x="5" y="1"/>
                      <a:pt x="6" y="2"/>
                    </a:cubicBezTo>
                    <a:cubicBezTo>
                      <a:pt x="7" y="3"/>
                      <a:pt x="8" y="4"/>
                      <a:pt x="9" y="5"/>
                    </a:cubicBezTo>
                    <a:cubicBezTo>
                      <a:pt x="10" y="7"/>
                      <a:pt x="11" y="9"/>
                      <a:pt x="11" y="11"/>
                    </a:cubicBezTo>
                    <a:cubicBezTo>
                      <a:pt x="12" y="13"/>
                      <a:pt x="12" y="14"/>
                      <a:pt x="12" y="16"/>
                    </a:cubicBezTo>
                    <a:cubicBezTo>
                      <a:pt x="13" y="18"/>
                      <a:pt x="13" y="19"/>
                      <a:pt x="13" y="20"/>
                    </a:cubicBezTo>
                    <a:cubicBezTo>
                      <a:pt x="12" y="22"/>
                      <a:pt x="12" y="23"/>
                      <a:pt x="10" y="24"/>
                    </a:cubicBezTo>
                    <a:cubicBezTo>
                      <a:pt x="9" y="24"/>
                      <a:pt x="8" y="23"/>
                      <a:pt x="6" y="22"/>
                    </a:cubicBezTo>
                    <a:cubicBezTo>
                      <a:pt x="6" y="21"/>
                      <a:pt x="7" y="20"/>
                      <a:pt x="7" y="19"/>
                    </a:cubicBezTo>
                    <a:close/>
                  </a:path>
                </a:pathLst>
              </a:custGeom>
              <a:solidFill>
                <a:srgbClr val="808080"/>
              </a:solidFill>
              <a:ln w="9525">
                <a:noFill/>
                <a:round/>
                <a:headEnd/>
                <a:tailEnd/>
              </a:ln>
            </p:spPr>
            <p:txBody>
              <a:bodyPr/>
              <a:lstStyle/>
              <a:p>
                <a:endParaRPr lang="de-DE" dirty="0"/>
              </a:p>
            </p:txBody>
          </p:sp>
          <p:sp>
            <p:nvSpPr>
              <p:cNvPr id="517" name="Freeform 519"/>
              <p:cNvSpPr>
                <a:spLocks noEditPoints="1"/>
              </p:cNvSpPr>
              <p:nvPr/>
            </p:nvSpPr>
            <p:spPr bwMode="auto">
              <a:xfrm>
                <a:off x="4083" y="1663"/>
                <a:ext cx="23" cy="35"/>
              </a:xfrm>
              <a:custGeom>
                <a:avLst/>
                <a:gdLst/>
                <a:ahLst/>
                <a:cxnLst>
                  <a:cxn ang="0">
                    <a:pos x="2" y="14"/>
                  </a:cxn>
                  <a:cxn ang="0">
                    <a:pos x="12" y="24"/>
                  </a:cxn>
                  <a:cxn ang="0">
                    <a:pos x="14" y="10"/>
                  </a:cxn>
                  <a:cxn ang="0">
                    <a:pos x="4" y="1"/>
                  </a:cxn>
                  <a:cxn ang="0">
                    <a:pos x="2" y="14"/>
                  </a:cxn>
                  <a:cxn ang="0">
                    <a:pos x="4" y="13"/>
                  </a:cxn>
                  <a:cxn ang="0">
                    <a:pos x="5" y="4"/>
                  </a:cxn>
                  <a:cxn ang="0">
                    <a:pos x="12" y="11"/>
                  </a:cxn>
                  <a:cxn ang="0">
                    <a:pos x="11" y="20"/>
                  </a:cxn>
                  <a:cxn ang="0">
                    <a:pos x="4" y="13"/>
                  </a:cxn>
                </a:cxnLst>
                <a:rect l="0" t="0" r="r" b="b"/>
                <a:pathLst>
                  <a:path w="16" h="25">
                    <a:moveTo>
                      <a:pt x="2" y="14"/>
                    </a:moveTo>
                    <a:cubicBezTo>
                      <a:pt x="5" y="20"/>
                      <a:pt x="9" y="25"/>
                      <a:pt x="12" y="24"/>
                    </a:cubicBezTo>
                    <a:cubicBezTo>
                      <a:pt x="15" y="22"/>
                      <a:pt x="16" y="16"/>
                      <a:pt x="14" y="10"/>
                    </a:cubicBezTo>
                    <a:cubicBezTo>
                      <a:pt x="11" y="4"/>
                      <a:pt x="7" y="0"/>
                      <a:pt x="4" y="1"/>
                    </a:cubicBezTo>
                    <a:cubicBezTo>
                      <a:pt x="1" y="2"/>
                      <a:pt x="0" y="8"/>
                      <a:pt x="2" y="14"/>
                    </a:cubicBezTo>
                    <a:close/>
                    <a:moveTo>
                      <a:pt x="4" y="13"/>
                    </a:moveTo>
                    <a:cubicBezTo>
                      <a:pt x="3" y="9"/>
                      <a:pt x="3" y="5"/>
                      <a:pt x="5" y="4"/>
                    </a:cubicBezTo>
                    <a:cubicBezTo>
                      <a:pt x="7" y="4"/>
                      <a:pt x="10" y="7"/>
                      <a:pt x="12" y="11"/>
                    </a:cubicBezTo>
                    <a:cubicBezTo>
                      <a:pt x="13" y="15"/>
                      <a:pt x="13" y="19"/>
                      <a:pt x="11" y="20"/>
                    </a:cubicBezTo>
                    <a:cubicBezTo>
                      <a:pt x="9" y="20"/>
                      <a:pt x="6" y="18"/>
                      <a:pt x="4" y="13"/>
                    </a:cubicBezTo>
                    <a:close/>
                  </a:path>
                </a:pathLst>
              </a:custGeom>
              <a:solidFill>
                <a:srgbClr val="B3B3B3"/>
              </a:solidFill>
              <a:ln w="9525">
                <a:noFill/>
                <a:round/>
                <a:headEnd/>
                <a:tailEnd/>
              </a:ln>
            </p:spPr>
            <p:txBody>
              <a:bodyPr/>
              <a:lstStyle/>
              <a:p>
                <a:endParaRPr lang="de-DE" dirty="0"/>
              </a:p>
            </p:txBody>
          </p:sp>
          <p:sp>
            <p:nvSpPr>
              <p:cNvPr id="518" name="Freeform 520"/>
              <p:cNvSpPr>
                <a:spLocks/>
              </p:cNvSpPr>
              <p:nvPr/>
            </p:nvSpPr>
            <p:spPr bwMode="auto">
              <a:xfrm>
                <a:off x="4080" y="1656"/>
                <a:ext cx="6" cy="15"/>
              </a:xfrm>
              <a:custGeom>
                <a:avLst/>
                <a:gdLst/>
                <a:ahLst/>
                <a:cxnLst>
                  <a:cxn ang="0">
                    <a:pos x="0" y="0"/>
                  </a:cxn>
                  <a:cxn ang="0">
                    <a:pos x="2" y="2"/>
                  </a:cxn>
                  <a:cxn ang="0">
                    <a:pos x="2" y="5"/>
                  </a:cxn>
                  <a:cxn ang="0">
                    <a:pos x="4" y="8"/>
                  </a:cxn>
                  <a:cxn ang="0">
                    <a:pos x="3" y="11"/>
                  </a:cxn>
                  <a:cxn ang="0">
                    <a:pos x="1" y="6"/>
                  </a:cxn>
                  <a:cxn ang="0">
                    <a:pos x="0" y="0"/>
                  </a:cxn>
                </a:cxnLst>
                <a:rect l="0" t="0" r="r" b="b"/>
                <a:pathLst>
                  <a:path w="4" h="11">
                    <a:moveTo>
                      <a:pt x="0" y="0"/>
                    </a:moveTo>
                    <a:cubicBezTo>
                      <a:pt x="0" y="1"/>
                      <a:pt x="1" y="2"/>
                      <a:pt x="2" y="2"/>
                    </a:cubicBezTo>
                    <a:cubicBezTo>
                      <a:pt x="2" y="3"/>
                      <a:pt x="2" y="4"/>
                      <a:pt x="2" y="5"/>
                    </a:cubicBezTo>
                    <a:cubicBezTo>
                      <a:pt x="3" y="6"/>
                      <a:pt x="3" y="7"/>
                      <a:pt x="4" y="8"/>
                    </a:cubicBezTo>
                    <a:cubicBezTo>
                      <a:pt x="3"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19" name="Freeform 521"/>
              <p:cNvSpPr>
                <a:spLocks/>
              </p:cNvSpPr>
              <p:nvPr/>
            </p:nvSpPr>
            <p:spPr bwMode="auto">
              <a:xfrm>
                <a:off x="4079" y="1645"/>
                <a:ext cx="18" cy="33"/>
              </a:xfrm>
              <a:custGeom>
                <a:avLst/>
                <a:gdLst/>
                <a:ahLst/>
                <a:cxnLst>
                  <a:cxn ang="0">
                    <a:pos x="7" y="19"/>
                  </a:cxn>
                  <a:cxn ang="0">
                    <a:pos x="9" y="20"/>
                  </a:cxn>
                  <a:cxn ang="0">
                    <a:pos x="10" y="18"/>
                  </a:cxn>
                  <a:cxn ang="0">
                    <a:pos x="10" y="14"/>
                  </a:cxn>
                  <a:cxn ang="0">
                    <a:pos x="10" y="11"/>
                  </a:cxn>
                  <a:cxn ang="0">
                    <a:pos x="8" y="8"/>
                  </a:cxn>
                  <a:cxn ang="0">
                    <a:pos x="6" y="5"/>
                  </a:cxn>
                  <a:cxn ang="0">
                    <a:pos x="4" y="5"/>
                  </a:cxn>
                  <a:cxn ang="0">
                    <a:pos x="3" y="7"/>
                  </a:cxn>
                  <a:cxn ang="0">
                    <a:pos x="0" y="5"/>
                  </a:cxn>
                  <a:cxn ang="0">
                    <a:pos x="3" y="1"/>
                  </a:cxn>
                  <a:cxn ang="0">
                    <a:pos x="6" y="2"/>
                  </a:cxn>
                  <a:cxn ang="0">
                    <a:pos x="9" y="5"/>
                  </a:cxn>
                  <a:cxn ang="0">
                    <a:pos x="11" y="11"/>
                  </a:cxn>
                  <a:cxn ang="0">
                    <a:pos x="13" y="16"/>
                  </a:cxn>
                  <a:cxn ang="0">
                    <a:pos x="13" y="20"/>
                  </a:cxn>
                  <a:cxn ang="0">
                    <a:pos x="11" y="24"/>
                  </a:cxn>
                  <a:cxn ang="0">
                    <a:pos x="7" y="22"/>
                  </a:cxn>
                  <a:cxn ang="0">
                    <a:pos x="7" y="19"/>
                  </a:cxn>
                </a:cxnLst>
                <a:rect l="0" t="0" r="r" b="b"/>
                <a:pathLst>
                  <a:path w="13" h="24">
                    <a:moveTo>
                      <a:pt x="7" y="19"/>
                    </a:moveTo>
                    <a:cubicBezTo>
                      <a:pt x="8" y="20"/>
                      <a:pt x="9" y="20"/>
                      <a:pt x="9" y="20"/>
                    </a:cubicBezTo>
                    <a:cubicBezTo>
                      <a:pt x="10" y="20"/>
                      <a:pt x="10" y="19"/>
                      <a:pt x="10" y="18"/>
                    </a:cubicBezTo>
                    <a:cubicBezTo>
                      <a:pt x="11" y="17"/>
                      <a:pt x="11" y="16"/>
                      <a:pt x="10" y="14"/>
                    </a:cubicBezTo>
                    <a:cubicBezTo>
                      <a:pt x="10" y="13"/>
                      <a:pt x="10" y="12"/>
                      <a:pt x="10" y="11"/>
                    </a:cubicBezTo>
                    <a:cubicBezTo>
                      <a:pt x="9" y="10"/>
                      <a:pt x="9" y="9"/>
                      <a:pt x="8" y="8"/>
                    </a:cubicBezTo>
                    <a:cubicBezTo>
                      <a:pt x="8" y="7"/>
                      <a:pt x="7" y="6"/>
                      <a:pt x="6" y="5"/>
                    </a:cubicBezTo>
                    <a:cubicBezTo>
                      <a:pt x="5" y="5"/>
                      <a:pt x="5" y="4"/>
                      <a:pt x="4" y="5"/>
                    </a:cubicBezTo>
                    <a:cubicBezTo>
                      <a:pt x="3" y="5"/>
                      <a:pt x="3" y="6"/>
                      <a:pt x="3" y="7"/>
                    </a:cubicBezTo>
                    <a:cubicBezTo>
                      <a:pt x="2" y="6"/>
                      <a:pt x="1" y="5"/>
                      <a:pt x="0" y="5"/>
                    </a:cubicBezTo>
                    <a:cubicBezTo>
                      <a:pt x="1" y="3"/>
                      <a:pt x="1" y="1"/>
                      <a:pt x="3" y="1"/>
                    </a:cubicBezTo>
                    <a:cubicBezTo>
                      <a:pt x="4" y="0"/>
                      <a:pt x="5" y="1"/>
                      <a:pt x="6" y="2"/>
                    </a:cubicBezTo>
                    <a:cubicBezTo>
                      <a:pt x="7" y="3"/>
                      <a:pt x="8" y="4"/>
                      <a:pt x="9" y="5"/>
                    </a:cubicBezTo>
                    <a:cubicBezTo>
                      <a:pt x="10" y="7"/>
                      <a:pt x="11" y="9"/>
                      <a:pt x="11" y="11"/>
                    </a:cubicBezTo>
                    <a:cubicBezTo>
                      <a:pt x="12" y="12"/>
                      <a:pt x="12" y="14"/>
                      <a:pt x="13" y="16"/>
                    </a:cubicBezTo>
                    <a:cubicBezTo>
                      <a:pt x="13" y="17"/>
                      <a:pt x="13" y="19"/>
                      <a:pt x="13" y="20"/>
                    </a:cubicBezTo>
                    <a:cubicBezTo>
                      <a:pt x="12" y="22"/>
                      <a:pt x="12" y="23"/>
                      <a:pt x="11" y="24"/>
                    </a:cubicBezTo>
                    <a:cubicBezTo>
                      <a:pt x="9" y="24"/>
                      <a:pt x="8" y="23"/>
                      <a:pt x="7" y="22"/>
                    </a:cubicBezTo>
                    <a:cubicBezTo>
                      <a:pt x="7" y="21"/>
                      <a:pt x="7" y="20"/>
                      <a:pt x="7" y="19"/>
                    </a:cubicBezTo>
                    <a:close/>
                  </a:path>
                </a:pathLst>
              </a:custGeom>
              <a:solidFill>
                <a:srgbClr val="808080"/>
              </a:solidFill>
              <a:ln w="9525">
                <a:noFill/>
                <a:round/>
                <a:headEnd/>
                <a:tailEnd/>
              </a:ln>
            </p:spPr>
            <p:txBody>
              <a:bodyPr/>
              <a:lstStyle/>
              <a:p>
                <a:endParaRPr lang="de-DE" dirty="0"/>
              </a:p>
            </p:txBody>
          </p:sp>
          <p:sp>
            <p:nvSpPr>
              <p:cNvPr id="520" name="Freeform 522"/>
              <p:cNvSpPr>
                <a:spLocks noEditPoints="1"/>
              </p:cNvSpPr>
              <p:nvPr/>
            </p:nvSpPr>
            <p:spPr bwMode="auto">
              <a:xfrm>
                <a:off x="4096" y="1698"/>
                <a:ext cx="22" cy="35"/>
              </a:xfrm>
              <a:custGeom>
                <a:avLst/>
                <a:gdLst/>
                <a:ahLst/>
                <a:cxnLst>
                  <a:cxn ang="0">
                    <a:pos x="2" y="15"/>
                  </a:cxn>
                  <a:cxn ang="0">
                    <a:pos x="12" y="24"/>
                  </a:cxn>
                  <a:cxn ang="0">
                    <a:pos x="14" y="11"/>
                  </a:cxn>
                  <a:cxn ang="0">
                    <a:pos x="4" y="1"/>
                  </a:cxn>
                  <a:cxn ang="0">
                    <a:pos x="2" y="15"/>
                  </a:cxn>
                  <a:cxn ang="0">
                    <a:pos x="4" y="14"/>
                  </a:cxn>
                  <a:cxn ang="0">
                    <a:pos x="5" y="5"/>
                  </a:cxn>
                  <a:cxn ang="0">
                    <a:pos x="12" y="12"/>
                  </a:cxn>
                  <a:cxn ang="0">
                    <a:pos x="11" y="20"/>
                  </a:cxn>
                  <a:cxn ang="0">
                    <a:pos x="4" y="14"/>
                  </a:cxn>
                </a:cxnLst>
                <a:rect l="0" t="0" r="r" b="b"/>
                <a:pathLst>
                  <a:path w="16" h="25">
                    <a:moveTo>
                      <a:pt x="2" y="15"/>
                    </a:moveTo>
                    <a:cubicBezTo>
                      <a:pt x="5" y="21"/>
                      <a:pt x="9" y="25"/>
                      <a:pt x="12" y="24"/>
                    </a:cubicBezTo>
                    <a:cubicBezTo>
                      <a:pt x="15" y="23"/>
                      <a:pt x="16" y="17"/>
                      <a:pt x="14" y="11"/>
                    </a:cubicBezTo>
                    <a:cubicBezTo>
                      <a:pt x="11" y="5"/>
                      <a:pt x="7" y="0"/>
                      <a:pt x="4" y="1"/>
                    </a:cubicBezTo>
                    <a:cubicBezTo>
                      <a:pt x="1" y="2"/>
                      <a:pt x="0" y="8"/>
                      <a:pt x="2" y="15"/>
                    </a:cubicBezTo>
                    <a:close/>
                    <a:moveTo>
                      <a:pt x="4" y="14"/>
                    </a:moveTo>
                    <a:cubicBezTo>
                      <a:pt x="3" y="10"/>
                      <a:pt x="3" y="6"/>
                      <a:pt x="5" y="5"/>
                    </a:cubicBezTo>
                    <a:cubicBezTo>
                      <a:pt x="7"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21" name="Freeform 523"/>
              <p:cNvSpPr>
                <a:spLocks/>
              </p:cNvSpPr>
              <p:nvPr/>
            </p:nvSpPr>
            <p:spPr bwMode="auto">
              <a:xfrm>
                <a:off x="4093" y="1692"/>
                <a:ext cx="6" cy="16"/>
              </a:xfrm>
              <a:custGeom>
                <a:avLst/>
                <a:gdLst/>
                <a:ahLst/>
                <a:cxnLst>
                  <a:cxn ang="0">
                    <a:pos x="0" y="0"/>
                  </a:cxn>
                  <a:cxn ang="0">
                    <a:pos x="2" y="2"/>
                  </a:cxn>
                  <a:cxn ang="0">
                    <a:pos x="2" y="5"/>
                  </a:cxn>
                  <a:cxn ang="0">
                    <a:pos x="4" y="8"/>
                  </a:cxn>
                  <a:cxn ang="0">
                    <a:pos x="3" y="11"/>
                  </a:cxn>
                  <a:cxn ang="0">
                    <a:pos x="1" y="6"/>
                  </a:cxn>
                  <a:cxn ang="0">
                    <a:pos x="0" y="0"/>
                  </a:cxn>
                </a:cxnLst>
                <a:rect l="0" t="0" r="r" b="b"/>
                <a:pathLst>
                  <a:path w="4" h="11">
                    <a:moveTo>
                      <a:pt x="0" y="0"/>
                    </a:moveTo>
                    <a:cubicBezTo>
                      <a:pt x="0" y="1"/>
                      <a:pt x="1" y="1"/>
                      <a:pt x="2" y="2"/>
                    </a:cubicBezTo>
                    <a:cubicBezTo>
                      <a:pt x="2" y="3"/>
                      <a:pt x="2" y="4"/>
                      <a:pt x="2" y="5"/>
                    </a:cubicBezTo>
                    <a:cubicBezTo>
                      <a:pt x="3" y="6"/>
                      <a:pt x="3" y="7"/>
                      <a:pt x="4" y="8"/>
                    </a:cubicBezTo>
                    <a:cubicBezTo>
                      <a:pt x="3"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22" name="Freeform 524"/>
              <p:cNvSpPr>
                <a:spLocks/>
              </p:cNvSpPr>
              <p:nvPr/>
            </p:nvSpPr>
            <p:spPr bwMode="auto">
              <a:xfrm>
                <a:off x="4092" y="1681"/>
                <a:ext cx="18" cy="34"/>
              </a:xfrm>
              <a:custGeom>
                <a:avLst/>
                <a:gdLst/>
                <a:ahLst/>
                <a:cxnLst>
                  <a:cxn ang="0">
                    <a:pos x="7" y="19"/>
                  </a:cxn>
                  <a:cxn ang="0">
                    <a:pos x="9" y="20"/>
                  </a:cxn>
                  <a:cxn ang="0">
                    <a:pos x="10" y="18"/>
                  </a:cxn>
                  <a:cxn ang="0">
                    <a:pos x="10" y="14"/>
                  </a:cxn>
                  <a:cxn ang="0">
                    <a:pos x="10" y="11"/>
                  </a:cxn>
                  <a:cxn ang="0">
                    <a:pos x="8" y="8"/>
                  </a:cxn>
                  <a:cxn ang="0">
                    <a:pos x="6" y="5"/>
                  </a:cxn>
                  <a:cxn ang="0">
                    <a:pos x="4" y="4"/>
                  </a:cxn>
                  <a:cxn ang="0">
                    <a:pos x="3" y="6"/>
                  </a:cxn>
                  <a:cxn ang="0">
                    <a:pos x="0" y="4"/>
                  </a:cxn>
                  <a:cxn ang="0">
                    <a:pos x="3" y="1"/>
                  </a:cxn>
                  <a:cxn ang="0">
                    <a:pos x="6" y="2"/>
                  </a:cxn>
                  <a:cxn ang="0">
                    <a:pos x="9" y="5"/>
                  </a:cxn>
                  <a:cxn ang="0">
                    <a:pos x="11" y="10"/>
                  </a:cxn>
                  <a:cxn ang="0">
                    <a:pos x="13" y="16"/>
                  </a:cxn>
                  <a:cxn ang="0">
                    <a:pos x="13" y="20"/>
                  </a:cxn>
                  <a:cxn ang="0">
                    <a:pos x="11" y="23"/>
                  </a:cxn>
                  <a:cxn ang="0">
                    <a:pos x="7" y="22"/>
                  </a:cxn>
                  <a:cxn ang="0">
                    <a:pos x="7" y="19"/>
                  </a:cxn>
                </a:cxnLst>
                <a:rect l="0" t="0" r="r" b="b"/>
                <a:pathLst>
                  <a:path w="13" h="24">
                    <a:moveTo>
                      <a:pt x="7" y="19"/>
                    </a:moveTo>
                    <a:cubicBezTo>
                      <a:pt x="8" y="19"/>
                      <a:pt x="9" y="20"/>
                      <a:pt x="9" y="20"/>
                    </a:cubicBezTo>
                    <a:cubicBezTo>
                      <a:pt x="10" y="19"/>
                      <a:pt x="10" y="19"/>
                      <a:pt x="10" y="18"/>
                    </a:cubicBezTo>
                    <a:cubicBezTo>
                      <a:pt x="11" y="17"/>
                      <a:pt x="11" y="15"/>
                      <a:pt x="10" y="14"/>
                    </a:cubicBezTo>
                    <a:cubicBezTo>
                      <a:pt x="10" y="13"/>
                      <a:pt x="10" y="12"/>
                      <a:pt x="10" y="11"/>
                    </a:cubicBezTo>
                    <a:cubicBezTo>
                      <a:pt x="9" y="10"/>
                      <a:pt x="9" y="9"/>
                      <a:pt x="8" y="8"/>
                    </a:cubicBezTo>
                    <a:cubicBezTo>
                      <a:pt x="8" y="7"/>
                      <a:pt x="7" y="6"/>
                      <a:pt x="6" y="5"/>
                    </a:cubicBezTo>
                    <a:cubicBezTo>
                      <a:pt x="5" y="5"/>
                      <a:pt x="5" y="4"/>
                      <a:pt x="4" y="4"/>
                    </a:cubicBezTo>
                    <a:cubicBezTo>
                      <a:pt x="3" y="5"/>
                      <a:pt x="3" y="5"/>
                      <a:pt x="3" y="6"/>
                    </a:cubicBezTo>
                    <a:cubicBezTo>
                      <a:pt x="2" y="6"/>
                      <a:pt x="1" y="5"/>
                      <a:pt x="0" y="4"/>
                    </a:cubicBezTo>
                    <a:cubicBezTo>
                      <a:pt x="1" y="2"/>
                      <a:pt x="1" y="1"/>
                      <a:pt x="3" y="1"/>
                    </a:cubicBezTo>
                    <a:cubicBezTo>
                      <a:pt x="4" y="0"/>
                      <a:pt x="5" y="1"/>
                      <a:pt x="6" y="2"/>
                    </a:cubicBezTo>
                    <a:cubicBezTo>
                      <a:pt x="7" y="3"/>
                      <a:pt x="8" y="4"/>
                      <a:pt x="9" y="5"/>
                    </a:cubicBezTo>
                    <a:cubicBezTo>
                      <a:pt x="10" y="7"/>
                      <a:pt x="11" y="8"/>
                      <a:pt x="11" y="10"/>
                    </a:cubicBezTo>
                    <a:cubicBezTo>
                      <a:pt x="12" y="12"/>
                      <a:pt x="12" y="14"/>
                      <a:pt x="13" y="16"/>
                    </a:cubicBezTo>
                    <a:cubicBezTo>
                      <a:pt x="13" y="17"/>
                      <a:pt x="13" y="19"/>
                      <a:pt x="13" y="20"/>
                    </a:cubicBezTo>
                    <a:cubicBezTo>
                      <a:pt x="12" y="22"/>
                      <a:pt x="12" y="23"/>
                      <a:pt x="11" y="23"/>
                    </a:cubicBezTo>
                    <a:cubicBezTo>
                      <a:pt x="9" y="24"/>
                      <a:pt x="8" y="23"/>
                      <a:pt x="7" y="22"/>
                    </a:cubicBezTo>
                    <a:cubicBezTo>
                      <a:pt x="6" y="21"/>
                      <a:pt x="7" y="20"/>
                      <a:pt x="7" y="19"/>
                    </a:cubicBezTo>
                    <a:close/>
                  </a:path>
                </a:pathLst>
              </a:custGeom>
              <a:solidFill>
                <a:srgbClr val="808080"/>
              </a:solidFill>
              <a:ln w="9525">
                <a:noFill/>
                <a:round/>
                <a:headEnd/>
                <a:tailEnd/>
              </a:ln>
            </p:spPr>
            <p:txBody>
              <a:bodyPr/>
              <a:lstStyle/>
              <a:p>
                <a:endParaRPr lang="de-DE" dirty="0"/>
              </a:p>
            </p:txBody>
          </p:sp>
          <p:sp>
            <p:nvSpPr>
              <p:cNvPr id="523" name="Freeform 525"/>
              <p:cNvSpPr>
                <a:spLocks noEditPoints="1"/>
              </p:cNvSpPr>
              <p:nvPr/>
            </p:nvSpPr>
            <p:spPr bwMode="auto">
              <a:xfrm>
                <a:off x="4108" y="1734"/>
                <a:ext cx="23" cy="35"/>
              </a:xfrm>
              <a:custGeom>
                <a:avLst/>
                <a:gdLst/>
                <a:ahLst/>
                <a:cxnLst>
                  <a:cxn ang="0">
                    <a:pos x="3" y="15"/>
                  </a:cxn>
                  <a:cxn ang="0">
                    <a:pos x="12" y="24"/>
                  </a:cxn>
                  <a:cxn ang="0">
                    <a:pos x="14" y="11"/>
                  </a:cxn>
                  <a:cxn ang="0">
                    <a:pos x="4" y="1"/>
                  </a:cxn>
                  <a:cxn ang="0">
                    <a:pos x="3" y="15"/>
                  </a:cxn>
                  <a:cxn ang="0">
                    <a:pos x="4" y="14"/>
                  </a:cxn>
                  <a:cxn ang="0">
                    <a:pos x="5" y="5"/>
                  </a:cxn>
                  <a:cxn ang="0">
                    <a:pos x="12" y="12"/>
                  </a:cxn>
                  <a:cxn ang="0">
                    <a:pos x="11" y="20"/>
                  </a:cxn>
                  <a:cxn ang="0">
                    <a:pos x="4" y="14"/>
                  </a:cxn>
                </a:cxnLst>
                <a:rect l="0" t="0" r="r" b="b"/>
                <a:pathLst>
                  <a:path w="16" h="25">
                    <a:moveTo>
                      <a:pt x="3" y="15"/>
                    </a:moveTo>
                    <a:cubicBezTo>
                      <a:pt x="5" y="21"/>
                      <a:pt x="9" y="25"/>
                      <a:pt x="12" y="24"/>
                    </a:cubicBezTo>
                    <a:cubicBezTo>
                      <a:pt x="15" y="23"/>
                      <a:pt x="16" y="17"/>
                      <a:pt x="14" y="11"/>
                    </a:cubicBezTo>
                    <a:cubicBezTo>
                      <a:pt x="11" y="5"/>
                      <a:pt x="7" y="0"/>
                      <a:pt x="4" y="1"/>
                    </a:cubicBezTo>
                    <a:cubicBezTo>
                      <a:pt x="1" y="2"/>
                      <a:pt x="0" y="8"/>
                      <a:pt x="3" y="15"/>
                    </a:cubicBezTo>
                    <a:close/>
                    <a:moveTo>
                      <a:pt x="4" y="14"/>
                    </a:moveTo>
                    <a:cubicBezTo>
                      <a:pt x="3" y="10"/>
                      <a:pt x="3" y="6"/>
                      <a:pt x="5" y="5"/>
                    </a:cubicBezTo>
                    <a:cubicBezTo>
                      <a:pt x="8"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24" name="Freeform 526"/>
              <p:cNvSpPr>
                <a:spLocks/>
              </p:cNvSpPr>
              <p:nvPr/>
            </p:nvSpPr>
            <p:spPr bwMode="auto">
              <a:xfrm>
                <a:off x="4106" y="1729"/>
                <a:ext cx="5" cy="15"/>
              </a:xfrm>
              <a:custGeom>
                <a:avLst/>
                <a:gdLst/>
                <a:ahLst/>
                <a:cxnLst>
                  <a:cxn ang="0">
                    <a:pos x="0" y="0"/>
                  </a:cxn>
                  <a:cxn ang="0">
                    <a:pos x="2" y="2"/>
                  </a:cxn>
                  <a:cxn ang="0">
                    <a:pos x="3" y="5"/>
                  </a:cxn>
                  <a:cxn ang="0">
                    <a:pos x="4" y="8"/>
                  </a:cxn>
                  <a:cxn ang="0">
                    <a:pos x="3" y="11"/>
                  </a:cxn>
                  <a:cxn ang="0">
                    <a:pos x="1" y="6"/>
                  </a:cxn>
                  <a:cxn ang="0">
                    <a:pos x="0" y="0"/>
                  </a:cxn>
                </a:cxnLst>
                <a:rect l="0" t="0" r="r" b="b"/>
                <a:pathLst>
                  <a:path w="4" h="11">
                    <a:moveTo>
                      <a:pt x="0" y="0"/>
                    </a:moveTo>
                    <a:cubicBezTo>
                      <a:pt x="0" y="1"/>
                      <a:pt x="1" y="1"/>
                      <a:pt x="2" y="2"/>
                    </a:cubicBezTo>
                    <a:cubicBezTo>
                      <a:pt x="2" y="3"/>
                      <a:pt x="2" y="4"/>
                      <a:pt x="3" y="5"/>
                    </a:cubicBezTo>
                    <a:cubicBezTo>
                      <a:pt x="3" y="6"/>
                      <a:pt x="3" y="7"/>
                      <a:pt x="4" y="8"/>
                    </a:cubicBezTo>
                    <a:cubicBezTo>
                      <a:pt x="4"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25" name="Freeform 527"/>
              <p:cNvSpPr>
                <a:spLocks/>
              </p:cNvSpPr>
              <p:nvPr/>
            </p:nvSpPr>
            <p:spPr bwMode="auto">
              <a:xfrm>
                <a:off x="4106" y="1717"/>
                <a:ext cx="16" cy="34"/>
              </a:xfrm>
              <a:custGeom>
                <a:avLst/>
                <a:gdLst/>
                <a:ahLst/>
                <a:cxnLst>
                  <a:cxn ang="0">
                    <a:pos x="6" y="19"/>
                  </a:cxn>
                  <a:cxn ang="0">
                    <a:pos x="8" y="19"/>
                  </a:cxn>
                  <a:cxn ang="0">
                    <a:pos x="9" y="18"/>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20"/>
                  </a:cxn>
                  <a:cxn ang="0">
                    <a:pos x="10" y="23"/>
                  </a:cxn>
                  <a:cxn ang="0">
                    <a:pos x="6" y="22"/>
                  </a:cxn>
                  <a:cxn ang="0">
                    <a:pos x="6" y="19"/>
                  </a:cxn>
                </a:cxnLst>
                <a:rect l="0" t="0" r="r" b="b"/>
                <a:pathLst>
                  <a:path w="12" h="24">
                    <a:moveTo>
                      <a:pt x="6" y="19"/>
                    </a:moveTo>
                    <a:cubicBezTo>
                      <a:pt x="7" y="19"/>
                      <a:pt x="8" y="20"/>
                      <a:pt x="8" y="19"/>
                    </a:cubicBezTo>
                    <a:cubicBezTo>
                      <a:pt x="9" y="19"/>
                      <a:pt x="9" y="19"/>
                      <a:pt x="9" y="18"/>
                    </a:cubicBezTo>
                    <a:cubicBezTo>
                      <a:pt x="10" y="17"/>
                      <a:pt x="10" y="15"/>
                      <a:pt x="10" y="14"/>
                    </a:cubicBezTo>
                    <a:cubicBezTo>
                      <a:pt x="9" y="13"/>
                      <a:pt x="9" y="12"/>
                      <a:pt x="9" y="11"/>
                    </a:cubicBezTo>
                    <a:cubicBezTo>
                      <a:pt x="8" y="10"/>
                      <a:pt x="8" y="9"/>
                      <a:pt x="7" y="8"/>
                    </a:cubicBezTo>
                    <a:cubicBezTo>
                      <a:pt x="7" y="7"/>
                      <a:pt x="6" y="6"/>
                      <a:pt x="5" y="5"/>
                    </a:cubicBezTo>
                    <a:cubicBezTo>
                      <a:pt x="4" y="4"/>
                      <a:pt x="4" y="4"/>
                      <a:pt x="3" y="4"/>
                    </a:cubicBezTo>
                    <a:cubicBezTo>
                      <a:pt x="2" y="5"/>
                      <a:pt x="2" y="5"/>
                      <a:pt x="2" y="6"/>
                    </a:cubicBezTo>
                    <a:cubicBezTo>
                      <a:pt x="1" y="6"/>
                      <a:pt x="0" y="5"/>
                      <a:pt x="0" y="4"/>
                    </a:cubicBezTo>
                    <a:cubicBezTo>
                      <a:pt x="0" y="2"/>
                      <a:pt x="0" y="1"/>
                      <a:pt x="2" y="0"/>
                    </a:cubicBezTo>
                    <a:cubicBezTo>
                      <a:pt x="3" y="0"/>
                      <a:pt x="4" y="1"/>
                      <a:pt x="6" y="2"/>
                    </a:cubicBezTo>
                    <a:cubicBezTo>
                      <a:pt x="6" y="3"/>
                      <a:pt x="7" y="4"/>
                      <a:pt x="8" y="5"/>
                    </a:cubicBezTo>
                    <a:cubicBezTo>
                      <a:pt x="9" y="7"/>
                      <a:pt x="10" y="8"/>
                      <a:pt x="10" y="10"/>
                    </a:cubicBezTo>
                    <a:cubicBezTo>
                      <a:pt x="11" y="12"/>
                      <a:pt x="11" y="14"/>
                      <a:pt x="12" y="16"/>
                    </a:cubicBezTo>
                    <a:cubicBezTo>
                      <a:pt x="12" y="17"/>
                      <a:pt x="12" y="19"/>
                      <a:pt x="12" y="20"/>
                    </a:cubicBezTo>
                    <a:cubicBezTo>
                      <a:pt x="11" y="22"/>
                      <a:pt x="11" y="23"/>
                      <a:pt x="10" y="23"/>
                    </a:cubicBezTo>
                    <a:cubicBezTo>
                      <a:pt x="8" y="24"/>
                      <a:pt x="7"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526" name="Freeform 528"/>
              <p:cNvSpPr>
                <a:spLocks noEditPoints="1"/>
              </p:cNvSpPr>
              <p:nvPr/>
            </p:nvSpPr>
            <p:spPr bwMode="auto">
              <a:xfrm>
                <a:off x="4121" y="1771"/>
                <a:ext cx="22" cy="35"/>
              </a:xfrm>
              <a:custGeom>
                <a:avLst/>
                <a:gdLst/>
                <a:ahLst/>
                <a:cxnLst>
                  <a:cxn ang="0">
                    <a:pos x="3" y="15"/>
                  </a:cxn>
                  <a:cxn ang="0">
                    <a:pos x="12" y="24"/>
                  </a:cxn>
                  <a:cxn ang="0">
                    <a:pos x="14" y="11"/>
                  </a:cxn>
                  <a:cxn ang="0">
                    <a:pos x="4" y="1"/>
                  </a:cxn>
                  <a:cxn ang="0">
                    <a:pos x="3" y="15"/>
                  </a:cxn>
                  <a:cxn ang="0">
                    <a:pos x="4" y="14"/>
                  </a:cxn>
                  <a:cxn ang="0">
                    <a:pos x="5" y="5"/>
                  </a:cxn>
                  <a:cxn ang="0">
                    <a:pos x="12" y="11"/>
                  </a:cxn>
                  <a:cxn ang="0">
                    <a:pos x="11" y="20"/>
                  </a:cxn>
                  <a:cxn ang="0">
                    <a:pos x="4" y="14"/>
                  </a:cxn>
                </a:cxnLst>
                <a:rect l="0" t="0" r="r" b="b"/>
                <a:pathLst>
                  <a:path w="16" h="25">
                    <a:moveTo>
                      <a:pt x="3" y="15"/>
                    </a:moveTo>
                    <a:cubicBezTo>
                      <a:pt x="5" y="21"/>
                      <a:pt x="9" y="25"/>
                      <a:pt x="12" y="24"/>
                    </a:cubicBezTo>
                    <a:cubicBezTo>
                      <a:pt x="15" y="23"/>
                      <a:pt x="16" y="17"/>
                      <a:pt x="14" y="11"/>
                    </a:cubicBezTo>
                    <a:cubicBezTo>
                      <a:pt x="11" y="4"/>
                      <a:pt x="7" y="0"/>
                      <a:pt x="4" y="1"/>
                    </a:cubicBezTo>
                    <a:cubicBezTo>
                      <a:pt x="1" y="2"/>
                      <a:pt x="0" y="8"/>
                      <a:pt x="3" y="15"/>
                    </a:cubicBezTo>
                    <a:close/>
                    <a:moveTo>
                      <a:pt x="4" y="14"/>
                    </a:moveTo>
                    <a:cubicBezTo>
                      <a:pt x="3" y="10"/>
                      <a:pt x="3" y="6"/>
                      <a:pt x="5" y="5"/>
                    </a:cubicBezTo>
                    <a:cubicBezTo>
                      <a:pt x="8" y="4"/>
                      <a:pt x="10" y="7"/>
                      <a:pt x="12" y="11"/>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27" name="Freeform 529"/>
              <p:cNvSpPr>
                <a:spLocks/>
              </p:cNvSpPr>
              <p:nvPr/>
            </p:nvSpPr>
            <p:spPr bwMode="auto">
              <a:xfrm>
                <a:off x="4118" y="1765"/>
                <a:ext cx="6" cy="15"/>
              </a:xfrm>
              <a:custGeom>
                <a:avLst/>
                <a:gdLst/>
                <a:ahLst/>
                <a:cxnLst>
                  <a:cxn ang="0">
                    <a:pos x="0" y="0"/>
                  </a:cxn>
                  <a:cxn ang="0">
                    <a:pos x="2" y="2"/>
                  </a:cxn>
                  <a:cxn ang="0">
                    <a:pos x="3" y="5"/>
                  </a:cxn>
                  <a:cxn ang="0">
                    <a:pos x="4" y="8"/>
                  </a:cxn>
                  <a:cxn ang="0">
                    <a:pos x="3" y="11"/>
                  </a:cxn>
                  <a:cxn ang="0">
                    <a:pos x="1" y="5"/>
                  </a:cxn>
                  <a:cxn ang="0">
                    <a:pos x="0" y="0"/>
                  </a:cxn>
                </a:cxnLst>
                <a:rect l="0" t="0" r="r" b="b"/>
                <a:pathLst>
                  <a:path w="4" h="11">
                    <a:moveTo>
                      <a:pt x="0" y="0"/>
                    </a:moveTo>
                    <a:cubicBezTo>
                      <a:pt x="0" y="1"/>
                      <a:pt x="1" y="1"/>
                      <a:pt x="2" y="2"/>
                    </a:cubicBezTo>
                    <a:cubicBezTo>
                      <a:pt x="2" y="3"/>
                      <a:pt x="2" y="4"/>
                      <a:pt x="3" y="5"/>
                    </a:cubicBezTo>
                    <a:cubicBezTo>
                      <a:pt x="3" y="6"/>
                      <a:pt x="3" y="7"/>
                      <a:pt x="4" y="8"/>
                    </a:cubicBezTo>
                    <a:cubicBezTo>
                      <a:pt x="4" y="9"/>
                      <a:pt x="3" y="10"/>
                      <a:pt x="3" y="11"/>
                    </a:cubicBezTo>
                    <a:cubicBezTo>
                      <a:pt x="2" y="9"/>
                      <a:pt x="2" y="7"/>
                      <a:pt x="1" y="5"/>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28" name="Freeform 530"/>
              <p:cNvSpPr>
                <a:spLocks/>
              </p:cNvSpPr>
              <p:nvPr/>
            </p:nvSpPr>
            <p:spPr bwMode="auto">
              <a:xfrm>
                <a:off x="4118" y="1754"/>
                <a:ext cx="17" cy="33"/>
              </a:xfrm>
              <a:custGeom>
                <a:avLst/>
                <a:gdLst/>
                <a:ahLst/>
                <a:cxnLst>
                  <a:cxn ang="0">
                    <a:pos x="6" y="19"/>
                  </a:cxn>
                  <a:cxn ang="0">
                    <a:pos x="8" y="19"/>
                  </a:cxn>
                  <a:cxn ang="0">
                    <a:pos x="9" y="17"/>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19"/>
                  </a:cxn>
                  <a:cxn ang="0">
                    <a:pos x="10" y="23"/>
                  </a:cxn>
                  <a:cxn ang="0">
                    <a:pos x="6" y="22"/>
                  </a:cxn>
                  <a:cxn ang="0">
                    <a:pos x="6" y="19"/>
                  </a:cxn>
                </a:cxnLst>
                <a:rect l="0" t="0" r="r" b="b"/>
                <a:pathLst>
                  <a:path w="12" h="24">
                    <a:moveTo>
                      <a:pt x="6" y="19"/>
                    </a:moveTo>
                    <a:cubicBezTo>
                      <a:pt x="7" y="19"/>
                      <a:pt x="8" y="20"/>
                      <a:pt x="8" y="19"/>
                    </a:cubicBezTo>
                    <a:cubicBezTo>
                      <a:pt x="9" y="19"/>
                      <a:pt x="9" y="18"/>
                      <a:pt x="9" y="17"/>
                    </a:cubicBezTo>
                    <a:cubicBezTo>
                      <a:pt x="10" y="16"/>
                      <a:pt x="10" y="15"/>
                      <a:pt x="10" y="14"/>
                    </a:cubicBezTo>
                    <a:cubicBezTo>
                      <a:pt x="9" y="13"/>
                      <a:pt x="9" y="12"/>
                      <a:pt x="9" y="11"/>
                    </a:cubicBezTo>
                    <a:cubicBezTo>
                      <a:pt x="8" y="10"/>
                      <a:pt x="8" y="9"/>
                      <a:pt x="7" y="8"/>
                    </a:cubicBezTo>
                    <a:cubicBezTo>
                      <a:pt x="7" y="6"/>
                      <a:pt x="6" y="5"/>
                      <a:pt x="5" y="5"/>
                    </a:cubicBezTo>
                    <a:cubicBezTo>
                      <a:pt x="4" y="4"/>
                      <a:pt x="4" y="4"/>
                      <a:pt x="3" y="4"/>
                    </a:cubicBezTo>
                    <a:cubicBezTo>
                      <a:pt x="2" y="4"/>
                      <a:pt x="2" y="5"/>
                      <a:pt x="2" y="6"/>
                    </a:cubicBezTo>
                    <a:cubicBezTo>
                      <a:pt x="1" y="6"/>
                      <a:pt x="0" y="5"/>
                      <a:pt x="0" y="4"/>
                    </a:cubicBezTo>
                    <a:cubicBezTo>
                      <a:pt x="0" y="2"/>
                      <a:pt x="0" y="1"/>
                      <a:pt x="2" y="0"/>
                    </a:cubicBezTo>
                    <a:cubicBezTo>
                      <a:pt x="3" y="0"/>
                      <a:pt x="4" y="1"/>
                      <a:pt x="6" y="2"/>
                    </a:cubicBezTo>
                    <a:cubicBezTo>
                      <a:pt x="6" y="3"/>
                      <a:pt x="7" y="4"/>
                      <a:pt x="8" y="5"/>
                    </a:cubicBezTo>
                    <a:cubicBezTo>
                      <a:pt x="9" y="6"/>
                      <a:pt x="10" y="8"/>
                      <a:pt x="10" y="10"/>
                    </a:cubicBezTo>
                    <a:cubicBezTo>
                      <a:pt x="11" y="12"/>
                      <a:pt x="11" y="14"/>
                      <a:pt x="12" y="16"/>
                    </a:cubicBezTo>
                    <a:cubicBezTo>
                      <a:pt x="12" y="17"/>
                      <a:pt x="12" y="18"/>
                      <a:pt x="12" y="19"/>
                    </a:cubicBezTo>
                    <a:cubicBezTo>
                      <a:pt x="11" y="21"/>
                      <a:pt x="11" y="23"/>
                      <a:pt x="10" y="23"/>
                    </a:cubicBezTo>
                    <a:cubicBezTo>
                      <a:pt x="8" y="24"/>
                      <a:pt x="7"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529" name="Freeform 531"/>
              <p:cNvSpPr>
                <a:spLocks noEditPoints="1"/>
              </p:cNvSpPr>
              <p:nvPr/>
            </p:nvSpPr>
            <p:spPr bwMode="auto">
              <a:xfrm>
                <a:off x="4134" y="1807"/>
                <a:ext cx="22" cy="35"/>
              </a:xfrm>
              <a:custGeom>
                <a:avLst/>
                <a:gdLst/>
                <a:ahLst/>
                <a:cxnLst>
                  <a:cxn ang="0">
                    <a:pos x="3" y="14"/>
                  </a:cxn>
                  <a:cxn ang="0">
                    <a:pos x="12" y="24"/>
                  </a:cxn>
                  <a:cxn ang="0">
                    <a:pos x="14" y="11"/>
                  </a:cxn>
                  <a:cxn ang="0">
                    <a:pos x="4" y="1"/>
                  </a:cxn>
                  <a:cxn ang="0">
                    <a:pos x="3" y="14"/>
                  </a:cxn>
                  <a:cxn ang="0">
                    <a:pos x="5" y="14"/>
                  </a:cxn>
                  <a:cxn ang="0">
                    <a:pos x="6" y="5"/>
                  </a:cxn>
                  <a:cxn ang="0">
                    <a:pos x="12" y="11"/>
                  </a:cxn>
                  <a:cxn ang="0">
                    <a:pos x="11" y="20"/>
                  </a:cxn>
                  <a:cxn ang="0">
                    <a:pos x="5" y="14"/>
                  </a:cxn>
                </a:cxnLst>
                <a:rect l="0" t="0" r="r" b="b"/>
                <a:pathLst>
                  <a:path w="16" h="25">
                    <a:moveTo>
                      <a:pt x="3" y="14"/>
                    </a:moveTo>
                    <a:cubicBezTo>
                      <a:pt x="5" y="21"/>
                      <a:pt x="9" y="25"/>
                      <a:pt x="12" y="24"/>
                    </a:cubicBezTo>
                    <a:cubicBezTo>
                      <a:pt x="15" y="23"/>
                      <a:pt x="16" y="17"/>
                      <a:pt x="14" y="11"/>
                    </a:cubicBezTo>
                    <a:cubicBezTo>
                      <a:pt x="12" y="4"/>
                      <a:pt x="7" y="0"/>
                      <a:pt x="4" y="1"/>
                    </a:cubicBezTo>
                    <a:cubicBezTo>
                      <a:pt x="1" y="2"/>
                      <a:pt x="0" y="8"/>
                      <a:pt x="3" y="14"/>
                    </a:cubicBezTo>
                    <a:close/>
                    <a:moveTo>
                      <a:pt x="5" y="14"/>
                    </a:moveTo>
                    <a:cubicBezTo>
                      <a:pt x="3" y="10"/>
                      <a:pt x="4" y="6"/>
                      <a:pt x="6" y="5"/>
                    </a:cubicBezTo>
                    <a:cubicBezTo>
                      <a:pt x="8" y="4"/>
                      <a:pt x="10" y="7"/>
                      <a:pt x="12" y="11"/>
                    </a:cubicBezTo>
                    <a:cubicBezTo>
                      <a:pt x="13" y="15"/>
                      <a:pt x="13" y="19"/>
                      <a:pt x="11" y="20"/>
                    </a:cubicBezTo>
                    <a:cubicBezTo>
                      <a:pt x="9" y="21"/>
                      <a:pt x="6" y="18"/>
                      <a:pt x="5" y="14"/>
                    </a:cubicBezTo>
                    <a:close/>
                  </a:path>
                </a:pathLst>
              </a:custGeom>
              <a:solidFill>
                <a:srgbClr val="B3B3B3"/>
              </a:solidFill>
              <a:ln w="9525">
                <a:noFill/>
                <a:round/>
                <a:headEnd/>
                <a:tailEnd/>
              </a:ln>
            </p:spPr>
            <p:txBody>
              <a:bodyPr/>
              <a:lstStyle/>
              <a:p>
                <a:endParaRPr lang="de-DE" dirty="0"/>
              </a:p>
            </p:txBody>
          </p:sp>
          <p:sp>
            <p:nvSpPr>
              <p:cNvPr id="530" name="Freeform 532"/>
              <p:cNvSpPr>
                <a:spLocks/>
              </p:cNvSpPr>
              <p:nvPr/>
            </p:nvSpPr>
            <p:spPr bwMode="auto">
              <a:xfrm>
                <a:off x="4131" y="1801"/>
                <a:ext cx="5" cy="14"/>
              </a:xfrm>
              <a:custGeom>
                <a:avLst/>
                <a:gdLst/>
                <a:ahLst/>
                <a:cxnLst>
                  <a:cxn ang="0">
                    <a:pos x="0" y="0"/>
                  </a:cxn>
                  <a:cxn ang="0">
                    <a:pos x="2" y="2"/>
                  </a:cxn>
                  <a:cxn ang="0">
                    <a:pos x="3" y="5"/>
                  </a:cxn>
                  <a:cxn ang="0">
                    <a:pos x="4" y="8"/>
                  </a:cxn>
                  <a:cxn ang="0">
                    <a:pos x="3" y="10"/>
                  </a:cxn>
                  <a:cxn ang="0">
                    <a:pos x="1" y="5"/>
                  </a:cxn>
                  <a:cxn ang="0">
                    <a:pos x="0" y="0"/>
                  </a:cxn>
                </a:cxnLst>
                <a:rect l="0" t="0" r="r" b="b"/>
                <a:pathLst>
                  <a:path w="4" h="10">
                    <a:moveTo>
                      <a:pt x="0" y="0"/>
                    </a:moveTo>
                    <a:cubicBezTo>
                      <a:pt x="0" y="1"/>
                      <a:pt x="1" y="1"/>
                      <a:pt x="2" y="2"/>
                    </a:cubicBezTo>
                    <a:cubicBezTo>
                      <a:pt x="2" y="3"/>
                      <a:pt x="2" y="4"/>
                      <a:pt x="3" y="5"/>
                    </a:cubicBezTo>
                    <a:cubicBezTo>
                      <a:pt x="3" y="6"/>
                      <a:pt x="3" y="7"/>
                      <a:pt x="4" y="8"/>
                    </a:cubicBezTo>
                    <a:cubicBezTo>
                      <a:pt x="4" y="8"/>
                      <a:pt x="3" y="9"/>
                      <a:pt x="3" y="10"/>
                    </a:cubicBezTo>
                    <a:cubicBezTo>
                      <a:pt x="2" y="9"/>
                      <a:pt x="2" y="7"/>
                      <a:pt x="1" y="5"/>
                    </a:cubicBezTo>
                    <a:cubicBezTo>
                      <a:pt x="0" y="3"/>
                      <a:pt x="0" y="2"/>
                      <a:pt x="0" y="0"/>
                    </a:cubicBezTo>
                    <a:close/>
                  </a:path>
                </a:pathLst>
              </a:custGeom>
              <a:solidFill>
                <a:srgbClr val="808080"/>
              </a:solidFill>
              <a:ln w="9525">
                <a:noFill/>
                <a:round/>
                <a:headEnd/>
                <a:tailEnd/>
              </a:ln>
            </p:spPr>
            <p:txBody>
              <a:bodyPr/>
              <a:lstStyle/>
              <a:p>
                <a:endParaRPr lang="de-DE" dirty="0"/>
              </a:p>
            </p:txBody>
          </p:sp>
          <p:sp>
            <p:nvSpPr>
              <p:cNvPr id="531" name="Freeform 533"/>
              <p:cNvSpPr>
                <a:spLocks/>
              </p:cNvSpPr>
              <p:nvPr/>
            </p:nvSpPr>
            <p:spPr bwMode="auto">
              <a:xfrm>
                <a:off x="4131" y="1790"/>
                <a:ext cx="17" cy="34"/>
              </a:xfrm>
              <a:custGeom>
                <a:avLst/>
                <a:gdLst/>
                <a:ahLst/>
                <a:cxnLst>
                  <a:cxn ang="0">
                    <a:pos x="6" y="18"/>
                  </a:cxn>
                  <a:cxn ang="0">
                    <a:pos x="8" y="19"/>
                  </a:cxn>
                  <a:cxn ang="0">
                    <a:pos x="10" y="17"/>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19"/>
                  </a:cxn>
                  <a:cxn ang="0">
                    <a:pos x="10" y="23"/>
                  </a:cxn>
                  <a:cxn ang="0">
                    <a:pos x="6" y="21"/>
                  </a:cxn>
                  <a:cxn ang="0">
                    <a:pos x="6" y="18"/>
                  </a:cxn>
                </a:cxnLst>
                <a:rect l="0" t="0" r="r" b="b"/>
                <a:pathLst>
                  <a:path w="12" h="24">
                    <a:moveTo>
                      <a:pt x="6" y="18"/>
                    </a:moveTo>
                    <a:cubicBezTo>
                      <a:pt x="7" y="19"/>
                      <a:pt x="8" y="19"/>
                      <a:pt x="8" y="19"/>
                    </a:cubicBezTo>
                    <a:cubicBezTo>
                      <a:pt x="9" y="19"/>
                      <a:pt x="9" y="18"/>
                      <a:pt x="10" y="17"/>
                    </a:cubicBezTo>
                    <a:cubicBezTo>
                      <a:pt x="10" y="16"/>
                      <a:pt x="10" y="15"/>
                      <a:pt x="10" y="14"/>
                    </a:cubicBezTo>
                    <a:cubicBezTo>
                      <a:pt x="9" y="13"/>
                      <a:pt x="9" y="12"/>
                      <a:pt x="9" y="11"/>
                    </a:cubicBezTo>
                    <a:cubicBezTo>
                      <a:pt x="8" y="9"/>
                      <a:pt x="8" y="8"/>
                      <a:pt x="7" y="8"/>
                    </a:cubicBezTo>
                    <a:cubicBezTo>
                      <a:pt x="7" y="6"/>
                      <a:pt x="6" y="5"/>
                      <a:pt x="5" y="5"/>
                    </a:cubicBezTo>
                    <a:cubicBezTo>
                      <a:pt x="4" y="4"/>
                      <a:pt x="4" y="4"/>
                      <a:pt x="3" y="4"/>
                    </a:cubicBezTo>
                    <a:cubicBezTo>
                      <a:pt x="2" y="4"/>
                      <a:pt x="2" y="5"/>
                      <a:pt x="2" y="6"/>
                    </a:cubicBezTo>
                    <a:cubicBezTo>
                      <a:pt x="1" y="6"/>
                      <a:pt x="0" y="5"/>
                      <a:pt x="0" y="4"/>
                    </a:cubicBezTo>
                    <a:cubicBezTo>
                      <a:pt x="0" y="2"/>
                      <a:pt x="1" y="1"/>
                      <a:pt x="2" y="0"/>
                    </a:cubicBezTo>
                    <a:cubicBezTo>
                      <a:pt x="3" y="0"/>
                      <a:pt x="4" y="0"/>
                      <a:pt x="6" y="2"/>
                    </a:cubicBezTo>
                    <a:cubicBezTo>
                      <a:pt x="6" y="3"/>
                      <a:pt x="7" y="4"/>
                      <a:pt x="8" y="5"/>
                    </a:cubicBezTo>
                    <a:cubicBezTo>
                      <a:pt x="9" y="6"/>
                      <a:pt x="10" y="8"/>
                      <a:pt x="10" y="10"/>
                    </a:cubicBezTo>
                    <a:cubicBezTo>
                      <a:pt x="11" y="12"/>
                      <a:pt x="11" y="14"/>
                      <a:pt x="12" y="16"/>
                    </a:cubicBezTo>
                    <a:cubicBezTo>
                      <a:pt x="12" y="17"/>
                      <a:pt x="12" y="18"/>
                      <a:pt x="12" y="19"/>
                    </a:cubicBezTo>
                    <a:cubicBezTo>
                      <a:pt x="12" y="21"/>
                      <a:pt x="11" y="23"/>
                      <a:pt x="10" y="23"/>
                    </a:cubicBezTo>
                    <a:cubicBezTo>
                      <a:pt x="9" y="24"/>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32" name="Freeform 534"/>
              <p:cNvSpPr>
                <a:spLocks noEditPoints="1"/>
              </p:cNvSpPr>
              <p:nvPr/>
            </p:nvSpPr>
            <p:spPr bwMode="auto">
              <a:xfrm>
                <a:off x="4146" y="1843"/>
                <a:ext cx="23" cy="35"/>
              </a:xfrm>
              <a:custGeom>
                <a:avLst/>
                <a:gdLst/>
                <a:ahLst/>
                <a:cxnLst>
                  <a:cxn ang="0">
                    <a:pos x="3" y="14"/>
                  </a:cxn>
                  <a:cxn ang="0">
                    <a:pos x="12" y="24"/>
                  </a:cxn>
                  <a:cxn ang="0">
                    <a:pos x="14" y="10"/>
                  </a:cxn>
                  <a:cxn ang="0">
                    <a:pos x="4" y="1"/>
                  </a:cxn>
                  <a:cxn ang="0">
                    <a:pos x="3" y="14"/>
                  </a:cxn>
                  <a:cxn ang="0">
                    <a:pos x="5" y="14"/>
                  </a:cxn>
                  <a:cxn ang="0">
                    <a:pos x="6" y="5"/>
                  </a:cxn>
                  <a:cxn ang="0">
                    <a:pos x="12" y="11"/>
                  </a:cxn>
                  <a:cxn ang="0">
                    <a:pos x="11" y="20"/>
                  </a:cxn>
                  <a:cxn ang="0">
                    <a:pos x="5" y="14"/>
                  </a:cxn>
                </a:cxnLst>
                <a:rect l="0" t="0" r="r" b="b"/>
                <a:pathLst>
                  <a:path w="16" h="25">
                    <a:moveTo>
                      <a:pt x="3" y="14"/>
                    </a:moveTo>
                    <a:cubicBezTo>
                      <a:pt x="5" y="21"/>
                      <a:pt x="9" y="25"/>
                      <a:pt x="12" y="24"/>
                    </a:cubicBezTo>
                    <a:cubicBezTo>
                      <a:pt x="15" y="23"/>
                      <a:pt x="16" y="17"/>
                      <a:pt x="14" y="10"/>
                    </a:cubicBezTo>
                    <a:cubicBezTo>
                      <a:pt x="12" y="4"/>
                      <a:pt x="7" y="0"/>
                      <a:pt x="4" y="1"/>
                    </a:cubicBezTo>
                    <a:cubicBezTo>
                      <a:pt x="1" y="2"/>
                      <a:pt x="0" y="8"/>
                      <a:pt x="3" y="14"/>
                    </a:cubicBezTo>
                    <a:close/>
                    <a:moveTo>
                      <a:pt x="5" y="14"/>
                    </a:moveTo>
                    <a:cubicBezTo>
                      <a:pt x="3" y="9"/>
                      <a:pt x="4" y="6"/>
                      <a:pt x="6" y="5"/>
                    </a:cubicBezTo>
                    <a:cubicBezTo>
                      <a:pt x="8" y="4"/>
                      <a:pt x="10" y="7"/>
                      <a:pt x="12" y="11"/>
                    </a:cubicBezTo>
                    <a:cubicBezTo>
                      <a:pt x="13" y="15"/>
                      <a:pt x="13" y="19"/>
                      <a:pt x="11" y="20"/>
                    </a:cubicBezTo>
                    <a:cubicBezTo>
                      <a:pt x="9" y="21"/>
                      <a:pt x="6" y="18"/>
                      <a:pt x="5" y="14"/>
                    </a:cubicBezTo>
                    <a:close/>
                  </a:path>
                </a:pathLst>
              </a:custGeom>
              <a:solidFill>
                <a:srgbClr val="B3B3B3"/>
              </a:solidFill>
              <a:ln w="9525">
                <a:noFill/>
                <a:round/>
                <a:headEnd/>
                <a:tailEnd/>
              </a:ln>
            </p:spPr>
            <p:txBody>
              <a:bodyPr/>
              <a:lstStyle/>
              <a:p>
                <a:endParaRPr lang="de-DE" dirty="0"/>
              </a:p>
            </p:txBody>
          </p:sp>
          <p:sp>
            <p:nvSpPr>
              <p:cNvPr id="533" name="Freeform 535"/>
              <p:cNvSpPr>
                <a:spLocks/>
              </p:cNvSpPr>
              <p:nvPr/>
            </p:nvSpPr>
            <p:spPr bwMode="auto">
              <a:xfrm>
                <a:off x="4143" y="1838"/>
                <a:ext cx="6" cy="14"/>
              </a:xfrm>
              <a:custGeom>
                <a:avLst/>
                <a:gdLst/>
                <a:ahLst/>
                <a:cxnLst>
                  <a:cxn ang="0">
                    <a:pos x="0" y="0"/>
                  </a:cxn>
                  <a:cxn ang="0">
                    <a:pos x="2" y="1"/>
                  </a:cxn>
                  <a:cxn ang="0">
                    <a:pos x="3" y="5"/>
                  </a:cxn>
                  <a:cxn ang="0">
                    <a:pos x="4" y="8"/>
                  </a:cxn>
                  <a:cxn ang="0">
                    <a:pos x="3" y="10"/>
                  </a:cxn>
                  <a:cxn ang="0">
                    <a:pos x="1" y="5"/>
                  </a:cxn>
                  <a:cxn ang="0">
                    <a:pos x="0" y="0"/>
                  </a:cxn>
                </a:cxnLst>
                <a:rect l="0" t="0" r="r" b="b"/>
                <a:pathLst>
                  <a:path w="4" h="10">
                    <a:moveTo>
                      <a:pt x="0" y="0"/>
                    </a:moveTo>
                    <a:cubicBezTo>
                      <a:pt x="0" y="0"/>
                      <a:pt x="1" y="1"/>
                      <a:pt x="2" y="1"/>
                    </a:cubicBezTo>
                    <a:cubicBezTo>
                      <a:pt x="2" y="2"/>
                      <a:pt x="2" y="4"/>
                      <a:pt x="3" y="5"/>
                    </a:cubicBezTo>
                    <a:cubicBezTo>
                      <a:pt x="3" y="6"/>
                      <a:pt x="3" y="7"/>
                      <a:pt x="4" y="8"/>
                    </a:cubicBezTo>
                    <a:cubicBezTo>
                      <a:pt x="4" y="8"/>
                      <a:pt x="3" y="9"/>
                      <a:pt x="3" y="10"/>
                    </a:cubicBezTo>
                    <a:cubicBezTo>
                      <a:pt x="2" y="9"/>
                      <a:pt x="2" y="7"/>
                      <a:pt x="1" y="5"/>
                    </a:cubicBezTo>
                    <a:cubicBezTo>
                      <a:pt x="0" y="3"/>
                      <a:pt x="0" y="1"/>
                      <a:pt x="0" y="0"/>
                    </a:cubicBezTo>
                    <a:close/>
                  </a:path>
                </a:pathLst>
              </a:custGeom>
              <a:solidFill>
                <a:srgbClr val="808080"/>
              </a:solidFill>
              <a:ln w="9525">
                <a:noFill/>
                <a:round/>
                <a:headEnd/>
                <a:tailEnd/>
              </a:ln>
            </p:spPr>
            <p:txBody>
              <a:bodyPr/>
              <a:lstStyle/>
              <a:p>
                <a:endParaRPr lang="de-DE" dirty="0"/>
              </a:p>
            </p:txBody>
          </p:sp>
          <p:sp>
            <p:nvSpPr>
              <p:cNvPr id="534" name="Freeform 536"/>
              <p:cNvSpPr>
                <a:spLocks/>
              </p:cNvSpPr>
              <p:nvPr/>
            </p:nvSpPr>
            <p:spPr bwMode="auto">
              <a:xfrm>
                <a:off x="4143" y="1827"/>
                <a:ext cx="17" cy="32"/>
              </a:xfrm>
              <a:custGeom>
                <a:avLst/>
                <a:gdLst/>
                <a:ahLst/>
                <a:cxnLst>
                  <a:cxn ang="0">
                    <a:pos x="6" y="18"/>
                  </a:cxn>
                  <a:cxn ang="0">
                    <a:pos x="8" y="19"/>
                  </a:cxn>
                  <a:cxn ang="0">
                    <a:pos x="10" y="17"/>
                  </a:cxn>
                  <a:cxn ang="0">
                    <a:pos x="10" y="14"/>
                  </a:cxn>
                  <a:cxn ang="0">
                    <a:pos x="9" y="10"/>
                  </a:cxn>
                  <a:cxn ang="0">
                    <a:pos x="7" y="7"/>
                  </a:cxn>
                  <a:cxn ang="0">
                    <a:pos x="5" y="5"/>
                  </a:cxn>
                  <a:cxn ang="0">
                    <a:pos x="3" y="4"/>
                  </a:cxn>
                  <a:cxn ang="0">
                    <a:pos x="2" y="6"/>
                  </a:cxn>
                  <a:cxn ang="0">
                    <a:pos x="0" y="4"/>
                  </a:cxn>
                  <a:cxn ang="0">
                    <a:pos x="2" y="0"/>
                  </a:cxn>
                  <a:cxn ang="0">
                    <a:pos x="6" y="2"/>
                  </a:cxn>
                  <a:cxn ang="0">
                    <a:pos x="8" y="5"/>
                  </a:cxn>
                  <a:cxn ang="0">
                    <a:pos x="10" y="10"/>
                  </a:cxn>
                  <a:cxn ang="0">
                    <a:pos x="12" y="15"/>
                  </a:cxn>
                  <a:cxn ang="0">
                    <a:pos x="12" y="19"/>
                  </a:cxn>
                  <a:cxn ang="0">
                    <a:pos x="10" y="23"/>
                  </a:cxn>
                  <a:cxn ang="0">
                    <a:pos x="6" y="21"/>
                  </a:cxn>
                  <a:cxn ang="0">
                    <a:pos x="6" y="18"/>
                  </a:cxn>
                </a:cxnLst>
                <a:rect l="0" t="0" r="r" b="b"/>
                <a:pathLst>
                  <a:path w="12" h="23">
                    <a:moveTo>
                      <a:pt x="6" y="18"/>
                    </a:moveTo>
                    <a:cubicBezTo>
                      <a:pt x="7" y="19"/>
                      <a:pt x="8" y="19"/>
                      <a:pt x="8" y="19"/>
                    </a:cubicBezTo>
                    <a:cubicBezTo>
                      <a:pt x="9" y="19"/>
                      <a:pt x="9" y="18"/>
                      <a:pt x="10" y="17"/>
                    </a:cubicBezTo>
                    <a:cubicBezTo>
                      <a:pt x="10" y="16"/>
                      <a:pt x="10" y="15"/>
                      <a:pt x="10" y="14"/>
                    </a:cubicBezTo>
                    <a:cubicBezTo>
                      <a:pt x="9" y="13"/>
                      <a:pt x="9" y="12"/>
                      <a:pt x="9" y="10"/>
                    </a:cubicBezTo>
                    <a:cubicBezTo>
                      <a:pt x="8" y="9"/>
                      <a:pt x="8" y="8"/>
                      <a:pt x="7" y="7"/>
                    </a:cubicBezTo>
                    <a:cubicBezTo>
                      <a:pt x="7" y="6"/>
                      <a:pt x="6" y="5"/>
                      <a:pt x="5" y="5"/>
                    </a:cubicBezTo>
                    <a:cubicBezTo>
                      <a:pt x="4" y="4"/>
                      <a:pt x="4" y="4"/>
                      <a:pt x="3" y="4"/>
                    </a:cubicBezTo>
                    <a:cubicBezTo>
                      <a:pt x="2" y="4"/>
                      <a:pt x="2" y="5"/>
                      <a:pt x="2" y="6"/>
                    </a:cubicBezTo>
                    <a:cubicBezTo>
                      <a:pt x="1" y="5"/>
                      <a:pt x="0" y="5"/>
                      <a:pt x="0" y="4"/>
                    </a:cubicBezTo>
                    <a:cubicBezTo>
                      <a:pt x="0" y="2"/>
                      <a:pt x="1" y="0"/>
                      <a:pt x="2" y="0"/>
                    </a:cubicBezTo>
                    <a:cubicBezTo>
                      <a:pt x="3" y="0"/>
                      <a:pt x="4" y="0"/>
                      <a:pt x="6" y="2"/>
                    </a:cubicBezTo>
                    <a:cubicBezTo>
                      <a:pt x="6" y="2"/>
                      <a:pt x="7" y="3"/>
                      <a:pt x="8" y="5"/>
                    </a:cubicBezTo>
                    <a:cubicBezTo>
                      <a:pt x="9" y="6"/>
                      <a:pt x="10" y="8"/>
                      <a:pt x="10" y="10"/>
                    </a:cubicBezTo>
                    <a:cubicBezTo>
                      <a:pt x="11" y="12"/>
                      <a:pt x="11"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35" name="Freeform 537"/>
              <p:cNvSpPr>
                <a:spLocks noEditPoints="1"/>
              </p:cNvSpPr>
              <p:nvPr/>
            </p:nvSpPr>
            <p:spPr bwMode="auto">
              <a:xfrm>
                <a:off x="4159" y="1880"/>
                <a:ext cx="22" cy="35"/>
              </a:xfrm>
              <a:custGeom>
                <a:avLst/>
                <a:gdLst/>
                <a:ahLst/>
                <a:cxnLst>
                  <a:cxn ang="0">
                    <a:pos x="3" y="14"/>
                  </a:cxn>
                  <a:cxn ang="0">
                    <a:pos x="12" y="24"/>
                  </a:cxn>
                  <a:cxn ang="0">
                    <a:pos x="14" y="10"/>
                  </a:cxn>
                  <a:cxn ang="0">
                    <a:pos x="4" y="1"/>
                  </a:cxn>
                  <a:cxn ang="0">
                    <a:pos x="3" y="14"/>
                  </a:cxn>
                  <a:cxn ang="0">
                    <a:pos x="5" y="14"/>
                  </a:cxn>
                  <a:cxn ang="0">
                    <a:pos x="6" y="5"/>
                  </a:cxn>
                  <a:cxn ang="0">
                    <a:pos x="12" y="11"/>
                  </a:cxn>
                  <a:cxn ang="0">
                    <a:pos x="11" y="20"/>
                  </a:cxn>
                  <a:cxn ang="0">
                    <a:pos x="5" y="14"/>
                  </a:cxn>
                </a:cxnLst>
                <a:rect l="0" t="0" r="r" b="b"/>
                <a:pathLst>
                  <a:path w="16" h="25">
                    <a:moveTo>
                      <a:pt x="3" y="14"/>
                    </a:moveTo>
                    <a:cubicBezTo>
                      <a:pt x="5" y="21"/>
                      <a:pt x="9" y="25"/>
                      <a:pt x="12" y="24"/>
                    </a:cubicBezTo>
                    <a:cubicBezTo>
                      <a:pt x="15" y="23"/>
                      <a:pt x="16" y="17"/>
                      <a:pt x="14" y="10"/>
                    </a:cubicBezTo>
                    <a:cubicBezTo>
                      <a:pt x="12" y="4"/>
                      <a:pt x="7" y="0"/>
                      <a:pt x="4" y="1"/>
                    </a:cubicBezTo>
                    <a:cubicBezTo>
                      <a:pt x="1" y="2"/>
                      <a:pt x="0" y="8"/>
                      <a:pt x="3" y="14"/>
                    </a:cubicBezTo>
                    <a:close/>
                    <a:moveTo>
                      <a:pt x="5" y="14"/>
                    </a:moveTo>
                    <a:cubicBezTo>
                      <a:pt x="3" y="9"/>
                      <a:pt x="4" y="5"/>
                      <a:pt x="6" y="5"/>
                    </a:cubicBezTo>
                    <a:cubicBezTo>
                      <a:pt x="8" y="4"/>
                      <a:pt x="10" y="7"/>
                      <a:pt x="12" y="11"/>
                    </a:cubicBezTo>
                    <a:cubicBezTo>
                      <a:pt x="13" y="15"/>
                      <a:pt x="13" y="19"/>
                      <a:pt x="11" y="20"/>
                    </a:cubicBezTo>
                    <a:cubicBezTo>
                      <a:pt x="9" y="21"/>
                      <a:pt x="6" y="18"/>
                      <a:pt x="5" y="14"/>
                    </a:cubicBezTo>
                    <a:close/>
                  </a:path>
                </a:pathLst>
              </a:custGeom>
              <a:solidFill>
                <a:srgbClr val="B3B3B3"/>
              </a:solidFill>
              <a:ln w="9525">
                <a:noFill/>
                <a:round/>
                <a:headEnd/>
                <a:tailEnd/>
              </a:ln>
            </p:spPr>
            <p:txBody>
              <a:bodyPr/>
              <a:lstStyle/>
              <a:p>
                <a:endParaRPr lang="de-DE" dirty="0"/>
              </a:p>
            </p:txBody>
          </p:sp>
          <p:sp>
            <p:nvSpPr>
              <p:cNvPr id="536" name="Freeform 538"/>
              <p:cNvSpPr>
                <a:spLocks/>
              </p:cNvSpPr>
              <p:nvPr/>
            </p:nvSpPr>
            <p:spPr bwMode="auto">
              <a:xfrm>
                <a:off x="4156" y="1873"/>
                <a:ext cx="6" cy="15"/>
              </a:xfrm>
              <a:custGeom>
                <a:avLst/>
                <a:gdLst/>
                <a:ahLst/>
                <a:cxnLst>
                  <a:cxn ang="0">
                    <a:pos x="0" y="0"/>
                  </a:cxn>
                  <a:cxn ang="0">
                    <a:pos x="2" y="2"/>
                  </a:cxn>
                  <a:cxn ang="0">
                    <a:pos x="3" y="6"/>
                  </a:cxn>
                  <a:cxn ang="0">
                    <a:pos x="4" y="8"/>
                  </a:cxn>
                  <a:cxn ang="0">
                    <a:pos x="3" y="11"/>
                  </a:cxn>
                  <a:cxn ang="0">
                    <a:pos x="1" y="6"/>
                  </a:cxn>
                  <a:cxn ang="0">
                    <a:pos x="0" y="0"/>
                  </a:cxn>
                </a:cxnLst>
                <a:rect l="0" t="0" r="r" b="b"/>
                <a:pathLst>
                  <a:path w="4" h="11">
                    <a:moveTo>
                      <a:pt x="0" y="0"/>
                    </a:moveTo>
                    <a:cubicBezTo>
                      <a:pt x="0" y="1"/>
                      <a:pt x="1" y="2"/>
                      <a:pt x="2" y="2"/>
                    </a:cubicBezTo>
                    <a:cubicBezTo>
                      <a:pt x="2" y="3"/>
                      <a:pt x="2" y="4"/>
                      <a:pt x="3" y="6"/>
                    </a:cubicBezTo>
                    <a:cubicBezTo>
                      <a:pt x="3" y="7"/>
                      <a:pt x="3" y="8"/>
                      <a:pt x="4" y="8"/>
                    </a:cubicBezTo>
                    <a:cubicBezTo>
                      <a:pt x="4" y="9"/>
                      <a:pt x="4" y="10"/>
                      <a:pt x="3" y="11"/>
                    </a:cubicBezTo>
                    <a:cubicBezTo>
                      <a:pt x="3" y="10"/>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37" name="Freeform 539"/>
              <p:cNvSpPr>
                <a:spLocks/>
              </p:cNvSpPr>
              <p:nvPr/>
            </p:nvSpPr>
            <p:spPr bwMode="auto">
              <a:xfrm>
                <a:off x="4156" y="1863"/>
                <a:ext cx="17" cy="32"/>
              </a:xfrm>
              <a:custGeom>
                <a:avLst/>
                <a:gdLst/>
                <a:ahLst/>
                <a:cxnLst>
                  <a:cxn ang="0">
                    <a:pos x="6" y="18"/>
                  </a:cxn>
                  <a:cxn ang="0">
                    <a:pos x="8" y="19"/>
                  </a:cxn>
                  <a:cxn ang="0">
                    <a:pos x="10" y="17"/>
                  </a:cxn>
                  <a:cxn ang="0">
                    <a:pos x="10" y="14"/>
                  </a:cxn>
                  <a:cxn ang="0">
                    <a:pos x="9" y="10"/>
                  </a:cxn>
                  <a:cxn ang="0">
                    <a:pos x="7" y="7"/>
                  </a:cxn>
                  <a:cxn ang="0">
                    <a:pos x="5" y="5"/>
                  </a:cxn>
                  <a:cxn ang="0">
                    <a:pos x="3" y="4"/>
                  </a:cxn>
                  <a:cxn ang="0">
                    <a:pos x="2" y="6"/>
                  </a:cxn>
                  <a:cxn ang="0">
                    <a:pos x="0" y="4"/>
                  </a:cxn>
                  <a:cxn ang="0">
                    <a:pos x="2" y="0"/>
                  </a:cxn>
                  <a:cxn ang="0">
                    <a:pos x="6" y="2"/>
                  </a:cxn>
                  <a:cxn ang="0">
                    <a:pos x="8" y="5"/>
                  </a:cxn>
                  <a:cxn ang="0">
                    <a:pos x="10" y="10"/>
                  </a:cxn>
                  <a:cxn ang="0">
                    <a:pos x="12" y="15"/>
                  </a:cxn>
                  <a:cxn ang="0">
                    <a:pos x="12" y="19"/>
                  </a:cxn>
                  <a:cxn ang="0">
                    <a:pos x="10" y="23"/>
                  </a:cxn>
                  <a:cxn ang="0">
                    <a:pos x="6" y="21"/>
                  </a:cxn>
                  <a:cxn ang="0">
                    <a:pos x="6" y="18"/>
                  </a:cxn>
                </a:cxnLst>
                <a:rect l="0" t="0" r="r" b="b"/>
                <a:pathLst>
                  <a:path w="12" h="23">
                    <a:moveTo>
                      <a:pt x="6" y="18"/>
                    </a:moveTo>
                    <a:cubicBezTo>
                      <a:pt x="7" y="19"/>
                      <a:pt x="8" y="19"/>
                      <a:pt x="8" y="19"/>
                    </a:cubicBezTo>
                    <a:cubicBezTo>
                      <a:pt x="9" y="19"/>
                      <a:pt x="9" y="18"/>
                      <a:pt x="10" y="17"/>
                    </a:cubicBezTo>
                    <a:cubicBezTo>
                      <a:pt x="10" y="16"/>
                      <a:pt x="10" y="15"/>
                      <a:pt x="10" y="14"/>
                    </a:cubicBezTo>
                    <a:cubicBezTo>
                      <a:pt x="10" y="13"/>
                      <a:pt x="9" y="11"/>
                      <a:pt x="9" y="10"/>
                    </a:cubicBezTo>
                    <a:cubicBezTo>
                      <a:pt x="8" y="9"/>
                      <a:pt x="8" y="8"/>
                      <a:pt x="7" y="7"/>
                    </a:cubicBezTo>
                    <a:cubicBezTo>
                      <a:pt x="7" y="6"/>
                      <a:pt x="6" y="5"/>
                      <a:pt x="5" y="5"/>
                    </a:cubicBezTo>
                    <a:cubicBezTo>
                      <a:pt x="4" y="4"/>
                      <a:pt x="4" y="4"/>
                      <a:pt x="3" y="4"/>
                    </a:cubicBezTo>
                    <a:cubicBezTo>
                      <a:pt x="2" y="4"/>
                      <a:pt x="2" y="5"/>
                      <a:pt x="2" y="6"/>
                    </a:cubicBezTo>
                    <a:cubicBezTo>
                      <a:pt x="1" y="5"/>
                      <a:pt x="0" y="5"/>
                      <a:pt x="0" y="4"/>
                    </a:cubicBezTo>
                    <a:cubicBezTo>
                      <a:pt x="0" y="2"/>
                      <a:pt x="1" y="0"/>
                      <a:pt x="2" y="0"/>
                    </a:cubicBezTo>
                    <a:cubicBezTo>
                      <a:pt x="3" y="0"/>
                      <a:pt x="4" y="0"/>
                      <a:pt x="6" y="2"/>
                    </a:cubicBezTo>
                    <a:cubicBezTo>
                      <a:pt x="6" y="2"/>
                      <a:pt x="7" y="3"/>
                      <a:pt x="8" y="5"/>
                    </a:cubicBezTo>
                    <a:cubicBezTo>
                      <a:pt x="9" y="6"/>
                      <a:pt x="10" y="8"/>
                      <a:pt x="10"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38" name="Freeform 540"/>
              <p:cNvSpPr>
                <a:spLocks noEditPoints="1"/>
              </p:cNvSpPr>
              <p:nvPr/>
            </p:nvSpPr>
            <p:spPr bwMode="auto">
              <a:xfrm>
                <a:off x="4171" y="1916"/>
                <a:ext cx="23" cy="35"/>
              </a:xfrm>
              <a:custGeom>
                <a:avLst/>
                <a:gdLst/>
                <a:ahLst/>
                <a:cxnLst>
                  <a:cxn ang="0">
                    <a:pos x="3" y="14"/>
                  </a:cxn>
                  <a:cxn ang="0">
                    <a:pos x="12" y="24"/>
                  </a:cxn>
                  <a:cxn ang="0">
                    <a:pos x="14" y="10"/>
                  </a:cxn>
                  <a:cxn ang="0">
                    <a:pos x="4" y="1"/>
                  </a:cxn>
                  <a:cxn ang="0">
                    <a:pos x="3" y="14"/>
                  </a:cxn>
                  <a:cxn ang="0">
                    <a:pos x="5" y="13"/>
                  </a:cxn>
                  <a:cxn ang="0">
                    <a:pos x="6" y="5"/>
                  </a:cxn>
                  <a:cxn ang="0">
                    <a:pos x="12" y="11"/>
                  </a:cxn>
                  <a:cxn ang="0">
                    <a:pos x="11" y="20"/>
                  </a:cxn>
                  <a:cxn ang="0">
                    <a:pos x="5" y="13"/>
                  </a:cxn>
                </a:cxnLst>
                <a:rect l="0" t="0" r="r" b="b"/>
                <a:pathLst>
                  <a:path w="16" h="25">
                    <a:moveTo>
                      <a:pt x="3" y="14"/>
                    </a:moveTo>
                    <a:cubicBezTo>
                      <a:pt x="5" y="20"/>
                      <a:pt x="9" y="25"/>
                      <a:pt x="12" y="24"/>
                    </a:cubicBezTo>
                    <a:cubicBezTo>
                      <a:pt x="15" y="23"/>
                      <a:pt x="16" y="17"/>
                      <a:pt x="14" y="10"/>
                    </a:cubicBezTo>
                    <a:cubicBezTo>
                      <a:pt x="12" y="4"/>
                      <a:pt x="7" y="0"/>
                      <a:pt x="4" y="1"/>
                    </a:cubicBezTo>
                    <a:cubicBezTo>
                      <a:pt x="1" y="2"/>
                      <a:pt x="0" y="8"/>
                      <a:pt x="3" y="14"/>
                    </a:cubicBezTo>
                    <a:close/>
                    <a:moveTo>
                      <a:pt x="5" y="13"/>
                    </a:moveTo>
                    <a:cubicBezTo>
                      <a:pt x="3" y="9"/>
                      <a:pt x="4" y="5"/>
                      <a:pt x="6" y="5"/>
                    </a:cubicBezTo>
                    <a:cubicBezTo>
                      <a:pt x="8" y="4"/>
                      <a:pt x="10" y="7"/>
                      <a:pt x="12" y="11"/>
                    </a:cubicBezTo>
                    <a:cubicBezTo>
                      <a:pt x="13" y="15"/>
                      <a:pt x="13" y="19"/>
                      <a:pt x="11" y="20"/>
                    </a:cubicBezTo>
                    <a:cubicBezTo>
                      <a:pt x="9" y="20"/>
                      <a:pt x="6" y="18"/>
                      <a:pt x="5" y="13"/>
                    </a:cubicBezTo>
                    <a:close/>
                  </a:path>
                </a:pathLst>
              </a:custGeom>
              <a:solidFill>
                <a:srgbClr val="B3B3B3"/>
              </a:solidFill>
              <a:ln w="9525">
                <a:noFill/>
                <a:round/>
                <a:headEnd/>
                <a:tailEnd/>
              </a:ln>
            </p:spPr>
            <p:txBody>
              <a:bodyPr/>
              <a:lstStyle/>
              <a:p>
                <a:endParaRPr lang="de-DE" dirty="0"/>
              </a:p>
            </p:txBody>
          </p:sp>
          <p:sp>
            <p:nvSpPr>
              <p:cNvPr id="539" name="Freeform 541"/>
              <p:cNvSpPr>
                <a:spLocks/>
              </p:cNvSpPr>
              <p:nvPr/>
            </p:nvSpPr>
            <p:spPr bwMode="auto">
              <a:xfrm>
                <a:off x="4169" y="1909"/>
                <a:ext cx="5" cy="16"/>
              </a:xfrm>
              <a:custGeom>
                <a:avLst/>
                <a:gdLst/>
                <a:ahLst/>
                <a:cxnLst>
                  <a:cxn ang="0">
                    <a:pos x="0" y="0"/>
                  </a:cxn>
                  <a:cxn ang="0">
                    <a:pos x="2" y="2"/>
                  </a:cxn>
                  <a:cxn ang="0">
                    <a:pos x="3" y="5"/>
                  </a:cxn>
                  <a:cxn ang="0">
                    <a:pos x="4" y="8"/>
                  </a:cxn>
                  <a:cxn ang="0">
                    <a:pos x="3" y="11"/>
                  </a:cxn>
                  <a:cxn ang="0">
                    <a:pos x="1" y="6"/>
                  </a:cxn>
                  <a:cxn ang="0">
                    <a:pos x="0" y="0"/>
                  </a:cxn>
                </a:cxnLst>
                <a:rect l="0" t="0" r="r" b="b"/>
                <a:pathLst>
                  <a:path w="4" h="11">
                    <a:moveTo>
                      <a:pt x="0" y="0"/>
                    </a:moveTo>
                    <a:cubicBezTo>
                      <a:pt x="0" y="1"/>
                      <a:pt x="1" y="2"/>
                      <a:pt x="2" y="2"/>
                    </a:cubicBezTo>
                    <a:cubicBezTo>
                      <a:pt x="2" y="3"/>
                      <a:pt x="2" y="4"/>
                      <a:pt x="3" y="5"/>
                    </a:cubicBezTo>
                    <a:cubicBezTo>
                      <a:pt x="3" y="7"/>
                      <a:pt x="3" y="8"/>
                      <a:pt x="4" y="8"/>
                    </a:cubicBezTo>
                    <a:cubicBezTo>
                      <a:pt x="4" y="9"/>
                      <a:pt x="4" y="10"/>
                      <a:pt x="3" y="11"/>
                    </a:cubicBezTo>
                    <a:cubicBezTo>
                      <a:pt x="3" y="10"/>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40" name="Freeform 542"/>
              <p:cNvSpPr>
                <a:spLocks/>
              </p:cNvSpPr>
              <p:nvPr/>
            </p:nvSpPr>
            <p:spPr bwMode="auto">
              <a:xfrm>
                <a:off x="4169" y="1898"/>
                <a:ext cx="16" cy="34"/>
              </a:xfrm>
              <a:custGeom>
                <a:avLst/>
                <a:gdLst/>
                <a:ahLst/>
                <a:cxnLst>
                  <a:cxn ang="0">
                    <a:pos x="6" y="19"/>
                  </a:cxn>
                  <a:cxn ang="0">
                    <a:pos x="8" y="20"/>
                  </a:cxn>
                  <a:cxn ang="0">
                    <a:pos x="10" y="18"/>
                  </a:cxn>
                  <a:cxn ang="0">
                    <a:pos x="10" y="14"/>
                  </a:cxn>
                  <a:cxn ang="0">
                    <a:pos x="9" y="11"/>
                  </a:cxn>
                  <a:cxn ang="0">
                    <a:pos x="7" y="8"/>
                  </a:cxn>
                  <a:cxn ang="0">
                    <a:pos x="5" y="5"/>
                  </a:cxn>
                  <a:cxn ang="0">
                    <a:pos x="3" y="5"/>
                  </a:cxn>
                  <a:cxn ang="0">
                    <a:pos x="2" y="7"/>
                  </a:cxn>
                  <a:cxn ang="0">
                    <a:pos x="0" y="5"/>
                  </a:cxn>
                  <a:cxn ang="0">
                    <a:pos x="2" y="1"/>
                  </a:cxn>
                  <a:cxn ang="0">
                    <a:pos x="6" y="2"/>
                  </a:cxn>
                  <a:cxn ang="0">
                    <a:pos x="8" y="5"/>
                  </a:cxn>
                  <a:cxn ang="0">
                    <a:pos x="10" y="11"/>
                  </a:cxn>
                  <a:cxn ang="0">
                    <a:pos x="12" y="16"/>
                  </a:cxn>
                  <a:cxn ang="0">
                    <a:pos x="12" y="20"/>
                  </a:cxn>
                  <a:cxn ang="0">
                    <a:pos x="10" y="24"/>
                  </a:cxn>
                  <a:cxn ang="0">
                    <a:pos x="6" y="22"/>
                  </a:cxn>
                  <a:cxn ang="0">
                    <a:pos x="6" y="19"/>
                  </a:cxn>
                </a:cxnLst>
                <a:rect l="0" t="0" r="r" b="b"/>
                <a:pathLst>
                  <a:path w="12" h="24">
                    <a:moveTo>
                      <a:pt x="6" y="19"/>
                    </a:moveTo>
                    <a:cubicBezTo>
                      <a:pt x="7" y="20"/>
                      <a:pt x="8" y="20"/>
                      <a:pt x="8" y="20"/>
                    </a:cubicBezTo>
                    <a:cubicBezTo>
                      <a:pt x="9" y="20"/>
                      <a:pt x="9" y="19"/>
                      <a:pt x="10" y="18"/>
                    </a:cubicBezTo>
                    <a:cubicBezTo>
                      <a:pt x="10" y="17"/>
                      <a:pt x="10" y="16"/>
                      <a:pt x="10" y="14"/>
                    </a:cubicBezTo>
                    <a:cubicBezTo>
                      <a:pt x="10" y="13"/>
                      <a:pt x="9" y="12"/>
                      <a:pt x="9" y="11"/>
                    </a:cubicBezTo>
                    <a:cubicBezTo>
                      <a:pt x="8" y="10"/>
                      <a:pt x="8" y="9"/>
                      <a:pt x="7" y="8"/>
                    </a:cubicBezTo>
                    <a:cubicBezTo>
                      <a:pt x="7" y="7"/>
                      <a:pt x="6" y="6"/>
                      <a:pt x="5" y="5"/>
                    </a:cubicBezTo>
                    <a:cubicBezTo>
                      <a:pt x="4" y="5"/>
                      <a:pt x="4" y="4"/>
                      <a:pt x="3" y="5"/>
                    </a:cubicBezTo>
                    <a:cubicBezTo>
                      <a:pt x="2" y="5"/>
                      <a:pt x="2" y="6"/>
                      <a:pt x="2" y="7"/>
                    </a:cubicBezTo>
                    <a:cubicBezTo>
                      <a:pt x="1" y="6"/>
                      <a:pt x="0" y="6"/>
                      <a:pt x="0" y="5"/>
                    </a:cubicBezTo>
                    <a:cubicBezTo>
                      <a:pt x="0" y="3"/>
                      <a:pt x="1" y="1"/>
                      <a:pt x="2" y="1"/>
                    </a:cubicBezTo>
                    <a:cubicBezTo>
                      <a:pt x="3" y="0"/>
                      <a:pt x="4" y="1"/>
                      <a:pt x="6" y="2"/>
                    </a:cubicBezTo>
                    <a:cubicBezTo>
                      <a:pt x="6" y="3"/>
                      <a:pt x="7" y="4"/>
                      <a:pt x="8" y="5"/>
                    </a:cubicBezTo>
                    <a:cubicBezTo>
                      <a:pt x="9" y="7"/>
                      <a:pt x="10" y="9"/>
                      <a:pt x="10" y="11"/>
                    </a:cubicBezTo>
                    <a:cubicBezTo>
                      <a:pt x="11" y="13"/>
                      <a:pt x="12" y="14"/>
                      <a:pt x="12" y="16"/>
                    </a:cubicBezTo>
                    <a:cubicBezTo>
                      <a:pt x="12" y="18"/>
                      <a:pt x="12" y="19"/>
                      <a:pt x="12" y="20"/>
                    </a:cubicBezTo>
                    <a:cubicBezTo>
                      <a:pt x="12" y="22"/>
                      <a:pt x="11" y="23"/>
                      <a:pt x="10" y="24"/>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541" name="Freeform 543"/>
              <p:cNvSpPr>
                <a:spLocks noEditPoints="1"/>
              </p:cNvSpPr>
              <p:nvPr/>
            </p:nvSpPr>
            <p:spPr bwMode="auto">
              <a:xfrm>
                <a:off x="4185" y="1953"/>
                <a:ext cx="21" cy="35"/>
              </a:xfrm>
              <a:custGeom>
                <a:avLst/>
                <a:gdLst/>
                <a:ahLst/>
                <a:cxnLst>
                  <a:cxn ang="0">
                    <a:pos x="2" y="14"/>
                  </a:cxn>
                  <a:cxn ang="0">
                    <a:pos x="11" y="24"/>
                  </a:cxn>
                  <a:cxn ang="0">
                    <a:pos x="13" y="10"/>
                  </a:cxn>
                  <a:cxn ang="0">
                    <a:pos x="3" y="1"/>
                  </a:cxn>
                  <a:cxn ang="0">
                    <a:pos x="2" y="14"/>
                  </a:cxn>
                  <a:cxn ang="0">
                    <a:pos x="4" y="13"/>
                  </a:cxn>
                  <a:cxn ang="0">
                    <a:pos x="5" y="5"/>
                  </a:cxn>
                  <a:cxn ang="0">
                    <a:pos x="11" y="11"/>
                  </a:cxn>
                  <a:cxn ang="0">
                    <a:pos x="10" y="20"/>
                  </a:cxn>
                  <a:cxn ang="0">
                    <a:pos x="4" y="13"/>
                  </a:cxn>
                </a:cxnLst>
                <a:rect l="0" t="0" r="r" b="b"/>
                <a:pathLst>
                  <a:path w="15" h="25">
                    <a:moveTo>
                      <a:pt x="2" y="14"/>
                    </a:moveTo>
                    <a:cubicBezTo>
                      <a:pt x="4" y="20"/>
                      <a:pt x="8" y="25"/>
                      <a:pt x="11" y="24"/>
                    </a:cubicBezTo>
                    <a:cubicBezTo>
                      <a:pt x="14" y="22"/>
                      <a:pt x="15" y="16"/>
                      <a:pt x="13" y="10"/>
                    </a:cubicBezTo>
                    <a:cubicBezTo>
                      <a:pt x="11" y="4"/>
                      <a:pt x="6" y="0"/>
                      <a:pt x="3" y="1"/>
                    </a:cubicBezTo>
                    <a:cubicBezTo>
                      <a:pt x="0" y="2"/>
                      <a:pt x="0" y="8"/>
                      <a:pt x="2" y="14"/>
                    </a:cubicBezTo>
                    <a:close/>
                    <a:moveTo>
                      <a:pt x="4" y="13"/>
                    </a:moveTo>
                    <a:cubicBezTo>
                      <a:pt x="2" y="9"/>
                      <a:pt x="3" y="5"/>
                      <a:pt x="5" y="5"/>
                    </a:cubicBezTo>
                    <a:cubicBezTo>
                      <a:pt x="7" y="4"/>
                      <a:pt x="10" y="7"/>
                      <a:pt x="11" y="11"/>
                    </a:cubicBezTo>
                    <a:cubicBezTo>
                      <a:pt x="12"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542" name="Freeform 544"/>
              <p:cNvSpPr>
                <a:spLocks/>
              </p:cNvSpPr>
              <p:nvPr/>
            </p:nvSpPr>
            <p:spPr bwMode="auto">
              <a:xfrm>
                <a:off x="4181" y="1946"/>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2" y="4"/>
                      <a:pt x="3" y="5"/>
                    </a:cubicBezTo>
                    <a:cubicBezTo>
                      <a:pt x="3" y="6"/>
                      <a:pt x="4" y="7"/>
                      <a:pt x="4" y="8"/>
                    </a:cubicBezTo>
                    <a:cubicBezTo>
                      <a:pt x="4" y="9"/>
                      <a:pt x="4" y="10"/>
                      <a:pt x="4" y="11"/>
                    </a:cubicBezTo>
                    <a:cubicBezTo>
                      <a:pt x="3"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43" name="Freeform 545"/>
              <p:cNvSpPr>
                <a:spLocks/>
              </p:cNvSpPr>
              <p:nvPr/>
            </p:nvSpPr>
            <p:spPr bwMode="auto">
              <a:xfrm>
                <a:off x="4181" y="1935"/>
                <a:ext cx="17" cy="33"/>
              </a:xfrm>
              <a:custGeom>
                <a:avLst/>
                <a:gdLst/>
                <a:ahLst/>
                <a:cxnLst>
                  <a:cxn ang="0">
                    <a:pos x="6" y="19"/>
                  </a:cxn>
                  <a:cxn ang="0">
                    <a:pos x="8" y="20"/>
                  </a:cxn>
                  <a:cxn ang="0">
                    <a:pos x="10" y="18"/>
                  </a:cxn>
                  <a:cxn ang="0">
                    <a:pos x="10" y="14"/>
                  </a:cxn>
                  <a:cxn ang="0">
                    <a:pos x="9" y="11"/>
                  </a:cxn>
                  <a:cxn ang="0">
                    <a:pos x="8" y="8"/>
                  </a:cxn>
                  <a:cxn ang="0">
                    <a:pos x="5"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6" y="19"/>
                  </a:cxn>
                </a:cxnLst>
                <a:rect l="0" t="0" r="r" b="b"/>
                <a:pathLst>
                  <a:path w="12" h="24">
                    <a:moveTo>
                      <a:pt x="6" y="19"/>
                    </a:moveTo>
                    <a:cubicBezTo>
                      <a:pt x="7" y="20"/>
                      <a:pt x="8" y="20"/>
                      <a:pt x="8" y="20"/>
                    </a:cubicBezTo>
                    <a:cubicBezTo>
                      <a:pt x="9" y="20"/>
                      <a:pt x="9" y="19"/>
                      <a:pt x="10" y="18"/>
                    </a:cubicBezTo>
                    <a:cubicBezTo>
                      <a:pt x="10" y="17"/>
                      <a:pt x="10" y="16"/>
                      <a:pt x="10" y="14"/>
                    </a:cubicBezTo>
                    <a:cubicBezTo>
                      <a:pt x="10" y="13"/>
                      <a:pt x="9" y="12"/>
                      <a:pt x="9" y="11"/>
                    </a:cubicBezTo>
                    <a:cubicBezTo>
                      <a:pt x="9" y="10"/>
                      <a:pt x="8" y="9"/>
                      <a:pt x="8" y="8"/>
                    </a:cubicBezTo>
                    <a:cubicBezTo>
                      <a:pt x="7" y="7"/>
                      <a:pt x="6" y="6"/>
                      <a:pt x="5" y="5"/>
                    </a:cubicBezTo>
                    <a:cubicBezTo>
                      <a:pt x="5" y="5"/>
                      <a:pt x="4" y="4"/>
                      <a:pt x="3" y="5"/>
                    </a:cubicBezTo>
                    <a:cubicBezTo>
                      <a:pt x="3" y="5"/>
                      <a:pt x="2" y="6"/>
                      <a:pt x="2" y="7"/>
                    </a:cubicBezTo>
                    <a:cubicBezTo>
                      <a:pt x="1" y="6"/>
                      <a:pt x="0" y="5"/>
                      <a:pt x="0" y="5"/>
                    </a:cubicBezTo>
                    <a:cubicBezTo>
                      <a:pt x="0" y="3"/>
                      <a:pt x="1" y="1"/>
                      <a:pt x="2" y="1"/>
                    </a:cubicBezTo>
                    <a:cubicBezTo>
                      <a:pt x="3" y="0"/>
                      <a:pt x="4" y="1"/>
                      <a:pt x="6" y="2"/>
                    </a:cubicBezTo>
                    <a:cubicBezTo>
                      <a:pt x="7" y="3"/>
                      <a:pt x="7" y="4"/>
                      <a:pt x="8" y="5"/>
                    </a:cubicBezTo>
                    <a:cubicBezTo>
                      <a:pt x="9" y="7"/>
                      <a:pt x="10" y="9"/>
                      <a:pt x="11" y="11"/>
                    </a:cubicBezTo>
                    <a:cubicBezTo>
                      <a:pt x="11" y="12"/>
                      <a:pt x="12" y="14"/>
                      <a:pt x="12" y="16"/>
                    </a:cubicBezTo>
                    <a:cubicBezTo>
                      <a:pt x="12" y="18"/>
                      <a:pt x="12" y="19"/>
                      <a:pt x="12" y="20"/>
                    </a:cubicBezTo>
                    <a:cubicBezTo>
                      <a:pt x="12" y="22"/>
                      <a:pt x="11" y="23"/>
                      <a:pt x="10" y="24"/>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544" name="Freeform 546"/>
              <p:cNvSpPr>
                <a:spLocks noEditPoints="1"/>
              </p:cNvSpPr>
              <p:nvPr/>
            </p:nvSpPr>
            <p:spPr bwMode="auto">
              <a:xfrm>
                <a:off x="4198" y="1988"/>
                <a:ext cx="21" cy="35"/>
              </a:xfrm>
              <a:custGeom>
                <a:avLst/>
                <a:gdLst/>
                <a:ahLst/>
                <a:cxnLst>
                  <a:cxn ang="0">
                    <a:pos x="2" y="15"/>
                  </a:cxn>
                  <a:cxn ang="0">
                    <a:pos x="11" y="24"/>
                  </a:cxn>
                  <a:cxn ang="0">
                    <a:pos x="13" y="11"/>
                  </a:cxn>
                  <a:cxn ang="0">
                    <a:pos x="3" y="1"/>
                  </a:cxn>
                  <a:cxn ang="0">
                    <a:pos x="2" y="15"/>
                  </a:cxn>
                  <a:cxn ang="0">
                    <a:pos x="4" y="14"/>
                  </a:cxn>
                  <a:cxn ang="0">
                    <a:pos x="5" y="5"/>
                  </a:cxn>
                  <a:cxn ang="0">
                    <a:pos x="11" y="12"/>
                  </a:cxn>
                  <a:cxn ang="0">
                    <a:pos x="10" y="20"/>
                  </a:cxn>
                  <a:cxn ang="0">
                    <a:pos x="4" y="14"/>
                  </a:cxn>
                </a:cxnLst>
                <a:rect l="0" t="0" r="r" b="b"/>
                <a:pathLst>
                  <a:path w="15" h="25">
                    <a:moveTo>
                      <a:pt x="2" y="15"/>
                    </a:moveTo>
                    <a:cubicBezTo>
                      <a:pt x="4" y="21"/>
                      <a:pt x="8" y="25"/>
                      <a:pt x="11" y="24"/>
                    </a:cubicBezTo>
                    <a:cubicBezTo>
                      <a:pt x="14" y="23"/>
                      <a:pt x="15" y="17"/>
                      <a:pt x="13" y="11"/>
                    </a:cubicBezTo>
                    <a:cubicBezTo>
                      <a:pt x="11" y="5"/>
                      <a:pt x="6" y="0"/>
                      <a:pt x="3" y="1"/>
                    </a:cubicBezTo>
                    <a:cubicBezTo>
                      <a:pt x="0" y="3"/>
                      <a:pt x="0" y="9"/>
                      <a:pt x="2" y="15"/>
                    </a:cubicBezTo>
                    <a:close/>
                    <a:moveTo>
                      <a:pt x="4" y="14"/>
                    </a:moveTo>
                    <a:cubicBezTo>
                      <a:pt x="2" y="10"/>
                      <a:pt x="3" y="6"/>
                      <a:pt x="5" y="5"/>
                    </a:cubicBezTo>
                    <a:cubicBezTo>
                      <a:pt x="7" y="5"/>
                      <a:pt x="10" y="7"/>
                      <a:pt x="11" y="12"/>
                    </a:cubicBezTo>
                    <a:cubicBezTo>
                      <a:pt x="12"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45" name="Freeform 547"/>
              <p:cNvSpPr>
                <a:spLocks/>
              </p:cNvSpPr>
              <p:nvPr/>
            </p:nvSpPr>
            <p:spPr bwMode="auto">
              <a:xfrm>
                <a:off x="4194" y="1982"/>
                <a:ext cx="5"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1"/>
                      <a:pt x="2" y="2"/>
                    </a:cubicBezTo>
                    <a:cubicBezTo>
                      <a:pt x="2" y="3"/>
                      <a:pt x="2" y="4"/>
                      <a:pt x="3" y="5"/>
                    </a:cubicBezTo>
                    <a:cubicBezTo>
                      <a:pt x="3" y="6"/>
                      <a:pt x="4" y="7"/>
                      <a:pt x="4" y="8"/>
                    </a:cubicBezTo>
                    <a:cubicBezTo>
                      <a:pt x="4" y="9"/>
                      <a:pt x="4" y="10"/>
                      <a:pt x="4" y="11"/>
                    </a:cubicBezTo>
                    <a:cubicBezTo>
                      <a:pt x="3"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46" name="Freeform 548"/>
              <p:cNvSpPr>
                <a:spLocks/>
              </p:cNvSpPr>
              <p:nvPr/>
            </p:nvSpPr>
            <p:spPr bwMode="auto">
              <a:xfrm>
                <a:off x="4194" y="1971"/>
                <a:ext cx="17" cy="34"/>
              </a:xfrm>
              <a:custGeom>
                <a:avLst/>
                <a:gdLst/>
                <a:ahLst/>
                <a:cxnLst>
                  <a:cxn ang="0">
                    <a:pos x="6" y="19"/>
                  </a:cxn>
                  <a:cxn ang="0">
                    <a:pos x="8" y="20"/>
                  </a:cxn>
                  <a:cxn ang="0">
                    <a:pos x="10" y="18"/>
                  </a:cxn>
                  <a:cxn ang="0">
                    <a:pos x="10" y="14"/>
                  </a:cxn>
                  <a:cxn ang="0">
                    <a:pos x="9" y="11"/>
                  </a:cxn>
                  <a:cxn ang="0">
                    <a:pos x="8" y="8"/>
                  </a:cxn>
                  <a:cxn ang="0">
                    <a:pos x="5" y="5"/>
                  </a:cxn>
                  <a:cxn ang="0">
                    <a:pos x="3" y="4"/>
                  </a:cxn>
                  <a:cxn ang="0">
                    <a:pos x="2" y="6"/>
                  </a:cxn>
                  <a:cxn ang="0">
                    <a:pos x="0" y="4"/>
                  </a:cxn>
                  <a:cxn ang="0">
                    <a:pos x="2" y="1"/>
                  </a:cxn>
                  <a:cxn ang="0">
                    <a:pos x="6" y="2"/>
                  </a:cxn>
                  <a:cxn ang="0">
                    <a:pos x="8" y="5"/>
                  </a:cxn>
                  <a:cxn ang="0">
                    <a:pos x="11" y="10"/>
                  </a:cxn>
                  <a:cxn ang="0">
                    <a:pos x="12" y="16"/>
                  </a:cxn>
                  <a:cxn ang="0">
                    <a:pos x="12" y="20"/>
                  </a:cxn>
                  <a:cxn ang="0">
                    <a:pos x="10" y="23"/>
                  </a:cxn>
                  <a:cxn ang="0">
                    <a:pos x="6" y="22"/>
                  </a:cxn>
                  <a:cxn ang="0">
                    <a:pos x="6" y="19"/>
                  </a:cxn>
                </a:cxnLst>
                <a:rect l="0" t="0" r="r" b="b"/>
                <a:pathLst>
                  <a:path w="12" h="24">
                    <a:moveTo>
                      <a:pt x="6" y="19"/>
                    </a:moveTo>
                    <a:cubicBezTo>
                      <a:pt x="7" y="19"/>
                      <a:pt x="8" y="20"/>
                      <a:pt x="8" y="20"/>
                    </a:cubicBezTo>
                    <a:cubicBezTo>
                      <a:pt x="9" y="19"/>
                      <a:pt x="9" y="19"/>
                      <a:pt x="10" y="18"/>
                    </a:cubicBezTo>
                    <a:cubicBezTo>
                      <a:pt x="10" y="17"/>
                      <a:pt x="10" y="16"/>
                      <a:pt x="10" y="14"/>
                    </a:cubicBezTo>
                    <a:cubicBezTo>
                      <a:pt x="10" y="13"/>
                      <a:pt x="9" y="12"/>
                      <a:pt x="9" y="11"/>
                    </a:cubicBezTo>
                    <a:cubicBezTo>
                      <a:pt x="9" y="10"/>
                      <a:pt x="8" y="9"/>
                      <a:pt x="8" y="8"/>
                    </a:cubicBezTo>
                    <a:cubicBezTo>
                      <a:pt x="7" y="7"/>
                      <a:pt x="6" y="6"/>
                      <a:pt x="5" y="5"/>
                    </a:cubicBezTo>
                    <a:cubicBezTo>
                      <a:pt x="5" y="5"/>
                      <a:pt x="4" y="4"/>
                      <a:pt x="3" y="4"/>
                    </a:cubicBezTo>
                    <a:cubicBezTo>
                      <a:pt x="3" y="5"/>
                      <a:pt x="2" y="5"/>
                      <a:pt x="2" y="6"/>
                    </a:cubicBezTo>
                    <a:cubicBezTo>
                      <a:pt x="1" y="6"/>
                      <a:pt x="0" y="5"/>
                      <a:pt x="0" y="4"/>
                    </a:cubicBezTo>
                    <a:cubicBezTo>
                      <a:pt x="0" y="2"/>
                      <a:pt x="1" y="1"/>
                      <a:pt x="2" y="1"/>
                    </a:cubicBezTo>
                    <a:cubicBezTo>
                      <a:pt x="3" y="0"/>
                      <a:pt x="4" y="1"/>
                      <a:pt x="6" y="2"/>
                    </a:cubicBezTo>
                    <a:cubicBezTo>
                      <a:pt x="7" y="3"/>
                      <a:pt x="7" y="4"/>
                      <a:pt x="8" y="5"/>
                    </a:cubicBezTo>
                    <a:cubicBezTo>
                      <a:pt x="9" y="7"/>
                      <a:pt x="10" y="8"/>
                      <a:pt x="11" y="10"/>
                    </a:cubicBezTo>
                    <a:cubicBezTo>
                      <a:pt x="11" y="12"/>
                      <a:pt x="12" y="14"/>
                      <a:pt x="12" y="16"/>
                    </a:cubicBezTo>
                    <a:cubicBezTo>
                      <a:pt x="12" y="17"/>
                      <a:pt x="12" y="19"/>
                      <a:pt x="12" y="20"/>
                    </a:cubicBezTo>
                    <a:cubicBezTo>
                      <a:pt x="12" y="22"/>
                      <a:pt x="11" y="23"/>
                      <a:pt x="10" y="23"/>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547" name="Freeform 549"/>
              <p:cNvSpPr>
                <a:spLocks noEditPoints="1"/>
              </p:cNvSpPr>
              <p:nvPr/>
            </p:nvSpPr>
            <p:spPr bwMode="auto">
              <a:xfrm>
                <a:off x="4211" y="2024"/>
                <a:ext cx="21" cy="35"/>
              </a:xfrm>
              <a:custGeom>
                <a:avLst/>
                <a:gdLst/>
                <a:ahLst/>
                <a:cxnLst>
                  <a:cxn ang="0">
                    <a:pos x="2" y="15"/>
                  </a:cxn>
                  <a:cxn ang="0">
                    <a:pos x="11" y="24"/>
                  </a:cxn>
                  <a:cxn ang="0">
                    <a:pos x="13" y="11"/>
                  </a:cxn>
                  <a:cxn ang="0">
                    <a:pos x="3" y="1"/>
                  </a:cxn>
                  <a:cxn ang="0">
                    <a:pos x="2" y="15"/>
                  </a:cxn>
                  <a:cxn ang="0">
                    <a:pos x="4" y="14"/>
                  </a:cxn>
                  <a:cxn ang="0">
                    <a:pos x="5" y="5"/>
                  </a:cxn>
                  <a:cxn ang="0">
                    <a:pos x="11" y="12"/>
                  </a:cxn>
                  <a:cxn ang="0">
                    <a:pos x="10" y="20"/>
                  </a:cxn>
                  <a:cxn ang="0">
                    <a:pos x="4" y="14"/>
                  </a:cxn>
                </a:cxnLst>
                <a:rect l="0" t="0" r="r" b="b"/>
                <a:pathLst>
                  <a:path w="15" h="25">
                    <a:moveTo>
                      <a:pt x="2" y="15"/>
                    </a:moveTo>
                    <a:cubicBezTo>
                      <a:pt x="4" y="21"/>
                      <a:pt x="8" y="25"/>
                      <a:pt x="11" y="24"/>
                    </a:cubicBezTo>
                    <a:cubicBezTo>
                      <a:pt x="14" y="23"/>
                      <a:pt x="15" y="17"/>
                      <a:pt x="13" y="11"/>
                    </a:cubicBezTo>
                    <a:cubicBezTo>
                      <a:pt x="11" y="5"/>
                      <a:pt x="6" y="0"/>
                      <a:pt x="3" y="1"/>
                    </a:cubicBezTo>
                    <a:cubicBezTo>
                      <a:pt x="0" y="2"/>
                      <a:pt x="0" y="8"/>
                      <a:pt x="2" y="15"/>
                    </a:cubicBezTo>
                    <a:close/>
                    <a:moveTo>
                      <a:pt x="4" y="14"/>
                    </a:moveTo>
                    <a:cubicBezTo>
                      <a:pt x="2" y="10"/>
                      <a:pt x="3" y="6"/>
                      <a:pt x="5" y="5"/>
                    </a:cubicBezTo>
                    <a:cubicBezTo>
                      <a:pt x="7" y="5"/>
                      <a:pt x="10" y="7"/>
                      <a:pt x="11" y="12"/>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48" name="Freeform 550"/>
              <p:cNvSpPr>
                <a:spLocks/>
              </p:cNvSpPr>
              <p:nvPr/>
            </p:nvSpPr>
            <p:spPr bwMode="auto">
              <a:xfrm>
                <a:off x="4206" y="2019"/>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1"/>
                      <a:pt x="2" y="2"/>
                    </a:cubicBezTo>
                    <a:cubicBezTo>
                      <a:pt x="2" y="3"/>
                      <a:pt x="2" y="4"/>
                      <a:pt x="3" y="5"/>
                    </a:cubicBezTo>
                    <a:cubicBezTo>
                      <a:pt x="3" y="6"/>
                      <a:pt x="4" y="7"/>
                      <a:pt x="4" y="8"/>
                    </a:cubicBezTo>
                    <a:cubicBezTo>
                      <a:pt x="4" y="9"/>
                      <a:pt x="4" y="10"/>
                      <a:pt x="4" y="11"/>
                    </a:cubicBezTo>
                    <a:cubicBezTo>
                      <a:pt x="3"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49" name="Freeform 551"/>
              <p:cNvSpPr>
                <a:spLocks/>
              </p:cNvSpPr>
              <p:nvPr/>
            </p:nvSpPr>
            <p:spPr bwMode="auto">
              <a:xfrm>
                <a:off x="4206" y="2007"/>
                <a:ext cx="17" cy="34"/>
              </a:xfrm>
              <a:custGeom>
                <a:avLst/>
                <a:gdLst/>
                <a:ahLst/>
                <a:cxnLst>
                  <a:cxn ang="0">
                    <a:pos x="6" y="19"/>
                  </a:cxn>
                  <a:cxn ang="0">
                    <a:pos x="9" y="20"/>
                  </a:cxn>
                  <a:cxn ang="0">
                    <a:pos x="10" y="18"/>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6" y="19"/>
                  </a:cxn>
                </a:cxnLst>
                <a:rect l="0" t="0" r="r" b="b"/>
                <a:pathLst>
                  <a:path w="12" h="24">
                    <a:moveTo>
                      <a:pt x="6" y="19"/>
                    </a:moveTo>
                    <a:cubicBezTo>
                      <a:pt x="7" y="19"/>
                      <a:pt x="8" y="20"/>
                      <a:pt x="9" y="20"/>
                    </a:cubicBezTo>
                    <a:cubicBezTo>
                      <a:pt x="9" y="19"/>
                      <a:pt x="10" y="19"/>
                      <a:pt x="10" y="18"/>
                    </a:cubicBezTo>
                    <a:cubicBezTo>
                      <a:pt x="10" y="17"/>
                      <a:pt x="10" y="15"/>
                      <a:pt x="10" y="14"/>
                    </a:cubicBezTo>
                    <a:cubicBezTo>
                      <a:pt x="10" y="13"/>
                      <a:pt x="9" y="12"/>
                      <a:pt x="9" y="11"/>
                    </a:cubicBezTo>
                    <a:cubicBezTo>
                      <a:pt x="9" y="10"/>
                      <a:pt x="8" y="9"/>
                      <a:pt x="8" y="8"/>
                    </a:cubicBezTo>
                    <a:cubicBezTo>
                      <a:pt x="7" y="7"/>
                      <a:pt x="6" y="6"/>
                      <a:pt x="5" y="5"/>
                    </a:cubicBezTo>
                    <a:cubicBezTo>
                      <a:pt x="5" y="5"/>
                      <a:pt x="4" y="4"/>
                      <a:pt x="3" y="4"/>
                    </a:cubicBezTo>
                    <a:cubicBezTo>
                      <a:pt x="3" y="5"/>
                      <a:pt x="2" y="5"/>
                      <a:pt x="2" y="6"/>
                    </a:cubicBezTo>
                    <a:cubicBezTo>
                      <a:pt x="1" y="6"/>
                      <a:pt x="1" y="5"/>
                      <a:pt x="0" y="4"/>
                    </a:cubicBezTo>
                    <a:cubicBezTo>
                      <a:pt x="0" y="2"/>
                      <a:pt x="1" y="1"/>
                      <a:pt x="2" y="0"/>
                    </a:cubicBezTo>
                    <a:cubicBezTo>
                      <a:pt x="3" y="0"/>
                      <a:pt x="4" y="1"/>
                      <a:pt x="6" y="2"/>
                    </a:cubicBezTo>
                    <a:cubicBezTo>
                      <a:pt x="7" y="3"/>
                      <a:pt x="7" y="4"/>
                      <a:pt x="8" y="5"/>
                    </a:cubicBezTo>
                    <a:cubicBezTo>
                      <a:pt x="9" y="7"/>
                      <a:pt x="10" y="8"/>
                      <a:pt x="11" y="10"/>
                    </a:cubicBezTo>
                    <a:cubicBezTo>
                      <a:pt x="11" y="12"/>
                      <a:pt x="12" y="14"/>
                      <a:pt x="12" y="16"/>
                    </a:cubicBezTo>
                    <a:cubicBezTo>
                      <a:pt x="12" y="17"/>
                      <a:pt x="12" y="19"/>
                      <a:pt x="12" y="20"/>
                    </a:cubicBezTo>
                    <a:cubicBezTo>
                      <a:pt x="12" y="22"/>
                      <a:pt x="11" y="23"/>
                      <a:pt x="10" y="23"/>
                    </a:cubicBezTo>
                    <a:cubicBezTo>
                      <a:pt x="9" y="24"/>
                      <a:pt x="7"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550" name="Freeform 552"/>
              <p:cNvSpPr>
                <a:spLocks noEditPoints="1"/>
              </p:cNvSpPr>
              <p:nvPr/>
            </p:nvSpPr>
            <p:spPr bwMode="auto">
              <a:xfrm>
                <a:off x="4223" y="2061"/>
                <a:ext cx="21" cy="35"/>
              </a:xfrm>
              <a:custGeom>
                <a:avLst/>
                <a:gdLst/>
                <a:ahLst/>
                <a:cxnLst>
                  <a:cxn ang="0">
                    <a:pos x="2" y="15"/>
                  </a:cxn>
                  <a:cxn ang="0">
                    <a:pos x="11" y="24"/>
                  </a:cxn>
                  <a:cxn ang="0">
                    <a:pos x="13" y="11"/>
                  </a:cxn>
                  <a:cxn ang="0">
                    <a:pos x="3" y="1"/>
                  </a:cxn>
                  <a:cxn ang="0">
                    <a:pos x="2" y="15"/>
                  </a:cxn>
                  <a:cxn ang="0">
                    <a:pos x="4" y="14"/>
                  </a:cxn>
                  <a:cxn ang="0">
                    <a:pos x="5" y="5"/>
                  </a:cxn>
                  <a:cxn ang="0">
                    <a:pos x="11" y="11"/>
                  </a:cxn>
                  <a:cxn ang="0">
                    <a:pos x="10" y="20"/>
                  </a:cxn>
                  <a:cxn ang="0">
                    <a:pos x="4" y="14"/>
                  </a:cxn>
                </a:cxnLst>
                <a:rect l="0" t="0" r="r" b="b"/>
                <a:pathLst>
                  <a:path w="15" h="25">
                    <a:moveTo>
                      <a:pt x="2" y="15"/>
                    </a:moveTo>
                    <a:cubicBezTo>
                      <a:pt x="4" y="21"/>
                      <a:pt x="8" y="25"/>
                      <a:pt x="11" y="24"/>
                    </a:cubicBezTo>
                    <a:cubicBezTo>
                      <a:pt x="14" y="23"/>
                      <a:pt x="15" y="17"/>
                      <a:pt x="13" y="11"/>
                    </a:cubicBezTo>
                    <a:cubicBezTo>
                      <a:pt x="11" y="4"/>
                      <a:pt x="6" y="0"/>
                      <a:pt x="3" y="1"/>
                    </a:cubicBezTo>
                    <a:cubicBezTo>
                      <a:pt x="0" y="2"/>
                      <a:pt x="0" y="8"/>
                      <a:pt x="2" y="15"/>
                    </a:cubicBezTo>
                    <a:close/>
                    <a:moveTo>
                      <a:pt x="4" y="14"/>
                    </a:moveTo>
                    <a:cubicBezTo>
                      <a:pt x="2" y="10"/>
                      <a:pt x="3" y="6"/>
                      <a:pt x="5" y="5"/>
                    </a:cubicBezTo>
                    <a:cubicBezTo>
                      <a:pt x="7" y="4"/>
                      <a:pt x="10" y="7"/>
                      <a:pt x="11" y="11"/>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51" name="Freeform 553"/>
              <p:cNvSpPr>
                <a:spLocks/>
              </p:cNvSpPr>
              <p:nvPr/>
            </p:nvSpPr>
            <p:spPr bwMode="auto">
              <a:xfrm>
                <a:off x="4219" y="2055"/>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1"/>
                      <a:pt x="2" y="2"/>
                    </a:cubicBezTo>
                    <a:cubicBezTo>
                      <a:pt x="2" y="3"/>
                      <a:pt x="2" y="4"/>
                      <a:pt x="3" y="5"/>
                    </a:cubicBezTo>
                    <a:cubicBezTo>
                      <a:pt x="3" y="6"/>
                      <a:pt x="4" y="7"/>
                      <a:pt x="4" y="8"/>
                    </a:cubicBezTo>
                    <a:cubicBezTo>
                      <a:pt x="4" y="9"/>
                      <a:pt x="4" y="10"/>
                      <a:pt x="4" y="11"/>
                    </a:cubicBezTo>
                    <a:cubicBezTo>
                      <a:pt x="3" y="9"/>
                      <a:pt x="2" y="7"/>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52" name="Freeform 554"/>
              <p:cNvSpPr>
                <a:spLocks/>
              </p:cNvSpPr>
              <p:nvPr/>
            </p:nvSpPr>
            <p:spPr bwMode="auto">
              <a:xfrm>
                <a:off x="4219" y="2044"/>
                <a:ext cx="17" cy="33"/>
              </a:xfrm>
              <a:custGeom>
                <a:avLst/>
                <a:gdLst/>
                <a:ahLst/>
                <a:cxnLst>
                  <a:cxn ang="0">
                    <a:pos x="6" y="19"/>
                  </a:cxn>
                  <a:cxn ang="0">
                    <a:pos x="9" y="19"/>
                  </a:cxn>
                  <a:cxn ang="0">
                    <a:pos x="10" y="17"/>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19"/>
                  </a:cxn>
                  <a:cxn ang="0">
                    <a:pos x="10" y="23"/>
                  </a:cxn>
                  <a:cxn ang="0">
                    <a:pos x="6" y="22"/>
                  </a:cxn>
                  <a:cxn ang="0">
                    <a:pos x="6" y="19"/>
                  </a:cxn>
                </a:cxnLst>
                <a:rect l="0" t="0" r="r" b="b"/>
                <a:pathLst>
                  <a:path w="12" h="24">
                    <a:moveTo>
                      <a:pt x="6" y="19"/>
                    </a:moveTo>
                    <a:cubicBezTo>
                      <a:pt x="7" y="19"/>
                      <a:pt x="8" y="20"/>
                      <a:pt x="9" y="19"/>
                    </a:cubicBezTo>
                    <a:cubicBezTo>
                      <a:pt x="9" y="19"/>
                      <a:pt x="10" y="18"/>
                      <a:pt x="10" y="17"/>
                    </a:cubicBezTo>
                    <a:cubicBezTo>
                      <a:pt x="10" y="16"/>
                      <a:pt x="10" y="15"/>
                      <a:pt x="10" y="14"/>
                    </a:cubicBezTo>
                    <a:cubicBezTo>
                      <a:pt x="10" y="13"/>
                      <a:pt x="9" y="12"/>
                      <a:pt x="9" y="11"/>
                    </a:cubicBezTo>
                    <a:cubicBezTo>
                      <a:pt x="9" y="10"/>
                      <a:pt x="8" y="9"/>
                      <a:pt x="8" y="8"/>
                    </a:cubicBezTo>
                    <a:cubicBezTo>
                      <a:pt x="7" y="6"/>
                      <a:pt x="6" y="6"/>
                      <a:pt x="5" y="5"/>
                    </a:cubicBezTo>
                    <a:cubicBezTo>
                      <a:pt x="5" y="4"/>
                      <a:pt x="4" y="4"/>
                      <a:pt x="3" y="4"/>
                    </a:cubicBezTo>
                    <a:cubicBezTo>
                      <a:pt x="3" y="4"/>
                      <a:pt x="2" y="5"/>
                      <a:pt x="2" y="6"/>
                    </a:cubicBezTo>
                    <a:cubicBezTo>
                      <a:pt x="1" y="6"/>
                      <a:pt x="1" y="5"/>
                      <a:pt x="0" y="4"/>
                    </a:cubicBezTo>
                    <a:cubicBezTo>
                      <a:pt x="0" y="2"/>
                      <a:pt x="1" y="1"/>
                      <a:pt x="2" y="0"/>
                    </a:cubicBezTo>
                    <a:cubicBezTo>
                      <a:pt x="3" y="0"/>
                      <a:pt x="4" y="1"/>
                      <a:pt x="6" y="2"/>
                    </a:cubicBezTo>
                    <a:cubicBezTo>
                      <a:pt x="7" y="3"/>
                      <a:pt x="7" y="4"/>
                      <a:pt x="8" y="5"/>
                    </a:cubicBezTo>
                    <a:cubicBezTo>
                      <a:pt x="9" y="6"/>
                      <a:pt x="10" y="8"/>
                      <a:pt x="11" y="10"/>
                    </a:cubicBezTo>
                    <a:cubicBezTo>
                      <a:pt x="11" y="12"/>
                      <a:pt x="12" y="14"/>
                      <a:pt x="12" y="16"/>
                    </a:cubicBezTo>
                    <a:cubicBezTo>
                      <a:pt x="12" y="17"/>
                      <a:pt x="12" y="18"/>
                      <a:pt x="12" y="19"/>
                    </a:cubicBezTo>
                    <a:cubicBezTo>
                      <a:pt x="12" y="21"/>
                      <a:pt x="11" y="23"/>
                      <a:pt x="10" y="23"/>
                    </a:cubicBezTo>
                    <a:cubicBezTo>
                      <a:pt x="9" y="24"/>
                      <a:pt x="7"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553" name="Freeform 555"/>
              <p:cNvSpPr>
                <a:spLocks noEditPoints="1"/>
              </p:cNvSpPr>
              <p:nvPr/>
            </p:nvSpPr>
            <p:spPr bwMode="auto">
              <a:xfrm>
                <a:off x="4236" y="2097"/>
                <a:ext cx="21" cy="35"/>
              </a:xfrm>
              <a:custGeom>
                <a:avLst/>
                <a:gdLst/>
                <a:ahLst/>
                <a:cxnLst>
                  <a:cxn ang="0">
                    <a:pos x="2" y="15"/>
                  </a:cxn>
                  <a:cxn ang="0">
                    <a:pos x="11" y="24"/>
                  </a:cxn>
                  <a:cxn ang="0">
                    <a:pos x="13" y="11"/>
                  </a:cxn>
                  <a:cxn ang="0">
                    <a:pos x="3" y="1"/>
                  </a:cxn>
                  <a:cxn ang="0">
                    <a:pos x="2" y="15"/>
                  </a:cxn>
                  <a:cxn ang="0">
                    <a:pos x="4" y="14"/>
                  </a:cxn>
                  <a:cxn ang="0">
                    <a:pos x="5" y="5"/>
                  </a:cxn>
                  <a:cxn ang="0">
                    <a:pos x="11" y="11"/>
                  </a:cxn>
                  <a:cxn ang="0">
                    <a:pos x="10" y="20"/>
                  </a:cxn>
                  <a:cxn ang="0">
                    <a:pos x="4" y="14"/>
                  </a:cxn>
                </a:cxnLst>
                <a:rect l="0" t="0" r="r" b="b"/>
                <a:pathLst>
                  <a:path w="15" h="25">
                    <a:moveTo>
                      <a:pt x="2" y="15"/>
                    </a:moveTo>
                    <a:cubicBezTo>
                      <a:pt x="4" y="21"/>
                      <a:pt x="8" y="25"/>
                      <a:pt x="11" y="24"/>
                    </a:cubicBezTo>
                    <a:cubicBezTo>
                      <a:pt x="15" y="23"/>
                      <a:pt x="15" y="17"/>
                      <a:pt x="13" y="11"/>
                    </a:cubicBezTo>
                    <a:cubicBezTo>
                      <a:pt x="11" y="4"/>
                      <a:pt x="7" y="0"/>
                      <a:pt x="3" y="1"/>
                    </a:cubicBezTo>
                    <a:cubicBezTo>
                      <a:pt x="0" y="2"/>
                      <a:pt x="0" y="8"/>
                      <a:pt x="2" y="15"/>
                    </a:cubicBezTo>
                    <a:close/>
                    <a:moveTo>
                      <a:pt x="4" y="14"/>
                    </a:moveTo>
                    <a:cubicBezTo>
                      <a:pt x="2" y="10"/>
                      <a:pt x="3" y="6"/>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54" name="Freeform 556"/>
              <p:cNvSpPr>
                <a:spLocks/>
              </p:cNvSpPr>
              <p:nvPr/>
            </p:nvSpPr>
            <p:spPr bwMode="auto">
              <a:xfrm>
                <a:off x="4232" y="2091"/>
                <a:ext cx="5" cy="14"/>
              </a:xfrm>
              <a:custGeom>
                <a:avLst/>
                <a:gdLst/>
                <a:ahLst/>
                <a:cxnLst>
                  <a:cxn ang="0">
                    <a:pos x="0" y="0"/>
                  </a:cxn>
                  <a:cxn ang="0">
                    <a:pos x="2" y="2"/>
                  </a:cxn>
                  <a:cxn ang="0">
                    <a:pos x="3" y="5"/>
                  </a:cxn>
                  <a:cxn ang="0">
                    <a:pos x="4" y="8"/>
                  </a:cxn>
                  <a:cxn ang="0">
                    <a:pos x="4" y="10"/>
                  </a:cxn>
                  <a:cxn ang="0">
                    <a:pos x="1" y="5"/>
                  </a:cxn>
                  <a:cxn ang="0">
                    <a:pos x="0" y="0"/>
                  </a:cxn>
                </a:cxnLst>
                <a:rect l="0" t="0" r="r" b="b"/>
                <a:pathLst>
                  <a:path w="4" h="10">
                    <a:moveTo>
                      <a:pt x="0" y="0"/>
                    </a:moveTo>
                    <a:cubicBezTo>
                      <a:pt x="1" y="1"/>
                      <a:pt x="1" y="1"/>
                      <a:pt x="2" y="2"/>
                    </a:cubicBezTo>
                    <a:cubicBezTo>
                      <a:pt x="2" y="3"/>
                      <a:pt x="2" y="4"/>
                      <a:pt x="3" y="5"/>
                    </a:cubicBezTo>
                    <a:cubicBezTo>
                      <a:pt x="3" y="6"/>
                      <a:pt x="4" y="7"/>
                      <a:pt x="4" y="8"/>
                    </a:cubicBezTo>
                    <a:cubicBezTo>
                      <a:pt x="4" y="8"/>
                      <a:pt x="4" y="9"/>
                      <a:pt x="4" y="10"/>
                    </a:cubicBezTo>
                    <a:cubicBezTo>
                      <a:pt x="3" y="9"/>
                      <a:pt x="2" y="7"/>
                      <a:pt x="1" y="5"/>
                    </a:cubicBezTo>
                    <a:cubicBezTo>
                      <a:pt x="1" y="3"/>
                      <a:pt x="0" y="2"/>
                      <a:pt x="0" y="0"/>
                    </a:cubicBezTo>
                    <a:close/>
                  </a:path>
                </a:pathLst>
              </a:custGeom>
              <a:solidFill>
                <a:srgbClr val="808080"/>
              </a:solidFill>
              <a:ln w="9525">
                <a:noFill/>
                <a:round/>
                <a:headEnd/>
                <a:tailEnd/>
              </a:ln>
            </p:spPr>
            <p:txBody>
              <a:bodyPr/>
              <a:lstStyle/>
              <a:p>
                <a:endParaRPr lang="de-DE" dirty="0"/>
              </a:p>
            </p:txBody>
          </p:sp>
          <p:sp>
            <p:nvSpPr>
              <p:cNvPr id="555" name="Freeform 557"/>
              <p:cNvSpPr>
                <a:spLocks/>
              </p:cNvSpPr>
              <p:nvPr/>
            </p:nvSpPr>
            <p:spPr bwMode="auto">
              <a:xfrm>
                <a:off x="4232" y="2080"/>
                <a:ext cx="17" cy="34"/>
              </a:xfrm>
              <a:custGeom>
                <a:avLst/>
                <a:gdLst/>
                <a:ahLst/>
                <a:cxnLst>
                  <a:cxn ang="0">
                    <a:pos x="6" y="18"/>
                  </a:cxn>
                  <a:cxn ang="0">
                    <a:pos x="9" y="19"/>
                  </a:cxn>
                  <a:cxn ang="0">
                    <a:pos x="10" y="17"/>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19"/>
                  </a:cxn>
                  <a:cxn ang="0">
                    <a:pos x="10" y="23"/>
                  </a:cxn>
                  <a:cxn ang="0">
                    <a:pos x="6" y="21"/>
                  </a:cxn>
                  <a:cxn ang="0">
                    <a:pos x="6" y="18"/>
                  </a:cxn>
                </a:cxnLst>
                <a:rect l="0" t="0" r="r" b="b"/>
                <a:pathLst>
                  <a:path w="12" h="24">
                    <a:moveTo>
                      <a:pt x="6" y="18"/>
                    </a:moveTo>
                    <a:cubicBezTo>
                      <a:pt x="7" y="19"/>
                      <a:pt x="8" y="19"/>
                      <a:pt x="9" y="19"/>
                    </a:cubicBezTo>
                    <a:cubicBezTo>
                      <a:pt x="9" y="19"/>
                      <a:pt x="10" y="18"/>
                      <a:pt x="10" y="17"/>
                    </a:cubicBezTo>
                    <a:cubicBezTo>
                      <a:pt x="10" y="16"/>
                      <a:pt x="10" y="15"/>
                      <a:pt x="10" y="14"/>
                    </a:cubicBezTo>
                    <a:cubicBezTo>
                      <a:pt x="10" y="13"/>
                      <a:pt x="9" y="12"/>
                      <a:pt x="9" y="11"/>
                    </a:cubicBezTo>
                    <a:cubicBezTo>
                      <a:pt x="9" y="9"/>
                      <a:pt x="8" y="8"/>
                      <a:pt x="8" y="8"/>
                    </a:cubicBezTo>
                    <a:cubicBezTo>
                      <a:pt x="7" y="6"/>
                      <a:pt x="6" y="5"/>
                      <a:pt x="5" y="5"/>
                    </a:cubicBezTo>
                    <a:cubicBezTo>
                      <a:pt x="5" y="4"/>
                      <a:pt x="4" y="4"/>
                      <a:pt x="3" y="4"/>
                    </a:cubicBezTo>
                    <a:cubicBezTo>
                      <a:pt x="3" y="4"/>
                      <a:pt x="2" y="5"/>
                      <a:pt x="2" y="6"/>
                    </a:cubicBezTo>
                    <a:cubicBezTo>
                      <a:pt x="1" y="6"/>
                      <a:pt x="1" y="5"/>
                      <a:pt x="0" y="4"/>
                    </a:cubicBezTo>
                    <a:cubicBezTo>
                      <a:pt x="0" y="2"/>
                      <a:pt x="1" y="1"/>
                      <a:pt x="2" y="0"/>
                    </a:cubicBezTo>
                    <a:cubicBezTo>
                      <a:pt x="3" y="0"/>
                      <a:pt x="4" y="0"/>
                      <a:pt x="6" y="2"/>
                    </a:cubicBezTo>
                    <a:cubicBezTo>
                      <a:pt x="7" y="3"/>
                      <a:pt x="7" y="4"/>
                      <a:pt x="8" y="5"/>
                    </a:cubicBezTo>
                    <a:cubicBezTo>
                      <a:pt x="9" y="6"/>
                      <a:pt x="10" y="8"/>
                      <a:pt x="11" y="10"/>
                    </a:cubicBezTo>
                    <a:cubicBezTo>
                      <a:pt x="11" y="12"/>
                      <a:pt x="12" y="14"/>
                      <a:pt x="12" y="16"/>
                    </a:cubicBezTo>
                    <a:cubicBezTo>
                      <a:pt x="12" y="17"/>
                      <a:pt x="12" y="18"/>
                      <a:pt x="12" y="19"/>
                    </a:cubicBezTo>
                    <a:cubicBezTo>
                      <a:pt x="12" y="21"/>
                      <a:pt x="11" y="23"/>
                      <a:pt x="10" y="23"/>
                    </a:cubicBezTo>
                    <a:cubicBezTo>
                      <a:pt x="9" y="24"/>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56" name="Freeform 558"/>
              <p:cNvSpPr>
                <a:spLocks noEditPoints="1"/>
              </p:cNvSpPr>
              <p:nvPr/>
            </p:nvSpPr>
            <p:spPr bwMode="auto">
              <a:xfrm>
                <a:off x="4249" y="2133"/>
                <a:ext cx="21" cy="35"/>
              </a:xfrm>
              <a:custGeom>
                <a:avLst/>
                <a:gdLst/>
                <a:ahLst/>
                <a:cxnLst>
                  <a:cxn ang="0">
                    <a:pos x="2" y="14"/>
                  </a:cxn>
                  <a:cxn ang="0">
                    <a:pos x="11" y="24"/>
                  </a:cxn>
                  <a:cxn ang="0">
                    <a:pos x="13" y="10"/>
                  </a:cxn>
                  <a:cxn ang="0">
                    <a:pos x="3" y="1"/>
                  </a:cxn>
                  <a:cxn ang="0">
                    <a:pos x="2" y="14"/>
                  </a:cxn>
                  <a:cxn ang="0">
                    <a:pos x="4" y="14"/>
                  </a:cxn>
                  <a:cxn ang="0">
                    <a:pos x="5" y="5"/>
                  </a:cxn>
                  <a:cxn ang="0">
                    <a:pos x="11" y="11"/>
                  </a:cxn>
                  <a:cxn ang="0">
                    <a:pos x="10" y="20"/>
                  </a:cxn>
                  <a:cxn ang="0">
                    <a:pos x="4" y="14"/>
                  </a:cxn>
                </a:cxnLst>
                <a:rect l="0" t="0" r="r" b="b"/>
                <a:pathLst>
                  <a:path w="15" h="25">
                    <a:moveTo>
                      <a:pt x="2" y="14"/>
                    </a:moveTo>
                    <a:cubicBezTo>
                      <a:pt x="4" y="21"/>
                      <a:pt x="8" y="25"/>
                      <a:pt x="11" y="24"/>
                    </a:cubicBezTo>
                    <a:cubicBezTo>
                      <a:pt x="15" y="23"/>
                      <a:pt x="15" y="17"/>
                      <a:pt x="13" y="10"/>
                    </a:cubicBezTo>
                    <a:cubicBezTo>
                      <a:pt x="11" y="4"/>
                      <a:pt x="7" y="0"/>
                      <a:pt x="3" y="1"/>
                    </a:cubicBezTo>
                    <a:cubicBezTo>
                      <a:pt x="0" y="2"/>
                      <a:pt x="0" y="8"/>
                      <a:pt x="2" y="14"/>
                    </a:cubicBezTo>
                    <a:close/>
                    <a:moveTo>
                      <a:pt x="4" y="14"/>
                    </a:moveTo>
                    <a:cubicBezTo>
                      <a:pt x="2" y="10"/>
                      <a:pt x="3" y="6"/>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57" name="Freeform 559"/>
              <p:cNvSpPr>
                <a:spLocks/>
              </p:cNvSpPr>
              <p:nvPr/>
            </p:nvSpPr>
            <p:spPr bwMode="auto">
              <a:xfrm>
                <a:off x="4244" y="2128"/>
                <a:ext cx="6" cy="14"/>
              </a:xfrm>
              <a:custGeom>
                <a:avLst/>
                <a:gdLst/>
                <a:ahLst/>
                <a:cxnLst>
                  <a:cxn ang="0">
                    <a:pos x="0" y="0"/>
                  </a:cxn>
                  <a:cxn ang="0">
                    <a:pos x="2" y="1"/>
                  </a:cxn>
                  <a:cxn ang="0">
                    <a:pos x="3" y="5"/>
                  </a:cxn>
                  <a:cxn ang="0">
                    <a:pos x="4" y="8"/>
                  </a:cxn>
                  <a:cxn ang="0">
                    <a:pos x="4" y="10"/>
                  </a:cxn>
                  <a:cxn ang="0">
                    <a:pos x="1" y="5"/>
                  </a:cxn>
                  <a:cxn ang="0">
                    <a:pos x="0" y="0"/>
                  </a:cxn>
                </a:cxnLst>
                <a:rect l="0" t="0" r="r" b="b"/>
                <a:pathLst>
                  <a:path w="4" h="10">
                    <a:moveTo>
                      <a:pt x="0" y="0"/>
                    </a:moveTo>
                    <a:cubicBezTo>
                      <a:pt x="1" y="0"/>
                      <a:pt x="1" y="1"/>
                      <a:pt x="2" y="1"/>
                    </a:cubicBezTo>
                    <a:cubicBezTo>
                      <a:pt x="2" y="2"/>
                      <a:pt x="2" y="4"/>
                      <a:pt x="3" y="5"/>
                    </a:cubicBezTo>
                    <a:cubicBezTo>
                      <a:pt x="3" y="6"/>
                      <a:pt x="4" y="7"/>
                      <a:pt x="4" y="8"/>
                    </a:cubicBezTo>
                    <a:cubicBezTo>
                      <a:pt x="4" y="8"/>
                      <a:pt x="4" y="9"/>
                      <a:pt x="4" y="10"/>
                    </a:cubicBezTo>
                    <a:cubicBezTo>
                      <a:pt x="3" y="9"/>
                      <a:pt x="2" y="7"/>
                      <a:pt x="1"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558" name="Freeform 560"/>
              <p:cNvSpPr>
                <a:spLocks/>
              </p:cNvSpPr>
              <p:nvPr/>
            </p:nvSpPr>
            <p:spPr bwMode="auto">
              <a:xfrm>
                <a:off x="4244" y="2117"/>
                <a:ext cx="17" cy="32"/>
              </a:xfrm>
              <a:custGeom>
                <a:avLst/>
                <a:gdLst/>
                <a:ahLst/>
                <a:cxnLst>
                  <a:cxn ang="0">
                    <a:pos x="6" y="18"/>
                  </a:cxn>
                  <a:cxn ang="0">
                    <a:pos x="9" y="19"/>
                  </a:cxn>
                  <a:cxn ang="0">
                    <a:pos x="10" y="17"/>
                  </a:cxn>
                  <a:cxn ang="0">
                    <a:pos x="10" y="14"/>
                  </a:cxn>
                  <a:cxn ang="0">
                    <a:pos x="9" y="10"/>
                  </a:cxn>
                  <a:cxn ang="0">
                    <a:pos x="8" y="7"/>
                  </a:cxn>
                  <a:cxn ang="0">
                    <a:pos x="5" y="5"/>
                  </a:cxn>
                  <a:cxn ang="0">
                    <a:pos x="3"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6" y="18"/>
                  </a:cxn>
                </a:cxnLst>
                <a:rect l="0" t="0" r="r" b="b"/>
                <a:pathLst>
                  <a:path w="12" h="23">
                    <a:moveTo>
                      <a:pt x="6" y="18"/>
                    </a:moveTo>
                    <a:cubicBezTo>
                      <a:pt x="7" y="19"/>
                      <a:pt x="8" y="19"/>
                      <a:pt x="9" y="19"/>
                    </a:cubicBezTo>
                    <a:cubicBezTo>
                      <a:pt x="9" y="19"/>
                      <a:pt x="10" y="18"/>
                      <a:pt x="10" y="17"/>
                    </a:cubicBezTo>
                    <a:cubicBezTo>
                      <a:pt x="10" y="16"/>
                      <a:pt x="10" y="15"/>
                      <a:pt x="10" y="14"/>
                    </a:cubicBezTo>
                    <a:cubicBezTo>
                      <a:pt x="10" y="13"/>
                      <a:pt x="9" y="12"/>
                      <a:pt x="9" y="10"/>
                    </a:cubicBezTo>
                    <a:cubicBezTo>
                      <a:pt x="9" y="9"/>
                      <a:pt x="8" y="8"/>
                      <a:pt x="8" y="7"/>
                    </a:cubicBezTo>
                    <a:cubicBezTo>
                      <a:pt x="7" y="6"/>
                      <a:pt x="6" y="5"/>
                      <a:pt x="5" y="5"/>
                    </a:cubicBezTo>
                    <a:cubicBezTo>
                      <a:pt x="5" y="4"/>
                      <a:pt x="4" y="4"/>
                      <a:pt x="3" y="4"/>
                    </a:cubicBezTo>
                    <a:cubicBezTo>
                      <a:pt x="3" y="4"/>
                      <a:pt x="2" y="5"/>
                      <a:pt x="2" y="6"/>
                    </a:cubicBezTo>
                    <a:cubicBezTo>
                      <a:pt x="1" y="6"/>
                      <a:pt x="1" y="5"/>
                      <a:pt x="0" y="4"/>
                    </a:cubicBezTo>
                    <a:cubicBezTo>
                      <a:pt x="0" y="2"/>
                      <a:pt x="1" y="0"/>
                      <a:pt x="2" y="0"/>
                    </a:cubicBezTo>
                    <a:cubicBezTo>
                      <a:pt x="3" y="0"/>
                      <a:pt x="4" y="0"/>
                      <a:pt x="6" y="2"/>
                    </a:cubicBezTo>
                    <a:cubicBezTo>
                      <a:pt x="7" y="2"/>
                      <a:pt x="7" y="3"/>
                      <a:pt x="8" y="5"/>
                    </a:cubicBezTo>
                    <a:cubicBezTo>
                      <a:pt x="9" y="6"/>
                      <a:pt x="10" y="8"/>
                      <a:pt x="11"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59" name="Freeform 561"/>
              <p:cNvSpPr>
                <a:spLocks noEditPoints="1"/>
              </p:cNvSpPr>
              <p:nvPr/>
            </p:nvSpPr>
            <p:spPr bwMode="auto">
              <a:xfrm>
                <a:off x="4261" y="2170"/>
                <a:ext cx="21"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5" h="25">
                    <a:moveTo>
                      <a:pt x="2" y="14"/>
                    </a:moveTo>
                    <a:cubicBezTo>
                      <a:pt x="4" y="21"/>
                      <a:pt x="8" y="25"/>
                      <a:pt x="12" y="24"/>
                    </a:cubicBezTo>
                    <a:cubicBezTo>
                      <a:pt x="15" y="23"/>
                      <a:pt x="15" y="17"/>
                      <a:pt x="13" y="10"/>
                    </a:cubicBezTo>
                    <a:cubicBezTo>
                      <a:pt x="11" y="4"/>
                      <a:pt x="7" y="0"/>
                      <a:pt x="4" y="1"/>
                    </a:cubicBezTo>
                    <a:cubicBezTo>
                      <a:pt x="0" y="2"/>
                      <a:pt x="0" y="8"/>
                      <a:pt x="2" y="14"/>
                    </a:cubicBezTo>
                    <a:close/>
                    <a:moveTo>
                      <a:pt x="4" y="14"/>
                    </a:moveTo>
                    <a:cubicBezTo>
                      <a:pt x="2" y="9"/>
                      <a:pt x="3" y="5"/>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60" name="Freeform 562"/>
              <p:cNvSpPr>
                <a:spLocks/>
              </p:cNvSpPr>
              <p:nvPr/>
            </p:nvSpPr>
            <p:spPr bwMode="auto">
              <a:xfrm>
                <a:off x="4257" y="2164"/>
                <a:ext cx="6" cy="14"/>
              </a:xfrm>
              <a:custGeom>
                <a:avLst/>
                <a:gdLst/>
                <a:ahLst/>
                <a:cxnLst>
                  <a:cxn ang="0">
                    <a:pos x="0" y="0"/>
                  </a:cxn>
                  <a:cxn ang="0">
                    <a:pos x="2" y="1"/>
                  </a:cxn>
                  <a:cxn ang="0">
                    <a:pos x="3" y="5"/>
                  </a:cxn>
                  <a:cxn ang="0">
                    <a:pos x="4" y="7"/>
                  </a:cxn>
                  <a:cxn ang="0">
                    <a:pos x="4" y="10"/>
                  </a:cxn>
                  <a:cxn ang="0">
                    <a:pos x="1" y="5"/>
                  </a:cxn>
                  <a:cxn ang="0">
                    <a:pos x="0" y="0"/>
                  </a:cxn>
                </a:cxnLst>
                <a:rect l="0" t="0" r="r" b="b"/>
                <a:pathLst>
                  <a:path w="4" h="10">
                    <a:moveTo>
                      <a:pt x="0" y="0"/>
                    </a:moveTo>
                    <a:cubicBezTo>
                      <a:pt x="1" y="0"/>
                      <a:pt x="1" y="1"/>
                      <a:pt x="2" y="1"/>
                    </a:cubicBezTo>
                    <a:cubicBezTo>
                      <a:pt x="2" y="2"/>
                      <a:pt x="3" y="3"/>
                      <a:pt x="3" y="5"/>
                    </a:cubicBezTo>
                    <a:cubicBezTo>
                      <a:pt x="3" y="6"/>
                      <a:pt x="4" y="7"/>
                      <a:pt x="4" y="7"/>
                    </a:cubicBezTo>
                    <a:cubicBezTo>
                      <a:pt x="4" y="8"/>
                      <a:pt x="4" y="9"/>
                      <a:pt x="4" y="10"/>
                    </a:cubicBezTo>
                    <a:cubicBezTo>
                      <a:pt x="3" y="9"/>
                      <a:pt x="2" y="7"/>
                      <a:pt x="1"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561" name="Freeform 563"/>
              <p:cNvSpPr>
                <a:spLocks/>
              </p:cNvSpPr>
              <p:nvPr/>
            </p:nvSpPr>
            <p:spPr bwMode="auto">
              <a:xfrm>
                <a:off x="4257" y="2153"/>
                <a:ext cx="17" cy="32"/>
              </a:xfrm>
              <a:custGeom>
                <a:avLst/>
                <a:gdLst/>
                <a:ahLst/>
                <a:cxnLst>
                  <a:cxn ang="0">
                    <a:pos x="7" y="18"/>
                  </a:cxn>
                  <a:cxn ang="0">
                    <a:pos x="9" y="19"/>
                  </a:cxn>
                  <a:cxn ang="0">
                    <a:pos x="10" y="17"/>
                  </a:cxn>
                  <a:cxn ang="0">
                    <a:pos x="10" y="14"/>
                  </a:cxn>
                  <a:cxn ang="0">
                    <a:pos x="9" y="10"/>
                  </a:cxn>
                  <a:cxn ang="0">
                    <a:pos x="8" y="7"/>
                  </a:cxn>
                  <a:cxn ang="0">
                    <a:pos x="5" y="5"/>
                  </a:cxn>
                  <a:cxn ang="0">
                    <a:pos x="3"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7" y="18"/>
                  </a:cxn>
                </a:cxnLst>
                <a:rect l="0" t="0" r="r" b="b"/>
                <a:pathLst>
                  <a:path w="12" h="23">
                    <a:moveTo>
                      <a:pt x="7" y="18"/>
                    </a:moveTo>
                    <a:cubicBezTo>
                      <a:pt x="7" y="19"/>
                      <a:pt x="8" y="19"/>
                      <a:pt x="9" y="19"/>
                    </a:cubicBezTo>
                    <a:cubicBezTo>
                      <a:pt x="9" y="19"/>
                      <a:pt x="10" y="18"/>
                      <a:pt x="10" y="17"/>
                    </a:cubicBezTo>
                    <a:cubicBezTo>
                      <a:pt x="10" y="16"/>
                      <a:pt x="10" y="15"/>
                      <a:pt x="10" y="14"/>
                    </a:cubicBezTo>
                    <a:cubicBezTo>
                      <a:pt x="10" y="13"/>
                      <a:pt x="10" y="11"/>
                      <a:pt x="9" y="10"/>
                    </a:cubicBezTo>
                    <a:cubicBezTo>
                      <a:pt x="9" y="9"/>
                      <a:pt x="8" y="8"/>
                      <a:pt x="8" y="7"/>
                    </a:cubicBezTo>
                    <a:cubicBezTo>
                      <a:pt x="7" y="6"/>
                      <a:pt x="6" y="5"/>
                      <a:pt x="5" y="5"/>
                    </a:cubicBezTo>
                    <a:cubicBezTo>
                      <a:pt x="5" y="4"/>
                      <a:pt x="4" y="4"/>
                      <a:pt x="3" y="4"/>
                    </a:cubicBezTo>
                    <a:cubicBezTo>
                      <a:pt x="3" y="4"/>
                      <a:pt x="2" y="5"/>
                      <a:pt x="2" y="6"/>
                    </a:cubicBezTo>
                    <a:cubicBezTo>
                      <a:pt x="1" y="5"/>
                      <a:pt x="1" y="5"/>
                      <a:pt x="0" y="4"/>
                    </a:cubicBezTo>
                    <a:cubicBezTo>
                      <a:pt x="0" y="2"/>
                      <a:pt x="1" y="0"/>
                      <a:pt x="2" y="0"/>
                    </a:cubicBezTo>
                    <a:cubicBezTo>
                      <a:pt x="3" y="0"/>
                      <a:pt x="5" y="0"/>
                      <a:pt x="6" y="2"/>
                    </a:cubicBezTo>
                    <a:cubicBezTo>
                      <a:pt x="7" y="2"/>
                      <a:pt x="8" y="3"/>
                      <a:pt x="8" y="5"/>
                    </a:cubicBezTo>
                    <a:cubicBezTo>
                      <a:pt x="9" y="6"/>
                      <a:pt x="10" y="8"/>
                      <a:pt x="11"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562" name="Freeform 564"/>
              <p:cNvSpPr>
                <a:spLocks noEditPoints="1"/>
              </p:cNvSpPr>
              <p:nvPr/>
            </p:nvSpPr>
            <p:spPr bwMode="auto">
              <a:xfrm>
                <a:off x="4274" y="2206"/>
                <a:ext cx="21"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5" h="25">
                    <a:moveTo>
                      <a:pt x="2" y="14"/>
                    </a:moveTo>
                    <a:cubicBezTo>
                      <a:pt x="4" y="20"/>
                      <a:pt x="8" y="25"/>
                      <a:pt x="12" y="24"/>
                    </a:cubicBezTo>
                    <a:cubicBezTo>
                      <a:pt x="15" y="23"/>
                      <a:pt x="15" y="17"/>
                      <a:pt x="13" y="10"/>
                    </a:cubicBezTo>
                    <a:cubicBezTo>
                      <a:pt x="11" y="4"/>
                      <a:pt x="7" y="0"/>
                      <a:pt x="4" y="1"/>
                    </a:cubicBezTo>
                    <a:cubicBezTo>
                      <a:pt x="0" y="2"/>
                      <a:pt x="0" y="8"/>
                      <a:pt x="2" y="14"/>
                    </a:cubicBezTo>
                    <a:close/>
                    <a:moveTo>
                      <a:pt x="4" y="13"/>
                    </a:moveTo>
                    <a:cubicBezTo>
                      <a:pt x="2" y="9"/>
                      <a:pt x="3" y="5"/>
                      <a:pt x="5" y="5"/>
                    </a:cubicBezTo>
                    <a:cubicBezTo>
                      <a:pt x="7" y="4"/>
                      <a:pt x="10" y="7"/>
                      <a:pt x="11" y="11"/>
                    </a:cubicBezTo>
                    <a:cubicBezTo>
                      <a:pt x="13"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563" name="Freeform 565"/>
              <p:cNvSpPr>
                <a:spLocks/>
              </p:cNvSpPr>
              <p:nvPr/>
            </p:nvSpPr>
            <p:spPr bwMode="auto">
              <a:xfrm>
                <a:off x="4270" y="2199"/>
                <a:ext cx="5"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3" y="4"/>
                      <a:pt x="3" y="5"/>
                    </a:cubicBezTo>
                    <a:cubicBezTo>
                      <a:pt x="3" y="7"/>
                      <a:pt x="4" y="8"/>
                      <a:pt x="4" y="8"/>
                    </a:cubicBezTo>
                    <a:cubicBezTo>
                      <a:pt x="4" y="9"/>
                      <a:pt x="4" y="10"/>
                      <a:pt x="4" y="11"/>
                    </a:cubicBezTo>
                    <a:cubicBezTo>
                      <a:pt x="3" y="10"/>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64" name="Freeform 566"/>
              <p:cNvSpPr>
                <a:spLocks/>
              </p:cNvSpPr>
              <p:nvPr/>
            </p:nvSpPr>
            <p:spPr bwMode="auto">
              <a:xfrm>
                <a:off x="4270" y="2188"/>
                <a:ext cx="16" cy="34"/>
              </a:xfrm>
              <a:custGeom>
                <a:avLst/>
                <a:gdLst/>
                <a:ahLst/>
                <a:cxnLst>
                  <a:cxn ang="0">
                    <a:pos x="6" y="19"/>
                  </a:cxn>
                  <a:cxn ang="0">
                    <a:pos x="9" y="20"/>
                  </a:cxn>
                  <a:cxn ang="0">
                    <a:pos x="10" y="18"/>
                  </a:cxn>
                  <a:cxn ang="0">
                    <a:pos x="10" y="14"/>
                  </a:cxn>
                  <a:cxn ang="0">
                    <a:pos x="9" y="11"/>
                  </a:cxn>
                  <a:cxn ang="0">
                    <a:pos x="8" y="8"/>
                  </a:cxn>
                  <a:cxn ang="0">
                    <a:pos x="5"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6" y="19"/>
                  </a:cxn>
                </a:cxnLst>
                <a:rect l="0" t="0" r="r" b="b"/>
                <a:pathLst>
                  <a:path w="12" h="24">
                    <a:moveTo>
                      <a:pt x="6" y="19"/>
                    </a:moveTo>
                    <a:cubicBezTo>
                      <a:pt x="7" y="20"/>
                      <a:pt x="8" y="20"/>
                      <a:pt x="9" y="20"/>
                    </a:cubicBezTo>
                    <a:cubicBezTo>
                      <a:pt x="9" y="20"/>
                      <a:pt x="10" y="19"/>
                      <a:pt x="10" y="18"/>
                    </a:cubicBezTo>
                    <a:cubicBezTo>
                      <a:pt x="10" y="17"/>
                      <a:pt x="10" y="16"/>
                      <a:pt x="10" y="14"/>
                    </a:cubicBezTo>
                    <a:cubicBezTo>
                      <a:pt x="10" y="13"/>
                      <a:pt x="10" y="12"/>
                      <a:pt x="9" y="11"/>
                    </a:cubicBezTo>
                    <a:cubicBezTo>
                      <a:pt x="9" y="10"/>
                      <a:pt x="8" y="9"/>
                      <a:pt x="8" y="8"/>
                    </a:cubicBezTo>
                    <a:cubicBezTo>
                      <a:pt x="7" y="7"/>
                      <a:pt x="6" y="6"/>
                      <a:pt x="5" y="5"/>
                    </a:cubicBezTo>
                    <a:cubicBezTo>
                      <a:pt x="5" y="5"/>
                      <a:pt x="4" y="4"/>
                      <a:pt x="3" y="5"/>
                    </a:cubicBezTo>
                    <a:cubicBezTo>
                      <a:pt x="3" y="5"/>
                      <a:pt x="2" y="6"/>
                      <a:pt x="2" y="7"/>
                    </a:cubicBezTo>
                    <a:cubicBezTo>
                      <a:pt x="1" y="6"/>
                      <a:pt x="1" y="6"/>
                      <a:pt x="0" y="5"/>
                    </a:cubicBezTo>
                    <a:cubicBezTo>
                      <a:pt x="0" y="3"/>
                      <a:pt x="1" y="1"/>
                      <a:pt x="2" y="1"/>
                    </a:cubicBezTo>
                    <a:cubicBezTo>
                      <a:pt x="3" y="0"/>
                      <a:pt x="5" y="1"/>
                      <a:pt x="6" y="2"/>
                    </a:cubicBezTo>
                    <a:cubicBezTo>
                      <a:pt x="7" y="3"/>
                      <a:pt x="8" y="4"/>
                      <a:pt x="8" y="5"/>
                    </a:cubicBezTo>
                    <a:cubicBezTo>
                      <a:pt x="9" y="7"/>
                      <a:pt x="10" y="9"/>
                      <a:pt x="11" y="11"/>
                    </a:cubicBezTo>
                    <a:cubicBezTo>
                      <a:pt x="11" y="13"/>
                      <a:pt x="12" y="14"/>
                      <a:pt x="12" y="16"/>
                    </a:cubicBezTo>
                    <a:cubicBezTo>
                      <a:pt x="12" y="18"/>
                      <a:pt x="12" y="19"/>
                      <a:pt x="12" y="20"/>
                    </a:cubicBezTo>
                    <a:cubicBezTo>
                      <a:pt x="12" y="22"/>
                      <a:pt x="11" y="23"/>
                      <a:pt x="10" y="24"/>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565" name="Freeform 567"/>
              <p:cNvSpPr>
                <a:spLocks noEditPoints="1"/>
              </p:cNvSpPr>
              <p:nvPr/>
            </p:nvSpPr>
            <p:spPr bwMode="auto">
              <a:xfrm>
                <a:off x="4286" y="2243"/>
                <a:ext cx="21"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5" h="25">
                    <a:moveTo>
                      <a:pt x="2" y="14"/>
                    </a:moveTo>
                    <a:cubicBezTo>
                      <a:pt x="4" y="20"/>
                      <a:pt x="9" y="25"/>
                      <a:pt x="12" y="24"/>
                    </a:cubicBezTo>
                    <a:cubicBezTo>
                      <a:pt x="15" y="22"/>
                      <a:pt x="15" y="16"/>
                      <a:pt x="13" y="10"/>
                    </a:cubicBezTo>
                    <a:cubicBezTo>
                      <a:pt x="11" y="4"/>
                      <a:pt x="7" y="0"/>
                      <a:pt x="4" y="1"/>
                    </a:cubicBezTo>
                    <a:cubicBezTo>
                      <a:pt x="1" y="2"/>
                      <a:pt x="0" y="8"/>
                      <a:pt x="2" y="14"/>
                    </a:cubicBezTo>
                    <a:close/>
                    <a:moveTo>
                      <a:pt x="4" y="13"/>
                    </a:moveTo>
                    <a:cubicBezTo>
                      <a:pt x="2" y="9"/>
                      <a:pt x="3" y="5"/>
                      <a:pt x="5" y="5"/>
                    </a:cubicBezTo>
                    <a:cubicBezTo>
                      <a:pt x="7" y="4"/>
                      <a:pt x="10" y="7"/>
                      <a:pt x="11" y="11"/>
                    </a:cubicBezTo>
                    <a:cubicBezTo>
                      <a:pt x="13"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566" name="Freeform 568"/>
              <p:cNvSpPr>
                <a:spLocks/>
              </p:cNvSpPr>
              <p:nvPr/>
            </p:nvSpPr>
            <p:spPr bwMode="auto">
              <a:xfrm>
                <a:off x="4282" y="2236"/>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67" name="Freeform 569"/>
              <p:cNvSpPr>
                <a:spLocks/>
              </p:cNvSpPr>
              <p:nvPr/>
            </p:nvSpPr>
            <p:spPr bwMode="auto">
              <a:xfrm>
                <a:off x="4282" y="2224"/>
                <a:ext cx="17" cy="34"/>
              </a:xfrm>
              <a:custGeom>
                <a:avLst/>
                <a:gdLst/>
                <a:ahLst/>
                <a:cxnLst>
                  <a:cxn ang="0">
                    <a:pos x="7" y="19"/>
                  </a:cxn>
                  <a:cxn ang="0">
                    <a:pos x="9" y="20"/>
                  </a:cxn>
                  <a:cxn ang="0">
                    <a:pos x="10" y="18"/>
                  </a:cxn>
                  <a:cxn ang="0">
                    <a:pos x="10" y="14"/>
                  </a:cxn>
                  <a:cxn ang="0">
                    <a:pos x="9" y="11"/>
                  </a:cxn>
                  <a:cxn ang="0">
                    <a:pos x="8" y="8"/>
                  </a:cxn>
                  <a:cxn ang="0">
                    <a:pos x="6"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7" y="19"/>
                  </a:cxn>
                </a:cxnLst>
                <a:rect l="0" t="0" r="r" b="b"/>
                <a:pathLst>
                  <a:path w="12" h="24">
                    <a:moveTo>
                      <a:pt x="7" y="19"/>
                    </a:moveTo>
                    <a:cubicBezTo>
                      <a:pt x="7" y="20"/>
                      <a:pt x="8" y="20"/>
                      <a:pt x="9" y="20"/>
                    </a:cubicBezTo>
                    <a:cubicBezTo>
                      <a:pt x="9" y="20"/>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4"/>
                      <a:pt x="3" y="5"/>
                    </a:cubicBezTo>
                    <a:cubicBezTo>
                      <a:pt x="3" y="5"/>
                      <a:pt x="2" y="6"/>
                      <a:pt x="2" y="7"/>
                    </a:cubicBezTo>
                    <a:cubicBezTo>
                      <a:pt x="1" y="6"/>
                      <a:pt x="1" y="5"/>
                      <a:pt x="0" y="5"/>
                    </a:cubicBezTo>
                    <a:cubicBezTo>
                      <a:pt x="0" y="3"/>
                      <a:pt x="1" y="1"/>
                      <a:pt x="2" y="1"/>
                    </a:cubicBezTo>
                    <a:cubicBezTo>
                      <a:pt x="3" y="0"/>
                      <a:pt x="5" y="1"/>
                      <a:pt x="6" y="2"/>
                    </a:cubicBezTo>
                    <a:cubicBezTo>
                      <a:pt x="7" y="3"/>
                      <a:pt x="8" y="4"/>
                      <a:pt x="8" y="5"/>
                    </a:cubicBezTo>
                    <a:cubicBezTo>
                      <a:pt x="9" y="7"/>
                      <a:pt x="10" y="9"/>
                      <a:pt x="11" y="11"/>
                    </a:cubicBezTo>
                    <a:cubicBezTo>
                      <a:pt x="11" y="12"/>
                      <a:pt x="12" y="14"/>
                      <a:pt x="12" y="16"/>
                    </a:cubicBezTo>
                    <a:cubicBezTo>
                      <a:pt x="12" y="18"/>
                      <a:pt x="12" y="19"/>
                      <a:pt x="12" y="20"/>
                    </a:cubicBezTo>
                    <a:cubicBezTo>
                      <a:pt x="12" y="22"/>
                      <a:pt x="11" y="23"/>
                      <a:pt x="10" y="24"/>
                    </a:cubicBezTo>
                    <a:cubicBezTo>
                      <a:pt x="9" y="24"/>
                      <a:pt x="7"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568" name="Freeform 570"/>
              <p:cNvSpPr>
                <a:spLocks noEditPoints="1"/>
              </p:cNvSpPr>
              <p:nvPr/>
            </p:nvSpPr>
            <p:spPr bwMode="auto">
              <a:xfrm>
                <a:off x="4299" y="2278"/>
                <a:ext cx="21" cy="35"/>
              </a:xfrm>
              <a:custGeom>
                <a:avLst/>
                <a:gdLst/>
                <a:ahLst/>
                <a:cxnLst>
                  <a:cxn ang="0">
                    <a:pos x="2" y="15"/>
                  </a:cxn>
                  <a:cxn ang="0">
                    <a:pos x="12" y="24"/>
                  </a:cxn>
                  <a:cxn ang="0">
                    <a:pos x="13" y="11"/>
                  </a:cxn>
                  <a:cxn ang="0">
                    <a:pos x="4" y="1"/>
                  </a:cxn>
                  <a:cxn ang="0">
                    <a:pos x="2" y="15"/>
                  </a:cxn>
                  <a:cxn ang="0">
                    <a:pos x="4" y="14"/>
                  </a:cxn>
                  <a:cxn ang="0">
                    <a:pos x="5" y="5"/>
                  </a:cxn>
                  <a:cxn ang="0">
                    <a:pos x="11" y="12"/>
                  </a:cxn>
                  <a:cxn ang="0">
                    <a:pos x="10" y="20"/>
                  </a:cxn>
                  <a:cxn ang="0">
                    <a:pos x="4" y="14"/>
                  </a:cxn>
                </a:cxnLst>
                <a:rect l="0" t="0" r="r" b="b"/>
                <a:pathLst>
                  <a:path w="15" h="25">
                    <a:moveTo>
                      <a:pt x="2" y="15"/>
                    </a:moveTo>
                    <a:cubicBezTo>
                      <a:pt x="4" y="21"/>
                      <a:pt x="9" y="25"/>
                      <a:pt x="12" y="24"/>
                    </a:cubicBezTo>
                    <a:cubicBezTo>
                      <a:pt x="15" y="23"/>
                      <a:pt x="15" y="17"/>
                      <a:pt x="13" y="11"/>
                    </a:cubicBezTo>
                    <a:cubicBezTo>
                      <a:pt x="11" y="5"/>
                      <a:pt x="7" y="0"/>
                      <a:pt x="4" y="1"/>
                    </a:cubicBezTo>
                    <a:cubicBezTo>
                      <a:pt x="1" y="3"/>
                      <a:pt x="0" y="9"/>
                      <a:pt x="2" y="15"/>
                    </a:cubicBezTo>
                    <a:close/>
                    <a:moveTo>
                      <a:pt x="4" y="14"/>
                    </a:moveTo>
                    <a:cubicBezTo>
                      <a:pt x="2" y="10"/>
                      <a:pt x="3" y="6"/>
                      <a:pt x="5" y="5"/>
                    </a:cubicBezTo>
                    <a:cubicBezTo>
                      <a:pt x="7" y="5"/>
                      <a:pt x="10" y="7"/>
                      <a:pt x="11" y="12"/>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69" name="Freeform 571"/>
              <p:cNvSpPr>
                <a:spLocks/>
              </p:cNvSpPr>
              <p:nvPr/>
            </p:nvSpPr>
            <p:spPr bwMode="auto">
              <a:xfrm>
                <a:off x="4295" y="2272"/>
                <a:ext cx="5"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70" name="Freeform 572"/>
              <p:cNvSpPr>
                <a:spLocks/>
              </p:cNvSpPr>
              <p:nvPr/>
            </p:nvSpPr>
            <p:spPr bwMode="auto">
              <a:xfrm>
                <a:off x="4295" y="2261"/>
                <a:ext cx="17" cy="33"/>
              </a:xfrm>
              <a:custGeom>
                <a:avLst/>
                <a:gdLst/>
                <a:ahLst/>
                <a:cxnLst>
                  <a:cxn ang="0">
                    <a:pos x="7" y="19"/>
                  </a:cxn>
                  <a:cxn ang="0">
                    <a:pos x="9" y="20"/>
                  </a:cxn>
                  <a:cxn ang="0">
                    <a:pos x="10" y="18"/>
                  </a:cxn>
                  <a:cxn ang="0">
                    <a:pos x="10" y="14"/>
                  </a:cxn>
                  <a:cxn ang="0">
                    <a:pos x="9" y="11"/>
                  </a:cxn>
                  <a:cxn ang="0">
                    <a:pos x="8" y="8"/>
                  </a:cxn>
                  <a:cxn ang="0">
                    <a:pos x="6" y="5"/>
                  </a:cxn>
                  <a:cxn ang="0">
                    <a:pos x="3" y="4"/>
                  </a:cxn>
                  <a:cxn ang="0">
                    <a:pos x="2" y="6"/>
                  </a:cxn>
                  <a:cxn ang="0">
                    <a:pos x="0" y="4"/>
                  </a:cxn>
                  <a:cxn ang="0">
                    <a:pos x="2" y="1"/>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20"/>
                    </a:cubicBezTo>
                    <a:cubicBezTo>
                      <a:pt x="9" y="19"/>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4"/>
                      <a:pt x="3" y="4"/>
                    </a:cubicBezTo>
                    <a:cubicBezTo>
                      <a:pt x="3" y="5"/>
                      <a:pt x="2" y="5"/>
                      <a:pt x="2" y="6"/>
                    </a:cubicBezTo>
                    <a:cubicBezTo>
                      <a:pt x="1" y="6"/>
                      <a:pt x="1" y="5"/>
                      <a:pt x="0" y="4"/>
                    </a:cubicBezTo>
                    <a:cubicBezTo>
                      <a:pt x="0" y="2"/>
                      <a:pt x="1" y="1"/>
                      <a:pt x="2" y="1"/>
                    </a:cubicBezTo>
                    <a:cubicBezTo>
                      <a:pt x="3" y="0"/>
                      <a:pt x="5" y="1"/>
                      <a:pt x="6" y="2"/>
                    </a:cubicBezTo>
                    <a:cubicBezTo>
                      <a:pt x="7" y="3"/>
                      <a:pt x="8" y="4"/>
                      <a:pt x="8" y="5"/>
                    </a:cubicBezTo>
                    <a:cubicBezTo>
                      <a:pt x="9" y="7"/>
                      <a:pt x="10" y="8"/>
                      <a:pt x="11" y="10"/>
                    </a:cubicBezTo>
                    <a:cubicBezTo>
                      <a:pt x="11" y="12"/>
                      <a:pt x="12" y="14"/>
                      <a:pt x="12" y="16"/>
                    </a:cubicBezTo>
                    <a:cubicBezTo>
                      <a:pt x="12" y="17"/>
                      <a:pt x="12" y="19"/>
                      <a:pt x="12" y="20"/>
                    </a:cubicBezTo>
                    <a:cubicBezTo>
                      <a:pt x="12" y="22"/>
                      <a:pt x="11" y="23"/>
                      <a:pt x="10" y="23"/>
                    </a:cubicBezTo>
                    <a:cubicBezTo>
                      <a:pt x="9" y="24"/>
                      <a:pt x="7"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571" name="Freeform 573"/>
              <p:cNvSpPr>
                <a:spLocks noEditPoints="1"/>
              </p:cNvSpPr>
              <p:nvPr/>
            </p:nvSpPr>
            <p:spPr bwMode="auto">
              <a:xfrm>
                <a:off x="4312" y="2314"/>
                <a:ext cx="21" cy="35"/>
              </a:xfrm>
              <a:custGeom>
                <a:avLst/>
                <a:gdLst/>
                <a:ahLst/>
                <a:cxnLst>
                  <a:cxn ang="0">
                    <a:pos x="2" y="15"/>
                  </a:cxn>
                  <a:cxn ang="0">
                    <a:pos x="12" y="24"/>
                  </a:cxn>
                  <a:cxn ang="0">
                    <a:pos x="13" y="11"/>
                  </a:cxn>
                  <a:cxn ang="0">
                    <a:pos x="4" y="1"/>
                  </a:cxn>
                  <a:cxn ang="0">
                    <a:pos x="2" y="15"/>
                  </a:cxn>
                  <a:cxn ang="0">
                    <a:pos x="4" y="14"/>
                  </a:cxn>
                  <a:cxn ang="0">
                    <a:pos x="5" y="5"/>
                  </a:cxn>
                  <a:cxn ang="0">
                    <a:pos x="11" y="12"/>
                  </a:cxn>
                  <a:cxn ang="0">
                    <a:pos x="10" y="20"/>
                  </a:cxn>
                  <a:cxn ang="0">
                    <a:pos x="4" y="14"/>
                  </a:cxn>
                </a:cxnLst>
                <a:rect l="0" t="0" r="r" b="b"/>
                <a:pathLst>
                  <a:path w="15" h="25">
                    <a:moveTo>
                      <a:pt x="2" y="15"/>
                    </a:moveTo>
                    <a:cubicBezTo>
                      <a:pt x="4" y="21"/>
                      <a:pt x="9" y="25"/>
                      <a:pt x="12" y="24"/>
                    </a:cubicBezTo>
                    <a:cubicBezTo>
                      <a:pt x="15" y="23"/>
                      <a:pt x="15" y="17"/>
                      <a:pt x="13" y="11"/>
                    </a:cubicBezTo>
                    <a:cubicBezTo>
                      <a:pt x="11" y="5"/>
                      <a:pt x="7" y="0"/>
                      <a:pt x="4" y="1"/>
                    </a:cubicBezTo>
                    <a:cubicBezTo>
                      <a:pt x="1" y="2"/>
                      <a:pt x="0" y="8"/>
                      <a:pt x="2" y="15"/>
                    </a:cubicBezTo>
                    <a:close/>
                    <a:moveTo>
                      <a:pt x="4" y="14"/>
                    </a:moveTo>
                    <a:cubicBezTo>
                      <a:pt x="3" y="10"/>
                      <a:pt x="3" y="6"/>
                      <a:pt x="5" y="5"/>
                    </a:cubicBezTo>
                    <a:cubicBezTo>
                      <a:pt x="7" y="5"/>
                      <a:pt x="10" y="7"/>
                      <a:pt x="11" y="12"/>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72" name="Freeform 574"/>
              <p:cNvSpPr>
                <a:spLocks/>
              </p:cNvSpPr>
              <p:nvPr/>
            </p:nvSpPr>
            <p:spPr bwMode="auto">
              <a:xfrm>
                <a:off x="4307" y="2308"/>
                <a:ext cx="6"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2" y="1"/>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73" name="Freeform 575"/>
              <p:cNvSpPr>
                <a:spLocks/>
              </p:cNvSpPr>
              <p:nvPr/>
            </p:nvSpPr>
            <p:spPr bwMode="auto">
              <a:xfrm>
                <a:off x="4307" y="2297"/>
                <a:ext cx="17" cy="34"/>
              </a:xfrm>
              <a:custGeom>
                <a:avLst/>
                <a:gdLst/>
                <a:ahLst/>
                <a:cxnLst>
                  <a:cxn ang="0">
                    <a:pos x="7" y="19"/>
                  </a:cxn>
                  <a:cxn ang="0">
                    <a:pos x="9" y="20"/>
                  </a:cxn>
                  <a:cxn ang="0">
                    <a:pos x="10" y="18"/>
                  </a:cxn>
                  <a:cxn ang="0">
                    <a:pos x="10" y="14"/>
                  </a:cxn>
                  <a:cxn ang="0">
                    <a:pos x="9" y="11"/>
                  </a:cxn>
                  <a:cxn ang="0">
                    <a:pos x="8" y="8"/>
                  </a:cxn>
                  <a:cxn ang="0">
                    <a:pos x="6" y="5"/>
                  </a:cxn>
                  <a:cxn ang="0">
                    <a:pos x="4"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20"/>
                    </a:cubicBezTo>
                    <a:cubicBezTo>
                      <a:pt x="9" y="19"/>
                      <a:pt x="10" y="19"/>
                      <a:pt x="10" y="18"/>
                    </a:cubicBezTo>
                    <a:cubicBezTo>
                      <a:pt x="10" y="17"/>
                      <a:pt x="10" y="15"/>
                      <a:pt x="10" y="14"/>
                    </a:cubicBezTo>
                    <a:cubicBezTo>
                      <a:pt x="10" y="13"/>
                      <a:pt x="10" y="12"/>
                      <a:pt x="9" y="11"/>
                    </a:cubicBezTo>
                    <a:cubicBezTo>
                      <a:pt x="9" y="10"/>
                      <a:pt x="8" y="9"/>
                      <a:pt x="8" y="8"/>
                    </a:cubicBezTo>
                    <a:cubicBezTo>
                      <a:pt x="7" y="7"/>
                      <a:pt x="6" y="6"/>
                      <a:pt x="6" y="5"/>
                    </a:cubicBezTo>
                    <a:cubicBezTo>
                      <a:pt x="5" y="5"/>
                      <a:pt x="4" y="4"/>
                      <a:pt x="4" y="4"/>
                    </a:cubicBezTo>
                    <a:cubicBezTo>
                      <a:pt x="3" y="5"/>
                      <a:pt x="3" y="5"/>
                      <a:pt x="2" y="6"/>
                    </a:cubicBezTo>
                    <a:cubicBezTo>
                      <a:pt x="2" y="6"/>
                      <a:pt x="1" y="5"/>
                      <a:pt x="0" y="4"/>
                    </a:cubicBezTo>
                    <a:cubicBezTo>
                      <a:pt x="0" y="2"/>
                      <a:pt x="1" y="1"/>
                      <a:pt x="2" y="0"/>
                    </a:cubicBezTo>
                    <a:cubicBezTo>
                      <a:pt x="3" y="0"/>
                      <a:pt x="5" y="1"/>
                      <a:pt x="6" y="2"/>
                    </a:cubicBezTo>
                    <a:cubicBezTo>
                      <a:pt x="7" y="3"/>
                      <a:pt x="8" y="4"/>
                      <a:pt x="8" y="5"/>
                    </a:cubicBezTo>
                    <a:cubicBezTo>
                      <a:pt x="9" y="7"/>
                      <a:pt x="10" y="8"/>
                      <a:pt x="11" y="10"/>
                    </a:cubicBezTo>
                    <a:cubicBezTo>
                      <a:pt x="12" y="12"/>
                      <a:pt x="12" y="14"/>
                      <a:pt x="12" y="16"/>
                    </a:cubicBezTo>
                    <a:cubicBezTo>
                      <a:pt x="12" y="17"/>
                      <a:pt x="12" y="19"/>
                      <a:pt x="12" y="20"/>
                    </a:cubicBezTo>
                    <a:cubicBezTo>
                      <a:pt x="12" y="22"/>
                      <a:pt x="11" y="23"/>
                      <a:pt x="10" y="23"/>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574" name="Freeform 576"/>
              <p:cNvSpPr>
                <a:spLocks noEditPoints="1"/>
              </p:cNvSpPr>
              <p:nvPr/>
            </p:nvSpPr>
            <p:spPr bwMode="auto">
              <a:xfrm>
                <a:off x="4324" y="2350"/>
                <a:ext cx="21" cy="35"/>
              </a:xfrm>
              <a:custGeom>
                <a:avLst/>
                <a:gdLst/>
                <a:ahLst/>
                <a:cxnLst>
                  <a:cxn ang="0">
                    <a:pos x="2" y="15"/>
                  </a:cxn>
                  <a:cxn ang="0">
                    <a:pos x="12" y="24"/>
                  </a:cxn>
                  <a:cxn ang="0">
                    <a:pos x="13" y="11"/>
                  </a:cxn>
                  <a:cxn ang="0">
                    <a:pos x="4" y="1"/>
                  </a:cxn>
                  <a:cxn ang="0">
                    <a:pos x="2" y="15"/>
                  </a:cxn>
                  <a:cxn ang="0">
                    <a:pos x="4" y="14"/>
                  </a:cxn>
                  <a:cxn ang="0">
                    <a:pos x="5" y="5"/>
                  </a:cxn>
                  <a:cxn ang="0">
                    <a:pos x="11" y="11"/>
                  </a:cxn>
                  <a:cxn ang="0">
                    <a:pos x="10" y="20"/>
                  </a:cxn>
                  <a:cxn ang="0">
                    <a:pos x="4" y="14"/>
                  </a:cxn>
                </a:cxnLst>
                <a:rect l="0" t="0" r="r" b="b"/>
                <a:pathLst>
                  <a:path w="15" h="25">
                    <a:moveTo>
                      <a:pt x="2" y="15"/>
                    </a:moveTo>
                    <a:cubicBezTo>
                      <a:pt x="4" y="21"/>
                      <a:pt x="9" y="25"/>
                      <a:pt x="12" y="24"/>
                    </a:cubicBezTo>
                    <a:cubicBezTo>
                      <a:pt x="15" y="23"/>
                      <a:pt x="15" y="17"/>
                      <a:pt x="13" y="11"/>
                    </a:cubicBezTo>
                    <a:cubicBezTo>
                      <a:pt x="11" y="4"/>
                      <a:pt x="7" y="0"/>
                      <a:pt x="4" y="1"/>
                    </a:cubicBezTo>
                    <a:cubicBezTo>
                      <a:pt x="1" y="2"/>
                      <a:pt x="0" y="8"/>
                      <a:pt x="2" y="15"/>
                    </a:cubicBezTo>
                    <a:close/>
                    <a:moveTo>
                      <a:pt x="4" y="14"/>
                    </a:moveTo>
                    <a:cubicBezTo>
                      <a:pt x="3" y="10"/>
                      <a:pt x="3" y="6"/>
                      <a:pt x="5" y="5"/>
                    </a:cubicBezTo>
                    <a:cubicBezTo>
                      <a:pt x="7" y="4"/>
                      <a:pt x="10" y="7"/>
                      <a:pt x="11" y="11"/>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75" name="Freeform 577"/>
              <p:cNvSpPr>
                <a:spLocks/>
              </p:cNvSpPr>
              <p:nvPr/>
            </p:nvSpPr>
            <p:spPr bwMode="auto">
              <a:xfrm>
                <a:off x="4320" y="2345"/>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2" y="1"/>
                      <a:pt x="2" y="2"/>
                    </a:cubicBezTo>
                    <a:cubicBezTo>
                      <a:pt x="2" y="3"/>
                      <a:pt x="3" y="4"/>
                      <a:pt x="3" y="5"/>
                    </a:cubicBezTo>
                    <a:cubicBezTo>
                      <a:pt x="3" y="6"/>
                      <a:pt x="4" y="7"/>
                      <a:pt x="4" y="8"/>
                    </a:cubicBezTo>
                    <a:cubicBezTo>
                      <a:pt x="4" y="9"/>
                      <a:pt x="4" y="10"/>
                      <a:pt x="4" y="11"/>
                    </a:cubicBezTo>
                    <a:cubicBezTo>
                      <a:pt x="3" y="9"/>
                      <a:pt x="2" y="7"/>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76" name="Freeform 578"/>
              <p:cNvSpPr>
                <a:spLocks/>
              </p:cNvSpPr>
              <p:nvPr/>
            </p:nvSpPr>
            <p:spPr bwMode="auto">
              <a:xfrm>
                <a:off x="4320" y="2334"/>
                <a:ext cx="17" cy="33"/>
              </a:xfrm>
              <a:custGeom>
                <a:avLst/>
                <a:gdLst/>
                <a:ahLst/>
                <a:cxnLst>
                  <a:cxn ang="0">
                    <a:pos x="7" y="19"/>
                  </a:cxn>
                  <a:cxn ang="0">
                    <a:pos x="9" y="19"/>
                  </a:cxn>
                  <a:cxn ang="0">
                    <a:pos x="10" y="17"/>
                  </a:cxn>
                  <a:cxn ang="0">
                    <a:pos x="10" y="14"/>
                  </a:cxn>
                  <a:cxn ang="0">
                    <a:pos x="9" y="11"/>
                  </a:cxn>
                  <a:cxn ang="0">
                    <a:pos x="8" y="8"/>
                  </a:cxn>
                  <a:cxn ang="0">
                    <a:pos x="6" y="5"/>
                  </a:cxn>
                  <a:cxn ang="0">
                    <a:pos x="4"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19"/>
                    </a:cubicBezTo>
                    <a:cubicBezTo>
                      <a:pt x="9" y="19"/>
                      <a:pt x="10" y="18"/>
                      <a:pt x="10" y="17"/>
                    </a:cubicBezTo>
                    <a:cubicBezTo>
                      <a:pt x="10" y="16"/>
                      <a:pt x="10" y="15"/>
                      <a:pt x="10" y="14"/>
                    </a:cubicBezTo>
                    <a:cubicBezTo>
                      <a:pt x="10" y="13"/>
                      <a:pt x="10" y="12"/>
                      <a:pt x="9" y="11"/>
                    </a:cubicBezTo>
                    <a:cubicBezTo>
                      <a:pt x="9" y="10"/>
                      <a:pt x="8" y="9"/>
                      <a:pt x="8" y="8"/>
                    </a:cubicBezTo>
                    <a:cubicBezTo>
                      <a:pt x="7" y="6"/>
                      <a:pt x="6" y="6"/>
                      <a:pt x="6" y="5"/>
                    </a:cubicBezTo>
                    <a:cubicBezTo>
                      <a:pt x="5" y="4"/>
                      <a:pt x="4" y="4"/>
                      <a:pt x="4" y="4"/>
                    </a:cubicBezTo>
                    <a:cubicBezTo>
                      <a:pt x="3" y="4"/>
                      <a:pt x="3" y="5"/>
                      <a:pt x="2" y="6"/>
                    </a:cubicBezTo>
                    <a:cubicBezTo>
                      <a:pt x="2" y="6"/>
                      <a:pt x="1" y="5"/>
                      <a:pt x="0" y="4"/>
                    </a:cubicBezTo>
                    <a:cubicBezTo>
                      <a:pt x="0" y="2"/>
                      <a:pt x="1" y="1"/>
                      <a:pt x="2" y="0"/>
                    </a:cubicBezTo>
                    <a:cubicBezTo>
                      <a:pt x="3" y="0"/>
                      <a:pt x="5" y="1"/>
                      <a:pt x="6" y="2"/>
                    </a:cubicBezTo>
                    <a:cubicBezTo>
                      <a:pt x="7" y="3"/>
                      <a:pt x="8" y="4"/>
                      <a:pt x="8" y="5"/>
                    </a:cubicBezTo>
                    <a:cubicBezTo>
                      <a:pt x="9" y="6"/>
                      <a:pt x="10" y="8"/>
                      <a:pt x="11" y="10"/>
                    </a:cubicBezTo>
                    <a:cubicBezTo>
                      <a:pt x="12" y="12"/>
                      <a:pt x="12" y="14"/>
                      <a:pt x="12" y="16"/>
                    </a:cubicBezTo>
                    <a:cubicBezTo>
                      <a:pt x="12" y="17"/>
                      <a:pt x="12" y="18"/>
                      <a:pt x="12" y="20"/>
                    </a:cubicBezTo>
                    <a:cubicBezTo>
                      <a:pt x="12" y="21"/>
                      <a:pt x="11" y="23"/>
                      <a:pt x="10" y="23"/>
                    </a:cubicBezTo>
                    <a:cubicBezTo>
                      <a:pt x="9" y="24"/>
                      <a:pt x="8" y="23"/>
                      <a:pt x="6" y="22"/>
                    </a:cubicBezTo>
                    <a:cubicBezTo>
                      <a:pt x="6" y="20"/>
                      <a:pt x="6" y="19"/>
                      <a:pt x="7" y="19"/>
                    </a:cubicBezTo>
                    <a:close/>
                  </a:path>
                </a:pathLst>
              </a:custGeom>
              <a:solidFill>
                <a:srgbClr val="808080"/>
              </a:solidFill>
              <a:ln w="9525">
                <a:noFill/>
                <a:round/>
                <a:headEnd/>
                <a:tailEnd/>
              </a:ln>
            </p:spPr>
            <p:txBody>
              <a:bodyPr/>
              <a:lstStyle/>
              <a:p>
                <a:endParaRPr lang="de-DE" dirty="0"/>
              </a:p>
            </p:txBody>
          </p:sp>
          <p:sp>
            <p:nvSpPr>
              <p:cNvPr id="577" name="Freeform 579"/>
              <p:cNvSpPr>
                <a:spLocks noEditPoints="1"/>
              </p:cNvSpPr>
              <p:nvPr/>
            </p:nvSpPr>
            <p:spPr bwMode="auto">
              <a:xfrm>
                <a:off x="4337" y="2387"/>
                <a:ext cx="22" cy="35"/>
              </a:xfrm>
              <a:custGeom>
                <a:avLst/>
                <a:gdLst/>
                <a:ahLst/>
                <a:cxnLst>
                  <a:cxn ang="0">
                    <a:pos x="2" y="15"/>
                  </a:cxn>
                  <a:cxn ang="0">
                    <a:pos x="12" y="24"/>
                  </a:cxn>
                  <a:cxn ang="0">
                    <a:pos x="13" y="11"/>
                  </a:cxn>
                  <a:cxn ang="0">
                    <a:pos x="4" y="1"/>
                  </a:cxn>
                  <a:cxn ang="0">
                    <a:pos x="2" y="15"/>
                  </a:cxn>
                  <a:cxn ang="0">
                    <a:pos x="4" y="14"/>
                  </a:cxn>
                  <a:cxn ang="0">
                    <a:pos x="5" y="5"/>
                  </a:cxn>
                  <a:cxn ang="0">
                    <a:pos x="11" y="11"/>
                  </a:cxn>
                  <a:cxn ang="0">
                    <a:pos x="10" y="20"/>
                  </a:cxn>
                  <a:cxn ang="0">
                    <a:pos x="4" y="14"/>
                  </a:cxn>
                </a:cxnLst>
                <a:rect l="0" t="0" r="r" b="b"/>
                <a:pathLst>
                  <a:path w="16" h="25">
                    <a:moveTo>
                      <a:pt x="2" y="15"/>
                    </a:moveTo>
                    <a:cubicBezTo>
                      <a:pt x="4" y="21"/>
                      <a:pt x="9" y="25"/>
                      <a:pt x="12" y="24"/>
                    </a:cubicBezTo>
                    <a:cubicBezTo>
                      <a:pt x="15" y="23"/>
                      <a:pt x="16" y="17"/>
                      <a:pt x="13" y="11"/>
                    </a:cubicBezTo>
                    <a:cubicBezTo>
                      <a:pt x="11" y="4"/>
                      <a:pt x="7" y="0"/>
                      <a:pt x="4" y="1"/>
                    </a:cubicBezTo>
                    <a:cubicBezTo>
                      <a:pt x="1" y="2"/>
                      <a:pt x="0" y="8"/>
                      <a:pt x="2" y="15"/>
                    </a:cubicBezTo>
                    <a:close/>
                    <a:moveTo>
                      <a:pt x="4" y="14"/>
                    </a:moveTo>
                    <a:cubicBezTo>
                      <a:pt x="3" y="10"/>
                      <a:pt x="3" y="6"/>
                      <a:pt x="5" y="5"/>
                    </a:cubicBezTo>
                    <a:cubicBezTo>
                      <a:pt x="7" y="4"/>
                      <a:pt x="10" y="7"/>
                      <a:pt x="11" y="11"/>
                    </a:cubicBezTo>
                    <a:cubicBezTo>
                      <a:pt x="13" y="15"/>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578" name="Freeform 580"/>
              <p:cNvSpPr>
                <a:spLocks/>
              </p:cNvSpPr>
              <p:nvPr/>
            </p:nvSpPr>
            <p:spPr bwMode="auto">
              <a:xfrm>
                <a:off x="4333" y="2381"/>
                <a:ext cx="5" cy="14"/>
              </a:xfrm>
              <a:custGeom>
                <a:avLst/>
                <a:gdLst/>
                <a:ahLst/>
                <a:cxnLst>
                  <a:cxn ang="0">
                    <a:pos x="0" y="0"/>
                  </a:cxn>
                  <a:cxn ang="0">
                    <a:pos x="2" y="2"/>
                  </a:cxn>
                  <a:cxn ang="0">
                    <a:pos x="3" y="5"/>
                  </a:cxn>
                  <a:cxn ang="0">
                    <a:pos x="4" y="8"/>
                  </a:cxn>
                  <a:cxn ang="0">
                    <a:pos x="4" y="10"/>
                  </a:cxn>
                  <a:cxn ang="0">
                    <a:pos x="2" y="5"/>
                  </a:cxn>
                  <a:cxn ang="0">
                    <a:pos x="0" y="0"/>
                  </a:cxn>
                </a:cxnLst>
                <a:rect l="0" t="0" r="r" b="b"/>
                <a:pathLst>
                  <a:path w="4" h="10">
                    <a:moveTo>
                      <a:pt x="0" y="0"/>
                    </a:moveTo>
                    <a:cubicBezTo>
                      <a:pt x="1" y="1"/>
                      <a:pt x="2" y="1"/>
                      <a:pt x="2" y="2"/>
                    </a:cubicBezTo>
                    <a:cubicBezTo>
                      <a:pt x="2" y="3"/>
                      <a:pt x="3" y="4"/>
                      <a:pt x="3" y="5"/>
                    </a:cubicBezTo>
                    <a:cubicBezTo>
                      <a:pt x="4" y="6"/>
                      <a:pt x="4" y="7"/>
                      <a:pt x="4" y="8"/>
                    </a:cubicBezTo>
                    <a:cubicBezTo>
                      <a:pt x="4" y="9"/>
                      <a:pt x="4" y="9"/>
                      <a:pt x="4" y="10"/>
                    </a:cubicBezTo>
                    <a:cubicBezTo>
                      <a:pt x="3" y="9"/>
                      <a:pt x="2" y="7"/>
                      <a:pt x="2" y="5"/>
                    </a:cubicBezTo>
                    <a:cubicBezTo>
                      <a:pt x="1" y="3"/>
                      <a:pt x="0" y="2"/>
                      <a:pt x="0" y="0"/>
                    </a:cubicBezTo>
                    <a:close/>
                  </a:path>
                </a:pathLst>
              </a:custGeom>
              <a:solidFill>
                <a:srgbClr val="808080"/>
              </a:solidFill>
              <a:ln w="9525">
                <a:noFill/>
                <a:round/>
                <a:headEnd/>
                <a:tailEnd/>
              </a:ln>
            </p:spPr>
            <p:txBody>
              <a:bodyPr/>
              <a:lstStyle/>
              <a:p>
                <a:endParaRPr lang="de-DE" dirty="0"/>
              </a:p>
            </p:txBody>
          </p:sp>
          <p:sp>
            <p:nvSpPr>
              <p:cNvPr id="579" name="Freeform 581"/>
              <p:cNvSpPr>
                <a:spLocks/>
              </p:cNvSpPr>
              <p:nvPr/>
            </p:nvSpPr>
            <p:spPr bwMode="auto">
              <a:xfrm>
                <a:off x="4333" y="2370"/>
                <a:ext cx="16" cy="34"/>
              </a:xfrm>
              <a:custGeom>
                <a:avLst/>
                <a:gdLst/>
                <a:ahLst/>
                <a:cxnLst>
                  <a:cxn ang="0">
                    <a:pos x="7" y="18"/>
                  </a:cxn>
                  <a:cxn ang="0">
                    <a:pos x="9" y="19"/>
                  </a:cxn>
                  <a:cxn ang="0">
                    <a:pos x="10" y="17"/>
                  </a:cxn>
                  <a:cxn ang="0">
                    <a:pos x="10" y="14"/>
                  </a:cxn>
                  <a:cxn ang="0">
                    <a:pos x="9" y="11"/>
                  </a:cxn>
                  <a:cxn ang="0">
                    <a:pos x="8" y="8"/>
                  </a:cxn>
                  <a:cxn ang="0">
                    <a:pos x="6" y="5"/>
                  </a:cxn>
                  <a:cxn ang="0">
                    <a:pos x="4" y="4"/>
                  </a:cxn>
                  <a:cxn ang="0">
                    <a:pos x="2" y="6"/>
                  </a:cxn>
                  <a:cxn ang="0">
                    <a:pos x="0" y="4"/>
                  </a:cxn>
                  <a:cxn ang="0">
                    <a:pos x="2" y="0"/>
                  </a:cxn>
                  <a:cxn ang="0">
                    <a:pos x="6" y="2"/>
                  </a:cxn>
                  <a:cxn ang="0">
                    <a:pos x="8" y="5"/>
                  </a:cxn>
                  <a:cxn ang="0">
                    <a:pos x="11" y="10"/>
                  </a:cxn>
                  <a:cxn ang="0">
                    <a:pos x="12" y="16"/>
                  </a:cxn>
                  <a:cxn ang="0">
                    <a:pos x="12" y="19"/>
                  </a:cxn>
                  <a:cxn ang="0">
                    <a:pos x="10" y="23"/>
                  </a:cxn>
                  <a:cxn ang="0">
                    <a:pos x="6" y="21"/>
                  </a:cxn>
                  <a:cxn ang="0">
                    <a:pos x="7" y="18"/>
                  </a:cxn>
                </a:cxnLst>
                <a:rect l="0" t="0" r="r" b="b"/>
                <a:pathLst>
                  <a:path w="12" h="24">
                    <a:moveTo>
                      <a:pt x="7" y="18"/>
                    </a:moveTo>
                    <a:cubicBezTo>
                      <a:pt x="7" y="19"/>
                      <a:pt x="8" y="19"/>
                      <a:pt x="9" y="19"/>
                    </a:cubicBezTo>
                    <a:cubicBezTo>
                      <a:pt x="10" y="19"/>
                      <a:pt x="10" y="18"/>
                      <a:pt x="10" y="17"/>
                    </a:cubicBezTo>
                    <a:cubicBezTo>
                      <a:pt x="10" y="16"/>
                      <a:pt x="10" y="15"/>
                      <a:pt x="10" y="14"/>
                    </a:cubicBezTo>
                    <a:cubicBezTo>
                      <a:pt x="10" y="13"/>
                      <a:pt x="10" y="12"/>
                      <a:pt x="9" y="11"/>
                    </a:cubicBezTo>
                    <a:cubicBezTo>
                      <a:pt x="9" y="9"/>
                      <a:pt x="8" y="8"/>
                      <a:pt x="8" y="8"/>
                    </a:cubicBezTo>
                    <a:cubicBezTo>
                      <a:pt x="7" y="6"/>
                      <a:pt x="6" y="5"/>
                      <a:pt x="6" y="5"/>
                    </a:cubicBezTo>
                    <a:cubicBezTo>
                      <a:pt x="5" y="4"/>
                      <a:pt x="4" y="4"/>
                      <a:pt x="4" y="4"/>
                    </a:cubicBezTo>
                    <a:cubicBezTo>
                      <a:pt x="3" y="4"/>
                      <a:pt x="3" y="5"/>
                      <a:pt x="2" y="6"/>
                    </a:cubicBezTo>
                    <a:cubicBezTo>
                      <a:pt x="2" y="6"/>
                      <a:pt x="1" y="5"/>
                      <a:pt x="0" y="4"/>
                    </a:cubicBezTo>
                    <a:cubicBezTo>
                      <a:pt x="0" y="2"/>
                      <a:pt x="1" y="1"/>
                      <a:pt x="2" y="0"/>
                    </a:cubicBezTo>
                    <a:cubicBezTo>
                      <a:pt x="3" y="0"/>
                      <a:pt x="5" y="0"/>
                      <a:pt x="6" y="2"/>
                    </a:cubicBezTo>
                    <a:cubicBezTo>
                      <a:pt x="7" y="3"/>
                      <a:pt x="8" y="4"/>
                      <a:pt x="8" y="5"/>
                    </a:cubicBezTo>
                    <a:cubicBezTo>
                      <a:pt x="9" y="6"/>
                      <a:pt x="10" y="8"/>
                      <a:pt x="11" y="10"/>
                    </a:cubicBezTo>
                    <a:cubicBezTo>
                      <a:pt x="12" y="12"/>
                      <a:pt x="12" y="14"/>
                      <a:pt x="12" y="16"/>
                    </a:cubicBezTo>
                    <a:cubicBezTo>
                      <a:pt x="12" y="17"/>
                      <a:pt x="12" y="18"/>
                      <a:pt x="12" y="19"/>
                    </a:cubicBezTo>
                    <a:cubicBezTo>
                      <a:pt x="12" y="21"/>
                      <a:pt x="11" y="23"/>
                      <a:pt x="10" y="23"/>
                    </a:cubicBezTo>
                    <a:cubicBezTo>
                      <a:pt x="9" y="24"/>
                      <a:pt x="8"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580" name="Freeform 582"/>
              <p:cNvSpPr>
                <a:spLocks noEditPoints="1"/>
              </p:cNvSpPr>
              <p:nvPr/>
            </p:nvSpPr>
            <p:spPr bwMode="auto">
              <a:xfrm>
                <a:off x="4349" y="2423"/>
                <a:ext cx="23"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6" h="25">
                    <a:moveTo>
                      <a:pt x="2" y="14"/>
                    </a:moveTo>
                    <a:cubicBezTo>
                      <a:pt x="4" y="21"/>
                      <a:pt x="9" y="25"/>
                      <a:pt x="12" y="24"/>
                    </a:cubicBezTo>
                    <a:cubicBezTo>
                      <a:pt x="15" y="23"/>
                      <a:pt x="16" y="17"/>
                      <a:pt x="13" y="10"/>
                    </a:cubicBezTo>
                    <a:cubicBezTo>
                      <a:pt x="11" y="4"/>
                      <a:pt x="7" y="0"/>
                      <a:pt x="4" y="1"/>
                    </a:cubicBezTo>
                    <a:cubicBezTo>
                      <a:pt x="1" y="2"/>
                      <a:pt x="0" y="8"/>
                      <a:pt x="2" y="14"/>
                    </a:cubicBezTo>
                    <a:close/>
                    <a:moveTo>
                      <a:pt x="4" y="14"/>
                    </a:moveTo>
                    <a:cubicBezTo>
                      <a:pt x="3" y="10"/>
                      <a:pt x="3" y="6"/>
                      <a:pt x="5" y="5"/>
                    </a:cubicBezTo>
                    <a:cubicBezTo>
                      <a:pt x="7" y="4"/>
                      <a:pt x="10" y="7"/>
                      <a:pt x="11" y="11"/>
                    </a:cubicBezTo>
                    <a:cubicBezTo>
                      <a:pt x="13" y="15"/>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581" name="Freeform 583"/>
              <p:cNvSpPr>
                <a:spLocks/>
              </p:cNvSpPr>
              <p:nvPr/>
            </p:nvSpPr>
            <p:spPr bwMode="auto">
              <a:xfrm>
                <a:off x="4345" y="2418"/>
                <a:ext cx="6" cy="14"/>
              </a:xfrm>
              <a:custGeom>
                <a:avLst/>
                <a:gdLst/>
                <a:ahLst/>
                <a:cxnLst>
                  <a:cxn ang="0">
                    <a:pos x="0" y="0"/>
                  </a:cxn>
                  <a:cxn ang="0">
                    <a:pos x="2" y="1"/>
                  </a:cxn>
                  <a:cxn ang="0">
                    <a:pos x="3" y="5"/>
                  </a:cxn>
                  <a:cxn ang="0">
                    <a:pos x="4" y="8"/>
                  </a:cxn>
                  <a:cxn ang="0">
                    <a:pos x="4" y="10"/>
                  </a:cxn>
                  <a:cxn ang="0">
                    <a:pos x="2" y="5"/>
                  </a:cxn>
                  <a:cxn ang="0">
                    <a:pos x="0" y="0"/>
                  </a:cxn>
                </a:cxnLst>
                <a:rect l="0" t="0" r="r" b="b"/>
                <a:pathLst>
                  <a:path w="4" h="10">
                    <a:moveTo>
                      <a:pt x="0" y="0"/>
                    </a:moveTo>
                    <a:cubicBezTo>
                      <a:pt x="1" y="0"/>
                      <a:pt x="2" y="1"/>
                      <a:pt x="2" y="1"/>
                    </a:cubicBezTo>
                    <a:cubicBezTo>
                      <a:pt x="2" y="2"/>
                      <a:pt x="3" y="4"/>
                      <a:pt x="3" y="5"/>
                    </a:cubicBezTo>
                    <a:cubicBezTo>
                      <a:pt x="4" y="6"/>
                      <a:pt x="4" y="7"/>
                      <a:pt x="4" y="8"/>
                    </a:cubicBezTo>
                    <a:cubicBezTo>
                      <a:pt x="4" y="8"/>
                      <a:pt x="4" y="9"/>
                      <a:pt x="4" y="10"/>
                    </a:cubicBezTo>
                    <a:cubicBezTo>
                      <a:pt x="3" y="9"/>
                      <a:pt x="2" y="7"/>
                      <a:pt x="2"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582" name="Freeform 584"/>
              <p:cNvSpPr>
                <a:spLocks/>
              </p:cNvSpPr>
              <p:nvPr/>
            </p:nvSpPr>
            <p:spPr bwMode="auto">
              <a:xfrm>
                <a:off x="4345" y="2406"/>
                <a:ext cx="17" cy="33"/>
              </a:xfrm>
              <a:custGeom>
                <a:avLst/>
                <a:gdLst/>
                <a:ahLst/>
                <a:cxnLst>
                  <a:cxn ang="0">
                    <a:pos x="7" y="18"/>
                  </a:cxn>
                  <a:cxn ang="0">
                    <a:pos x="9" y="19"/>
                  </a:cxn>
                  <a:cxn ang="0">
                    <a:pos x="10" y="17"/>
                  </a:cxn>
                  <a:cxn ang="0">
                    <a:pos x="10" y="14"/>
                  </a:cxn>
                  <a:cxn ang="0">
                    <a:pos x="9" y="10"/>
                  </a:cxn>
                  <a:cxn ang="0">
                    <a:pos x="8" y="7"/>
                  </a:cxn>
                  <a:cxn ang="0">
                    <a:pos x="6" y="5"/>
                  </a:cxn>
                  <a:cxn ang="0">
                    <a:pos x="4"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7" y="18"/>
                  </a:cxn>
                </a:cxnLst>
                <a:rect l="0" t="0" r="r" b="b"/>
                <a:pathLst>
                  <a:path w="12" h="23">
                    <a:moveTo>
                      <a:pt x="7" y="18"/>
                    </a:moveTo>
                    <a:cubicBezTo>
                      <a:pt x="7" y="19"/>
                      <a:pt x="8" y="19"/>
                      <a:pt x="9" y="19"/>
                    </a:cubicBezTo>
                    <a:cubicBezTo>
                      <a:pt x="9" y="19"/>
                      <a:pt x="10" y="18"/>
                      <a:pt x="10" y="17"/>
                    </a:cubicBezTo>
                    <a:cubicBezTo>
                      <a:pt x="10" y="16"/>
                      <a:pt x="10" y="15"/>
                      <a:pt x="10" y="14"/>
                    </a:cubicBezTo>
                    <a:cubicBezTo>
                      <a:pt x="10" y="13"/>
                      <a:pt x="10" y="12"/>
                      <a:pt x="9" y="10"/>
                    </a:cubicBezTo>
                    <a:cubicBezTo>
                      <a:pt x="9" y="9"/>
                      <a:pt x="8" y="8"/>
                      <a:pt x="8" y="7"/>
                    </a:cubicBezTo>
                    <a:cubicBezTo>
                      <a:pt x="7" y="6"/>
                      <a:pt x="6" y="5"/>
                      <a:pt x="6" y="5"/>
                    </a:cubicBezTo>
                    <a:cubicBezTo>
                      <a:pt x="5" y="4"/>
                      <a:pt x="4" y="4"/>
                      <a:pt x="4" y="4"/>
                    </a:cubicBezTo>
                    <a:cubicBezTo>
                      <a:pt x="3" y="4"/>
                      <a:pt x="3" y="5"/>
                      <a:pt x="2" y="6"/>
                    </a:cubicBezTo>
                    <a:cubicBezTo>
                      <a:pt x="2" y="6"/>
                      <a:pt x="1" y="5"/>
                      <a:pt x="0" y="4"/>
                    </a:cubicBezTo>
                    <a:cubicBezTo>
                      <a:pt x="0" y="2"/>
                      <a:pt x="1" y="0"/>
                      <a:pt x="2" y="0"/>
                    </a:cubicBezTo>
                    <a:cubicBezTo>
                      <a:pt x="3" y="0"/>
                      <a:pt x="5" y="0"/>
                      <a:pt x="6" y="2"/>
                    </a:cubicBezTo>
                    <a:cubicBezTo>
                      <a:pt x="7" y="2"/>
                      <a:pt x="8" y="3"/>
                      <a:pt x="8" y="5"/>
                    </a:cubicBezTo>
                    <a:cubicBezTo>
                      <a:pt x="9" y="6"/>
                      <a:pt x="10" y="8"/>
                      <a:pt x="11" y="10"/>
                    </a:cubicBezTo>
                    <a:cubicBezTo>
                      <a:pt x="12" y="12"/>
                      <a:pt x="12" y="14"/>
                      <a:pt x="12" y="15"/>
                    </a:cubicBezTo>
                    <a:cubicBezTo>
                      <a:pt x="12" y="17"/>
                      <a:pt x="12" y="18"/>
                      <a:pt x="12" y="19"/>
                    </a:cubicBezTo>
                    <a:cubicBezTo>
                      <a:pt x="12" y="21"/>
                      <a:pt x="11" y="23"/>
                      <a:pt x="10" y="23"/>
                    </a:cubicBezTo>
                    <a:cubicBezTo>
                      <a:pt x="9" y="23"/>
                      <a:pt x="8"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583" name="Freeform 585"/>
              <p:cNvSpPr>
                <a:spLocks noEditPoints="1"/>
              </p:cNvSpPr>
              <p:nvPr/>
            </p:nvSpPr>
            <p:spPr bwMode="auto">
              <a:xfrm>
                <a:off x="4362" y="2460"/>
                <a:ext cx="22"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6" h="25">
                    <a:moveTo>
                      <a:pt x="2" y="14"/>
                    </a:moveTo>
                    <a:cubicBezTo>
                      <a:pt x="4" y="21"/>
                      <a:pt x="9" y="25"/>
                      <a:pt x="12" y="24"/>
                    </a:cubicBezTo>
                    <a:cubicBezTo>
                      <a:pt x="15" y="23"/>
                      <a:pt x="16" y="17"/>
                      <a:pt x="13" y="10"/>
                    </a:cubicBezTo>
                    <a:cubicBezTo>
                      <a:pt x="11" y="4"/>
                      <a:pt x="7" y="0"/>
                      <a:pt x="4" y="1"/>
                    </a:cubicBezTo>
                    <a:cubicBezTo>
                      <a:pt x="1" y="2"/>
                      <a:pt x="0" y="8"/>
                      <a:pt x="2" y="14"/>
                    </a:cubicBezTo>
                    <a:close/>
                    <a:moveTo>
                      <a:pt x="4" y="14"/>
                    </a:moveTo>
                    <a:cubicBezTo>
                      <a:pt x="3" y="9"/>
                      <a:pt x="3" y="6"/>
                      <a:pt x="5" y="5"/>
                    </a:cubicBezTo>
                    <a:cubicBezTo>
                      <a:pt x="7" y="4"/>
                      <a:pt x="10" y="7"/>
                      <a:pt x="11" y="11"/>
                    </a:cubicBezTo>
                    <a:cubicBezTo>
                      <a:pt x="13" y="15"/>
                      <a:pt x="13"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584" name="Freeform 586"/>
              <p:cNvSpPr>
                <a:spLocks/>
              </p:cNvSpPr>
              <p:nvPr/>
            </p:nvSpPr>
            <p:spPr bwMode="auto">
              <a:xfrm>
                <a:off x="4358" y="2454"/>
                <a:ext cx="7" cy="14"/>
              </a:xfrm>
              <a:custGeom>
                <a:avLst/>
                <a:gdLst/>
                <a:ahLst/>
                <a:cxnLst>
                  <a:cxn ang="0">
                    <a:pos x="0" y="0"/>
                  </a:cxn>
                  <a:cxn ang="0">
                    <a:pos x="2" y="1"/>
                  </a:cxn>
                  <a:cxn ang="0">
                    <a:pos x="3" y="5"/>
                  </a:cxn>
                  <a:cxn ang="0">
                    <a:pos x="5" y="8"/>
                  </a:cxn>
                  <a:cxn ang="0">
                    <a:pos x="4" y="10"/>
                  </a:cxn>
                  <a:cxn ang="0">
                    <a:pos x="2" y="5"/>
                  </a:cxn>
                  <a:cxn ang="0">
                    <a:pos x="0" y="0"/>
                  </a:cxn>
                </a:cxnLst>
                <a:rect l="0" t="0" r="r" b="b"/>
                <a:pathLst>
                  <a:path w="5" h="10">
                    <a:moveTo>
                      <a:pt x="0" y="0"/>
                    </a:moveTo>
                    <a:cubicBezTo>
                      <a:pt x="1" y="0"/>
                      <a:pt x="2" y="1"/>
                      <a:pt x="2" y="1"/>
                    </a:cubicBezTo>
                    <a:cubicBezTo>
                      <a:pt x="3" y="2"/>
                      <a:pt x="3" y="3"/>
                      <a:pt x="3" y="5"/>
                    </a:cubicBezTo>
                    <a:cubicBezTo>
                      <a:pt x="4" y="6"/>
                      <a:pt x="4" y="7"/>
                      <a:pt x="5" y="8"/>
                    </a:cubicBezTo>
                    <a:cubicBezTo>
                      <a:pt x="4" y="8"/>
                      <a:pt x="4" y="9"/>
                      <a:pt x="4" y="10"/>
                    </a:cubicBezTo>
                    <a:cubicBezTo>
                      <a:pt x="3" y="9"/>
                      <a:pt x="2" y="7"/>
                      <a:pt x="2"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585" name="Freeform 587"/>
              <p:cNvSpPr>
                <a:spLocks/>
              </p:cNvSpPr>
              <p:nvPr/>
            </p:nvSpPr>
            <p:spPr bwMode="auto">
              <a:xfrm>
                <a:off x="4358" y="2443"/>
                <a:ext cx="18" cy="32"/>
              </a:xfrm>
              <a:custGeom>
                <a:avLst/>
                <a:gdLst/>
                <a:ahLst/>
                <a:cxnLst>
                  <a:cxn ang="0">
                    <a:pos x="7" y="18"/>
                  </a:cxn>
                  <a:cxn ang="0">
                    <a:pos x="9" y="19"/>
                  </a:cxn>
                  <a:cxn ang="0">
                    <a:pos x="10" y="17"/>
                  </a:cxn>
                  <a:cxn ang="0">
                    <a:pos x="10" y="14"/>
                  </a:cxn>
                  <a:cxn ang="0">
                    <a:pos x="9" y="10"/>
                  </a:cxn>
                  <a:cxn ang="0">
                    <a:pos x="8" y="7"/>
                  </a:cxn>
                  <a:cxn ang="0">
                    <a:pos x="6" y="5"/>
                  </a:cxn>
                  <a:cxn ang="0">
                    <a:pos x="4" y="4"/>
                  </a:cxn>
                  <a:cxn ang="0">
                    <a:pos x="2" y="6"/>
                  </a:cxn>
                  <a:cxn ang="0">
                    <a:pos x="0" y="4"/>
                  </a:cxn>
                  <a:cxn ang="0">
                    <a:pos x="2" y="0"/>
                  </a:cxn>
                  <a:cxn ang="0">
                    <a:pos x="6" y="2"/>
                  </a:cxn>
                  <a:cxn ang="0">
                    <a:pos x="9" y="5"/>
                  </a:cxn>
                  <a:cxn ang="0">
                    <a:pos x="11" y="10"/>
                  </a:cxn>
                  <a:cxn ang="0">
                    <a:pos x="12" y="15"/>
                  </a:cxn>
                  <a:cxn ang="0">
                    <a:pos x="12" y="19"/>
                  </a:cxn>
                  <a:cxn ang="0">
                    <a:pos x="10" y="23"/>
                  </a:cxn>
                  <a:cxn ang="0">
                    <a:pos x="6" y="21"/>
                  </a:cxn>
                  <a:cxn ang="0">
                    <a:pos x="7" y="18"/>
                  </a:cxn>
                </a:cxnLst>
                <a:rect l="0" t="0" r="r" b="b"/>
                <a:pathLst>
                  <a:path w="13" h="23">
                    <a:moveTo>
                      <a:pt x="7" y="18"/>
                    </a:moveTo>
                    <a:cubicBezTo>
                      <a:pt x="8" y="19"/>
                      <a:pt x="8" y="19"/>
                      <a:pt x="9" y="19"/>
                    </a:cubicBezTo>
                    <a:cubicBezTo>
                      <a:pt x="10" y="19"/>
                      <a:pt x="10" y="18"/>
                      <a:pt x="10" y="17"/>
                    </a:cubicBezTo>
                    <a:cubicBezTo>
                      <a:pt x="10" y="16"/>
                      <a:pt x="10" y="15"/>
                      <a:pt x="10" y="14"/>
                    </a:cubicBezTo>
                    <a:cubicBezTo>
                      <a:pt x="10" y="13"/>
                      <a:pt x="10" y="11"/>
                      <a:pt x="9" y="10"/>
                    </a:cubicBezTo>
                    <a:cubicBezTo>
                      <a:pt x="9" y="9"/>
                      <a:pt x="9" y="8"/>
                      <a:pt x="8" y="7"/>
                    </a:cubicBezTo>
                    <a:cubicBezTo>
                      <a:pt x="7" y="6"/>
                      <a:pt x="7" y="5"/>
                      <a:pt x="6" y="5"/>
                    </a:cubicBezTo>
                    <a:cubicBezTo>
                      <a:pt x="5" y="4"/>
                      <a:pt x="4" y="4"/>
                      <a:pt x="4" y="4"/>
                    </a:cubicBezTo>
                    <a:cubicBezTo>
                      <a:pt x="3" y="4"/>
                      <a:pt x="3" y="5"/>
                      <a:pt x="2" y="6"/>
                    </a:cubicBezTo>
                    <a:cubicBezTo>
                      <a:pt x="2" y="5"/>
                      <a:pt x="1" y="5"/>
                      <a:pt x="0" y="4"/>
                    </a:cubicBezTo>
                    <a:cubicBezTo>
                      <a:pt x="0" y="2"/>
                      <a:pt x="1" y="0"/>
                      <a:pt x="2" y="0"/>
                    </a:cubicBezTo>
                    <a:cubicBezTo>
                      <a:pt x="3" y="0"/>
                      <a:pt x="5" y="0"/>
                      <a:pt x="6" y="2"/>
                    </a:cubicBezTo>
                    <a:cubicBezTo>
                      <a:pt x="7" y="2"/>
                      <a:pt x="8" y="3"/>
                      <a:pt x="9" y="5"/>
                    </a:cubicBezTo>
                    <a:cubicBezTo>
                      <a:pt x="9" y="6"/>
                      <a:pt x="10" y="8"/>
                      <a:pt x="11" y="10"/>
                    </a:cubicBezTo>
                    <a:cubicBezTo>
                      <a:pt x="12" y="12"/>
                      <a:pt x="12" y="14"/>
                      <a:pt x="12" y="15"/>
                    </a:cubicBezTo>
                    <a:cubicBezTo>
                      <a:pt x="13" y="17"/>
                      <a:pt x="13" y="18"/>
                      <a:pt x="12" y="19"/>
                    </a:cubicBezTo>
                    <a:cubicBezTo>
                      <a:pt x="12" y="21"/>
                      <a:pt x="11" y="23"/>
                      <a:pt x="10" y="23"/>
                    </a:cubicBezTo>
                    <a:cubicBezTo>
                      <a:pt x="9" y="23"/>
                      <a:pt x="8"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586" name="Freeform 588"/>
              <p:cNvSpPr>
                <a:spLocks noEditPoints="1"/>
              </p:cNvSpPr>
              <p:nvPr/>
            </p:nvSpPr>
            <p:spPr bwMode="auto">
              <a:xfrm>
                <a:off x="4375" y="2496"/>
                <a:ext cx="22"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6" h="25">
                    <a:moveTo>
                      <a:pt x="2" y="14"/>
                    </a:moveTo>
                    <a:cubicBezTo>
                      <a:pt x="4" y="20"/>
                      <a:pt x="9" y="25"/>
                      <a:pt x="12" y="24"/>
                    </a:cubicBezTo>
                    <a:cubicBezTo>
                      <a:pt x="15" y="23"/>
                      <a:pt x="16" y="17"/>
                      <a:pt x="13" y="10"/>
                    </a:cubicBezTo>
                    <a:cubicBezTo>
                      <a:pt x="11" y="4"/>
                      <a:pt x="7" y="0"/>
                      <a:pt x="4" y="1"/>
                    </a:cubicBezTo>
                    <a:cubicBezTo>
                      <a:pt x="1" y="2"/>
                      <a:pt x="0" y="8"/>
                      <a:pt x="2" y="14"/>
                    </a:cubicBezTo>
                    <a:close/>
                    <a:moveTo>
                      <a:pt x="4" y="13"/>
                    </a:moveTo>
                    <a:cubicBezTo>
                      <a:pt x="3" y="9"/>
                      <a:pt x="3" y="5"/>
                      <a:pt x="5" y="5"/>
                    </a:cubicBezTo>
                    <a:cubicBezTo>
                      <a:pt x="7" y="4"/>
                      <a:pt x="10" y="7"/>
                      <a:pt x="11" y="11"/>
                    </a:cubicBezTo>
                    <a:cubicBezTo>
                      <a:pt x="13" y="15"/>
                      <a:pt x="12" y="19"/>
                      <a:pt x="10" y="20"/>
                    </a:cubicBezTo>
                    <a:cubicBezTo>
                      <a:pt x="8" y="20"/>
                      <a:pt x="6" y="18"/>
                      <a:pt x="4" y="13"/>
                    </a:cubicBezTo>
                    <a:close/>
                  </a:path>
                </a:pathLst>
              </a:custGeom>
              <a:solidFill>
                <a:srgbClr val="B3B3B3"/>
              </a:solidFill>
              <a:ln w="9525">
                <a:noFill/>
                <a:round/>
                <a:headEnd/>
                <a:tailEnd/>
              </a:ln>
            </p:spPr>
            <p:txBody>
              <a:bodyPr/>
              <a:lstStyle/>
              <a:p>
                <a:endParaRPr lang="de-DE" dirty="0"/>
              </a:p>
            </p:txBody>
          </p:sp>
          <p:sp>
            <p:nvSpPr>
              <p:cNvPr id="587" name="Freeform 589"/>
              <p:cNvSpPr>
                <a:spLocks/>
              </p:cNvSpPr>
              <p:nvPr/>
            </p:nvSpPr>
            <p:spPr bwMode="auto">
              <a:xfrm>
                <a:off x="4370" y="2489"/>
                <a:ext cx="7" cy="15"/>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2"/>
                      <a:pt x="2" y="2"/>
                    </a:cubicBezTo>
                    <a:cubicBezTo>
                      <a:pt x="3" y="3"/>
                      <a:pt x="3" y="4"/>
                      <a:pt x="3" y="5"/>
                    </a:cubicBezTo>
                    <a:cubicBezTo>
                      <a:pt x="4" y="7"/>
                      <a:pt x="4" y="8"/>
                      <a:pt x="5" y="8"/>
                    </a:cubicBezTo>
                    <a:cubicBezTo>
                      <a:pt x="4" y="9"/>
                      <a:pt x="4" y="10"/>
                      <a:pt x="4" y="11"/>
                    </a:cubicBezTo>
                    <a:cubicBezTo>
                      <a:pt x="3" y="10"/>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88" name="Freeform 590"/>
              <p:cNvSpPr>
                <a:spLocks/>
              </p:cNvSpPr>
              <p:nvPr/>
            </p:nvSpPr>
            <p:spPr bwMode="auto">
              <a:xfrm>
                <a:off x="4370" y="2478"/>
                <a:ext cx="19" cy="33"/>
              </a:xfrm>
              <a:custGeom>
                <a:avLst/>
                <a:gdLst/>
                <a:ahLst/>
                <a:cxnLst>
                  <a:cxn ang="0">
                    <a:pos x="7" y="19"/>
                  </a:cxn>
                  <a:cxn ang="0">
                    <a:pos x="9" y="20"/>
                  </a:cxn>
                  <a:cxn ang="0">
                    <a:pos x="10" y="18"/>
                  </a:cxn>
                  <a:cxn ang="0">
                    <a:pos x="10" y="14"/>
                  </a:cxn>
                  <a:cxn ang="0">
                    <a:pos x="9" y="11"/>
                  </a:cxn>
                  <a:cxn ang="0">
                    <a:pos x="8" y="8"/>
                  </a:cxn>
                  <a:cxn ang="0">
                    <a:pos x="6" y="5"/>
                  </a:cxn>
                  <a:cxn ang="0">
                    <a:pos x="4" y="5"/>
                  </a:cxn>
                  <a:cxn ang="0">
                    <a:pos x="2" y="7"/>
                  </a:cxn>
                  <a:cxn ang="0">
                    <a:pos x="0" y="5"/>
                  </a:cxn>
                  <a:cxn ang="0">
                    <a:pos x="2" y="1"/>
                  </a:cxn>
                  <a:cxn ang="0">
                    <a:pos x="6" y="2"/>
                  </a:cxn>
                  <a:cxn ang="0">
                    <a:pos x="9" y="5"/>
                  </a:cxn>
                  <a:cxn ang="0">
                    <a:pos x="11" y="11"/>
                  </a:cxn>
                  <a:cxn ang="0">
                    <a:pos x="12" y="16"/>
                  </a:cxn>
                  <a:cxn ang="0">
                    <a:pos x="12" y="20"/>
                  </a:cxn>
                  <a:cxn ang="0">
                    <a:pos x="10" y="24"/>
                  </a:cxn>
                  <a:cxn ang="0">
                    <a:pos x="6" y="22"/>
                  </a:cxn>
                  <a:cxn ang="0">
                    <a:pos x="7" y="19"/>
                  </a:cxn>
                </a:cxnLst>
                <a:rect l="0" t="0" r="r" b="b"/>
                <a:pathLst>
                  <a:path w="13" h="24">
                    <a:moveTo>
                      <a:pt x="7" y="19"/>
                    </a:moveTo>
                    <a:cubicBezTo>
                      <a:pt x="8" y="20"/>
                      <a:pt x="8" y="20"/>
                      <a:pt x="9" y="20"/>
                    </a:cubicBezTo>
                    <a:cubicBezTo>
                      <a:pt x="10" y="20"/>
                      <a:pt x="10" y="19"/>
                      <a:pt x="10" y="18"/>
                    </a:cubicBezTo>
                    <a:cubicBezTo>
                      <a:pt x="10" y="17"/>
                      <a:pt x="10" y="16"/>
                      <a:pt x="10" y="14"/>
                    </a:cubicBezTo>
                    <a:cubicBezTo>
                      <a:pt x="10" y="13"/>
                      <a:pt x="10" y="12"/>
                      <a:pt x="9" y="11"/>
                    </a:cubicBezTo>
                    <a:cubicBezTo>
                      <a:pt x="9" y="10"/>
                      <a:pt x="9" y="9"/>
                      <a:pt x="8" y="8"/>
                    </a:cubicBezTo>
                    <a:cubicBezTo>
                      <a:pt x="7" y="7"/>
                      <a:pt x="7" y="6"/>
                      <a:pt x="6" y="5"/>
                    </a:cubicBezTo>
                    <a:cubicBezTo>
                      <a:pt x="5" y="5"/>
                      <a:pt x="4" y="5"/>
                      <a:pt x="4" y="5"/>
                    </a:cubicBezTo>
                    <a:cubicBezTo>
                      <a:pt x="3" y="5"/>
                      <a:pt x="3" y="6"/>
                      <a:pt x="2" y="7"/>
                    </a:cubicBezTo>
                    <a:cubicBezTo>
                      <a:pt x="2" y="6"/>
                      <a:pt x="1" y="6"/>
                      <a:pt x="0" y="5"/>
                    </a:cubicBezTo>
                    <a:cubicBezTo>
                      <a:pt x="0" y="3"/>
                      <a:pt x="1" y="1"/>
                      <a:pt x="2" y="1"/>
                    </a:cubicBezTo>
                    <a:cubicBezTo>
                      <a:pt x="3" y="0"/>
                      <a:pt x="5" y="1"/>
                      <a:pt x="6" y="2"/>
                    </a:cubicBezTo>
                    <a:cubicBezTo>
                      <a:pt x="7" y="3"/>
                      <a:pt x="8" y="4"/>
                      <a:pt x="9" y="5"/>
                    </a:cubicBezTo>
                    <a:cubicBezTo>
                      <a:pt x="9" y="7"/>
                      <a:pt x="10" y="9"/>
                      <a:pt x="11" y="11"/>
                    </a:cubicBezTo>
                    <a:cubicBezTo>
                      <a:pt x="12" y="13"/>
                      <a:pt x="12" y="14"/>
                      <a:pt x="12" y="16"/>
                    </a:cubicBezTo>
                    <a:cubicBezTo>
                      <a:pt x="12" y="18"/>
                      <a:pt x="13" y="19"/>
                      <a:pt x="12" y="20"/>
                    </a:cubicBezTo>
                    <a:cubicBezTo>
                      <a:pt x="12" y="22"/>
                      <a:pt x="11" y="23"/>
                      <a:pt x="10" y="24"/>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589" name="Freeform 591"/>
              <p:cNvSpPr>
                <a:spLocks noEditPoints="1"/>
              </p:cNvSpPr>
              <p:nvPr/>
            </p:nvSpPr>
            <p:spPr bwMode="auto">
              <a:xfrm>
                <a:off x="4387" y="2532"/>
                <a:ext cx="23" cy="35"/>
              </a:xfrm>
              <a:custGeom>
                <a:avLst/>
                <a:gdLst/>
                <a:ahLst/>
                <a:cxnLst>
                  <a:cxn ang="0">
                    <a:pos x="2" y="14"/>
                  </a:cxn>
                  <a:cxn ang="0">
                    <a:pos x="12" y="24"/>
                  </a:cxn>
                  <a:cxn ang="0">
                    <a:pos x="13" y="10"/>
                  </a:cxn>
                  <a:cxn ang="0">
                    <a:pos x="4" y="1"/>
                  </a:cxn>
                  <a:cxn ang="0">
                    <a:pos x="2" y="14"/>
                  </a:cxn>
                  <a:cxn ang="0">
                    <a:pos x="4" y="13"/>
                  </a:cxn>
                  <a:cxn ang="0">
                    <a:pos x="5" y="5"/>
                  </a:cxn>
                  <a:cxn ang="0">
                    <a:pos x="12" y="11"/>
                  </a:cxn>
                  <a:cxn ang="0">
                    <a:pos x="11" y="20"/>
                  </a:cxn>
                  <a:cxn ang="0">
                    <a:pos x="4" y="13"/>
                  </a:cxn>
                </a:cxnLst>
                <a:rect l="0" t="0" r="r" b="b"/>
                <a:pathLst>
                  <a:path w="16" h="25">
                    <a:moveTo>
                      <a:pt x="2" y="14"/>
                    </a:moveTo>
                    <a:cubicBezTo>
                      <a:pt x="5" y="20"/>
                      <a:pt x="9" y="25"/>
                      <a:pt x="12" y="24"/>
                    </a:cubicBezTo>
                    <a:cubicBezTo>
                      <a:pt x="15" y="23"/>
                      <a:pt x="16" y="17"/>
                      <a:pt x="13" y="10"/>
                    </a:cubicBezTo>
                    <a:cubicBezTo>
                      <a:pt x="11" y="4"/>
                      <a:pt x="7" y="0"/>
                      <a:pt x="4" y="1"/>
                    </a:cubicBezTo>
                    <a:cubicBezTo>
                      <a:pt x="1" y="2"/>
                      <a:pt x="0" y="8"/>
                      <a:pt x="2" y="14"/>
                    </a:cubicBezTo>
                    <a:close/>
                    <a:moveTo>
                      <a:pt x="4" y="13"/>
                    </a:moveTo>
                    <a:cubicBezTo>
                      <a:pt x="3" y="9"/>
                      <a:pt x="3" y="5"/>
                      <a:pt x="5" y="5"/>
                    </a:cubicBezTo>
                    <a:cubicBezTo>
                      <a:pt x="7" y="4"/>
                      <a:pt x="10" y="7"/>
                      <a:pt x="12" y="11"/>
                    </a:cubicBezTo>
                    <a:cubicBezTo>
                      <a:pt x="13" y="15"/>
                      <a:pt x="13" y="19"/>
                      <a:pt x="11" y="20"/>
                    </a:cubicBezTo>
                    <a:cubicBezTo>
                      <a:pt x="9" y="20"/>
                      <a:pt x="6" y="18"/>
                      <a:pt x="4" y="13"/>
                    </a:cubicBezTo>
                    <a:close/>
                  </a:path>
                </a:pathLst>
              </a:custGeom>
              <a:solidFill>
                <a:srgbClr val="B3B3B3"/>
              </a:solidFill>
              <a:ln w="9525">
                <a:noFill/>
                <a:round/>
                <a:headEnd/>
                <a:tailEnd/>
              </a:ln>
            </p:spPr>
            <p:txBody>
              <a:bodyPr/>
              <a:lstStyle/>
              <a:p>
                <a:endParaRPr lang="de-DE" dirty="0"/>
              </a:p>
            </p:txBody>
          </p:sp>
          <p:sp>
            <p:nvSpPr>
              <p:cNvPr id="590" name="Freeform 592"/>
              <p:cNvSpPr>
                <a:spLocks/>
              </p:cNvSpPr>
              <p:nvPr/>
            </p:nvSpPr>
            <p:spPr bwMode="auto">
              <a:xfrm>
                <a:off x="4383" y="2525"/>
                <a:ext cx="7" cy="16"/>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2"/>
                      <a:pt x="2" y="2"/>
                    </a:cubicBezTo>
                    <a:cubicBezTo>
                      <a:pt x="3" y="3"/>
                      <a:pt x="3" y="4"/>
                      <a:pt x="3" y="5"/>
                    </a:cubicBezTo>
                    <a:cubicBezTo>
                      <a:pt x="4" y="6"/>
                      <a:pt x="4" y="7"/>
                      <a:pt x="5" y="8"/>
                    </a:cubicBezTo>
                    <a:cubicBezTo>
                      <a:pt x="4" y="9"/>
                      <a:pt x="4" y="10"/>
                      <a:pt x="4" y="11"/>
                    </a:cubicBezTo>
                    <a:cubicBezTo>
                      <a:pt x="3" y="9"/>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91" name="Freeform 593"/>
              <p:cNvSpPr>
                <a:spLocks/>
              </p:cNvSpPr>
              <p:nvPr/>
            </p:nvSpPr>
            <p:spPr bwMode="auto">
              <a:xfrm>
                <a:off x="4383" y="2514"/>
                <a:ext cx="18" cy="34"/>
              </a:xfrm>
              <a:custGeom>
                <a:avLst/>
                <a:gdLst/>
                <a:ahLst/>
                <a:cxnLst>
                  <a:cxn ang="0">
                    <a:pos x="7" y="19"/>
                  </a:cxn>
                  <a:cxn ang="0">
                    <a:pos x="9" y="20"/>
                  </a:cxn>
                  <a:cxn ang="0">
                    <a:pos x="10" y="18"/>
                  </a:cxn>
                  <a:cxn ang="0">
                    <a:pos x="10" y="14"/>
                  </a:cxn>
                  <a:cxn ang="0">
                    <a:pos x="9" y="11"/>
                  </a:cxn>
                  <a:cxn ang="0">
                    <a:pos x="8" y="8"/>
                  </a:cxn>
                  <a:cxn ang="0">
                    <a:pos x="6" y="5"/>
                  </a:cxn>
                  <a:cxn ang="0">
                    <a:pos x="4" y="5"/>
                  </a:cxn>
                  <a:cxn ang="0">
                    <a:pos x="3" y="7"/>
                  </a:cxn>
                  <a:cxn ang="0">
                    <a:pos x="0" y="5"/>
                  </a:cxn>
                  <a:cxn ang="0">
                    <a:pos x="2" y="1"/>
                  </a:cxn>
                  <a:cxn ang="0">
                    <a:pos x="6" y="2"/>
                  </a:cxn>
                  <a:cxn ang="0">
                    <a:pos x="9" y="5"/>
                  </a:cxn>
                  <a:cxn ang="0">
                    <a:pos x="11" y="11"/>
                  </a:cxn>
                  <a:cxn ang="0">
                    <a:pos x="12" y="16"/>
                  </a:cxn>
                  <a:cxn ang="0">
                    <a:pos x="12" y="20"/>
                  </a:cxn>
                  <a:cxn ang="0">
                    <a:pos x="10" y="24"/>
                  </a:cxn>
                  <a:cxn ang="0">
                    <a:pos x="6" y="22"/>
                  </a:cxn>
                  <a:cxn ang="0">
                    <a:pos x="7" y="19"/>
                  </a:cxn>
                </a:cxnLst>
                <a:rect l="0" t="0" r="r" b="b"/>
                <a:pathLst>
                  <a:path w="13" h="24">
                    <a:moveTo>
                      <a:pt x="7" y="19"/>
                    </a:moveTo>
                    <a:cubicBezTo>
                      <a:pt x="8" y="20"/>
                      <a:pt x="8" y="20"/>
                      <a:pt x="9" y="20"/>
                    </a:cubicBezTo>
                    <a:cubicBezTo>
                      <a:pt x="10" y="20"/>
                      <a:pt x="10" y="19"/>
                      <a:pt x="10" y="18"/>
                    </a:cubicBezTo>
                    <a:cubicBezTo>
                      <a:pt x="10" y="17"/>
                      <a:pt x="11" y="16"/>
                      <a:pt x="10" y="14"/>
                    </a:cubicBezTo>
                    <a:cubicBezTo>
                      <a:pt x="10" y="13"/>
                      <a:pt x="10" y="12"/>
                      <a:pt x="9" y="11"/>
                    </a:cubicBezTo>
                    <a:cubicBezTo>
                      <a:pt x="9" y="10"/>
                      <a:pt x="9" y="9"/>
                      <a:pt x="8" y="8"/>
                    </a:cubicBezTo>
                    <a:cubicBezTo>
                      <a:pt x="7" y="7"/>
                      <a:pt x="7" y="6"/>
                      <a:pt x="6" y="5"/>
                    </a:cubicBezTo>
                    <a:cubicBezTo>
                      <a:pt x="5" y="5"/>
                      <a:pt x="4" y="4"/>
                      <a:pt x="4" y="5"/>
                    </a:cubicBezTo>
                    <a:cubicBezTo>
                      <a:pt x="3" y="5"/>
                      <a:pt x="3" y="6"/>
                      <a:pt x="3" y="7"/>
                    </a:cubicBezTo>
                    <a:cubicBezTo>
                      <a:pt x="2" y="6"/>
                      <a:pt x="1" y="5"/>
                      <a:pt x="0" y="5"/>
                    </a:cubicBezTo>
                    <a:cubicBezTo>
                      <a:pt x="1" y="3"/>
                      <a:pt x="1" y="1"/>
                      <a:pt x="2" y="1"/>
                    </a:cubicBezTo>
                    <a:cubicBezTo>
                      <a:pt x="4" y="0"/>
                      <a:pt x="5" y="1"/>
                      <a:pt x="6" y="2"/>
                    </a:cubicBezTo>
                    <a:cubicBezTo>
                      <a:pt x="7" y="3"/>
                      <a:pt x="8" y="4"/>
                      <a:pt x="9" y="5"/>
                    </a:cubicBezTo>
                    <a:cubicBezTo>
                      <a:pt x="10" y="7"/>
                      <a:pt x="10" y="9"/>
                      <a:pt x="11" y="11"/>
                    </a:cubicBezTo>
                    <a:cubicBezTo>
                      <a:pt x="12" y="13"/>
                      <a:pt x="12" y="14"/>
                      <a:pt x="12" y="16"/>
                    </a:cubicBezTo>
                    <a:cubicBezTo>
                      <a:pt x="13" y="18"/>
                      <a:pt x="13" y="19"/>
                      <a:pt x="12" y="20"/>
                    </a:cubicBezTo>
                    <a:cubicBezTo>
                      <a:pt x="12" y="22"/>
                      <a:pt x="12" y="23"/>
                      <a:pt x="10" y="24"/>
                    </a:cubicBezTo>
                    <a:cubicBezTo>
                      <a:pt x="9" y="24"/>
                      <a:pt x="8" y="23"/>
                      <a:pt x="6" y="22"/>
                    </a:cubicBezTo>
                    <a:cubicBezTo>
                      <a:pt x="6" y="21"/>
                      <a:pt x="7" y="20"/>
                      <a:pt x="7" y="19"/>
                    </a:cubicBezTo>
                    <a:close/>
                  </a:path>
                </a:pathLst>
              </a:custGeom>
              <a:solidFill>
                <a:srgbClr val="808080"/>
              </a:solidFill>
              <a:ln w="9525">
                <a:noFill/>
                <a:round/>
                <a:headEnd/>
                <a:tailEnd/>
              </a:ln>
            </p:spPr>
            <p:txBody>
              <a:bodyPr/>
              <a:lstStyle/>
              <a:p>
                <a:endParaRPr lang="de-DE" dirty="0"/>
              </a:p>
            </p:txBody>
          </p:sp>
          <p:sp>
            <p:nvSpPr>
              <p:cNvPr id="592" name="Freeform 594"/>
              <p:cNvSpPr>
                <a:spLocks noEditPoints="1"/>
              </p:cNvSpPr>
              <p:nvPr/>
            </p:nvSpPr>
            <p:spPr bwMode="auto">
              <a:xfrm>
                <a:off x="4400" y="2567"/>
                <a:ext cx="22" cy="35"/>
              </a:xfrm>
              <a:custGeom>
                <a:avLst/>
                <a:gdLst/>
                <a:ahLst/>
                <a:cxnLst>
                  <a:cxn ang="0">
                    <a:pos x="2" y="15"/>
                  </a:cxn>
                  <a:cxn ang="0">
                    <a:pos x="12" y="24"/>
                  </a:cxn>
                  <a:cxn ang="0">
                    <a:pos x="13" y="11"/>
                  </a:cxn>
                  <a:cxn ang="0">
                    <a:pos x="4" y="1"/>
                  </a:cxn>
                  <a:cxn ang="0">
                    <a:pos x="2" y="15"/>
                  </a:cxn>
                  <a:cxn ang="0">
                    <a:pos x="4" y="14"/>
                  </a:cxn>
                  <a:cxn ang="0">
                    <a:pos x="5" y="5"/>
                  </a:cxn>
                  <a:cxn ang="0">
                    <a:pos x="12" y="12"/>
                  </a:cxn>
                  <a:cxn ang="0">
                    <a:pos x="11" y="21"/>
                  </a:cxn>
                  <a:cxn ang="0">
                    <a:pos x="4" y="14"/>
                  </a:cxn>
                </a:cxnLst>
                <a:rect l="0" t="0" r="r" b="b"/>
                <a:pathLst>
                  <a:path w="16" h="25">
                    <a:moveTo>
                      <a:pt x="2" y="15"/>
                    </a:moveTo>
                    <a:cubicBezTo>
                      <a:pt x="5" y="21"/>
                      <a:pt x="9" y="25"/>
                      <a:pt x="12" y="24"/>
                    </a:cubicBezTo>
                    <a:cubicBezTo>
                      <a:pt x="15" y="23"/>
                      <a:pt x="16" y="17"/>
                      <a:pt x="13" y="11"/>
                    </a:cubicBezTo>
                    <a:cubicBezTo>
                      <a:pt x="11" y="5"/>
                      <a:pt x="7" y="0"/>
                      <a:pt x="4" y="1"/>
                    </a:cubicBezTo>
                    <a:cubicBezTo>
                      <a:pt x="1" y="3"/>
                      <a:pt x="0" y="9"/>
                      <a:pt x="2" y="15"/>
                    </a:cubicBezTo>
                    <a:close/>
                    <a:moveTo>
                      <a:pt x="4" y="14"/>
                    </a:moveTo>
                    <a:cubicBezTo>
                      <a:pt x="3" y="10"/>
                      <a:pt x="3" y="6"/>
                      <a:pt x="5" y="5"/>
                    </a:cubicBezTo>
                    <a:cubicBezTo>
                      <a:pt x="7" y="5"/>
                      <a:pt x="10" y="7"/>
                      <a:pt x="12" y="12"/>
                    </a:cubicBezTo>
                    <a:cubicBezTo>
                      <a:pt x="13" y="16"/>
                      <a:pt x="13" y="20"/>
                      <a:pt x="11" y="21"/>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593" name="Freeform 595"/>
              <p:cNvSpPr>
                <a:spLocks/>
              </p:cNvSpPr>
              <p:nvPr/>
            </p:nvSpPr>
            <p:spPr bwMode="auto">
              <a:xfrm>
                <a:off x="4396" y="2562"/>
                <a:ext cx="7" cy="15"/>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2"/>
                      <a:pt x="2" y="2"/>
                    </a:cubicBezTo>
                    <a:cubicBezTo>
                      <a:pt x="3" y="3"/>
                      <a:pt x="3" y="4"/>
                      <a:pt x="3" y="5"/>
                    </a:cubicBezTo>
                    <a:cubicBezTo>
                      <a:pt x="4" y="6"/>
                      <a:pt x="4" y="7"/>
                      <a:pt x="5" y="8"/>
                    </a:cubicBezTo>
                    <a:cubicBezTo>
                      <a:pt x="4" y="9"/>
                      <a:pt x="4" y="10"/>
                      <a:pt x="4" y="11"/>
                    </a:cubicBezTo>
                    <a:cubicBezTo>
                      <a:pt x="3" y="9"/>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94" name="Freeform 596"/>
              <p:cNvSpPr>
                <a:spLocks/>
              </p:cNvSpPr>
              <p:nvPr/>
            </p:nvSpPr>
            <p:spPr bwMode="auto">
              <a:xfrm>
                <a:off x="4396" y="2551"/>
                <a:ext cx="18" cy="33"/>
              </a:xfrm>
              <a:custGeom>
                <a:avLst/>
                <a:gdLst/>
                <a:ahLst/>
                <a:cxnLst>
                  <a:cxn ang="0">
                    <a:pos x="7" y="19"/>
                  </a:cxn>
                  <a:cxn ang="0">
                    <a:pos x="9" y="20"/>
                  </a:cxn>
                  <a:cxn ang="0">
                    <a:pos x="10" y="18"/>
                  </a:cxn>
                  <a:cxn ang="0">
                    <a:pos x="10" y="14"/>
                  </a:cxn>
                  <a:cxn ang="0">
                    <a:pos x="9" y="11"/>
                  </a:cxn>
                  <a:cxn ang="0">
                    <a:pos x="8" y="8"/>
                  </a:cxn>
                  <a:cxn ang="0">
                    <a:pos x="6" y="5"/>
                  </a:cxn>
                  <a:cxn ang="0">
                    <a:pos x="4" y="4"/>
                  </a:cxn>
                  <a:cxn ang="0">
                    <a:pos x="3" y="6"/>
                  </a:cxn>
                  <a:cxn ang="0">
                    <a:pos x="0" y="4"/>
                  </a:cxn>
                  <a:cxn ang="0">
                    <a:pos x="2" y="1"/>
                  </a:cxn>
                  <a:cxn ang="0">
                    <a:pos x="6" y="2"/>
                  </a:cxn>
                  <a:cxn ang="0">
                    <a:pos x="9" y="5"/>
                  </a:cxn>
                  <a:cxn ang="0">
                    <a:pos x="11" y="10"/>
                  </a:cxn>
                  <a:cxn ang="0">
                    <a:pos x="12" y="16"/>
                  </a:cxn>
                  <a:cxn ang="0">
                    <a:pos x="12" y="20"/>
                  </a:cxn>
                  <a:cxn ang="0">
                    <a:pos x="10" y="23"/>
                  </a:cxn>
                  <a:cxn ang="0">
                    <a:pos x="6" y="22"/>
                  </a:cxn>
                  <a:cxn ang="0">
                    <a:pos x="7" y="19"/>
                  </a:cxn>
                </a:cxnLst>
                <a:rect l="0" t="0" r="r" b="b"/>
                <a:pathLst>
                  <a:path w="13" h="24">
                    <a:moveTo>
                      <a:pt x="7" y="19"/>
                    </a:moveTo>
                    <a:cubicBezTo>
                      <a:pt x="8" y="19"/>
                      <a:pt x="8" y="20"/>
                      <a:pt x="9" y="20"/>
                    </a:cubicBezTo>
                    <a:cubicBezTo>
                      <a:pt x="10" y="19"/>
                      <a:pt x="10" y="19"/>
                      <a:pt x="10" y="18"/>
                    </a:cubicBezTo>
                    <a:cubicBezTo>
                      <a:pt x="10" y="17"/>
                      <a:pt x="11" y="16"/>
                      <a:pt x="10" y="14"/>
                    </a:cubicBezTo>
                    <a:cubicBezTo>
                      <a:pt x="10" y="13"/>
                      <a:pt x="10" y="12"/>
                      <a:pt x="9" y="11"/>
                    </a:cubicBezTo>
                    <a:cubicBezTo>
                      <a:pt x="9" y="10"/>
                      <a:pt x="9" y="9"/>
                      <a:pt x="8" y="8"/>
                    </a:cubicBezTo>
                    <a:cubicBezTo>
                      <a:pt x="7" y="7"/>
                      <a:pt x="7" y="6"/>
                      <a:pt x="6" y="5"/>
                    </a:cubicBezTo>
                    <a:cubicBezTo>
                      <a:pt x="5" y="5"/>
                      <a:pt x="4" y="4"/>
                      <a:pt x="4" y="4"/>
                    </a:cubicBezTo>
                    <a:cubicBezTo>
                      <a:pt x="3" y="5"/>
                      <a:pt x="3" y="6"/>
                      <a:pt x="3" y="6"/>
                    </a:cubicBezTo>
                    <a:cubicBezTo>
                      <a:pt x="2" y="6"/>
                      <a:pt x="1" y="5"/>
                      <a:pt x="0" y="4"/>
                    </a:cubicBezTo>
                    <a:cubicBezTo>
                      <a:pt x="1" y="2"/>
                      <a:pt x="1" y="1"/>
                      <a:pt x="2" y="1"/>
                    </a:cubicBezTo>
                    <a:cubicBezTo>
                      <a:pt x="4" y="0"/>
                      <a:pt x="5" y="1"/>
                      <a:pt x="6" y="2"/>
                    </a:cubicBezTo>
                    <a:cubicBezTo>
                      <a:pt x="7" y="3"/>
                      <a:pt x="8" y="4"/>
                      <a:pt x="9" y="5"/>
                    </a:cubicBezTo>
                    <a:cubicBezTo>
                      <a:pt x="10" y="7"/>
                      <a:pt x="10" y="8"/>
                      <a:pt x="11" y="10"/>
                    </a:cubicBezTo>
                    <a:cubicBezTo>
                      <a:pt x="12" y="12"/>
                      <a:pt x="12" y="14"/>
                      <a:pt x="12" y="16"/>
                    </a:cubicBezTo>
                    <a:cubicBezTo>
                      <a:pt x="13" y="17"/>
                      <a:pt x="13" y="19"/>
                      <a:pt x="12" y="20"/>
                    </a:cubicBezTo>
                    <a:cubicBezTo>
                      <a:pt x="12" y="22"/>
                      <a:pt x="12" y="23"/>
                      <a:pt x="10" y="23"/>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595" name="Freeform 597"/>
              <p:cNvSpPr>
                <a:spLocks noEditPoints="1"/>
              </p:cNvSpPr>
              <p:nvPr/>
            </p:nvSpPr>
            <p:spPr bwMode="auto">
              <a:xfrm>
                <a:off x="4412" y="2604"/>
                <a:ext cx="23" cy="35"/>
              </a:xfrm>
              <a:custGeom>
                <a:avLst/>
                <a:gdLst/>
                <a:ahLst/>
                <a:cxnLst>
                  <a:cxn ang="0">
                    <a:pos x="2" y="15"/>
                  </a:cxn>
                  <a:cxn ang="0">
                    <a:pos x="12" y="24"/>
                  </a:cxn>
                  <a:cxn ang="0">
                    <a:pos x="14" y="11"/>
                  </a:cxn>
                  <a:cxn ang="0">
                    <a:pos x="4" y="1"/>
                  </a:cxn>
                  <a:cxn ang="0">
                    <a:pos x="2" y="15"/>
                  </a:cxn>
                  <a:cxn ang="0">
                    <a:pos x="4" y="14"/>
                  </a:cxn>
                  <a:cxn ang="0">
                    <a:pos x="5" y="5"/>
                  </a:cxn>
                  <a:cxn ang="0">
                    <a:pos x="12" y="12"/>
                  </a:cxn>
                  <a:cxn ang="0">
                    <a:pos x="11" y="20"/>
                  </a:cxn>
                  <a:cxn ang="0">
                    <a:pos x="4" y="14"/>
                  </a:cxn>
                </a:cxnLst>
                <a:rect l="0" t="0" r="r" b="b"/>
                <a:pathLst>
                  <a:path w="16" h="25">
                    <a:moveTo>
                      <a:pt x="2" y="15"/>
                    </a:moveTo>
                    <a:cubicBezTo>
                      <a:pt x="5" y="21"/>
                      <a:pt x="9" y="25"/>
                      <a:pt x="12" y="24"/>
                    </a:cubicBezTo>
                    <a:cubicBezTo>
                      <a:pt x="15" y="23"/>
                      <a:pt x="16" y="17"/>
                      <a:pt x="14" y="11"/>
                    </a:cubicBezTo>
                    <a:cubicBezTo>
                      <a:pt x="11" y="5"/>
                      <a:pt x="7" y="0"/>
                      <a:pt x="4" y="1"/>
                    </a:cubicBezTo>
                    <a:cubicBezTo>
                      <a:pt x="1" y="2"/>
                      <a:pt x="0" y="8"/>
                      <a:pt x="2" y="15"/>
                    </a:cubicBezTo>
                    <a:close/>
                    <a:moveTo>
                      <a:pt x="4" y="14"/>
                    </a:moveTo>
                    <a:cubicBezTo>
                      <a:pt x="3" y="10"/>
                      <a:pt x="3" y="6"/>
                      <a:pt x="5" y="5"/>
                    </a:cubicBezTo>
                    <a:cubicBezTo>
                      <a:pt x="7"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96" name="Freeform 598"/>
              <p:cNvSpPr>
                <a:spLocks/>
              </p:cNvSpPr>
              <p:nvPr/>
            </p:nvSpPr>
            <p:spPr bwMode="auto">
              <a:xfrm>
                <a:off x="4408" y="2598"/>
                <a:ext cx="7" cy="16"/>
              </a:xfrm>
              <a:custGeom>
                <a:avLst/>
                <a:gdLst/>
                <a:ahLst/>
                <a:cxnLst>
                  <a:cxn ang="0">
                    <a:pos x="0" y="0"/>
                  </a:cxn>
                  <a:cxn ang="0">
                    <a:pos x="3" y="2"/>
                  </a:cxn>
                  <a:cxn ang="0">
                    <a:pos x="3" y="5"/>
                  </a:cxn>
                  <a:cxn ang="0">
                    <a:pos x="5" y="8"/>
                  </a:cxn>
                  <a:cxn ang="0">
                    <a:pos x="4" y="11"/>
                  </a:cxn>
                  <a:cxn ang="0">
                    <a:pos x="2" y="6"/>
                  </a:cxn>
                  <a:cxn ang="0">
                    <a:pos x="0" y="0"/>
                  </a:cxn>
                </a:cxnLst>
                <a:rect l="0" t="0" r="r" b="b"/>
                <a:pathLst>
                  <a:path w="5" h="11">
                    <a:moveTo>
                      <a:pt x="0" y="0"/>
                    </a:moveTo>
                    <a:cubicBezTo>
                      <a:pt x="1" y="1"/>
                      <a:pt x="2" y="1"/>
                      <a:pt x="3" y="2"/>
                    </a:cubicBezTo>
                    <a:cubicBezTo>
                      <a:pt x="3" y="3"/>
                      <a:pt x="3" y="4"/>
                      <a:pt x="3" y="5"/>
                    </a:cubicBezTo>
                    <a:cubicBezTo>
                      <a:pt x="4" y="6"/>
                      <a:pt x="4" y="7"/>
                      <a:pt x="5" y="8"/>
                    </a:cubicBezTo>
                    <a:cubicBezTo>
                      <a:pt x="4" y="9"/>
                      <a:pt x="4" y="10"/>
                      <a:pt x="4" y="11"/>
                    </a:cubicBezTo>
                    <a:cubicBezTo>
                      <a:pt x="3" y="9"/>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97" name="Freeform 599"/>
              <p:cNvSpPr>
                <a:spLocks/>
              </p:cNvSpPr>
              <p:nvPr/>
            </p:nvSpPr>
            <p:spPr bwMode="auto">
              <a:xfrm>
                <a:off x="4408" y="2587"/>
                <a:ext cx="18" cy="34"/>
              </a:xfrm>
              <a:custGeom>
                <a:avLst/>
                <a:gdLst/>
                <a:ahLst/>
                <a:cxnLst>
                  <a:cxn ang="0">
                    <a:pos x="7" y="19"/>
                  </a:cxn>
                  <a:cxn ang="0">
                    <a:pos x="9" y="20"/>
                  </a:cxn>
                  <a:cxn ang="0">
                    <a:pos x="10" y="18"/>
                  </a:cxn>
                  <a:cxn ang="0">
                    <a:pos x="10" y="14"/>
                  </a:cxn>
                  <a:cxn ang="0">
                    <a:pos x="10" y="11"/>
                  </a:cxn>
                  <a:cxn ang="0">
                    <a:pos x="8" y="8"/>
                  </a:cxn>
                  <a:cxn ang="0">
                    <a:pos x="6" y="5"/>
                  </a:cxn>
                  <a:cxn ang="0">
                    <a:pos x="4" y="4"/>
                  </a:cxn>
                  <a:cxn ang="0">
                    <a:pos x="3" y="6"/>
                  </a:cxn>
                  <a:cxn ang="0">
                    <a:pos x="0" y="4"/>
                  </a:cxn>
                  <a:cxn ang="0">
                    <a:pos x="2" y="1"/>
                  </a:cxn>
                  <a:cxn ang="0">
                    <a:pos x="6" y="2"/>
                  </a:cxn>
                  <a:cxn ang="0">
                    <a:pos x="9" y="5"/>
                  </a:cxn>
                  <a:cxn ang="0">
                    <a:pos x="11" y="10"/>
                  </a:cxn>
                  <a:cxn ang="0">
                    <a:pos x="12" y="16"/>
                  </a:cxn>
                  <a:cxn ang="0">
                    <a:pos x="13" y="20"/>
                  </a:cxn>
                  <a:cxn ang="0">
                    <a:pos x="10" y="23"/>
                  </a:cxn>
                  <a:cxn ang="0">
                    <a:pos x="6" y="22"/>
                  </a:cxn>
                  <a:cxn ang="0">
                    <a:pos x="7" y="19"/>
                  </a:cxn>
                </a:cxnLst>
                <a:rect l="0" t="0" r="r" b="b"/>
                <a:pathLst>
                  <a:path w="13" h="24">
                    <a:moveTo>
                      <a:pt x="7" y="19"/>
                    </a:moveTo>
                    <a:cubicBezTo>
                      <a:pt x="8" y="19"/>
                      <a:pt x="8" y="20"/>
                      <a:pt x="9" y="20"/>
                    </a:cubicBezTo>
                    <a:cubicBezTo>
                      <a:pt x="10" y="19"/>
                      <a:pt x="10" y="19"/>
                      <a:pt x="10" y="18"/>
                    </a:cubicBezTo>
                    <a:cubicBezTo>
                      <a:pt x="11" y="17"/>
                      <a:pt x="11" y="15"/>
                      <a:pt x="10" y="14"/>
                    </a:cubicBezTo>
                    <a:cubicBezTo>
                      <a:pt x="10" y="13"/>
                      <a:pt x="10" y="12"/>
                      <a:pt x="10" y="11"/>
                    </a:cubicBezTo>
                    <a:cubicBezTo>
                      <a:pt x="9" y="10"/>
                      <a:pt x="9" y="9"/>
                      <a:pt x="8" y="8"/>
                    </a:cubicBezTo>
                    <a:cubicBezTo>
                      <a:pt x="7" y="7"/>
                      <a:pt x="7" y="6"/>
                      <a:pt x="6" y="5"/>
                    </a:cubicBezTo>
                    <a:cubicBezTo>
                      <a:pt x="5" y="5"/>
                      <a:pt x="4" y="4"/>
                      <a:pt x="4" y="4"/>
                    </a:cubicBezTo>
                    <a:cubicBezTo>
                      <a:pt x="3" y="5"/>
                      <a:pt x="3" y="5"/>
                      <a:pt x="3" y="6"/>
                    </a:cubicBezTo>
                    <a:cubicBezTo>
                      <a:pt x="2" y="6"/>
                      <a:pt x="1" y="5"/>
                      <a:pt x="0" y="4"/>
                    </a:cubicBezTo>
                    <a:cubicBezTo>
                      <a:pt x="1" y="2"/>
                      <a:pt x="1" y="1"/>
                      <a:pt x="2" y="1"/>
                    </a:cubicBezTo>
                    <a:cubicBezTo>
                      <a:pt x="4" y="0"/>
                      <a:pt x="5" y="1"/>
                      <a:pt x="6" y="2"/>
                    </a:cubicBezTo>
                    <a:cubicBezTo>
                      <a:pt x="7" y="3"/>
                      <a:pt x="8" y="4"/>
                      <a:pt x="9" y="5"/>
                    </a:cubicBezTo>
                    <a:cubicBezTo>
                      <a:pt x="10" y="7"/>
                      <a:pt x="10" y="8"/>
                      <a:pt x="11" y="10"/>
                    </a:cubicBezTo>
                    <a:cubicBezTo>
                      <a:pt x="12" y="12"/>
                      <a:pt x="12" y="14"/>
                      <a:pt x="12" y="16"/>
                    </a:cubicBezTo>
                    <a:cubicBezTo>
                      <a:pt x="13" y="17"/>
                      <a:pt x="13" y="19"/>
                      <a:pt x="13" y="20"/>
                    </a:cubicBezTo>
                    <a:cubicBezTo>
                      <a:pt x="12" y="22"/>
                      <a:pt x="12" y="23"/>
                      <a:pt x="10" y="23"/>
                    </a:cubicBezTo>
                    <a:cubicBezTo>
                      <a:pt x="9" y="24"/>
                      <a:pt x="8" y="23"/>
                      <a:pt x="6" y="22"/>
                    </a:cubicBezTo>
                    <a:cubicBezTo>
                      <a:pt x="6" y="21"/>
                      <a:pt x="7" y="20"/>
                      <a:pt x="7" y="19"/>
                    </a:cubicBezTo>
                    <a:close/>
                  </a:path>
                </a:pathLst>
              </a:custGeom>
              <a:solidFill>
                <a:srgbClr val="808080"/>
              </a:solidFill>
              <a:ln w="9525">
                <a:noFill/>
                <a:round/>
                <a:headEnd/>
                <a:tailEnd/>
              </a:ln>
            </p:spPr>
            <p:txBody>
              <a:bodyPr/>
              <a:lstStyle/>
              <a:p>
                <a:endParaRPr lang="de-DE" dirty="0"/>
              </a:p>
            </p:txBody>
          </p:sp>
          <p:sp>
            <p:nvSpPr>
              <p:cNvPr id="598" name="Freeform 600"/>
              <p:cNvSpPr>
                <a:spLocks noEditPoints="1"/>
              </p:cNvSpPr>
              <p:nvPr/>
            </p:nvSpPr>
            <p:spPr bwMode="auto">
              <a:xfrm>
                <a:off x="4425" y="2640"/>
                <a:ext cx="22" cy="35"/>
              </a:xfrm>
              <a:custGeom>
                <a:avLst/>
                <a:gdLst/>
                <a:ahLst/>
                <a:cxnLst>
                  <a:cxn ang="0">
                    <a:pos x="2" y="15"/>
                  </a:cxn>
                  <a:cxn ang="0">
                    <a:pos x="12" y="24"/>
                  </a:cxn>
                  <a:cxn ang="0">
                    <a:pos x="14" y="11"/>
                  </a:cxn>
                  <a:cxn ang="0">
                    <a:pos x="4" y="1"/>
                  </a:cxn>
                  <a:cxn ang="0">
                    <a:pos x="2" y="15"/>
                  </a:cxn>
                  <a:cxn ang="0">
                    <a:pos x="4" y="14"/>
                  </a:cxn>
                  <a:cxn ang="0">
                    <a:pos x="5" y="5"/>
                  </a:cxn>
                  <a:cxn ang="0">
                    <a:pos x="12" y="11"/>
                  </a:cxn>
                  <a:cxn ang="0">
                    <a:pos x="11" y="20"/>
                  </a:cxn>
                  <a:cxn ang="0">
                    <a:pos x="4" y="14"/>
                  </a:cxn>
                </a:cxnLst>
                <a:rect l="0" t="0" r="r" b="b"/>
                <a:pathLst>
                  <a:path w="16" h="25">
                    <a:moveTo>
                      <a:pt x="2" y="15"/>
                    </a:moveTo>
                    <a:cubicBezTo>
                      <a:pt x="5" y="21"/>
                      <a:pt x="9" y="25"/>
                      <a:pt x="12" y="24"/>
                    </a:cubicBezTo>
                    <a:cubicBezTo>
                      <a:pt x="15" y="23"/>
                      <a:pt x="16" y="17"/>
                      <a:pt x="14" y="11"/>
                    </a:cubicBezTo>
                    <a:cubicBezTo>
                      <a:pt x="11" y="4"/>
                      <a:pt x="7" y="0"/>
                      <a:pt x="4" y="1"/>
                    </a:cubicBezTo>
                    <a:cubicBezTo>
                      <a:pt x="1" y="2"/>
                      <a:pt x="0" y="8"/>
                      <a:pt x="2" y="15"/>
                    </a:cubicBezTo>
                    <a:close/>
                    <a:moveTo>
                      <a:pt x="4" y="14"/>
                    </a:moveTo>
                    <a:cubicBezTo>
                      <a:pt x="3" y="10"/>
                      <a:pt x="3" y="6"/>
                      <a:pt x="5" y="5"/>
                    </a:cubicBezTo>
                    <a:cubicBezTo>
                      <a:pt x="7" y="4"/>
                      <a:pt x="10" y="7"/>
                      <a:pt x="12" y="11"/>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99" name="Freeform 601"/>
              <p:cNvSpPr>
                <a:spLocks/>
              </p:cNvSpPr>
              <p:nvPr/>
            </p:nvSpPr>
            <p:spPr bwMode="auto">
              <a:xfrm>
                <a:off x="4421" y="2635"/>
                <a:ext cx="7" cy="15"/>
              </a:xfrm>
              <a:custGeom>
                <a:avLst/>
                <a:gdLst/>
                <a:ahLst/>
                <a:cxnLst>
                  <a:cxn ang="0">
                    <a:pos x="0" y="0"/>
                  </a:cxn>
                  <a:cxn ang="0">
                    <a:pos x="3" y="2"/>
                  </a:cxn>
                  <a:cxn ang="0">
                    <a:pos x="3" y="5"/>
                  </a:cxn>
                  <a:cxn ang="0">
                    <a:pos x="5" y="8"/>
                  </a:cxn>
                  <a:cxn ang="0">
                    <a:pos x="4" y="11"/>
                  </a:cxn>
                  <a:cxn ang="0">
                    <a:pos x="2" y="6"/>
                  </a:cxn>
                  <a:cxn ang="0">
                    <a:pos x="0" y="0"/>
                  </a:cxn>
                </a:cxnLst>
                <a:rect l="0" t="0" r="r" b="b"/>
                <a:pathLst>
                  <a:path w="5" h="11">
                    <a:moveTo>
                      <a:pt x="0" y="0"/>
                    </a:moveTo>
                    <a:cubicBezTo>
                      <a:pt x="1" y="1"/>
                      <a:pt x="2" y="1"/>
                      <a:pt x="3" y="2"/>
                    </a:cubicBezTo>
                    <a:cubicBezTo>
                      <a:pt x="3" y="3"/>
                      <a:pt x="3" y="4"/>
                      <a:pt x="3" y="5"/>
                    </a:cubicBezTo>
                    <a:cubicBezTo>
                      <a:pt x="4" y="6"/>
                      <a:pt x="4" y="7"/>
                      <a:pt x="5" y="8"/>
                    </a:cubicBezTo>
                    <a:cubicBezTo>
                      <a:pt x="4" y="9"/>
                      <a:pt x="4" y="10"/>
                      <a:pt x="4" y="11"/>
                    </a:cubicBezTo>
                    <a:cubicBezTo>
                      <a:pt x="3" y="9"/>
                      <a:pt x="2" y="7"/>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600" name="Freeform 602"/>
              <p:cNvSpPr>
                <a:spLocks/>
              </p:cNvSpPr>
              <p:nvPr/>
            </p:nvSpPr>
            <p:spPr bwMode="auto">
              <a:xfrm>
                <a:off x="4421" y="2623"/>
                <a:ext cx="18" cy="34"/>
              </a:xfrm>
              <a:custGeom>
                <a:avLst/>
                <a:gdLst/>
                <a:ahLst/>
                <a:cxnLst>
                  <a:cxn ang="0">
                    <a:pos x="7" y="19"/>
                  </a:cxn>
                  <a:cxn ang="0">
                    <a:pos x="9" y="19"/>
                  </a:cxn>
                  <a:cxn ang="0">
                    <a:pos x="10" y="17"/>
                  </a:cxn>
                  <a:cxn ang="0">
                    <a:pos x="10" y="14"/>
                  </a:cxn>
                  <a:cxn ang="0">
                    <a:pos x="10" y="11"/>
                  </a:cxn>
                  <a:cxn ang="0">
                    <a:pos x="8" y="8"/>
                  </a:cxn>
                  <a:cxn ang="0">
                    <a:pos x="6" y="5"/>
                  </a:cxn>
                  <a:cxn ang="0">
                    <a:pos x="4" y="4"/>
                  </a:cxn>
                  <a:cxn ang="0">
                    <a:pos x="3" y="6"/>
                  </a:cxn>
                  <a:cxn ang="0">
                    <a:pos x="0" y="4"/>
                  </a:cxn>
                  <a:cxn ang="0">
                    <a:pos x="2" y="0"/>
                  </a:cxn>
                  <a:cxn ang="0">
                    <a:pos x="6" y="2"/>
                  </a:cxn>
                  <a:cxn ang="0">
                    <a:pos x="9" y="5"/>
                  </a:cxn>
                  <a:cxn ang="0">
                    <a:pos x="11" y="10"/>
                  </a:cxn>
                  <a:cxn ang="0">
                    <a:pos x="12" y="16"/>
                  </a:cxn>
                  <a:cxn ang="0">
                    <a:pos x="13" y="20"/>
                  </a:cxn>
                  <a:cxn ang="0">
                    <a:pos x="10" y="23"/>
                  </a:cxn>
                  <a:cxn ang="0">
                    <a:pos x="6" y="22"/>
                  </a:cxn>
                  <a:cxn ang="0">
                    <a:pos x="7" y="19"/>
                  </a:cxn>
                </a:cxnLst>
                <a:rect l="0" t="0" r="r" b="b"/>
                <a:pathLst>
                  <a:path w="13" h="24">
                    <a:moveTo>
                      <a:pt x="7" y="19"/>
                    </a:moveTo>
                    <a:cubicBezTo>
                      <a:pt x="8" y="19"/>
                      <a:pt x="8" y="20"/>
                      <a:pt x="9" y="19"/>
                    </a:cubicBezTo>
                    <a:cubicBezTo>
                      <a:pt x="10" y="19"/>
                      <a:pt x="10" y="18"/>
                      <a:pt x="10" y="17"/>
                    </a:cubicBezTo>
                    <a:cubicBezTo>
                      <a:pt x="11" y="16"/>
                      <a:pt x="11" y="15"/>
                      <a:pt x="10" y="14"/>
                    </a:cubicBezTo>
                    <a:cubicBezTo>
                      <a:pt x="10" y="13"/>
                      <a:pt x="10" y="12"/>
                      <a:pt x="10" y="11"/>
                    </a:cubicBezTo>
                    <a:cubicBezTo>
                      <a:pt x="9" y="10"/>
                      <a:pt x="9" y="9"/>
                      <a:pt x="8" y="8"/>
                    </a:cubicBezTo>
                    <a:cubicBezTo>
                      <a:pt x="7" y="6"/>
                      <a:pt x="7" y="6"/>
                      <a:pt x="6" y="5"/>
                    </a:cubicBezTo>
                    <a:cubicBezTo>
                      <a:pt x="5" y="4"/>
                      <a:pt x="4" y="4"/>
                      <a:pt x="4" y="4"/>
                    </a:cubicBezTo>
                    <a:cubicBezTo>
                      <a:pt x="3" y="4"/>
                      <a:pt x="3" y="5"/>
                      <a:pt x="3" y="6"/>
                    </a:cubicBezTo>
                    <a:cubicBezTo>
                      <a:pt x="2" y="6"/>
                      <a:pt x="1" y="5"/>
                      <a:pt x="0" y="4"/>
                    </a:cubicBezTo>
                    <a:cubicBezTo>
                      <a:pt x="1" y="2"/>
                      <a:pt x="1" y="1"/>
                      <a:pt x="2" y="0"/>
                    </a:cubicBezTo>
                    <a:cubicBezTo>
                      <a:pt x="4" y="0"/>
                      <a:pt x="5" y="1"/>
                      <a:pt x="6" y="2"/>
                    </a:cubicBezTo>
                    <a:cubicBezTo>
                      <a:pt x="7" y="3"/>
                      <a:pt x="8" y="4"/>
                      <a:pt x="9" y="5"/>
                    </a:cubicBezTo>
                    <a:cubicBezTo>
                      <a:pt x="10" y="6"/>
                      <a:pt x="10" y="8"/>
                      <a:pt x="11" y="10"/>
                    </a:cubicBezTo>
                    <a:cubicBezTo>
                      <a:pt x="12" y="12"/>
                      <a:pt x="12" y="14"/>
                      <a:pt x="12" y="16"/>
                    </a:cubicBezTo>
                    <a:cubicBezTo>
                      <a:pt x="13" y="17"/>
                      <a:pt x="13" y="18"/>
                      <a:pt x="13" y="20"/>
                    </a:cubicBezTo>
                    <a:cubicBezTo>
                      <a:pt x="12" y="21"/>
                      <a:pt x="12" y="23"/>
                      <a:pt x="10" y="23"/>
                    </a:cubicBezTo>
                    <a:cubicBezTo>
                      <a:pt x="9" y="24"/>
                      <a:pt x="8" y="23"/>
                      <a:pt x="6" y="22"/>
                    </a:cubicBezTo>
                    <a:cubicBezTo>
                      <a:pt x="6" y="20"/>
                      <a:pt x="7" y="19"/>
                      <a:pt x="7" y="19"/>
                    </a:cubicBezTo>
                    <a:close/>
                  </a:path>
                </a:pathLst>
              </a:custGeom>
              <a:solidFill>
                <a:srgbClr val="808080"/>
              </a:solidFill>
              <a:ln w="9525">
                <a:noFill/>
                <a:round/>
                <a:headEnd/>
                <a:tailEnd/>
              </a:ln>
            </p:spPr>
            <p:txBody>
              <a:bodyPr/>
              <a:lstStyle/>
              <a:p>
                <a:endParaRPr lang="de-DE" dirty="0"/>
              </a:p>
            </p:txBody>
          </p:sp>
          <p:sp>
            <p:nvSpPr>
              <p:cNvPr id="601" name="Freeform 603"/>
              <p:cNvSpPr>
                <a:spLocks noEditPoints="1"/>
              </p:cNvSpPr>
              <p:nvPr/>
            </p:nvSpPr>
            <p:spPr bwMode="auto">
              <a:xfrm>
                <a:off x="4438" y="2677"/>
                <a:ext cx="22" cy="35"/>
              </a:xfrm>
              <a:custGeom>
                <a:avLst/>
                <a:gdLst/>
                <a:ahLst/>
                <a:cxnLst>
                  <a:cxn ang="0">
                    <a:pos x="2" y="15"/>
                  </a:cxn>
                  <a:cxn ang="0">
                    <a:pos x="12" y="24"/>
                  </a:cxn>
                  <a:cxn ang="0">
                    <a:pos x="14" y="11"/>
                  </a:cxn>
                  <a:cxn ang="0">
                    <a:pos x="4" y="1"/>
                  </a:cxn>
                  <a:cxn ang="0">
                    <a:pos x="2" y="15"/>
                  </a:cxn>
                  <a:cxn ang="0">
                    <a:pos x="4" y="14"/>
                  </a:cxn>
                  <a:cxn ang="0">
                    <a:pos x="5" y="5"/>
                  </a:cxn>
                  <a:cxn ang="0">
                    <a:pos x="12" y="11"/>
                  </a:cxn>
                  <a:cxn ang="0">
                    <a:pos x="11" y="20"/>
                  </a:cxn>
                  <a:cxn ang="0">
                    <a:pos x="4" y="14"/>
                  </a:cxn>
                </a:cxnLst>
                <a:rect l="0" t="0" r="r" b="b"/>
                <a:pathLst>
                  <a:path w="16" h="25">
                    <a:moveTo>
                      <a:pt x="2" y="15"/>
                    </a:moveTo>
                    <a:cubicBezTo>
                      <a:pt x="5" y="21"/>
                      <a:pt x="9" y="25"/>
                      <a:pt x="12" y="24"/>
                    </a:cubicBezTo>
                    <a:cubicBezTo>
                      <a:pt x="15" y="23"/>
                      <a:pt x="16" y="17"/>
                      <a:pt x="14" y="11"/>
                    </a:cubicBezTo>
                    <a:cubicBezTo>
                      <a:pt x="11" y="4"/>
                      <a:pt x="7" y="0"/>
                      <a:pt x="4" y="1"/>
                    </a:cubicBezTo>
                    <a:cubicBezTo>
                      <a:pt x="1" y="2"/>
                      <a:pt x="0" y="8"/>
                      <a:pt x="2" y="15"/>
                    </a:cubicBezTo>
                    <a:close/>
                    <a:moveTo>
                      <a:pt x="4" y="14"/>
                    </a:moveTo>
                    <a:cubicBezTo>
                      <a:pt x="3" y="10"/>
                      <a:pt x="3" y="6"/>
                      <a:pt x="5" y="5"/>
                    </a:cubicBezTo>
                    <a:cubicBezTo>
                      <a:pt x="7" y="4"/>
                      <a:pt x="10" y="7"/>
                      <a:pt x="12" y="11"/>
                    </a:cubicBezTo>
                    <a:cubicBezTo>
                      <a:pt x="13" y="16"/>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602" name="Freeform 604"/>
              <p:cNvSpPr>
                <a:spLocks/>
              </p:cNvSpPr>
              <p:nvPr/>
            </p:nvSpPr>
            <p:spPr bwMode="auto">
              <a:xfrm>
                <a:off x="4435" y="2671"/>
                <a:ext cx="5" cy="14"/>
              </a:xfrm>
              <a:custGeom>
                <a:avLst/>
                <a:gdLst/>
                <a:ahLst/>
                <a:cxnLst>
                  <a:cxn ang="0">
                    <a:pos x="0" y="0"/>
                  </a:cxn>
                  <a:cxn ang="0">
                    <a:pos x="2" y="2"/>
                  </a:cxn>
                  <a:cxn ang="0">
                    <a:pos x="2" y="5"/>
                  </a:cxn>
                  <a:cxn ang="0">
                    <a:pos x="4" y="8"/>
                  </a:cxn>
                  <a:cxn ang="0">
                    <a:pos x="3" y="10"/>
                  </a:cxn>
                  <a:cxn ang="0">
                    <a:pos x="1" y="5"/>
                  </a:cxn>
                  <a:cxn ang="0">
                    <a:pos x="0" y="0"/>
                  </a:cxn>
                </a:cxnLst>
                <a:rect l="0" t="0" r="r" b="b"/>
                <a:pathLst>
                  <a:path w="4" h="10">
                    <a:moveTo>
                      <a:pt x="0" y="0"/>
                    </a:moveTo>
                    <a:cubicBezTo>
                      <a:pt x="0" y="1"/>
                      <a:pt x="1" y="1"/>
                      <a:pt x="2" y="2"/>
                    </a:cubicBezTo>
                    <a:cubicBezTo>
                      <a:pt x="2" y="3"/>
                      <a:pt x="2" y="4"/>
                      <a:pt x="2" y="5"/>
                    </a:cubicBezTo>
                    <a:cubicBezTo>
                      <a:pt x="3" y="6"/>
                      <a:pt x="3" y="7"/>
                      <a:pt x="4" y="8"/>
                    </a:cubicBezTo>
                    <a:cubicBezTo>
                      <a:pt x="3" y="9"/>
                      <a:pt x="3" y="9"/>
                      <a:pt x="3" y="10"/>
                    </a:cubicBezTo>
                    <a:cubicBezTo>
                      <a:pt x="2" y="9"/>
                      <a:pt x="1" y="7"/>
                      <a:pt x="1" y="5"/>
                    </a:cubicBezTo>
                    <a:cubicBezTo>
                      <a:pt x="0" y="3"/>
                      <a:pt x="0" y="2"/>
                      <a:pt x="0" y="0"/>
                    </a:cubicBezTo>
                    <a:close/>
                  </a:path>
                </a:pathLst>
              </a:custGeom>
              <a:solidFill>
                <a:srgbClr val="808080"/>
              </a:solidFill>
              <a:ln w="9525">
                <a:noFill/>
                <a:round/>
                <a:headEnd/>
                <a:tailEnd/>
              </a:ln>
            </p:spPr>
            <p:txBody>
              <a:bodyPr/>
              <a:lstStyle/>
              <a:p>
                <a:endParaRPr lang="de-DE" dirty="0"/>
              </a:p>
            </p:txBody>
          </p:sp>
          <p:sp>
            <p:nvSpPr>
              <p:cNvPr id="603" name="Freeform 605"/>
              <p:cNvSpPr>
                <a:spLocks/>
              </p:cNvSpPr>
              <p:nvPr/>
            </p:nvSpPr>
            <p:spPr bwMode="auto">
              <a:xfrm>
                <a:off x="4433" y="2660"/>
                <a:ext cx="19" cy="33"/>
              </a:xfrm>
              <a:custGeom>
                <a:avLst/>
                <a:gdLst/>
                <a:ahLst/>
                <a:cxnLst>
                  <a:cxn ang="0">
                    <a:pos x="7" y="18"/>
                  </a:cxn>
                  <a:cxn ang="0">
                    <a:pos x="9" y="19"/>
                  </a:cxn>
                  <a:cxn ang="0">
                    <a:pos x="10" y="17"/>
                  </a:cxn>
                  <a:cxn ang="0">
                    <a:pos x="10" y="14"/>
                  </a:cxn>
                  <a:cxn ang="0">
                    <a:pos x="10" y="11"/>
                  </a:cxn>
                  <a:cxn ang="0">
                    <a:pos x="8" y="8"/>
                  </a:cxn>
                  <a:cxn ang="0">
                    <a:pos x="6" y="5"/>
                  </a:cxn>
                  <a:cxn ang="0">
                    <a:pos x="4" y="4"/>
                  </a:cxn>
                  <a:cxn ang="0">
                    <a:pos x="3" y="6"/>
                  </a:cxn>
                  <a:cxn ang="0">
                    <a:pos x="0" y="4"/>
                  </a:cxn>
                  <a:cxn ang="0">
                    <a:pos x="3" y="0"/>
                  </a:cxn>
                  <a:cxn ang="0">
                    <a:pos x="6" y="2"/>
                  </a:cxn>
                  <a:cxn ang="0">
                    <a:pos x="9" y="5"/>
                  </a:cxn>
                  <a:cxn ang="0">
                    <a:pos x="11" y="10"/>
                  </a:cxn>
                  <a:cxn ang="0">
                    <a:pos x="13" y="16"/>
                  </a:cxn>
                  <a:cxn ang="0">
                    <a:pos x="13" y="19"/>
                  </a:cxn>
                  <a:cxn ang="0">
                    <a:pos x="11" y="23"/>
                  </a:cxn>
                  <a:cxn ang="0">
                    <a:pos x="6" y="22"/>
                  </a:cxn>
                  <a:cxn ang="0">
                    <a:pos x="7" y="18"/>
                  </a:cxn>
                </a:cxnLst>
                <a:rect l="0" t="0" r="r" b="b"/>
                <a:pathLst>
                  <a:path w="13" h="24">
                    <a:moveTo>
                      <a:pt x="7" y="18"/>
                    </a:moveTo>
                    <a:cubicBezTo>
                      <a:pt x="8" y="19"/>
                      <a:pt x="9" y="20"/>
                      <a:pt x="9" y="19"/>
                    </a:cubicBezTo>
                    <a:cubicBezTo>
                      <a:pt x="10" y="19"/>
                      <a:pt x="10" y="18"/>
                      <a:pt x="10" y="17"/>
                    </a:cubicBezTo>
                    <a:cubicBezTo>
                      <a:pt x="11" y="16"/>
                      <a:pt x="11" y="15"/>
                      <a:pt x="10" y="14"/>
                    </a:cubicBezTo>
                    <a:cubicBezTo>
                      <a:pt x="10" y="13"/>
                      <a:pt x="10" y="12"/>
                      <a:pt x="10" y="11"/>
                    </a:cubicBezTo>
                    <a:cubicBezTo>
                      <a:pt x="9" y="9"/>
                      <a:pt x="9" y="8"/>
                      <a:pt x="8" y="8"/>
                    </a:cubicBezTo>
                    <a:cubicBezTo>
                      <a:pt x="8" y="6"/>
                      <a:pt x="7" y="5"/>
                      <a:pt x="6" y="5"/>
                    </a:cubicBezTo>
                    <a:cubicBezTo>
                      <a:pt x="5" y="4"/>
                      <a:pt x="4" y="4"/>
                      <a:pt x="4" y="4"/>
                    </a:cubicBezTo>
                    <a:cubicBezTo>
                      <a:pt x="3" y="4"/>
                      <a:pt x="3" y="5"/>
                      <a:pt x="3" y="6"/>
                    </a:cubicBezTo>
                    <a:cubicBezTo>
                      <a:pt x="2" y="6"/>
                      <a:pt x="1" y="5"/>
                      <a:pt x="0" y="4"/>
                    </a:cubicBezTo>
                    <a:cubicBezTo>
                      <a:pt x="1" y="2"/>
                      <a:pt x="1" y="1"/>
                      <a:pt x="3" y="0"/>
                    </a:cubicBezTo>
                    <a:cubicBezTo>
                      <a:pt x="4" y="0"/>
                      <a:pt x="5" y="1"/>
                      <a:pt x="6" y="2"/>
                    </a:cubicBezTo>
                    <a:cubicBezTo>
                      <a:pt x="7" y="3"/>
                      <a:pt x="8" y="4"/>
                      <a:pt x="9" y="5"/>
                    </a:cubicBezTo>
                    <a:cubicBezTo>
                      <a:pt x="10" y="6"/>
                      <a:pt x="11" y="8"/>
                      <a:pt x="11" y="10"/>
                    </a:cubicBezTo>
                    <a:cubicBezTo>
                      <a:pt x="12" y="12"/>
                      <a:pt x="12" y="14"/>
                      <a:pt x="13" y="16"/>
                    </a:cubicBezTo>
                    <a:cubicBezTo>
                      <a:pt x="13" y="17"/>
                      <a:pt x="13" y="18"/>
                      <a:pt x="13" y="19"/>
                    </a:cubicBezTo>
                    <a:cubicBezTo>
                      <a:pt x="12" y="21"/>
                      <a:pt x="12" y="23"/>
                      <a:pt x="11" y="23"/>
                    </a:cubicBezTo>
                    <a:cubicBezTo>
                      <a:pt x="9" y="24"/>
                      <a:pt x="8" y="23"/>
                      <a:pt x="6" y="22"/>
                    </a:cubicBezTo>
                    <a:cubicBezTo>
                      <a:pt x="6" y="20"/>
                      <a:pt x="7" y="19"/>
                      <a:pt x="7" y="18"/>
                    </a:cubicBezTo>
                    <a:close/>
                  </a:path>
                </a:pathLst>
              </a:custGeom>
              <a:solidFill>
                <a:srgbClr val="808080"/>
              </a:solidFill>
              <a:ln w="9525">
                <a:noFill/>
                <a:round/>
                <a:headEnd/>
                <a:tailEnd/>
              </a:ln>
            </p:spPr>
            <p:txBody>
              <a:bodyPr/>
              <a:lstStyle/>
              <a:p>
                <a:endParaRPr lang="de-DE" dirty="0"/>
              </a:p>
            </p:txBody>
          </p:sp>
          <p:sp>
            <p:nvSpPr>
              <p:cNvPr id="604" name="Freeform 606"/>
              <p:cNvSpPr>
                <a:spLocks noEditPoints="1"/>
              </p:cNvSpPr>
              <p:nvPr/>
            </p:nvSpPr>
            <p:spPr bwMode="auto">
              <a:xfrm>
                <a:off x="4450" y="2713"/>
                <a:ext cx="23" cy="35"/>
              </a:xfrm>
              <a:custGeom>
                <a:avLst/>
                <a:gdLst/>
                <a:ahLst/>
                <a:cxnLst>
                  <a:cxn ang="0">
                    <a:pos x="2" y="14"/>
                  </a:cxn>
                  <a:cxn ang="0">
                    <a:pos x="12" y="24"/>
                  </a:cxn>
                  <a:cxn ang="0">
                    <a:pos x="14" y="11"/>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1"/>
                    </a:cubicBezTo>
                    <a:cubicBezTo>
                      <a:pt x="11" y="4"/>
                      <a:pt x="7" y="0"/>
                      <a:pt x="4" y="1"/>
                    </a:cubicBezTo>
                    <a:cubicBezTo>
                      <a:pt x="1" y="2"/>
                      <a:pt x="0" y="8"/>
                      <a:pt x="2" y="14"/>
                    </a:cubicBezTo>
                    <a:close/>
                    <a:moveTo>
                      <a:pt x="4" y="14"/>
                    </a:moveTo>
                    <a:cubicBezTo>
                      <a:pt x="3" y="10"/>
                      <a:pt x="3" y="6"/>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605" name="Freeform 607"/>
              <p:cNvSpPr>
                <a:spLocks/>
              </p:cNvSpPr>
              <p:nvPr/>
            </p:nvSpPr>
            <p:spPr bwMode="auto">
              <a:xfrm>
                <a:off x="4446" y="2707"/>
                <a:ext cx="7" cy="14"/>
              </a:xfrm>
              <a:custGeom>
                <a:avLst/>
                <a:gdLst/>
                <a:ahLst/>
                <a:cxnLst>
                  <a:cxn ang="0">
                    <a:pos x="0" y="0"/>
                  </a:cxn>
                  <a:cxn ang="0">
                    <a:pos x="3" y="1"/>
                  </a:cxn>
                  <a:cxn ang="0">
                    <a:pos x="3" y="5"/>
                  </a:cxn>
                  <a:cxn ang="0">
                    <a:pos x="5" y="8"/>
                  </a:cxn>
                  <a:cxn ang="0">
                    <a:pos x="4" y="10"/>
                  </a:cxn>
                  <a:cxn ang="0">
                    <a:pos x="2" y="5"/>
                  </a:cxn>
                  <a:cxn ang="0">
                    <a:pos x="0" y="0"/>
                  </a:cxn>
                </a:cxnLst>
                <a:rect l="0" t="0" r="r" b="b"/>
                <a:pathLst>
                  <a:path w="5" h="10">
                    <a:moveTo>
                      <a:pt x="0" y="0"/>
                    </a:moveTo>
                    <a:cubicBezTo>
                      <a:pt x="1" y="0"/>
                      <a:pt x="2" y="1"/>
                      <a:pt x="3" y="1"/>
                    </a:cubicBezTo>
                    <a:cubicBezTo>
                      <a:pt x="3" y="2"/>
                      <a:pt x="3" y="4"/>
                      <a:pt x="3" y="5"/>
                    </a:cubicBezTo>
                    <a:cubicBezTo>
                      <a:pt x="4" y="6"/>
                      <a:pt x="4" y="7"/>
                      <a:pt x="5" y="8"/>
                    </a:cubicBezTo>
                    <a:cubicBezTo>
                      <a:pt x="4" y="8"/>
                      <a:pt x="4" y="9"/>
                      <a:pt x="4" y="10"/>
                    </a:cubicBezTo>
                    <a:cubicBezTo>
                      <a:pt x="3" y="9"/>
                      <a:pt x="2" y="7"/>
                      <a:pt x="2" y="5"/>
                    </a:cubicBezTo>
                    <a:cubicBezTo>
                      <a:pt x="1" y="3"/>
                      <a:pt x="1" y="1"/>
                      <a:pt x="0" y="0"/>
                    </a:cubicBezTo>
                    <a:close/>
                  </a:path>
                </a:pathLst>
              </a:custGeom>
              <a:solidFill>
                <a:srgbClr val="808080"/>
              </a:solidFill>
              <a:ln w="9525">
                <a:noFill/>
                <a:round/>
                <a:headEnd/>
                <a:tailEnd/>
              </a:ln>
            </p:spPr>
            <p:txBody>
              <a:bodyPr/>
              <a:lstStyle/>
              <a:p>
                <a:endParaRPr lang="de-DE" dirty="0"/>
              </a:p>
            </p:txBody>
          </p:sp>
          <p:sp>
            <p:nvSpPr>
              <p:cNvPr id="606" name="Freeform 608"/>
              <p:cNvSpPr>
                <a:spLocks/>
              </p:cNvSpPr>
              <p:nvPr/>
            </p:nvSpPr>
            <p:spPr bwMode="auto">
              <a:xfrm>
                <a:off x="4446" y="2696"/>
                <a:ext cx="18" cy="32"/>
              </a:xfrm>
              <a:custGeom>
                <a:avLst/>
                <a:gdLst/>
                <a:ahLst/>
                <a:cxnLst>
                  <a:cxn ang="0">
                    <a:pos x="7" y="18"/>
                  </a:cxn>
                  <a:cxn ang="0">
                    <a:pos x="9" y="19"/>
                  </a:cxn>
                  <a:cxn ang="0">
                    <a:pos x="10" y="17"/>
                  </a:cxn>
                  <a:cxn ang="0">
                    <a:pos x="10" y="14"/>
                  </a:cxn>
                  <a:cxn ang="0">
                    <a:pos x="10" y="10"/>
                  </a:cxn>
                  <a:cxn ang="0">
                    <a:pos x="8" y="7"/>
                  </a:cxn>
                  <a:cxn ang="0">
                    <a:pos x="6" y="5"/>
                  </a:cxn>
                  <a:cxn ang="0">
                    <a:pos x="4" y="4"/>
                  </a:cxn>
                  <a:cxn ang="0">
                    <a:pos x="3" y="6"/>
                  </a:cxn>
                  <a:cxn ang="0">
                    <a:pos x="0" y="4"/>
                  </a:cxn>
                  <a:cxn ang="0">
                    <a:pos x="3" y="0"/>
                  </a:cxn>
                  <a:cxn ang="0">
                    <a:pos x="6" y="2"/>
                  </a:cxn>
                  <a:cxn ang="0">
                    <a:pos x="9" y="5"/>
                  </a:cxn>
                  <a:cxn ang="0">
                    <a:pos x="11" y="10"/>
                  </a:cxn>
                  <a:cxn ang="0">
                    <a:pos x="13" y="15"/>
                  </a:cxn>
                  <a:cxn ang="0">
                    <a:pos x="13" y="19"/>
                  </a:cxn>
                  <a:cxn ang="0">
                    <a:pos x="11" y="23"/>
                  </a:cxn>
                  <a:cxn ang="0">
                    <a:pos x="6" y="21"/>
                  </a:cxn>
                  <a:cxn ang="0">
                    <a:pos x="7" y="18"/>
                  </a:cxn>
                </a:cxnLst>
                <a:rect l="0" t="0" r="r" b="b"/>
                <a:pathLst>
                  <a:path w="13" h="23">
                    <a:moveTo>
                      <a:pt x="7" y="18"/>
                    </a:moveTo>
                    <a:cubicBezTo>
                      <a:pt x="8" y="19"/>
                      <a:pt x="9" y="19"/>
                      <a:pt x="9" y="19"/>
                    </a:cubicBezTo>
                    <a:cubicBezTo>
                      <a:pt x="10" y="19"/>
                      <a:pt x="10" y="18"/>
                      <a:pt x="10" y="17"/>
                    </a:cubicBezTo>
                    <a:cubicBezTo>
                      <a:pt x="11" y="16"/>
                      <a:pt x="11" y="15"/>
                      <a:pt x="10" y="14"/>
                    </a:cubicBezTo>
                    <a:cubicBezTo>
                      <a:pt x="10" y="13"/>
                      <a:pt x="10" y="12"/>
                      <a:pt x="10" y="10"/>
                    </a:cubicBezTo>
                    <a:cubicBezTo>
                      <a:pt x="9" y="9"/>
                      <a:pt x="9" y="8"/>
                      <a:pt x="8" y="7"/>
                    </a:cubicBezTo>
                    <a:cubicBezTo>
                      <a:pt x="8" y="6"/>
                      <a:pt x="7" y="5"/>
                      <a:pt x="6" y="5"/>
                    </a:cubicBezTo>
                    <a:cubicBezTo>
                      <a:pt x="5" y="4"/>
                      <a:pt x="4" y="4"/>
                      <a:pt x="4" y="4"/>
                    </a:cubicBezTo>
                    <a:cubicBezTo>
                      <a:pt x="3" y="4"/>
                      <a:pt x="3" y="5"/>
                      <a:pt x="3" y="6"/>
                    </a:cubicBezTo>
                    <a:cubicBezTo>
                      <a:pt x="2" y="6"/>
                      <a:pt x="1" y="5"/>
                      <a:pt x="0" y="4"/>
                    </a:cubicBezTo>
                    <a:cubicBezTo>
                      <a:pt x="1" y="2"/>
                      <a:pt x="1" y="0"/>
                      <a:pt x="3" y="0"/>
                    </a:cubicBezTo>
                    <a:cubicBezTo>
                      <a:pt x="4" y="0"/>
                      <a:pt x="5" y="0"/>
                      <a:pt x="6" y="2"/>
                    </a:cubicBezTo>
                    <a:cubicBezTo>
                      <a:pt x="7" y="2"/>
                      <a:pt x="8" y="3"/>
                      <a:pt x="9" y="5"/>
                    </a:cubicBezTo>
                    <a:cubicBezTo>
                      <a:pt x="10" y="6"/>
                      <a:pt x="11" y="8"/>
                      <a:pt x="11" y="10"/>
                    </a:cubicBezTo>
                    <a:cubicBezTo>
                      <a:pt x="12" y="12"/>
                      <a:pt x="12" y="14"/>
                      <a:pt x="13" y="15"/>
                    </a:cubicBezTo>
                    <a:cubicBezTo>
                      <a:pt x="13" y="17"/>
                      <a:pt x="13" y="18"/>
                      <a:pt x="13" y="19"/>
                    </a:cubicBezTo>
                    <a:cubicBezTo>
                      <a:pt x="12" y="21"/>
                      <a:pt x="12" y="23"/>
                      <a:pt x="11" y="23"/>
                    </a:cubicBezTo>
                    <a:cubicBezTo>
                      <a:pt x="9" y="23"/>
                      <a:pt x="8" y="23"/>
                      <a:pt x="6" y="21"/>
                    </a:cubicBezTo>
                    <a:cubicBezTo>
                      <a:pt x="6" y="20"/>
                      <a:pt x="7" y="19"/>
                      <a:pt x="7" y="18"/>
                    </a:cubicBezTo>
                    <a:close/>
                  </a:path>
                </a:pathLst>
              </a:custGeom>
              <a:solidFill>
                <a:srgbClr val="808080"/>
              </a:solidFill>
              <a:ln w="9525">
                <a:noFill/>
                <a:round/>
                <a:headEnd/>
                <a:tailEnd/>
              </a:ln>
            </p:spPr>
            <p:txBody>
              <a:bodyPr/>
              <a:lstStyle/>
              <a:p>
                <a:endParaRPr lang="de-DE" dirty="0"/>
              </a:p>
            </p:txBody>
          </p:sp>
        </p:grpSp>
        <p:sp>
          <p:nvSpPr>
            <p:cNvPr id="607" name="Oval 609"/>
            <p:cNvSpPr>
              <a:spLocks noChangeArrowheads="1"/>
            </p:cNvSpPr>
            <p:nvPr/>
          </p:nvSpPr>
          <p:spPr bwMode="auto">
            <a:xfrm>
              <a:off x="5721350" y="4264025"/>
              <a:ext cx="1412875" cy="244475"/>
            </a:xfrm>
            <a:prstGeom prst="ellipse">
              <a:avLst/>
            </a:prstGeom>
            <a:solidFill>
              <a:srgbClr val="9C9D9F"/>
            </a:solidFill>
            <a:ln w="9525" algn="ctr">
              <a:noFill/>
              <a:round/>
              <a:headEnd/>
              <a:tailEnd/>
            </a:ln>
            <a:effectLst/>
          </p:spPr>
          <p:txBody>
            <a:bodyPr/>
            <a:lstStyle/>
            <a:p>
              <a:endParaRPr lang="de-DE" dirty="0"/>
            </a:p>
          </p:txBody>
        </p:sp>
        <p:sp>
          <p:nvSpPr>
            <p:cNvPr id="608" name="Oval 610"/>
            <p:cNvSpPr>
              <a:spLocks noChangeArrowheads="1"/>
            </p:cNvSpPr>
            <p:nvPr/>
          </p:nvSpPr>
          <p:spPr bwMode="auto">
            <a:xfrm>
              <a:off x="5815013" y="4364038"/>
              <a:ext cx="1225550" cy="165100"/>
            </a:xfrm>
            <a:prstGeom prst="ellipse">
              <a:avLst/>
            </a:prstGeom>
            <a:gradFill rotWithShape="1">
              <a:gsLst>
                <a:gs pos="0">
                  <a:srgbClr val="131313"/>
                </a:gs>
                <a:gs pos="100000">
                  <a:srgbClr val="131313">
                    <a:gamma/>
                    <a:tint val="50588"/>
                    <a:invGamma/>
                  </a:srgbClr>
                </a:gs>
              </a:gsLst>
              <a:lin ang="5400000" scaled="1"/>
            </a:gradFill>
            <a:ln w="9525" algn="ctr">
              <a:noFill/>
              <a:round/>
              <a:headEnd/>
              <a:tailEnd/>
            </a:ln>
            <a:effectLst/>
          </p:spPr>
          <p:txBody>
            <a:bodyPr/>
            <a:lstStyle/>
            <a:p>
              <a:endParaRPr lang="de-DE" dirty="0"/>
            </a:p>
          </p:txBody>
        </p:sp>
        <p:sp>
          <p:nvSpPr>
            <p:cNvPr id="609" name="Freeform 611"/>
            <p:cNvSpPr>
              <a:spLocks noEditPoints="1"/>
            </p:cNvSpPr>
            <p:nvPr/>
          </p:nvSpPr>
          <p:spPr bwMode="auto">
            <a:xfrm>
              <a:off x="5721350" y="4264025"/>
              <a:ext cx="1412875" cy="244475"/>
            </a:xfrm>
            <a:custGeom>
              <a:avLst/>
              <a:gdLst/>
              <a:ahLst/>
              <a:cxnLst>
                <a:cxn ang="0">
                  <a:pos x="318" y="0"/>
                </a:cxn>
                <a:cxn ang="0">
                  <a:pos x="0" y="55"/>
                </a:cxn>
                <a:cxn ang="0">
                  <a:pos x="318" y="110"/>
                </a:cxn>
                <a:cxn ang="0">
                  <a:pos x="635" y="55"/>
                </a:cxn>
                <a:cxn ang="0">
                  <a:pos x="318" y="0"/>
                </a:cxn>
                <a:cxn ang="0">
                  <a:pos x="318" y="108"/>
                </a:cxn>
                <a:cxn ang="0">
                  <a:pos x="14" y="55"/>
                </a:cxn>
                <a:cxn ang="0">
                  <a:pos x="318" y="3"/>
                </a:cxn>
                <a:cxn ang="0">
                  <a:pos x="621" y="55"/>
                </a:cxn>
                <a:cxn ang="0">
                  <a:pos x="318" y="108"/>
                </a:cxn>
              </a:cxnLst>
              <a:rect l="0" t="0" r="r" b="b"/>
              <a:pathLst>
                <a:path w="635" h="110">
                  <a:moveTo>
                    <a:pt x="318" y="0"/>
                  </a:moveTo>
                  <a:cubicBezTo>
                    <a:pt x="142" y="0"/>
                    <a:pt x="0" y="25"/>
                    <a:pt x="0" y="55"/>
                  </a:cubicBezTo>
                  <a:cubicBezTo>
                    <a:pt x="0" y="85"/>
                    <a:pt x="142" y="110"/>
                    <a:pt x="318" y="110"/>
                  </a:cubicBezTo>
                  <a:cubicBezTo>
                    <a:pt x="493" y="110"/>
                    <a:pt x="635" y="85"/>
                    <a:pt x="635" y="55"/>
                  </a:cubicBezTo>
                  <a:cubicBezTo>
                    <a:pt x="635" y="25"/>
                    <a:pt x="493" y="0"/>
                    <a:pt x="318" y="0"/>
                  </a:cubicBezTo>
                  <a:close/>
                  <a:moveTo>
                    <a:pt x="318" y="108"/>
                  </a:moveTo>
                  <a:cubicBezTo>
                    <a:pt x="150" y="108"/>
                    <a:pt x="14" y="84"/>
                    <a:pt x="14" y="55"/>
                  </a:cubicBezTo>
                  <a:cubicBezTo>
                    <a:pt x="14" y="26"/>
                    <a:pt x="150" y="3"/>
                    <a:pt x="318" y="3"/>
                  </a:cubicBezTo>
                  <a:cubicBezTo>
                    <a:pt x="485" y="3"/>
                    <a:pt x="621" y="26"/>
                    <a:pt x="621" y="55"/>
                  </a:cubicBezTo>
                  <a:cubicBezTo>
                    <a:pt x="621" y="84"/>
                    <a:pt x="485" y="108"/>
                    <a:pt x="318" y="108"/>
                  </a:cubicBezTo>
                  <a:close/>
                </a:path>
              </a:pathLst>
            </a:custGeom>
            <a:solidFill>
              <a:srgbClr val="B3B3B3"/>
            </a:solidFill>
            <a:ln w="9525">
              <a:noFill/>
              <a:round/>
              <a:headEnd/>
              <a:tailEnd/>
            </a:ln>
          </p:spPr>
          <p:txBody>
            <a:bodyPr/>
            <a:lstStyle/>
            <a:p>
              <a:endParaRPr lang="de-DE" dirty="0"/>
            </a:p>
          </p:txBody>
        </p:sp>
        <p:grpSp>
          <p:nvGrpSpPr>
            <p:cNvPr id="610" name="Group 612"/>
            <p:cNvGrpSpPr>
              <a:grpSpLocks/>
            </p:cNvGrpSpPr>
            <p:nvPr/>
          </p:nvGrpSpPr>
          <p:grpSpPr bwMode="auto">
            <a:xfrm>
              <a:off x="2687649" y="2157429"/>
              <a:ext cx="3783029" cy="387353"/>
              <a:chOff x="1693" y="1359"/>
              <a:chExt cx="2383" cy="244"/>
            </a:xfrm>
          </p:grpSpPr>
          <p:sp>
            <p:nvSpPr>
              <p:cNvPr id="611" name="Freeform 613"/>
              <p:cNvSpPr>
                <a:spLocks noEditPoints="1"/>
              </p:cNvSpPr>
              <p:nvPr/>
            </p:nvSpPr>
            <p:spPr bwMode="auto">
              <a:xfrm>
                <a:off x="1693" y="1359"/>
                <a:ext cx="2383" cy="244"/>
              </a:xfrm>
              <a:custGeom>
                <a:avLst/>
                <a:gdLst/>
                <a:ahLst/>
                <a:cxnLst>
                  <a:cxn ang="0">
                    <a:pos x="1696" y="87"/>
                  </a:cxn>
                  <a:cxn ang="0">
                    <a:pos x="1671" y="77"/>
                  </a:cxn>
                  <a:cxn ang="0">
                    <a:pos x="1179" y="70"/>
                  </a:cxn>
                  <a:cxn ang="0">
                    <a:pos x="992" y="58"/>
                  </a:cxn>
                  <a:cxn ang="0">
                    <a:pos x="975" y="55"/>
                  </a:cxn>
                  <a:cxn ang="0">
                    <a:pos x="907" y="25"/>
                  </a:cxn>
                  <a:cxn ang="0">
                    <a:pos x="905" y="24"/>
                  </a:cxn>
                  <a:cxn ang="0">
                    <a:pos x="802" y="24"/>
                  </a:cxn>
                  <a:cxn ang="0">
                    <a:pos x="798" y="27"/>
                  </a:cxn>
                  <a:cxn ang="0">
                    <a:pos x="766" y="44"/>
                  </a:cxn>
                  <a:cxn ang="0">
                    <a:pos x="564" y="68"/>
                  </a:cxn>
                  <a:cxn ang="0">
                    <a:pos x="144" y="76"/>
                  </a:cxn>
                  <a:cxn ang="0">
                    <a:pos x="24" y="70"/>
                  </a:cxn>
                  <a:cxn ang="0">
                    <a:pos x="12" y="93"/>
                  </a:cxn>
                  <a:cxn ang="0">
                    <a:pos x="22" y="135"/>
                  </a:cxn>
                  <a:cxn ang="0">
                    <a:pos x="36" y="96"/>
                  </a:cxn>
                  <a:cxn ang="0">
                    <a:pos x="531" y="104"/>
                  </a:cxn>
                  <a:cxn ang="0">
                    <a:pos x="765" y="129"/>
                  </a:cxn>
                  <a:cxn ang="0">
                    <a:pos x="796" y="145"/>
                  </a:cxn>
                  <a:cxn ang="0">
                    <a:pos x="802" y="149"/>
                  </a:cxn>
                  <a:cxn ang="0">
                    <a:pos x="899" y="154"/>
                  </a:cxn>
                  <a:cxn ang="0">
                    <a:pos x="981" y="118"/>
                  </a:cxn>
                  <a:cxn ang="0">
                    <a:pos x="1206" y="103"/>
                  </a:cxn>
                  <a:cxn ang="0">
                    <a:pos x="1609" y="97"/>
                  </a:cxn>
                  <a:cxn ang="0">
                    <a:pos x="1657" y="113"/>
                  </a:cxn>
                  <a:cxn ang="0">
                    <a:pos x="1702" y="113"/>
                  </a:cxn>
                  <a:cxn ang="0">
                    <a:pos x="37" y="113"/>
                  </a:cxn>
                  <a:cxn ang="0">
                    <a:pos x="6" y="113"/>
                  </a:cxn>
                  <a:cxn ang="0">
                    <a:pos x="24" y="104"/>
                  </a:cxn>
                  <a:cxn ang="0">
                    <a:pos x="37" y="113"/>
                  </a:cxn>
                  <a:cxn ang="0">
                    <a:pos x="1664" y="113"/>
                  </a:cxn>
                  <a:cxn ang="0">
                    <a:pos x="1682" y="104"/>
                  </a:cxn>
                  <a:cxn ang="0">
                    <a:pos x="1695" y="113"/>
                  </a:cxn>
                </a:cxnLst>
                <a:rect l="0" t="0" r="r" b="b"/>
                <a:pathLst>
                  <a:path w="1702" h="174">
                    <a:moveTo>
                      <a:pt x="1694" y="96"/>
                    </a:moveTo>
                    <a:cubicBezTo>
                      <a:pt x="1695" y="93"/>
                      <a:pt x="1696" y="90"/>
                      <a:pt x="1696" y="87"/>
                    </a:cubicBezTo>
                    <a:cubicBezTo>
                      <a:pt x="1696" y="77"/>
                      <a:pt x="1690" y="70"/>
                      <a:pt x="1682" y="70"/>
                    </a:cubicBezTo>
                    <a:cubicBezTo>
                      <a:pt x="1677" y="70"/>
                      <a:pt x="1673" y="73"/>
                      <a:pt x="1671" y="77"/>
                    </a:cubicBezTo>
                    <a:cubicBezTo>
                      <a:pt x="1584" y="77"/>
                      <a:pt x="1497" y="76"/>
                      <a:pt x="1410" y="76"/>
                    </a:cubicBezTo>
                    <a:cubicBezTo>
                      <a:pt x="1333" y="75"/>
                      <a:pt x="1256" y="74"/>
                      <a:pt x="1179" y="70"/>
                    </a:cubicBezTo>
                    <a:cubicBezTo>
                      <a:pt x="1136" y="68"/>
                      <a:pt x="1093" y="66"/>
                      <a:pt x="1050" y="63"/>
                    </a:cubicBezTo>
                    <a:cubicBezTo>
                      <a:pt x="1031" y="62"/>
                      <a:pt x="1011" y="61"/>
                      <a:pt x="992" y="58"/>
                    </a:cubicBezTo>
                    <a:cubicBezTo>
                      <a:pt x="989" y="58"/>
                      <a:pt x="984" y="57"/>
                      <a:pt x="979" y="56"/>
                    </a:cubicBezTo>
                    <a:cubicBezTo>
                      <a:pt x="978" y="55"/>
                      <a:pt x="977" y="55"/>
                      <a:pt x="975" y="55"/>
                    </a:cubicBezTo>
                    <a:cubicBezTo>
                      <a:pt x="967" y="53"/>
                      <a:pt x="958" y="51"/>
                      <a:pt x="949" y="48"/>
                    </a:cubicBezTo>
                    <a:cubicBezTo>
                      <a:pt x="918" y="37"/>
                      <a:pt x="907" y="25"/>
                      <a:pt x="907" y="25"/>
                    </a:cubicBezTo>
                    <a:cubicBezTo>
                      <a:pt x="906" y="25"/>
                      <a:pt x="905" y="24"/>
                      <a:pt x="905" y="24"/>
                    </a:cubicBezTo>
                    <a:cubicBezTo>
                      <a:pt x="905" y="24"/>
                      <a:pt x="905" y="24"/>
                      <a:pt x="905" y="24"/>
                    </a:cubicBezTo>
                    <a:cubicBezTo>
                      <a:pt x="875" y="0"/>
                      <a:pt x="832" y="0"/>
                      <a:pt x="802" y="24"/>
                    </a:cubicBezTo>
                    <a:cubicBezTo>
                      <a:pt x="802" y="24"/>
                      <a:pt x="802" y="24"/>
                      <a:pt x="802" y="24"/>
                    </a:cubicBezTo>
                    <a:cubicBezTo>
                      <a:pt x="801" y="25"/>
                      <a:pt x="799" y="26"/>
                      <a:pt x="798" y="27"/>
                    </a:cubicBezTo>
                    <a:cubicBezTo>
                      <a:pt x="798" y="27"/>
                      <a:pt x="798" y="27"/>
                      <a:pt x="798" y="27"/>
                    </a:cubicBezTo>
                    <a:cubicBezTo>
                      <a:pt x="789" y="34"/>
                      <a:pt x="778" y="39"/>
                      <a:pt x="765" y="44"/>
                    </a:cubicBezTo>
                    <a:cubicBezTo>
                      <a:pt x="766" y="44"/>
                      <a:pt x="766" y="44"/>
                      <a:pt x="766" y="44"/>
                    </a:cubicBezTo>
                    <a:cubicBezTo>
                      <a:pt x="734" y="57"/>
                      <a:pt x="700" y="60"/>
                      <a:pt x="667" y="62"/>
                    </a:cubicBezTo>
                    <a:cubicBezTo>
                      <a:pt x="632" y="64"/>
                      <a:pt x="598" y="66"/>
                      <a:pt x="564" y="68"/>
                    </a:cubicBezTo>
                    <a:cubicBezTo>
                      <a:pt x="515" y="70"/>
                      <a:pt x="467" y="74"/>
                      <a:pt x="418" y="74"/>
                    </a:cubicBezTo>
                    <a:cubicBezTo>
                      <a:pt x="327" y="75"/>
                      <a:pt x="235" y="75"/>
                      <a:pt x="144" y="76"/>
                    </a:cubicBezTo>
                    <a:cubicBezTo>
                      <a:pt x="108" y="76"/>
                      <a:pt x="72" y="76"/>
                      <a:pt x="35" y="77"/>
                    </a:cubicBezTo>
                    <a:cubicBezTo>
                      <a:pt x="33" y="72"/>
                      <a:pt x="29" y="70"/>
                      <a:pt x="24" y="70"/>
                    </a:cubicBezTo>
                    <a:cubicBezTo>
                      <a:pt x="17" y="70"/>
                      <a:pt x="10" y="77"/>
                      <a:pt x="10" y="87"/>
                    </a:cubicBezTo>
                    <a:cubicBezTo>
                      <a:pt x="10" y="89"/>
                      <a:pt x="11" y="91"/>
                      <a:pt x="12" y="93"/>
                    </a:cubicBezTo>
                    <a:cubicBezTo>
                      <a:pt x="4" y="97"/>
                      <a:pt x="0" y="104"/>
                      <a:pt x="0" y="113"/>
                    </a:cubicBezTo>
                    <a:cubicBezTo>
                      <a:pt x="0" y="125"/>
                      <a:pt x="10" y="135"/>
                      <a:pt x="22" y="135"/>
                    </a:cubicBezTo>
                    <a:cubicBezTo>
                      <a:pt x="34" y="135"/>
                      <a:pt x="44" y="125"/>
                      <a:pt x="44" y="113"/>
                    </a:cubicBezTo>
                    <a:cubicBezTo>
                      <a:pt x="44" y="106"/>
                      <a:pt x="41" y="100"/>
                      <a:pt x="36" y="96"/>
                    </a:cubicBezTo>
                    <a:cubicBezTo>
                      <a:pt x="124" y="97"/>
                      <a:pt x="211" y="97"/>
                      <a:pt x="298" y="98"/>
                    </a:cubicBezTo>
                    <a:cubicBezTo>
                      <a:pt x="376" y="98"/>
                      <a:pt x="453" y="100"/>
                      <a:pt x="531" y="104"/>
                    </a:cubicBezTo>
                    <a:cubicBezTo>
                      <a:pt x="572" y="106"/>
                      <a:pt x="613" y="108"/>
                      <a:pt x="654" y="110"/>
                    </a:cubicBezTo>
                    <a:cubicBezTo>
                      <a:pt x="691" y="113"/>
                      <a:pt x="731" y="114"/>
                      <a:pt x="765" y="129"/>
                    </a:cubicBezTo>
                    <a:cubicBezTo>
                      <a:pt x="765" y="129"/>
                      <a:pt x="765" y="129"/>
                      <a:pt x="765" y="129"/>
                    </a:cubicBezTo>
                    <a:cubicBezTo>
                      <a:pt x="777" y="134"/>
                      <a:pt x="788" y="139"/>
                      <a:pt x="796" y="145"/>
                    </a:cubicBezTo>
                    <a:cubicBezTo>
                      <a:pt x="798" y="146"/>
                      <a:pt x="800" y="148"/>
                      <a:pt x="802" y="149"/>
                    </a:cubicBezTo>
                    <a:cubicBezTo>
                      <a:pt x="802" y="149"/>
                      <a:pt x="802" y="149"/>
                      <a:pt x="802" y="149"/>
                    </a:cubicBezTo>
                    <a:cubicBezTo>
                      <a:pt x="802" y="149"/>
                      <a:pt x="802" y="149"/>
                      <a:pt x="802" y="149"/>
                    </a:cubicBezTo>
                    <a:cubicBezTo>
                      <a:pt x="829" y="172"/>
                      <a:pt x="870" y="174"/>
                      <a:pt x="899" y="154"/>
                    </a:cubicBezTo>
                    <a:cubicBezTo>
                      <a:pt x="901" y="153"/>
                      <a:pt x="903" y="151"/>
                      <a:pt x="904" y="150"/>
                    </a:cubicBezTo>
                    <a:cubicBezTo>
                      <a:pt x="907" y="148"/>
                      <a:pt x="930" y="127"/>
                      <a:pt x="981" y="118"/>
                    </a:cubicBezTo>
                    <a:cubicBezTo>
                      <a:pt x="989" y="116"/>
                      <a:pt x="999" y="115"/>
                      <a:pt x="1010" y="114"/>
                    </a:cubicBezTo>
                    <a:cubicBezTo>
                      <a:pt x="1075" y="108"/>
                      <a:pt x="1141" y="105"/>
                      <a:pt x="1206" y="103"/>
                    </a:cubicBezTo>
                    <a:cubicBezTo>
                      <a:pt x="1237" y="101"/>
                      <a:pt x="1267" y="99"/>
                      <a:pt x="1298" y="99"/>
                    </a:cubicBezTo>
                    <a:cubicBezTo>
                      <a:pt x="1402" y="98"/>
                      <a:pt x="1505" y="98"/>
                      <a:pt x="1609" y="97"/>
                    </a:cubicBezTo>
                    <a:cubicBezTo>
                      <a:pt x="1628" y="97"/>
                      <a:pt x="1646" y="97"/>
                      <a:pt x="1664" y="97"/>
                    </a:cubicBezTo>
                    <a:cubicBezTo>
                      <a:pt x="1660" y="101"/>
                      <a:pt x="1657" y="107"/>
                      <a:pt x="1657" y="113"/>
                    </a:cubicBezTo>
                    <a:cubicBezTo>
                      <a:pt x="1657" y="125"/>
                      <a:pt x="1667" y="135"/>
                      <a:pt x="1680" y="135"/>
                    </a:cubicBezTo>
                    <a:cubicBezTo>
                      <a:pt x="1692" y="135"/>
                      <a:pt x="1702" y="125"/>
                      <a:pt x="1702" y="113"/>
                    </a:cubicBezTo>
                    <a:cubicBezTo>
                      <a:pt x="1702" y="106"/>
                      <a:pt x="1699" y="100"/>
                      <a:pt x="1694" y="96"/>
                    </a:cubicBezTo>
                    <a:close/>
                    <a:moveTo>
                      <a:pt x="37" y="113"/>
                    </a:moveTo>
                    <a:cubicBezTo>
                      <a:pt x="37" y="121"/>
                      <a:pt x="30" y="128"/>
                      <a:pt x="22" y="128"/>
                    </a:cubicBezTo>
                    <a:cubicBezTo>
                      <a:pt x="13" y="128"/>
                      <a:pt x="6" y="121"/>
                      <a:pt x="6" y="113"/>
                    </a:cubicBezTo>
                    <a:cubicBezTo>
                      <a:pt x="6" y="107"/>
                      <a:pt x="10" y="102"/>
                      <a:pt x="15" y="99"/>
                    </a:cubicBezTo>
                    <a:cubicBezTo>
                      <a:pt x="17" y="102"/>
                      <a:pt x="21" y="104"/>
                      <a:pt x="24" y="104"/>
                    </a:cubicBezTo>
                    <a:cubicBezTo>
                      <a:pt x="27" y="104"/>
                      <a:pt x="30" y="103"/>
                      <a:pt x="32" y="101"/>
                    </a:cubicBezTo>
                    <a:cubicBezTo>
                      <a:pt x="35" y="104"/>
                      <a:pt x="37" y="108"/>
                      <a:pt x="37" y="113"/>
                    </a:cubicBezTo>
                    <a:close/>
                    <a:moveTo>
                      <a:pt x="1680" y="128"/>
                    </a:moveTo>
                    <a:cubicBezTo>
                      <a:pt x="1671" y="128"/>
                      <a:pt x="1664" y="121"/>
                      <a:pt x="1664" y="113"/>
                    </a:cubicBezTo>
                    <a:cubicBezTo>
                      <a:pt x="1664" y="107"/>
                      <a:pt x="1668" y="102"/>
                      <a:pt x="1673" y="99"/>
                    </a:cubicBezTo>
                    <a:cubicBezTo>
                      <a:pt x="1675" y="102"/>
                      <a:pt x="1679" y="104"/>
                      <a:pt x="1682" y="104"/>
                    </a:cubicBezTo>
                    <a:cubicBezTo>
                      <a:pt x="1685" y="104"/>
                      <a:pt x="1687" y="103"/>
                      <a:pt x="1689" y="101"/>
                    </a:cubicBezTo>
                    <a:cubicBezTo>
                      <a:pt x="1693" y="104"/>
                      <a:pt x="1695" y="108"/>
                      <a:pt x="1695" y="113"/>
                    </a:cubicBezTo>
                    <a:cubicBezTo>
                      <a:pt x="1695" y="121"/>
                      <a:pt x="1688" y="128"/>
                      <a:pt x="1680" y="128"/>
                    </a:cubicBezTo>
                    <a:close/>
                  </a:path>
                </a:pathLst>
              </a:custGeom>
              <a:gradFill rotWithShape="1">
                <a:gsLst>
                  <a:gs pos="0">
                    <a:srgbClr val="6E6E6E"/>
                  </a:gs>
                  <a:gs pos="50000">
                    <a:srgbClr val="6E6E6E">
                      <a:gamma/>
                      <a:tint val="22353"/>
                      <a:invGamma/>
                    </a:srgbClr>
                  </a:gs>
                  <a:gs pos="100000">
                    <a:srgbClr val="6E6E6E"/>
                  </a:gs>
                </a:gsLst>
                <a:lin ang="2700000" scaled="1"/>
              </a:gradFill>
              <a:ln w="9525" cap="flat" cmpd="sng">
                <a:noFill/>
                <a:prstDash val="solid"/>
                <a:round/>
                <a:headEnd type="none" w="med" len="med"/>
                <a:tailEnd type="none" w="med" len="med"/>
              </a:ln>
              <a:effectLst/>
            </p:spPr>
            <p:txBody>
              <a:bodyPr/>
              <a:lstStyle/>
              <a:p>
                <a:endParaRPr lang="de-DE" dirty="0"/>
              </a:p>
            </p:txBody>
          </p:sp>
          <p:sp>
            <p:nvSpPr>
              <p:cNvPr id="612" name="Oval 614"/>
              <p:cNvSpPr>
                <a:spLocks noChangeArrowheads="1"/>
              </p:cNvSpPr>
              <p:nvPr/>
            </p:nvSpPr>
            <p:spPr bwMode="auto">
              <a:xfrm>
                <a:off x="2864" y="1453"/>
                <a:ext cx="65" cy="67"/>
              </a:xfrm>
              <a:prstGeom prst="ellipse">
                <a:avLst/>
              </a:prstGeom>
              <a:solidFill>
                <a:srgbClr val="333333"/>
              </a:solidFill>
              <a:ln w="9525">
                <a:noFill/>
                <a:round/>
                <a:headEnd/>
                <a:tailEnd/>
              </a:ln>
            </p:spPr>
            <p:txBody>
              <a:bodyPr/>
              <a:lstStyle/>
              <a:p>
                <a:endParaRPr lang="de-DE" dirty="0"/>
              </a:p>
            </p:txBody>
          </p:sp>
          <p:sp>
            <p:nvSpPr>
              <p:cNvPr id="613" name="Oval 615"/>
              <p:cNvSpPr>
                <a:spLocks noChangeArrowheads="1"/>
              </p:cNvSpPr>
              <p:nvPr/>
            </p:nvSpPr>
            <p:spPr bwMode="auto">
              <a:xfrm>
                <a:off x="2858" y="1450"/>
                <a:ext cx="66" cy="67"/>
              </a:xfrm>
              <a:prstGeom prst="ellipse">
                <a:avLst/>
              </a:prstGeom>
              <a:gradFill rotWithShape="1">
                <a:gsLst>
                  <a:gs pos="0">
                    <a:srgbClr val="B2B2B2"/>
                  </a:gs>
                  <a:gs pos="100000">
                    <a:srgbClr val="808080"/>
                  </a:gs>
                </a:gsLst>
                <a:path path="shape">
                  <a:fillToRect l="50000" t="50000" r="50000" b="50000"/>
                </a:path>
              </a:gradFill>
              <a:ln w="9525">
                <a:noFill/>
                <a:round/>
                <a:headEnd/>
                <a:tailEnd/>
              </a:ln>
            </p:spPr>
            <p:txBody>
              <a:bodyPr/>
              <a:lstStyle/>
              <a:p>
                <a:endParaRPr lang="de-DE" dirty="0"/>
              </a:p>
            </p:txBody>
          </p:sp>
        </p:grpSp>
        <p:grpSp>
          <p:nvGrpSpPr>
            <p:cNvPr id="614" name="Group 616"/>
            <p:cNvGrpSpPr>
              <a:grpSpLocks/>
            </p:cNvGrpSpPr>
            <p:nvPr/>
          </p:nvGrpSpPr>
          <p:grpSpPr bwMode="auto">
            <a:xfrm>
              <a:off x="5807080" y="3659188"/>
              <a:ext cx="1219201" cy="989013"/>
              <a:chOff x="3658" y="2280"/>
              <a:chExt cx="768" cy="623"/>
            </a:xfrm>
          </p:grpSpPr>
          <p:pic>
            <p:nvPicPr>
              <p:cNvPr id="615" name="Picture 617"/>
              <p:cNvPicPr>
                <a:picLocks noChangeAspect="1" noChangeArrowheads="1"/>
              </p:cNvPicPr>
              <p:nvPr/>
            </p:nvPicPr>
            <p:blipFill>
              <a:blip r:embed="rId5" cstate="print"/>
              <a:srcRect/>
              <a:stretch>
                <a:fillRect/>
              </a:stretch>
            </p:blipFill>
            <p:spPr bwMode="auto">
              <a:xfrm>
                <a:off x="3658" y="2776"/>
                <a:ext cx="768" cy="96"/>
              </a:xfrm>
              <a:prstGeom prst="rect">
                <a:avLst/>
              </a:prstGeom>
              <a:noFill/>
              <a:ln w="9525" algn="ctr">
                <a:noFill/>
                <a:miter lim="800000"/>
                <a:headEnd/>
                <a:tailEnd/>
              </a:ln>
              <a:effectLst/>
            </p:spPr>
          </p:pic>
          <p:grpSp>
            <p:nvGrpSpPr>
              <p:cNvPr id="616" name="Group 618"/>
              <p:cNvGrpSpPr>
                <a:grpSpLocks/>
              </p:cNvGrpSpPr>
              <p:nvPr/>
            </p:nvGrpSpPr>
            <p:grpSpPr bwMode="auto">
              <a:xfrm>
                <a:off x="3735" y="2280"/>
                <a:ext cx="615" cy="623"/>
                <a:chOff x="632" y="2278"/>
                <a:chExt cx="849" cy="862"/>
              </a:xfrm>
            </p:grpSpPr>
            <p:sp>
              <p:nvSpPr>
                <p:cNvPr id="617"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pPr algn="ctr" eaLnBrk="0" hangingPunct="0"/>
                  <a:endParaRPr lang="de-DE" noProof="1"/>
                </a:p>
              </p:txBody>
            </p:sp>
            <p:sp>
              <p:nvSpPr>
                <p:cNvPr id="618"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p>
              </p:txBody>
            </p:sp>
            <p:pic>
              <p:nvPicPr>
                <p:cNvPr id="619" name="Picture 7"/>
                <p:cNvPicPr>
                  <a:picLocks noChangeAspect="1" noChangeArrowheads="1"/>
                </p:cNvPicPr>
                <p:nvPr/>
              </p:nvPicPr>
              <p:blipFill>
                <a:blip r:embed="rId6" cstate="print"/>
                <a:srcRect/>
                <a:stretch>
                  <a:fillRect/>
                </a:stretch>
              </p:blipFill>
              <p:spPr bwMode="gray">
                <a:xfrm>
                  <a:off x="793" y="2296"/>
                  <a:ext cx="530" cy="312"/>
                </a:xfrm>
                <a:prstGeom prst="rect">
                  <a:avLst/>
                </a:prstGeom>
                <a:noFill/>
                <a:ln w="9525">
                  <a:noFill/>
                  <a:miter lim="800000"/>
                  <a:headEnd/>
                  <a:tailEnd/>
                </a:ln>
              </p:spPr>
            </p:pic>
          </p:grpSp>
        </p:grpSp>
        <p:grpSp>
          <p:nvGrpSpPr>
            <p:cNvPr id="620" name="Group 622"/>
            <p:cNvGrpSpPr>
              <a:grpSpLocks/>
            </p:cNvGrpSpPr>
            <p:nvPr/>
          </p:nvGrpSpPr>
          <p:grpSpPr bwMode="auto">
            <a:xfrm>
              <a:off x="2106615" y="3659188"/>
              <a:ext cx="1219201" cy="989013"/>
              <a:chOff x="1327" y="2280"/>
              <a:chExt cx="768" cy="623"/>
            </a:xfrm>
          </p:grpSpPr>
          <p:pic>
            <p:nvPicPr>
              <p:cNvPr id="621" name="Picture 623"/>
              <p:cNvPicPr>
                <a:picLocks noChangeAspect="1" noChangeArrowheads="1"/>
              </p:cNvPicPr>
              <p:nvPr/>
            </p:nvPicPr>
            <p:blipFill>
              <a:blip r:embed="rId5" cstate="print"/>
              <a:srcRect/>
              <a:stretch>
                <a:fillRect/>
              </a:stretch>
            </p:blipFill>
            <p:spPr bwMode="auto">
              <a:xfrm>
                <a:off x="1327" y="2776"/>
                <a:ext cx="768" cy="96"/>
              </a:xfrm>
              <a:prstGeom prst="rect">
                <a:avLst/>
              </a:prstGeom>
              <a:noFill/>
              <a:ln w="9525" algn="ctr">
                <a:noFill/>
                <a:miter lim="800000"/>
                <a:headEnd/>
                <a:tailEnd/>
              </a:ln>
              <a:effectLst/>
            </p:spPr>
          </p:pic>
          <p:grpSp>
            <p:nvGrpSpPr>
              <p:cNvPr id="622" name="Group 624"/>
              <p:cNvGrpSpPr>
                <a:grpSpLocks/>
              </p:cNvGrpSpPr>
              <p:nvPr/>
            </p:nvGrpSpPr>
            <p:grpSpPr bwMode="auto">
              <a:xfrm>
                <a:off x="1404" y="2280"/>
                <a:ext cx="615" cy="623"/>
                <a:chOff x="632" y="2278"/>
                <a:chExt cx="849" cy="862"/>
              </a:xfrm>
            </p:grpSpPr>
            <p:sp>
              <p:nvSpPr>
                <p:cNvPr id="623"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pPr algn="ctr" eaLnBrk="0" hangingPunct="0"/>
                  <a:endParaRPr lang="de-DE" noProof="1"/>
                </a:p>
              </p:txBody>
            </p:sp>
            <p:sp>
              <p:nvSpPr>
                <p:cNvPr id="624"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p>
              </p:txBody>
            </p:sp>
            <p:pic>
              <p:nvPicPr>
                <p:cNvPr id="625" name="Picture 7"/>
                <p:cNvPicPr>
                  <a:picLocks noChangeAspect="1" noChangeArrowheads="1"/>
                </p:cNvPicPr>
                <p:nvPr/>
              </p:nvPicPr>
              <p:blipFill>
                <a:blip r:embed="rId6" cstate="print"/>
                <a:srcRect/>
                <a:stretch>
                  <a:fillRect/>
                </a:stretch>
              </p:blipFill>
              <p:spPr bwMode="gray">
                <a:xfrm>
                  <a:off x="793" y="2296"/>
                  <a:ext cx="530" cy="312"/>
                </a:xfrm>
                <a:prstGeom prst="rect">
                  <a:avLst/>
                </a:prstGeom>
                <a:noFill/>
                <a:ln w="9525">
                  <a:noFill/>
                  <a:miter lim="800000"/>
                  <a:headEnd/>
                  <a:tailEnd/>
                </a:ln>
              </p:spPr>
            </p:pic>
          </p:grpSp>
        </p:grpSp>
        <p:sp>
          <p:nvSpPr>
            <p:cNvPr id="626" name="Freeform 628"/>
            <p:cNvSpPr>
              <a:spLocks/>
            </p:cNvSpPr>
            <p:nvPr/>
          </p:nvSpPr>
          <p:spPr bwMode="auto">
            <a:xfrm>
              <a:off x="5724525" y="4395788"/>
              <a:ext cx="1406525" cy="301625"/>
            </a:xfrm>
            <a:custGeom>
              <a:avLst/>
              <a:gdLst/>
              <a:ahLst/>
              <a:cxnLst>
                <a:cxn ang="0">
                  <a:pos x="317" y="51"/>
                </a:cxn>
                <a:cxn ang="0">
                  <a:pos x="0" y="0"/>
                </a:cxn>
                <a:cxn ang="0">
                  <a:pos x="317" y="136"/>
                </a:cxn>
                <a:cxn ang="0">
                  <a:pos x="633" y="0"/>
                </a:cxn>
                <a:cxn ang="0">
                  <a:pos x="317" y="51"/>
                </a:cxn>
              </a:cxnLst>
              <a:rect l="0" t="0" r="r" b="b"/>
              <a:pathLst>
                <a:path w="633" h="136">
                  <a:moveTo>
                    <a:pt x="317" y="51"/>
                  </a:moveTo>
                  <a:cubicBezTo>
                    <a:pt x="149" y="51"/>
                    <a:pt x="13" y="29"/>
                    <a:pt x="0" y="0"/>
                  </a:cubicBezTo>
                  <a:cubicBezTo>
                    <a:pt x="13" y="76"/>
                    <a:pt x="150" y="136"/>
                    <a:pt x="317" y="136"/>
                  </a:cubicBezTo>
                  <a:cubicBezTo>
                    <a:pt x="484" y="136"/>
                    <a:pt x="621" y="76"/>
                    <a:pt x="633" y="0"/>
                  </a:cubicBezTo>
                  <a:cubicBezTo>
                    <a:pt x="621" y="29"/>
                    <a:pt x="484" y="51"/>
                    <a:pt x="317" y="51"/>
                  </a:cubicBezTo>
                  <a:close/>
                </a:path>
              </a:pathLst>
            </a:custGeom>
            <a:gradFill rotWithShape="1">
              <a:gsLst>
                <a:gs pos="0">
                  <a:srgbClr val="6E6E6E"/>
                </a:gs>
                <a:gs pos="50000">
                  <a:srgbClr val="6E6E6E">
                    <a:gamma/>
                    <a:tint val="26275"/>
                    <a:invGamma/>
                  </a:srgbClr>
                </a:gs>
                <a:gs pos="100000">
                  <a:srgbClr val="6E6E6E"/>
                </a:gs>
              </a:gsLst>
              <a:lin ang="0" scaled="1"/>
            </a:gradFill>
            <a:ln w="9525" cap="flat" cmpd="sng">
              <a:noFill/>
              <a:prstDash val="solid"/>
              <a:round/>
              <a:headEnd type="none" w="med" len="med"/>
              <a:tailEnd type="none" w="med" len="med"/>
            </a:ln>
            <a:effectLst/>
          </p:spPr>
          <p:txBody>
            <a:bodyPr/>
            <a:lstStyle/>
            <a:p>
              <a:endParaRPr lang="de-DE" dirty="0"/>
            </a:p>
          </p:txBody>
        </p:sp>
        <p:sp>
          <p:nvSpPr>
            <p:cNvPr id="627" name="Freeform 629"/>
            <p:cNvSpPr>
              <a:spLocks/>
            </p:cNvSpPr>
            <p:nvPr/>
          </p:nvSpPr>
          <p:spPr bwMode="auto">
            <a:xfrm>
              <a:off x="2032000" y="4395788"/>
              <a:ext cx="1406525" cy="301625"/>
            </a:xfrm>
            <a:custGeom>
              <a:avLst/>
              <a:gdLst/>
              <a:ahLst/>
              <a:cxnLst>
                <a:cxn ang="0">
                  <a:pos x="316" y="51"/>
                </a:cxn>
                <a:cxn ang="0">
                  <a:pos x="0" y="0"/>
                </a:cxn>
                <a:cxn ang="0">
                  <a:pos x="316" y="136"/>
                </a:cxn>
                <a:cxn ang="0">
                  <a:pos x="633" y="0"/>
                </a:cxn>
                <a:cxn ang="0">
                  <a:pos x="316" y="51"/>
                </a:cxn>
              </a:cxnLst>
              <a:rect l="0" t="0" r="r" b="b"/>
              <a:pathLst>
                <a:path w="633" h="136">
                  <a:moveTo>
                    <a:pt x="316" y="51"/>
                  </a:moveTo>
                  <a:cubicBezTo>
                    <a:pt x="149" y="51"/>
                    <a:pt x="12" y="29"/>
                    <a:pt x="0" y="0"/>
                  </a:cubicBezTo>
                  <a:cubicBezTo>
                    <a:pt x="12" y="76"/>
                    <a:pt x="149" y="136"/>
                    <a:pt x="316" y="136"/>
                  </a:cubicBezTo>
                  <a:cubicBezTo>
                    <a:pt x="483" y="136"/>
                    <a:pt x="620" y="76"/>
                    <a:pt x="633" y="0"/>
                  </a:cubicBezTo>
                  <a:cubicBezTo>
                    <a:pt x="620" y="29"/>
                    <a:pt x="484" y="51"/>
                    <a:pt x="316" y="51"/>
                  </a:cubicBezTo>
                  <a:close/>
                </a:path>
              </a:pathLst>
            </a:custGeom>
            <a:gradFill rotWithShape="1">
              <a:gsLst>
                <a:gs pos="0">
                  <a:srgbClr val="6E6E6E"/>
                </a:gs>
                <a:gs pos="50000">
                  <a:srgbClr val="6E6E6E">
                    <a:gamma/>
                    <a:tint val="26275"/>
                    <a:invGamma/>
                  </a:srgbClr>
                </a:gs>
                <a:gs pos="100000">
                  <a:srgbClr val="6E6E6E"/>
                </a:gs>
              </a:gsLst>
              <a:lin ang="0" scaled="1"/>
            </a:gradFill>
            <a:ln w="9525" cap="flat" cmpd="sng">
              <a:noFill/>
              <a:prstDash val="solid"/>
              <a:round/>
              <a:headEnd type="none" w="med" len="med"/>
              <a:tailEnd type="none" w="med" len="med"/>
            </a:ln>
            <a:effectLst/>
          </p:spPr>
          <p:txBody>
            <a:bodyPr/>
            <a:lstStyle/>
            <a:p>
              <a:endParaRPr lang="de-DE" dirty="0"/>
            </a:p>
          </p:txBody>
        </p:sp>
        <p:sp>
          <p:nvSpPr>
            <p:cNvPr id="628" name="Text Box 634"/>
            <p:cNvSpPr txBox="1">
              <a:spLocks noChangeArrowheads="1"/>
            </p:cNvSpPr>
            <p:nvPr/>
          </p:nvSpPr>
          <p:spPr bwMode="auto">
            <a:xfrm>
              <a:off x="2478408" y="3906837"/>
              <a:ext cx="480372" cy="958505"/>
            </a:xfrm>
            <a:prstGeom prst="rect">
              <a:avLst/>
            </a:prstGeom>
            <a:noFill/>
            <a:ln w="9525">
              <a:noFill/>
              <a:miter lim="800000"/>
              <a:headEnd/>
              <a:tailEnd/>
            </a:ln>
            <a:effectLst/>
          </p:spPr>
          <p:txBody>
            <a:bodyPr wrap="none">
              <a:spAutoFit/>
            </a:bodyPr>
            <a:lstStyle/>
            <a:p>
              <a:pPr algn="ctr" eaLnBrk="0" hangingPunct="0"/>
              <a:endParaRPr lang="de-DE" sz="1600" b="1" noProof="1">
                <a:solidFill>
                  <a:srgbClr val="FFFFFF"/>
                </a:solidFill>
              </a:endParaRPr>
            </a:p>
          </p:txBody>
        </p:sp>
        <p:sp>
          <p:nvSpPr>
            <p:cNvPr id="629" name="Text Box 635"/>
            <p:cNvSpPr txBox="1">
              <a:spLocks noChangeArrowheads="1"/>
            </p:cNvSpPr>
            <p:nvPr/>
          </p:nvSpPr>
          <p:spPr bwMode="auto">
            <a:xfrm>
              <a:off x="6065509" y="3531342"/>
              <a:ext cx="726147" cy="958505"/>
            </a:xfrm>
            <a:prstGeom prst="rect">
              <a:avLst/>
            </a:prstGeom>
            <a:noFill/>
            <a:ln w="9525">
              <a:noFill/>
              <a:miter lim="800000"/>
              <a:headEnd/>
              <a:tailEnd/>
            </a:ln>
            <a:effectLst/>
          </p:spPr>
          <p:txBody>
            <a:bodyPr wrap="none">
              <a:spAutoFit/>
            </a:bodyPr>
            <a:lstStyle/>
            <a:p>
              <a:pPr algn="ctr" eaLnBrk="0" hangingPunct="0"/>
              <a:r>
                <a:rPr lang="de-DE" sz="1600" b="1" noProof="1">
                  <a:solidFill>
                    <a:srgbClr val="FFFFFF"/>
                  </a:solidFill>
                </a:rPr>
                <a:t>?</a:t>
              </a:r>
            </a:p>
          </p:txBody>
        </p:sp>
      </p:grpSp>
      <p:pic>
        <p:nvPicPr>
          <p:cNvPr id="90116" name="Picture 4" descr="Image result for henke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2280" y="5410844"/>
            <a:ext cx="523876" cy="295553"/>
          </a:xfrm>
          <a:prstGeom prst="rect">
            <a:avLst/>
          </a:prstGeom>
          <a:noFill/>
          <a:extLst>
            <a:ext uri="{909E8E84-426E-40DD-AFC4-6F175D3DCCD1}">
              <a14:hiddenFill xmlns:a14="http://schemas.microsoft.com/office/drawing/2010/main">
                <a:solidFill>
                  <a:srgbClr val="FFFFFF"/>
                </a:solidFill>
              </a14:hiddenFill>
            </a:ext>
          </a:extLst>
        </p:spPr>
      </p:pic>
      <p:sp>
        <p:nvSpPr>
          <p:cNvPr id="631" name="Textfeld 630"/>
          <p:cNvSpPr txBox="1"/>
          <p:nvPr/>
        </p:nvSpPr>
        <p:spPr>
          <a:xfrm>
            <a:off x="7708903" y="5032052"/>
            <a:ext cx="2591217" cy="1384995"/>
          </a:xfrm>
          <a:prstGeom prst="rect">
            <a:avLst/>
          </a:prstGeom>
          <a:noFill/>
        </p:spPr>
        <p:txBody>
          <a:bodyPr wrap="square" rtlCol="0">
            <a:spAutoFit/>
          </a:bodyPr>
          <a:lstStyle/>
          <a:p>
            <a:r>
              <a:rPr lang="de-DE" sz="1400" dirty="0">
                <a:latin typeface="+mj-lt"/>
                <a:cs typeface="Calibri" panose="020F0502020204030204" pitchFamily="34" charset="0"/>
              </a:rPr>
              <a:t>56 Mrd. € Marktkapitalisierung</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38 Mrd. € Marktkapitalisierung</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17 Mrd. € Marktkapitalisierung</a:t>
            </a:r>
          </a:p>
          <a:p>
            <a:r>
              <a:rPr lang="de-DE" sz="1400" dirty="0">
                <a:latin typeface="+mj-lt"/>
                <a:cs typeface="Calibri" panose="020F0502020204030204" pitchFamily="34" charset="0"/>
              </a:rPr>
              <a:t>(alle per 7.3.2019)</a:t>
            </a:r>
          </a:p>
        </p:txBody>
      </p:sp>
      <p:pic>
        <p:nvPicPr>
          <p:cNvPr id="90118" name="Picture 6" descr="Image result for daimle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000" r="27686"/>
          <a:stretch/>
        </p:blipFill>
        <p:spPr bwMode="auto">
          <a:xfrm>
            <a:off x="7135413" y="4939645"/>
            <a:ext cx="473888" cy="422970"/>
          </a:xfrm>
          <a:prstGeom prst="rect">
            <a:avLst/>
          </a:prstGeom>
          <a:noFill/>
          <a:extLst>
            <a:ext uri="{909E8E84-426E-40DD-AFC4-6F175D3DCCD1}">
              <a14:hiddenFill xmlns:a14="http://schemas.microsoft.com/office/drawing/2010/main">
                <a:solidFill>
                  <a:srgbClr val="FFFFFF"/>
                </a:solidFill>
              </a14:hiddenFill>
            </a:ext>
          </a:extLst>
        </p:spPr>
      </p:pic>
      <p:pic>
        <p:nvPicPr>
          <p:cNvPr id="90120" name="Picture 8" descr="Image result for deutsche ban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1304" y="5720293"/>
            <a:ext cx="494638" cy="494638"/>
          </a:xfrm>
          <a:prstGeom prst="rect">
            <a:avLst/>
          </a:prstGeom>
          <a:noFill/>
          <a:extLst>
            <a:ext uri="{909E8E84-426E-40DD-AFC4-6F175D3DCCD1}">
              <a14:hiddenFill xmlns:a14="http://schemas.microsoft.com/office/drawing/2010/main">
                <a:solidFill>
                  <a:srgbClr val="FFFFFF"/>
                </a:solidFill>
              </a14:hiddenFill>
            </a:ext>
          </a:extLst>
        </p:spPr>
      </p:pic>
      <p:sp>
        <p:nvSpPr>
          <p:cNvPr id="632" name="Textfeld 631"/>
          <p:cNvSpPr txBox="1"/>
          <p:nvPr/>
        </p:nvSpPr>
        <p:spPr>
          <a:xfrm>
            <a:off x="5927357" y="1844827"/>
            <a:ext cx="3530971" cy="2274527"/>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UBER</a:t>
            </a:r>
          </a:p>
          <a:p>
            <a:pPr marL="171450" indent="-171450">
              <a:buFontTx/>
              <a:buChar char="-"/>
            </a:pPr>
            <a:r>
              <a:rPr lang="de-DE" sz="1400" dirty="0">
                <a:latin typeface="+mj-lt"/>
                <a:cs typeface="Calibri" panose="020F0502020204030204" pitchFamily="34" charset="0"/>
              </a:rPr>
              <a:t>2009 gegründet</a:t>
            </a:r>
          </a:p>
          <a:p>
            <a:pPr marL="171450" indent="-171450">
              <a:buFontTx/>
              <a:buChar char="-"/>
            </a:pPr>
            <a:r>
              <a:rPr lang="de-DE" sz="1400" dirty="0">
                <a:latin typeface="+mj-lt"/>
                <a:cs typeface="Calibri" panose="020F0502020204030204" pitchFamily="34" charset="0"/>
              </a:rPr>
              <a:t>Umsatz 2018: 11 Mrd. $</a:t>
            </a:r>
          </a:p>
          <a:p>
            <a:pPr marL="171450" indent="-171450">
              <a:buFontTx/>
              <a:buChar char="-"/>
            </a:pPr>
            <a:r>
              <a:rPr lang="de-DE" sz="1400" dirty="0">
                <a:latin typeface="+mj-lt"/>
                <a:cs typeface="Calibri" panose="020F0502020204030204" pitchFamily="34" charset="0"/>
              </a:rPr>
              <a:t>In ca. 58 Ländern und über 300 Städten tätig</a:t>
            </a:r>
          </a:p>
          <a:p>
            <a:pPr marL="171450" indent="-171450">
              <a:buFontTx/>
              <a:buChar char="-"/>
            </a:pPr>
            <a:r>
              <a:rPr lang="de-DE" sz="1400" dirty="0">
                <a:latin typeface="+mj-lt"/>
                <a:cs typeface="Calibri" panose="020F0502020204030204" pitchFamily="34" charset="0"/>
              </a:rPr>
              <a:t>Unternehmenswert: siehe Frage unten</a:t>
            </a:r>
          </a:p>
          <a:p>
            <a:pPr marL="171450" indent="-171450">
              <a:buFontTx/>
              <a:buChar char="-"/>
            </a:pPr>
            <a:r>
              <a:rPr lang="de-DE" sz="1400" dirty="0">
                <a:latin typeface="+mj-lt"/>
                <a:cs typeface="Calibri" panose="020F0502020204030204" pitchFamily="34" charset="0"/>
              </a:rPr>
              <a:t>Keine eigenen Fahrer, keine eigenen Autos</a:t>
            </a:r>
          </a:p>
          <a:p>
            <a:pPr marL="171450" indent="-171450">
              <a:buFontTx/>
              <a:buChar char="-"/>
            </a:pPr>
            <a:r>
              <a:rPr lang="de-DE" sz="1400" dirty="0">
                <a:latin typeface="+mj-lt"/>
                <a:cs typeface="Calibri" panose="020F0502020204030204" pitchFamily="34" charset="0"/>
              </a:rPr>
              <a:t>TOP in der Forbes Disruptor-Liste</a:t>
            </a:r>
          </a:p>
        </p:txBody>
      </p:sp>
      <p:sp>
        <p:nvSpPr>
          <p:cNvPr id="634" name="Textfeld 633"/>
          <p:cNvSpPr txBox="1"/>
          <p:nvPr/>
        </p:nvSpPr>
        <p:spPr>
          <a:xfrm>
            <a:off x="3645070" y="4391446"/>
            <a:ext cx="5002716" cy="523220"/>
          </a:xfrm>
          <a:prstGeom prst="rect">
            <a:avLst/>
          </a:prstGeom>
          <a:noFill/>
        </p:spPr>
        <p:txBody>
          <a:bodyPr wrap="none" rtlCol="0">
            <a:spAutoFit/>
          </a:bodyPr>
          <a:lstStyle/>
          <a:p>
            <a:r>
              <a:rPr lang="de-DE" sz="1400" i="1" dirty="0">
                <a:latin typeface="+mj-lt"/>
                <a:cs typeface="Calibri" panose="020F0502020204030204" pitchFamily="34" charset="0"/>
              </a:rPr>
              <a:t>Schätzfrage: UBER geht 2019 oder 2020 an die Börse. </a:t>
            </a:r>
            <a:br>
              <a:rPr lang="de-DE" sz="1400" i="1" dirty="0">
                <a:latin typeface="+mj-lt"/>
                <a:cs typeface="Calibri" panose="020F0502020204030204" pitchFamily="34" charset="0"/>
              </a:rPr>
            </a:br>
            <a:r>
              <a:rPr lang="de-DE" sz="1400" i="1" dirty="0">
                <a:latin typeface="+mj-lt"/>
                <a:cs typeface="Calibri" panose="020F0502020204030204" pitchFamily="34" charset="0"/>
              </a:rPr>
              <a:t>Welche Marktkapitalisierung wird von UBER beim IPO angestrebt?</a:t>
            </a:r>
          </a:p>
        </p:txBody>
      </p:sp>
      <p:sp>
        <p:nvSpPr>
          <p:cNvPr id="90113" name="Foliennummernplatzhalter 90112">
            <a:extLst>
              <a:ext uri="{FF2B5EF4-FFF2-40B4-BE49-F238E27FC236}">
                <a16:creationId xmlns:a16="http://schemas.microsoft.com/office/drawing/2014/main" id="{62CA684A-8864-4EAA-A881-AE3D8DC99904}"/>
              </a:ext>
            </a:extLst>
          </p:cNvPr>
          <p:cNvSpPr>
            <a:spLocks noGrp="1"/>
          </p:cNvSpPr>
          <p:nvPr>
            <p:ph type="sldNum" sz="quarter" idx="11"/>
          </p:nvPr>
        </p:nvSpPr>
        <p:spPr/>
        <p:txBody>
          <a:bodyPr/>
          <a:lstStyle/>
          <a:p>
            <a:fld id="{FFC269A0-BD27-4577-9DED-0AAE60100C51}" type="slidenum">
              <a:rPr lang="de-DE" smtClean="0"/>
              <a:pPr/>
              <a:t>27</a:t>
            </a:fld>
            <a:r>
              <a:rPr lang="de-DE" dirty="0"/>
              <a:t> | ©</a:t>
            </a:r>
          </a:p>
        </p:txBody>
      </p:sp>
      <p:sp>
        <p:nvSpPr>
          <p:cNvPr id="90115" name="Fußzeilenplatzhalter 90114">
            <a:extLst>
              <a:ext uri="{FF2B5EF4-FFF2-40B4-BE49-F238E27FC236}">
                <a16:creationId xmlns:a16="http://schemas.microsoft.com/office/drawing/2014/main" id="{E8C4F1D4-CEAE-4F76-8518-AE8A7D4FB87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10482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Die Digitalisierung ermöglicht die Entwicklung völlig neuer Geschäftsmodelle – und gefährdet traditionelle Unternehmen.</a:t>
            </a:r>
          </a:p>
        </p:txBody>
      </p:sp>
      <p:sp>
        <p:nvSpPr>
          <p:cNvPr id="9" name="Textplatzhalter 8"/>
          <p:cNvSpPr>
            <a:spLocks noGrp="1"/>
          </p:cNvSpPr>
          <p:nvPr>
            <p:ph type="body" sz="quarter" idx="13"/>
          </p:nvPr>
        </p:nvSpPr>
        <p:spPr/>
        <p:txBody>
          <a:bodyPr/>
          <a:lstStyle/>
          <a:p>
            <a:endParaRPr lang="de-DE" dirty="0"/>
          </a:p>
        </p:txBody>
      </p:sp>
      <p:grpSp>
        <p:nvGrpSpPr>
          <p:cNvPr id="7" name="Gruppieren 6"/>
          <p:cNvGrpSpPr/>
          <p:nvPr/>
        </p:nvGrpSpPr>
        <p:grpSpPr>
          <a:xfrm>
            <a:off x="748383" y="1988840"/>
            <a:ext cx="9976769" cy="4164310"/>
            <a:chOff x="-775619" y="1457325"/>
            <a:chExt cx="9976769" cy="4695825"/>
          </a:xfrm>
        </p:grpSpPr>
        <p:pic>
          <p:nvPicPr>
            <p:cNvPr id="5" name="Grafik 4"/>
            <p:cNvPicPr>
              <a:picLocks noChangeAspect="1"/>
            </p:cNvPicPr>
            <p:nvPr/>
          </p:nvPicPr>
          <p:blipFill rotWithShape="1">
            <a:blip r:embed="rId3"/>
            <a:srcRect l="-5967" t="25437" r="12684" b="12464"/>
            <a:stretch/>
          </p:blipFill>
          <p:spPr>
            <a:xfrm>
              <a:off x="-775619" y="1457325"/>
              <a:ext cx="9976769" cy="4695825"/>
            </a:xfrm>
            <a:prstGeom prst="rect">
              <a:avLst/>
            </a:prstGeom>
          </p:spPr>
        </p:pic>
        <p:sp>
          <p:nvSpPr>
            <p:cNvPr id="6" name="Textfeld 5"/>
            <p:cNvSpPr txBox="1"/>
            <p:nvPr/>
          </p:nvSpPr>
          <p:spPr>
            <a:xfrm>
              <a:off x="179512" y="1527980"/>
              <a:ext cx="4725863" cy="2933700"/>
            </a:xfrm>
            <a:prstGeom prst="rect">
              <a:avLst/>
            </a:prstGeom>
            <a:solidFill>
              <a:schemeClr val="bg1"/>
            </a:solidFill>
          </p:spPr>
          <p:txBody>
            <a:bodyPr wrap="square" rtlCol="0">
              <a:noAutofit/>
            </a:bodyPr>
            <a:lstStyle/>
            <a:p>
              <a:pPr marL="361950">
                <a:lnSpc>
                  <a:spcPts val="2000"/>
                </a:lnSpc>
              </a:pPr>
              <a:r>
                <a:rPr lang="de-DE" sz="1400" b="1" dirty="0">
                  <a:latin typeface="+mj-lt"/>
                  <a:cs typeface="Calibri" panose="020F0502020204030204" pitchFamily="34" charset="0"/>
                </a:rPr>
                <a:t>Airbnb</a:t>
              </a:r>
            </a:p>
            <a:p>
              <a:pPr marL="361950">
                <a:lnSpc>
                  <a:spcPts val="2000"/>
                </a:lnSpc>
                <a:buFontTx/>
                <a:buChar char="-"/>
                <a:tabLst>
                  <a:tab pos="542925" algn="l"/>
                </a:tabLst>
              </a:pPr>
              <a:r>
                <a:rPr lang="de-DE" sz="1400" dirty="0">
                  <a:latin typeface="+mj-lt"/>
                  <a:cs typeface="Calibri" panose="020F0502020204030204" pitchFamily="34" charset="0"/>
                </a:rPr>
                <a:t> 	2008 gegründet</a:t>
              </a:r>
            </a:p>
            <a:p>
              <a:pPr marL="361950">
                <a:lnSpc>
                  <a:spcPts val="2000"/>
                </a:lnSpc>
                <a:buFontTx/>
                <a:buChar char="-"/>
                <a:tabLst>
                  <a:tab pos="542925" algn="l"/>
                </a:tabLst>
              </a:pPr>
              <a:r>
                <a:rPr lang="de-DE" sz="1400" dirty="0">
                  <a:latin typeface="+mj-lt"/>
                  <a:cs typeface="Calibri" panose="020F0502020204030204" pitchFamily="34" charset="0"/>
                </a:rPr>
                <a:t> 	Umsatz 2018: 2,8 Mrd. $</a:t>
              </a:r>
            </a:p>
            <a:p>
              <a:pPr marL="361950">
                <a:lnSpc>
                  <a:spcPts val="2000"/>
                </a:lnSpc>
                <a:buFontTx/>
                <a:buChar char="-"/>
                <a:tabLst>
                  <a:tab pos="542925" algn="l"/>
                </a:tabLst>
              </a:pPr>
              <a:r>
                <a:rPr lang="de-DE" sz="1400" dirty="0">
                  <a:latin typeface="+mj-lt"/>
                  <a:cs typeface="Calibri" panose="020F0502020204030204" pitchFamily="34" charset="0"/>
                </a:rPr>
                <a:t> 	In ca. 190 Ländern und über 34.000 Städten</a:t>
              </a:r>
            </a:p>
            <a:p>
              <a:pPr marL="361950">
                <a:lnSpc>
                  <a:spcPts val="2000"/>
                </a:lnSpc>
                <a:buFontTx/>
                <a:buChar char="-"/>
                <a:tabLst>
                  <a:tab pos="542925" algn="l"/>
                </a:tabLst>
              </a:pPr>
              <a:r>
                <a:rPr lang="de-DE" sz="1400" dirty="0">
                  <a:latin typeface="+mj-lt"/>
                  <a:cs typeface="Calibri" panose="020F0502020204030204" pitchFamily="34" charset="0"/>
                </a:rPr>
                <a:t> 	Unternehmenswert: 29 Mrd. $ (Hilton brauchte 93 	Jahre, um 678.000 Zimmer in 91 Ländern 	aufzubauen)</a:t>
              </a:r>
            </a:p>
            <a:p>
              <a:pPr marL="361950">
                <a:lnSpc>
                  <a:spcPts val="2000"/>
                </a:lnSpc>
                <a:buFontTx/>
                <a:buChar char="-"/>
                <a:tabLst>
                  <a:tab pos="542925" algn="l"/>
                </a:tabLst>
              </a:pPr>
              <a:r>
                <a:rPr lang="de-DE" sz="1400" dirty="0">
                  <a:latin typeface="+mj-lt"/>
                  <a:cs typeface="Calibri" panose="020F0502020204030204" pitchFamily="34" charset="0"/>
                </a:rPr>
                <a:t> 	Keine eigenen Immobilien</a:t>
              </a:r>
            </a:p>
            <a:p>
              <a:pPr marL="361950">
                <a:lnSpc>
                  <a:spcPts val="2000"/>
                </a:lnSpc>
                <a:buFontTx/>
                <a:buChar char="-"/>
                <a:tabLst>
                  <a:tab pos="542925" algn="l"/>
                </a:tabLst>
              </a:pPr>
              <a:r>
                <a:rPr lang="de-DE" sz="1400" dirty="0">
                  <a:latin typeface="+mj-lt"/>
                  <a:cs typeface="Calibri" panose="020F0502020204030204" pitchFamily="34" charset="0"/>
                </a:rPr>
                <a:t> 	TOP 3 in der Forbes Disruptor-Liste</a:t>
              </a:r>
            </a:p>
          </p:txBody>
        </p:sp>
      </p:grpSp>
      <p:sp>
        <p:nvSpPr>
          <p:cNvPr id="8" name="Foliennummernplatzhalter 7">
            <a:extLst>
              <a:ext uri="{FF2B5EF4-FFF2-40B4-BE49-F238E27FC236}">
                <a16:creationId xmlns:a16="http://schemas.microsoft.com/office/drawing/2014/main" id="{5E46B71C-B1A9-4C83-B532-F60096E8B358}"/>
              </a:ext>
            </a:extLst>
          </p:cNvPr>
          <p:cNvSpPr>
            <a:spLocks noGrp="1"/>
          </p:cNvSpPr>
          <p:nvPr>
            <p:ph type="sldNum" sz="quarter" idx="11"/>
          </p:nvPr>
        </p:nvSpPr>
        <p:spPr/>
        <p:txBody>
          <a:bodyPr/>
          <a:lstStyle/>
          <a:p>
            <a:fld id="{FFC269A0-BD27-4577-9DED-0AAE60100C51}" type="slidenum">
              <a:rPr lang="de-DE" smtClean="0"/>
              <a:pPr/>
              <a:t>28</a:t>
            </a:fld>
            <a:r>
              <a:rPr lang="de-DE" dirty="0"/>
              <a:t> | ©</a:t>
            </a:r>
          </a:p>
        </p:txBody>
      </p:sp>
      <p:sp>
        <p:nvSpPr>
          <p:cNvPr id="10" name="Fußzeilenplatzhalter 9">
            <a:extLst>
              <a:ext uri="{FF2B5EF4-FFF2-40B4-BE49-F238E27FC236}">
                <a16:creationId xmlns:a16="http://schemas.microsoft.com/office/drawing/2014/main" id="{C4D1BC49-3575-47F7-9B13-F4B4DE7E616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656890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3B433A-3748-4560-9E9C-97CB6BBFC2FF}"/>
              </a:ext>
            </a:extLst>
          </p:cNvPr>
          <p:cNvSpPr>
            <a:spLocks noGrp="1"/>
          </p:cNvSpPr>
          <p:nvPr>
            <p:ph type="title"/>
          </p:nvPr>
        </p:nvSpPr>
        <p:spPr/>
        <p:txBody>
          <a:bodyPr/>
          <a:lstStyle/>
          <a:p>
            <a:r>
              <a:rPr lang="de-DE" dirty="0"/>
              <a:t>Kurze Vorstellung</a:t>
            </a:r>
          </a:p>
        </p:txBody>
      </p:sp>
      <p:sp>
        <p:nvSpPr>
          <p:cNvPr id="4" name="Fußzeilenplatzhalter 3">
            <a:extLst>
              <a:ext uri="{FF2B5EF4-FFF2-40B4-BE49-F238E27FC236}">
                <a16:creationId xmlns:a16="http://schemas.microsoft.com/office/drawing/2014/main" id="{2BA0F313-9422-49B5-9827-8AAC2649B286}"/>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52A50B2F-1744-419D-9D47-780F6D890B42}"/>
              </a:ext>
            </a:extLst>
          </p:cNvPr>
          <p:cNvSpPr>
            <a:spLocks noGrp="1"/>
          </p:cNvSpPr>
          <p:nvPr>
            <p:ph type="sldNum" sz="quarter" idx="11"/>
          </p:nvPr>
        </p:nvSpPr>
        <p:spPr/>
        <p:txBody>
          <a:bodyPr/>
          <a:lstStyle/>
          <a:p>
            <a:fld id="{FFC269A0-BD27-4577-9DED-0AAE60100C51}" type="slidenum">
              <a:rPr lang="de-DE" smtClean="0"/>
              <a:pPr/>
              <a:t>2</a:t>
            </a:fld>
            <a:r>
              <a:rPr lang="de-DE" dirty="0"/>
              <a:t> | ©</a:t>
            </a:r>
          </a:p>
        </p:txBody>
      </p:sp>
      <p:sp>
        <p:nvSpPr>
          <p:cNvPr id="7" name="Textfeld 6">
            <a:extLst>
              <a:ext uri="{FF2B5EF4-FFF2-40B4-BE49-F238E27FC236}">
                <a16:creationId xmlns:a16="http://schemas.microsoft.com/office/drawing/2014/main" id="{2EDEC382-FE8B-488C-9B36-082F31D36081}"/>
              </a:ext>
            </a:extLst>
          </p:cNvPr>
          <p:cNvSpPr txBox="1"/>
          <p:nvPr/>
        </p:nvSpPr>
        <p:spPr>
          <a:xfrm>
            <a:off x="5807969" y="1923928"/>
            <a:ext cx="6561208" cy="1938992"/>
          </a:xfrm>
          <a:prstGeom prst="rect">
            <a:avLst/>
          </a:prstGeom>
          <a:noFill/>
        </p:spPr>
        <p:txBody>
          <a:bodyPr wrap="square" rtlCol="0">
            <a:spAutoFit/>
          </a:bodyPr>
          <a:lstStyle/>
          <a:p>
            <a:r>
              <a:rPr lang="de-AT" sz="2000" b="1" dirty="0">
                <a:solidFill>
                  <a:schemeClr val="accent1"/>
                </a:solidFill>
              </a:rPr>
              <a:t>Raphael Fockel </a:t>
            </a:r>
            <a:r>
              <a:rPr lang="de-AT" sz="2000" dirty="0">
                <a:solidFill>
                  <a:schemeClr val="accent1"/>
                </a:solidFill>
              </a:rPr>
              <a:t>(pmOne AG)</a:t>
            </a:r>
          </a:p>
          <a:p>
            <a:endParaRPr lang="de-DE" sz="2000" dirty="0">
              <a:solidFill>
                <a:schemeClr val="accent1"/>
              </a:solidFill>
            </a:endParaRPr>
          </a:p>
          <a:p>
            <a:pPr marL="85725" lvl="1" indent="276225">
              <a:buClr>
                <a:srgbClr val="1465AA"/>
              </a:buClr>
              <a:buFont typeface="Arial" panose="020B0604020202020204" pitchFamily="34" charset="0"/>
              <a:buChar char="•"/>
            </a:pPr>
            <a:r>
              <a:rPr lang="de-AT" sz="2000" dirty="0">
                <a:solidFill>
                  <a:schemeClr val="accent1"/>
                </a:solidFill>
              </a:rPr>
              <a:t>Data Science Business Development Manager</a:t>
            </a:r>
          </a:p>
          <a:p>
            <a:pPr marL="85725" lvl="1" indent="276225">
              <a:buClr>
                <a:srgbClr val="1465AA"/>
              </a:buClr>
              <a:buFont typeface="Arial" panose="020B0604020202020204" pitchFamily="34" charset="0"/>
              <a:buChar char="•"/>
            </a:pPr>
            <a:r>
              <a:rPr lang="de-AT" sz="2000" dirty="0">
                <a:solidFill>
                  <a:schemeClr val="accent1"/>
                </a:solidFill>
              </a:rPr>
              <a:t>Data Science Projektmanager</a:t>
            </a:r>
          </a:p>
          <a:p>
            <a:pPr marL="85725" lvl="1" indent="276225">
              <a:buClr>
                <a:srgbClr val="1465AA"/>
              </a:buClr>
              <a:buFont typeface="Arial" panose="020B0604020202020204" pitchFamily="34" charset="0"/>
              <a:buChar char="•"/>
            </a:pPr>
            <a:r>
              <a:rPr lang="de-AT" sz="2000" dirty="0">
                <a:solidFill>
                  <a:schemeClr val="accent1"/>
                </a:solidFill>
              </a:rPr>
              <a:t>Lehrbeauftragter Datenanalyse und Data Mining</a:t>
            </a:r>
            <a:br>
              <a:rPr lang="de-AT" sz="2000" dirty="0">
                <a:solidFill>
                  <a:schemeClr val="accent1"/>
                </a:solidFill>
              </a:rPr>
            </a:br>
            <a:endParaRPr lang="de-AT" sz="2000" dirty="0">
              <a:solidFill>
                <a:schemeClr val="accent1"/>
              </a:solidFill>
            </a:endParaRPr>
          </a:p>
        </p:txBody>
      </p:sp>
      <p:pic>
        <p:nvPicPr>
          <p:cNvPr id="8" name="Grafik 7" descr="Ein Bild, das Person, Mann, Anzug, Schlips enthält.&#10;&#10;Mit sehr hoher Zuverlässigkeit generierte Beschreibung">
            <a:extLst>
              <a:ext uri="{FF2B5EF4-FFF2-40B4-BE49-F238E27FC236}">
                <a16:creationId xmlns:a16="http://schemas.microsoft.com/office/drawing/2014/main" id="{1304C7A0-98DC-4C1B-8B1B-313BF1565FD1}"/>
              </a:ext>
            </a:extLst>
          </p:cNvPr>
          <p:cNvPicPr>
            <a:picLocks noChangeAspect="1"/>
          </p:cNvPicPr>
          <p:nvPr/>
        </p:nvPicPr>
        <p:blipFill rotWithShape="1">
          <a:blip r:embed="rId2"/>
          <a:srcRect l="22617" r="29686" b="13018"/>
          <a:stretch/>
        </p:blipFill>
        <p:spPr>
          <a:xfrm>
            <a:off x="2128967" y="1923928"/>
            <a:ext cx="2328842" cy="2831313"/>
          </a:xfrm>
          <a:prstGeom prst="rect">
            <a:avLst/>
          </a:prstGeom>
        </p:spPr>
      </p:pic>
      <p:pic>
        <p:nvPicPr>
          <p:cNvPr id="9" name="Grafik 8">
            <a:extLst>
              <a:ext uri="{FF2B5EF4-FFF2-40B4-BE49-F238E27FC236}">
                <a16:creationId xmlns:a16="http://schemas.microsoft.com/office/drawing/2014/main" id="{FC159E23-F1BC-49CF-BC88-514BB52C49C7}"/>
              </a:ext>
            </a:extLst>
          </p:cNvPr>
          <p:cNvPicPr>
            <a:picLocks noChangeAspect="1"/>
          </p:cNvPicPr>
          <p:nvPr/>
        </p:nvPicPr>
        <p:blipFill>
          <a:blip r:embed="rId3"/>
          <a:stretch>
            <a:fillRect/>
          </a:stretch>
        </p:blipFill>
        <p:spPr>
          <a:xfrm>
            <a:off x="6012183" y="4205678"/>
            <a:ext cx="342038" cy="342038"/>
          </a:xfrm>
          <a:prstGeom prst="rect">
            <a:avLst/>
          </a:prstGeom>
        </p:spPr>
      </p:pic>
      <p:sp>
        <p:nvSpPr>
          <p:cNvPr id="10" name="Textplatzhalter 5">
            <a:extLst>
              <a:ext uri="{FF2B5EF4-FFF2-40B4-BE49-F238E27FC236}">
                <a16:creationId xmlns:a16="http://schemas.microsoft.com/office/drawing/2014/main" id="{0718C024-DEC4-4A37-A6C4-450A068BA48B}"/>
              </a:ext>
            </a:extLst>
          </p:cNvPr>
          <p:cNvSpPr txBox="1">
            <a:spLocks/>
          </p:cNvSpPr>
          <p:nvPr/>
        </p:nvSpPr>
        <p:spPr>
          <a:xfrm>
            <a:off x="6460758" y="4205678"/>
            <a:ext cx="4635432" cy="44094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AT" sz="1800" b="1" i="0" u="none" strike="noStrike" kern="1200" baseline="0">
                <a:solidFill>
                  <a:schemeClr val="accent1"/>
                </a:solidFill>
                <a:effectLst/>
                <a:latin typeface="Arial" panose="020B0604020202020204" pitchFamily="34" charset="0"/>
                <a:ea typeface="+mn-ea"/>
                <a:cs typeface="Agency FB"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baseline="0">
                <a:solidFill>
                  <a:schemeClr val="tx1"/>
                </a:solidFill>
                <a:latin typeface="Arial" panose="020B06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CH" sz="2000" b="0" dirty="0">
                <a:latin typeface="+mn-lt"/>
                <a:cs typeface="+mn-cs"/>
              </a:rPr>
              <a:t>linkedin.com/in/raphael-fockel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de-CH" sz="2000" b="1" i="0" u="none" strike="noStrike" kern="1200" cap="none" spc="0" normalizeH="0" baseline="0" noProof="0" dirty="0">
              <a:ln>
                <a:noFill/>
              </a:ln>
              <a:solidFill>
                <a:srgbClr val="0478B7"/>
              </a:solidFill>
              <a:effectLst/>
              <a:uLnTx/>
              <a:uFillTx/>
              <a:latin typeface="Calibri" panose="020F0502020204030204" pitchFamily="34" charset="0"/>
              <a:ea typeface="+mn-ea"/>
            </a:endParaRPr>
          </a:p>
        </p:txBody>
      </p:sp>
      <p:grpSp>
        <p:nvGrpSpPr>
          <p:cNvPr id="11" name="Gruppieren 10">
            <a:extLst>
              <a:ext uri="{FF2B5EF4-FFF2-40B4-BE49-F238E27FC236}">
                <a16:creationId xmlns:a16="http://schemas.microsoft.com/office/drawing/2014/main" id="{BEC41AE5-9594-4F12-9632-768D516A13F3}"/>
              </a:ext>
            </a:extLst>
          </p:cNvPr>
          <p:cNvGrpSpPr>
            <a:grpSpLocks noChangeAspect="1"/>
          </p:cNvGrpSpPr>
          <p:nvPr/>
        </p:nvGrpSpPr>
        <p:grpSpPr>
          <a:xfrm>
            <a:off x="6012183" y="3845968"/>
            <a:ext cx="348730" cy="318497"/>
            <a:chOff x="4300974" y="2332568"/>
            <a:chExt cx="2399863" cy="2191807"/>
          </a:xfrm>
        </p:grpSpPr>
        <p:pic>
          <p:nvPicPr>
            <p:cNvPr id="12" name="Grafik 11">
              <a:extLst>
                <a:ext uri="{FF2B5EF4-FFF2-40B4-BE49-F238E27FC236}">
                  <a16:creationId xmlns:a16="http://schemas.microsoft.com/office/drawing/2014/main" id="{A3F78BEC-52F1-4C5E-BC81-C482C5287D19}"/>
                </a:ext>
              </a:extLst>
            </p:cNvPr>
            <p:cNvPicPr>
              <a:picLocks noChangeAspect="1"/>
            </p:cNvPicPr>
            <p:nvPr/>
          </p:nvPicPr>
          <p:blipFill>
            <a:blip r:embed="rId4"/>
            <a:stretch>
              <a:fillRect/>
            </a:stretch>
          </p:blipFill>
          <p:spPr>
            <a:xfrm>
              <a:off x="5491162" y="2333625"/>
              <a:ext cx="1209675" cy="2190750"/>
            </a:xfrm>
            <a:prstGeom prst="rect">
              <a:avLst/>
            </a:prstGeom>
          </p:spPr>
        </p:pic>
        <p:pic>
          <p:nvPicPr>
            <p:cNvPr id="13" name="Grafik 12">
              <a:extLst>
                <a:ext uri="{FF2B5EF4-FFF2-40B4-BE49-F238E27FC236}">
                  <a16:creationId xmlns:a16="http://schemas.microsoft.com/office/drawing/2014/main" id="{0091979D-8F61-4F9E-9100-7A8CC9E953D2}"/>
                </a:ext>
              </a:extLst>
            </p:cNvPr>
            <p:cNvPicPr>
              <a:picLocks noChangeAspect="1"/>
            </p:cNvPicPr>
            <p:nvPr/>
          </p:nvPicPr>
          <p:blipFill>
            <a:blip r:embed="rId4"/>
            <a:stretch>
              <a:fillRect/>
            </a:stretch>
          </p:blipFill>
          <p:spPr>
            <a:xfrm flipH="1">
              <a:off x="4300974" y="2332568"/>
              <a:ext cx="1209675" cy="2190750"/>
            </a:xfrm>
            <a:prstGeom prst="rect">
              <a:avLst/>
            </a:prstGeom>
          </p:spPr>
        </p:pic>
      </p:grpSp>
      <p:sp>
        <p:nvSpPr>
          <p:cNvPr id="14" name="Textplatzhalter 5">
            <a:extLst>
              <a:ext uri="{FF2B5EF4-FFF2-40B4-BE49-F238E27FC236}">
                <a16:creationId xmlns:a16="http://schemas.microsoft.com/office/drawing/2014/main" id="{9FDC9DA3-F7C2-40A7-BDD8-0183B9F4491C}"/>
              </a:ext>
            </a:extLst>
          </p:cNvPr>
          <p:cNvSpPr txBox="1">
            <a:spLocks/>
          </p:cNvSpPr>
          <p:nvPr/>
        </p:nvSpPr>
        <p:spPr>
          <a:xfrm>
            <a:off x="6467450" y="3784667"/>
            <a:ext cx="4635431" cy="44094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AT" sz="1800" b="1" i="0" u="none" strike="noStrike" kern="1200" baseline="0">
                <a:solidFill>
                  <a:schemeClr val="accent1"/>
                </a:solidFill>
                <a:effectLst/>
                <a:latin typeface="Arial" panose="020B0604020202020204" pitchFamily="34" charset="0"/>
                <a:ea typeface="+mn-ea"/>
                <a:cs typeface="Agency FB"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baseline="0">
                <a:solidFill>
                  <a:schemeClr val="tx1"/>
                </a:solidFill>
                <a:latin typeface="Arial" panose="020B06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CH" sz="2000" b="0" dirty="0">
                <a:latin typeface="+mn-lt"/>
                <a:cs typeface="+mn-cs"/>
              </a:rPr>
              <a:t>raphael.fockel@pmone.com</a:t>
            </a:r>
          </a:p>
        </p:txBody>
      </p:sp>
    </p:spTree>
    <p:extLst>
      <p:ext uri="{BB962C8B-B14F-4D97-AF65-F5344CB8AC3E}">
        <p14:creationId xmlns:p14="http://schemas.microsoft.com/office/powerpoint/2010/main" val="1704988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Erfolgsfaktoren des Geschäftsmodells von Axel Springer</a:t>
            </a:r>
          </a:p>
        </p:txBody>
      </p:sp>
      <p:sp>
        <p:nvSpPr>
          <p:cNvPr id="2" name="Inhaltsplatzhalter 1"/>
          <p:cNvSpPr>
            <a:spLocks noGrp="1"/>
          </p:cNvSpPr>
          <p:nvPr>
            <p:ph idx="1"/>
          </p:nvPr>
        </p:nvSpPr>
        <p:spPr>
          <a:xfrm>
            <a:off x="2063750" y="1974130"/>
            <a:ext cx="8064500" cy="4191177"/>
          </a:xfrm>
        </p:spPr>
        <p:txBody>
          <a:bodyPr/>
          <a:lstStyle/>
          <a:p>
            <a:pPr marL="0" indent="0">
              <a:buNone/>
            </a:pPr>
            <a:r>
              <a:rPr lang="de-DE" sz="1400" dirty="0">
                <a:solidFill>
                  <a:schemeClr val="tx1"/>
                </a:solidFill>
                <a:latin typeface="+mj-lt"/>
                <a:cs typeface="Calibri" panose="020F0502020204030204" pitchFamily="34" charset="0"/>
              </a:rPr>
              <a:t>Aggressives Ziel, die digital erzielten Erlöse von 1 % im Jahr 2006 auf 50 % in 2015 zu erhöhen</a:t>
            </a:r>
          </a:p>
          <a:p>
            <a:pPr marL="285750" lvl="1"/>
            <a:r>
              <a:rPr lang="de-DE" sz="1400" dirty="0">
                <a:latin typeface="+mj-lt"/>
                <a:cs typeface="Calibri" panose="020F0502020204030204" pitchFamily="34" charset="0"/>
              </a:rPr>
              <a:t>Neues digitales Geschäftsmodell durch Wandel weg von Print hin zu digitalen Medien</a:t>
            </a:r>
          </a:p>
          <a:p>
            <a:pPr marL="285750" lvl="1"/>
            <a:r>
              <a:rPr lang="de-DE" sz="1400" dirty="0">
                <a:latin typeface="+mj-lt"/>
                <a:cs typeface="Calibri" panose="020F0502020204030204" pitchFamily="34" charset="0"/>
              </a:rPr>
              <a:t>Neugewinnung von Kunden durch kreative Leistungen</a:t>
            </a:r>
          </a:p>
          <a:p>
            <a:pPr marL="285750" lvl="1"/>
            <a:r>
              <a:rPr lang="de-DE" sz="1400" dirty="0">
                <a:latin typeface="+mj-lt"/>
                <a:cs typeface="Calibri" panose="020F0502020204030204" pitchFamily="34" charset="0"/>
              </a:rPr>
              <a:t>Neue Produkte (z. B. Bundesliga-Video)</a:t>
            </a:r>
          </a:p>
          <a:p>
            <a:pPr marL="285750" lvl="1"/>
            <a:r>
              <a:rPr lang="de-DE" sz="1400" dirty="0">
                <a:latin typeface="+mj-lt"/>
                <a:cs typeface="Calibri" panose="020F0502020204030204" pitchFamily="34" charset="0"/>
              </a:rPr>
              <a:t>Verkauf aller Nicht-Kern-Print-Medien</a:t>
            </a:r>
          </a:p>
          <a:p>
            <a:pPr marL="285750" lvl="1"/>
            <a:r>
              <a:rPr lang="de-DE" sz="1400" dirty="0">
                <a:latin typeface="+mj-lt"/>
                <a:cs typeface="Calibri" panose="020F0502020204030204" pitchFamily="34" charset="0"/>
              </a:rPr>
              <a:t>Digitaler Know-how-Erwerb durch Akquisitionen</a:t>
            </a:r>
          </a:p>
          <a:p>
            <a:pPr marL="285750" lvl="1"/>
            <a:r>
              <a:rPr lang="de-DE" sz="1400" dirty="0">
                <a:latin typeface="+mj-lt"/>
                <a:cs typeface="Calibri" panose="020F0502020204030204" pitchFamily="34" charset="0"/>
                <a:sym typeface="Wingdings" panose="05000000000000000000" pitchFamily="2" charset="2"/>
              </a:rPr>
              <a:t> </a:t>
            </a:r>
            <a:r>
              <a:rPr lang="de-DE" sz="1400" dirty="0">
                <a:latin typeface="+mj-lt"/>
                <a:cs typeface="Calibri" panose="020F0502020204030204" pitchFamily="34" charset="0"/>
              </a:rPr>
              <a:t>Ziel erreicht: 2014 bereits 53 % aller Erlöse aus dem Digitalbereich</a:t>
            </a:r>
          </a:p>
        </p:txBody>
      </p:sp>
      <p:sp>
        <p:nvSpPr>
          <p:cNvPr id="8" name="Textfeld 7"/>
          <p:cNvSpPr txBox="1"/>
          <p:nvPr/>
        </p:nvSpPr>
        <p:spPr>
          <a:xfrm flipH="1">
            <a:off x="1884002" y="4368615"/>
            <a:ext cx="7783875" cy="307777"/>
          </a:xfrm>
          <a:prstGeom prst="rect">
            <a:avLst/>
          </a:prstGeom>
          <a:solidFill>
            <a:srgbClr val="3474B5"/>
          </a:solidFill>
        </p:spPr>
        <p:txBody>
          <a:bodyPr wrap="square" rtlCol="0">
            <a:spAutoFit/>
          </a:bodyPr>
          <a:lstStyle/>
          <a:p>
            <a:pPr algn="ctr"/>
            <a:r>
              <a:rPr lang="de-DE" sz="1400" b="1" dirty="0">
                <a:solidFill>
                  <a:schemeClr val="bg1"/>
                </a:solidFill>
                <a:latin typeface="+mj-lt"/>
                <a:cs typeface="Calibri" panose="020F0502020204030204" pitchFamily="34" charset="0"/>
              </a:rPr>
              <a:t>Erfolgsfaktoren</a:t>
            </a:r>
          </a:p>
        </p:txBody>
      </p:sp>
      <p:sp>
        <p:nvSpPr>
          <p:cNvPr id="10" name="Gleichschenkliges Dreieck 9"/>
          <p:cNvSpPr/>
          <p:nvPr/>
        </p:nvSpPr>
        <p:spPr>
          <a:xfrm rot="10800000">
            <a:off x="1458874" y="3988829"/>
            <a:ext cx="8485227" cy="241479"/>
          </a:xfrm>
          <a:prstGeom prst="triangl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latin typeface="+mj-lt"/>
            </a:endParaRPr>
          </a:p>
        </p:txBody>
      </p:sp>
      <p:sp>
        <p:nvSpPr>
          <p:cNvPr id="11" name="Inhaltsplatzhalter 1"/>
          <p:cNvSpPr txBox="1">
            <a:spLocks/>
          </p:cNvSpPr>
          <p:nvPr/>
        </p:nvSpPr>
        <p:spPr>
          <a:xfrm>
            <a:off x="1884002" y="4821599"/>
            <a:ext cx="7783875" cy="1320800"/>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a:buFont typeface="Arial" panose="020B0604020202020204" pitchFamily="34" charset="0"/>
              <a:buChar char="•"/>
            </a:pPr>
            <a:r>
              <a:rPr lang="de-DE" sz="1400" kern="0" dirty="0">
                <a:latin typeface="+mj-lt"/>
                <a:cs typeface="Calibri" panose="020F0502020204030204" pitchFamily="34" charset="0"/>
              </a:rPr>
              <a:t>Verändere</a:t>
            </a:r>
            <a:r>
              <a:rPr lang="en-US" sz="1400" kern="0" dirty="0">
                <a:latin typeface="+mj-lt"/>
                <a:cs typeface="Calibri" panose="020F0502020204030204" pitchFamily="34" charset="0"/>
              </a:rPr>
              <a:t> das </a:t>
            </a:r>
            <a:r>
              <a:rPr lang="de-DE" sz="1400" kern="0" dirty="0">
                <a:latin typeface="+mj-lt"/>
                <a:cs typeface="Calibri" panose="020F0502020204030204" pitchFamily="34" charset="0"/>
              </a:rPr>
              <a:t>Geschäftsmodell,</a:t>
            </a:r>
            <a:r>
              <a:rPr lang="en-US" sz="1400" kern="0" dirty="0">
                <a:latin typeface="+mj-lt"/>
                <a:cs typeface="Calibri" panose="020F0502020204030204" pitchFamily="34" charset="0"/>
              </a:rPr>
              <a:t> um der </a:t>
            </a:r>
            <a:r>
              <a:rPr lang="en-US" sz="1400" b="1" kern="0" dirty="0">
                <a:latin typeface="+mj-lt"/>
                <a:cs typeface="Calibri" panose="020F0502020204030204" pitchFamily="34" charset="0"/>
              </a:rPr>
              <a:t>Disruption </a:t>
            </a:r>
            <a:r>
              <a:rPr lang="de-DE" sz="1400" b="1" kern="0" dirty="0">
                <a:latin typeface="+mj-lt"/>
                <a:cs typeface="Calibri" panose="020F0502020204030204" pitchFamily="34" charset="0"/>
              </a:rPr>
              <a:t>zuvorzukommen.</a:t>
            </a:r>
          </a:p>
          <a:p>
            <a:pPr>
              <a:buFont typeface="Arial" panose="020B0604020202020204" pitchFamily="34" charset="0"/>
              <a:buChar char="•"/>
            </a:pPr>
            <a:r>
              <a:rPr lang="en-US" sz="1400" kern="0" dirty="0">
                <a:latin typeface="+mj-lt"/>
                <a:cs typeface="Calibri" panose="020F0502020204030204" pitchFamily="34" charset="0"/>
              </a:rPr>
              <a:t>Wende </a:t>
            </a:r>
            <a:r>
              <a:rPr lang="de-DE" sz="1400" kern="0" dirty="0">
                <a:latin typeface="+mj-lt"/>
                <a:cs typeface="Calibri" panose="020F0502020204030204" pitchFamily="34" charset="0"/>
              </a:rPr>
              <a:t>neue</a:t>
            </a:r>
            <a:r>
              <a:rPr lang="en-US" sz="1400" kern="0" dirty="0">
                <a:latin typeface="+mj-lt"/>
                <a:cs typeface="Calibri" panose="020F0502020204030204" pitchFamily="34" charset="0"/>
              </a:rPr>
              <a:t> Geschäftsmodelle </a:t>
            </a:r>
            <a:r>
              <a:rPr lang="en-US" sz="1400" b="1" kern="0" dirty="0">
                <a:latin typeface="+mj-lt"/>
                <a:cs typeface="Calibri" panose="020F0502020204030204" pitchFamily="34" charset="0"/>
              </a:rPr>
              <a:t>iterativ und flexibel </a:t>
            </a:r>
            <a:r>
              <a:rPr lang="en-US" sz="1400" kern="0" dirty="0">
                <a:latin typeface="+mj-lt"/>
                <a:cs typeface="Calibri" panose="020F0502020204030204" pitchFamily="34" charset="0"/>
              </a:rPr>
              <a:t>an.</a:t>
            </a:r>
          </a:p>
          <a:p>
            <a:pPr>
              <a:buFont typeface="Arial" panose="020B0604020202020204" pitchFamily="34" charset="0"/>
              <a:buChar char="•"/>
            </a:pPr>
            <a:r>
              <a:rPr lang="en-US" sz="1400" b="1" kern="0" dirty="0">
                <a:latin typeface="+mj-lt"/>
                <a:cs typeface="Calibri" panose="020F0502020204030204" pitchFamily="34" charset="0"/>
              </a:rPr>
              <a:t>Kombiniere </a:t>
            </a:r>
            <a:r>
              <a:rPr lang="en-US" sz="1400" kern="0" dirty="0">
                <a:latin typeface="+mj-lt"/>
                <a:cs typeface="Calibri" panose="020F0502020204030204" pitchFamily="34" charset="0"/>
              </a:rPr>
              <a:t>digitale Geschäftsmodell-Elemente mit solchen des traditionellen Geschäftsmodells.</a:t>
            </a:r>
          </a:p>
          <a:p>
            <a:pPr>
              <a:buFont typeface="Arial" panose="020B0604020202020204" pitchFamily="34" charset="0"/>
              <a:buChar char="•"/>
            </a:pPr>
            <a:r>
              <a:rPr lang="en-US" sz="1400" b="1" kern="0" dirty="0">
                <a:latin typeface="+mj-lt"/>
                <a:cs typeface="Calibri" panose="020F0502020204030204" pitchFamily="34" charset="0"/>
              </a:rPr>
              <a:t>Denke langfristig!</a:t>
            </a:r>
            <a:endParaRPr lang="en-US" sz="1400" b="1" dirty="0">
              <a:latin typeface="+mj-lt"/>
              <a:cs typeface="Calibri" panose="020F0502020204030204" pitchFamily="34" charset="0"/>
            </a:endParaRPr>
          </a:p>
        </p:txBody>
      </p:sp>
      <p:pic>
        <p:nvPicPr>
          <p:cNvPr id="12" name="Grafik 11"/>
          <p:cNvPicPr>
            <a:picLocks noChangeAspect="1"/>
          </p:cNvPicPr>
          <p:nvPr/>
        </p:nvPicPr>
        <p:blipFill>
          <a:blip r:embed="rId3"/>
          <a:stretch>
            <a:fillRect/>
          </a:stretch>
        </p:blipFill>
        <p:spPr>
          <a:xfrm>
            <a:off x="1910985" y="1404774"/>
            <a:ext cx="1808531" cy="497346"/>
          </a:xfrm>
          <a:prstGeom prst="rect">
            <a:avLst/>
          </a:prstGeom>
        </p:spPr>
      </p:pic>
      <p:sp>
        <p:nvSpPr>
          <p:cNvPr id="6" name="Foliennummernplatzhalter 5">
            <a:extLst>
              <a:ext uri="{FF2B5EF4-FFF2-40B4-BE49-F238E27FC236}">
                <a16:creationId xmlns:a16="http://schemas.microsoft.com/office/drawing/2014/main" id="{AC3D9BE3-B34F-4D10-AADE-DC37BE33F1CE}"/>
              </a:ext>
            </a:extLst>
          </p:cNvPr>
          <p:cNvSpPr>
            <a:spLocks noGrp="1"/>
          </p:cNvSpPr>
          <p:nvPr>
            <p:ph type="sldNum" sz="quarter" idx="11"/>
          </p:nvPr>
        </p:nvSpPr>
        <p:spPr/>
        <p:txBody>
          <a:bodyPr/>
          <a:lstStyle/>
          <a:p>
            <a:fld id="{FFC269A0-BD27-4577-9DED-0AAE60100C51}" type="slidenum">
              <a:rPr lang="de-DE" smtClean="0"/>
              <a:pPr/>
              <a:t>29</a:t>
            </a:fld>
            <a:r>
              <a:rPr lang="de-DE" dirty="0"/>
              <a:t> | ©</a:t>
            </a:r>
          </a:p>
        </p:txBody>
      </p:sp>
      <p:sp>
        <p:nvSpPr>
          <p:cNvPr id="7" name="Fußzeilenplatzhalter 6">
            <a:extLst>
              <a:ext uri="{FF2B5EF4-FFF2-40B4-BE49-F238E27FC236}">
                <a16:creationId xmlns:a16="http://schemas.microsoft.com/office/drawing/2014/main" id="{6E394D04-36C8-43B2-BC19-07A47BC0935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66372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F496B8-DDFE-41B8-9CA0-99F1B52460E5}"/>
              </a:ext>
            </a:extLst>
          </p:cNvPr>
          <p:cNvSpPr>
            <a:spLocks noGrp="1"/>
          </p:cNvSpPr>
          <p:nvPr>
            <p:ph type="title"/>
          </p:nvPr>
        </p:nvSpPr>
        <p:spPr/>
        <p:txBody>
          <a:bodyPr/>
          <a:lstStyle/>
          <a:p>
            <a:r>
              <a:rPr lang="de-DE" dirty="0"/>
              <a:t>Vorreiter des Booms: USA &amp; China</a:t>
            </a:r>
          </a:p>
        </p:txBody>
      </p:sp>
      <p:sp>
        <p:nvSpPr>
          <p:cNvPr id="3" name="Inhaltsplatzhalter 2">
            <a:extLst>
              <a:ext uri="{FF2B5EF4-FFF2-40B4-BE49-F238E27FC236}">
                <a16:creationId xmlns:a16="http://schemas.microsoft.com/office/drawing/2014/main" id="{6A7B89D7-A846-4C0B-A128-400DBD11FF8B}"/>
              </a:ext>
            </a:extLst>
          </p:cNvPr>
          <p:cNvSpPr>
            <a:spLocks noGrp="1"/>
          </p:cNvSpPr>
          <p:nvPr>
            <p:ph idx="1"/>
          </p:nvPr>
        </p:nvSpPr>
        <p:spPr/>
        <p:txBody>
          <a:bodyPr/>
          <a:lstStyle/>
          <a:p>
            <a:endParaRPr lang="de-DE" dirty="0"/>
          </a:p>
        </p:txBody>
      </p:sp>
      <p:sp>
        <p:nvSpPr>
          <p:cNvPr id="4" name="Fußzeilenplatzhalter 3">
            <a:extLst>
              <a:ext uri="{FF2B5EF4-FFF2-40B4-BE49-F238E27FC236}">
                <a16:creationId xmlns:a16="http://schemas.microsoft.com/office/drawing/2014/main" id="{3A1D007A-62AB-4DE6-8718-51FADF7BD84F}"/>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4101792B-CCFF-491F-ABFD-941180F0B4DF}"/>
              </a:ext>
            </a:extLst>
          </p:cNvPr>
          <p:cNvSpPr>
            <a:spLocks noGrp="1"/>
          </p:cNvSpPr>
          <p:nvPr>
            <p:ph type="sldNum" sz="quarter" idx="11"/>
          </p:nvPr>
        </p:nvSpPr>
        <p:spPr/>
        <p:txBody>
          <a:bodyPr/>
          <a:lstStyle/>
          <a:p>
            <a:fld id="{FFC269A0-BD27-4577-9DED-0AAE60100C51}" type="slidenum">
              <a:rPr lang="de-DE" smtClean="0"/>
              <a:pPr/>
              <a:t>30</a:t>
            </a:fld>
            <a:r>
              <a:rPr lang="de-DE" dirty="0"/>
              <a:t> | ©</a:t>
            </a:r>
          </a:p>
        </p:txBody>
      </p:sp>
      <p:sp>
        <p:nvSpPr>
          <p:cNvPr id="6" name="Textplatzhalter 5">
            <a:extLst>
              <a:ext uri="{FF2B5EF4-FFF2-40B4-BE49-F238E27FC236}">
                <a16:creationId xmlns:a16="http://schemas.microsoft.com/office/drawing/2014/main" id="{76E7BCC1-7552-4E30-A035-F4073D5BE5A7}"/>
              </a:ext>
            </a:extLst>
          </p:cNvPr>
          <p:cNvSpPr>
            <a:spLocks noGrp="1"/>
          </p:cNvSpPr>
          <p:nvPr>
            <p:ph type="body" sz="quarter" idx="13"/>
          </p:nvPr>
        </p:nvSpPr>
        <p:spPr/>
        <p:txBody>
          <a:bodyPr/>
          <a:lstStyle/>
          <a:p>
            <a:endParaRPr lang="de-DE" dirty="0"/>
          </a:p>
        </p:txBody>
      </p:sp>
      <p:pic>
        <p:nvPicPr>
          <p:cNvPr id="7" name="Grafik 6" descr="Ein Bild, das Text, Gebäude, draußen enthält.&#10;&#10;Automatisch generierte Beschreibung">
            <a:extLst>
              <a:ext uri="{FF2B5EF4-FFF2-40B4-BE49-F238E27FC236}">
                <a16:creationId xmlns:a16="http://schemas.microsoft.com/office/drawing/2014/main" id="{8D51D2E1-C4CF-49B9-8C0A-3BAB105497F1}"/>
              </a:ext>
            </a:extLst>
          </p:cNvPr>
          <p:cNvPicPr>
            <a:picLocks noChangeAspect="1"/>
          </p:cNvPicPr>
          <p:nvPr/>
        </p:nvPicPr>
        <p:blipFill rotWithShape="1">
          <a:blip r:embed="rId3"/>
          <a:srcRect l="5649" r="1" b="1"/>
          <a:stretch/>
        </p:blipFill>
        <p:spPr>
          <a:xfrm>
            <a:off x="198741" y="1775448"/>
            <a:ext cx="5803323" cy="3890357"/>
          </a:xfrm>
          <a:prstGeom prst="rect">
            <a:avLst/>
          </a:prstGeom>
        </p:spPr>
      </p:pic>
      <p:pic>
        <p:nvPicPr>
          <p:cNvPr id="8" name="Grafik 7" descr="Ein Bild, das Text, Person, Mobiltelefon, Hand enthält.&#10;&#10;Automatisch generierte Beschreibung">
            <a:extLst>
              <a:ext uri="{FF2B5EF4-FFF2-40B4-BE49-F238E27FC236}">
                <a16:creationId xmlns:a16="http://schemas.microsoft.com/office/drawing/2014/main" id="{9C100BCC-0D7A-46A0-B4DA-FBC6F892EE5F}"/>
              </a:ext>
            </a:extLst>
          </p:cNvPr>
          <p:cNvPicPr>
            <a:picLocks noChangeAspect="1"/>
          </p:cNvPicPr>
          <p:nvPr/>
        </p:nvPicPr>
        <p:blipFill rotWithShape="1">
          <a:blip r:embed="rId4"/>
          <a:srcRect t="317" r="-2" b="-2"/>
          <a:stretch/>
        </p:blipFill>
        <p:spPr>
          <a:xfrm>
            <a:off x="6189934" y="1775448"/>
            <a:ext cx="5803323" cy="3890357"/>
          </a:xfrm>
          <a:prstGeom prst="rect">
            <a:avLst/>
          </a:prstGeom>
        </p:spPr>
      </p:pic>
      <p:sp>
        <p:nvSpPr>
          <p:cNvPr id="9" name="Textfeld 8">
            <a:extLst>
              <a:ext uri="{FF2B5EF4-FFF2-40B4-BE49-F238E27FC236}">
                <a16:creationId xmlns:a16="http://schemas.microsoft.com/office/drawing/2014/main" id="{B54AA432-56A1-4588-953A-EFAD74D9FB3A}"/>
              </a:ext>
            </a:extLst>
          </p:cNvPr>
          <p:cNvSpPr txBox="1"/>
          <p:nvPr/>
        </p:nvSpPr>
        <p:spPr bwMode="gray">
          <a:xfrm>
            <a:off x="198741" y="5733256"/>
            <a:ext cx="3593003" cy="276999"/>
          </a:xfrm>
          <a:prstGeom prst="rect">
            <a:avLst/>
          </a:prstGeom>
          <a:noFill/>
        </p:spPr>
        <p:txBody>
          <a:bodyPr wrap="square" lIns="0" tIns="0" rIns="0" bIns="0" rtlCol="0">
            <a:spAutoFit/>
          </a:bodyPr>
          <a:lstStyle/>
          <a:p>
            <a:pPr>
              <a:buSzPct val="90000"/>
            </a:pPr>
            <a:r>
              <a:rPr lang="de-DE" dirty="0"/>
              <a:t>Beispiel: Amazon go</a:t>
            </a:r>
          </a:p>
        </p:txBody>
      </p:sp>
      <p:sp>
        <p:nvSpPr>
          <p:cNvPr id="10" name="Textfeld 9">
            <a:extLst>
              <a:ext uri="{FF2B5EF4-FFF2-40B4-BE49-F238E27FC236}">
                <a16:creationId xmlns:a16="http://schemas.microsoft.com/office/drawing/2014/main" id="{F539CE44-5284-4D15-A301-3041BA5CB91F}"/>
              </a:ext>
            </a:extLst>
          </p:cNvPr>
          <p:cNvSpPr txBox="1"/>
          <p:nvPr/>
        </p:nvSpPr>
        <p:spPr bwMode="gray">
          <a:xfrm>
            <a:off x="6208755" y="5744586"/>
            <a:ext cx="3593003" cy="276999"/>
          </a:xfrm>
          <a:prstGeom prst="rect">
            <a:avLst/>
          </a:prstGeom>
          <a:noFill/>
        </p:spPr>
        <p:txBody>
          <a:bodyPr wrap="square" lIns="0" tIns="0" rIns="0" bIns="0" rtlCol="0">
            <a:spAutoFit/>
          </a:bodyPr>
          <a:lstStyle/>
          <a:p>
            <a:pPr>
              <a:buSzPct val="90000"/>
            </a:pPr>
            <a:r>
              <a:rPr lang="de-DE" dirty="0"/>
              <a:t>Beispiel: Wechat</a:t>
            </a:r>
          </a:p>
        </p:txBody>
      </p:sp>
    </p:spTree>
    <p:extLst>
      <p:ext uri="{BB962C8B-B14F-4D97-AF65-F5344CB8AC3E}">
        <p14:creationId xmlns:p14="http://schemas.microsoft.com/office/powerpoint/2010/main" val="861608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Innerhalb von 10 Jahren sind die wertvollsten Unternehmen ausnahmslos solche mit digitalen Geschäftsmodellen.</a:t>
            </a:r>
          </a:p>
        </p:txBody>
      </p:sp>
      <p:pic>
        <p:nvPicPr>
          <p:cNvPr id="5" name="Inhaltsplatzhalter 4"/>
          <p:cNvPicPr>
            <a:picLocks noGrp="1" noChangeAspect="1"/>
          </p:cNvPicPr>
          <p:nvPr>
            <p:ph idx="1"/>
          </p:nvPr>
        </p:nvPicPr>
        <p:blipFill>
          <a:blip r:embed="rId3"/>
          <a:stretch>
            <a:fillRect/>
          </a:stretch>
        </p:blipFill>
        <p:spPr>
          <a:xfrm>
            <a:off x="1779659" y="1896557"/>
            <a:ext cx="6115556" cy="3747996"/>
          </a:xfrm>
          <a:prstGeom prst="rect">
            <a:avLst/>
          </a:prstGeom>
        </p:spPr>
      </p:pic>
      <p:sp>
        <p:nvSpPr>
          <p:cNvPr id="6" name="Textplatzhalter 5"/>
          <p:cNvSpPr>
            <a:spLocks noGrp="1"/>
          </p:cNvSpPr>
          <p:nvPr>
            <p:ph type="body" sz="quarter" idx="13"/>
          </p:nvPr>
        </p:nvSpPr>
        <p:spPr/>
        <p:txBody>
          <a:bodyPr/>
          <a:lstStyle/>
          <a:p>
            <a:endParaRPr lang="de-DE" dirty="0"/>
          </a:p>
        </p:txBody>
      </p:sp>
      <p:sp>
        <p:nvSpPr>
          <p:cNvPr id="2" name="Rechteck 1"/>
          <p:cNvSpPr/>
          <p:nvPr/>
        </p:nvSpPr>
        <p:spPr>
          <a:xfrm>
            <a:off x="8328248" y="2145663"/>
            <a:ext cx="2532909" cy="2246769"/>
          </a:xfrm>
          <a:prstGeom prst="rect">
            <a:avLst/>
          </a:prstGeom>
        </p:spPr>
        <p:txBody>
          <a:bodyPr wrap="square">
            <a:spAutoFit/>
          </a:bodyPr>
          <a:lstStyle/>
          <a:p>
            <a:r>
              <a:rPr lang="de-DE" sz="1400" i="1" dirty="0">
                <a:latin typeface="Calibri" panose="020F0502020204030204" pitchFamily="34" charset="0"/>
                <a:cs typeface="Calibri" panose="020F0502020204030204" pitchFamily="34" charset="0"/>
              </a:rPr>
              <a:t>„Wenn Technologien und Gesellschaft sich schneller ändern, </a:t>
            </a:r>
          </a:p>
          <a:p>
            <a:r>
              <a:rPr lang="de-DE" sz="1400" i="1" dirty="0">
                <a:latin typeface="Calibri" panose="020F0502020204030204" pitchFamily="34" charset="0"/>
                <a:cs typeface="Calibri" panose="020F0502020204030204" pitchFamily="34" charset="0"/>
              </a:rPr>
              <a:t>als Unternehmen in der Lage sind sich anzupassen, </a:t>
            </a:r>
          </a:p>
          <a:p>
            <a:r>
              <a:rPr lang="de-DE" sz="1400" i="1" dirty="0">
                <a:latin typeface="Calibri" panose="020F0502020204030204" pitchFamily="34" charset="0"/>
                <a:cs typeface="Calibri" panose="020F0502020204030204" pitchFamily="34" charset="0"/>
              </a:rPr>
              <a:t>dann kommt es ganz nach den Regeln der Evolution zum </a:t>
            </a:r>
            <a:r>
              <a:rPr lang="de-DE" sz="1400" b="1" i="1" dirty="0">
                <a:latin typeface="Calibri" panose="020F0502020204030204" pitchFamily="34" charset="0"/>
                <a:cs typeface="Calibri" panose="020F0502020204030204" pitchFamily="34" charset="0"/>
              </a:rPr>
              <a:t>Aussterben bestimmter Unternehmenstypen</a:t>
            </a:r>
            <a:r>
              <a:rPr lang="de-DE" sz="1400" i="1" dirty="0">
                <a:latin typeface="Calibri" panose="020F0502020204030204" pitchFamily="34" charset="0"/>
                <a:cs typeface="Calibri" panose="020F0502020204030204" pitchFamily="34" charset="0"/>
              </a:rPr>
              <a:t>.“ </a:t>
            </a:r>
          </a:p>
          <a:p>
            <a:r>
              <a:rPr lang="de-DE" sz="1400" i="1" dirty="0">
                <a:latin typeface="Calibri" panose="020F0502020204030204" pitchFamily="34" charset="0"/>
                <a:cs typeface="Calibri" panose="020F0502020204030204" pitchFamily="34" charset="0"/>
              </a:rPr>
              <a:t>Karl-Heinz Land,2015</a:t>
            </a:r>
          </a:p>
        </p:txBody>
      </p:sp>
      <p:sp>
        <p:nvSpPr>
          <p:cNvPr id="8" name="Foliennummernplatzhalter 7">
            <a:extLst>
              <a:ext uri="{FF2B5EF4-FFF2-40B4-BE49-F238E27FC236}">
                <a16:creationId xmlns:a16="http://schemas.microsoft.com/office/drawing/2014/main" id="{8F2B90FD-A11D-43D8-9C10-642FB2075663}"/>
              </a:ext>
            </a:extLst>
          </p:cNvPr>
          <p:cNvSpPr>
            <a:spLocks noGrp="1"/>
          </p:cNvSpPr>
          <p:nvPr>
            <p:ph type="sldNum" sz="quarter" idx="11"/>
          </p:nvPr>
        </p:nvSpPr>
        <p:spPr/>
        <p:txBody>
          <a:bodyPr/>
          <a:lstStyle/>
          <a:p>
            <a:fld id="{FFC269A0-BD27-4577-9DED-0AAE60100C51}" type="slidenum">
              <a:rPr lang="de-DE" smtClean="0"/>
              <a:pPr/>
              <a:t>31</a:t>
            </a:fld>
            <a:r>
              <a:rPr lang="de-DE" dirty="0"/>
              <a:t> | ©</a:t>
            </a:r>
          </a:p>
        </p:txBody>
      </p:sp>
      <p:sp>
        <p:nvSpPr>
          <p:cNvPr id="9" name="Fußzeilenplatzhalter 8">
            <a:extLst>
              <a:ext uri="{FF2B5EF4-FFF2-40B4-BE49-F238E27FC236}">
                <a16:creationId xmlns:a16="http://schemas.microsoft.com/office/drawing/2014/main" id="{D7BDA27E-E9DB-45D4-96B7-AB64AA6EA11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483454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5" name="Textplatzhalter 4"/>
          <p:cNvSpPr>
            <a:spLocks noGrp="1"/>
          </p:cNvSpPr>
          <p:nvPr>
            <p:ph type="body" sz="quarter" idx="13"/>
          </p:nvPr>
        </p:nvSpPr>
        <p:spPr/>
        <p:txBody>
          <a:bodyPr/>
          <a:lstStyle/>
          <a:p>
            <a:endParaRPr lang="de-DE" dirty="0"/>
          </a:p>
        </p:txBody>
      </p:sp>
      <p:sp>
        <p:nvSpPr>
          <p:cNvPr id="6" name="Trapezoid 5"/>
          <p:cNvSpPr/>
          <p:nvPr/>
        </p:nvSpPr>
        <p:spPr>
          <a:xfrm>
            <a:off x="2362630" y="5365367"/>
            <a:ext cx="6227064" cy="808400"/>
          </a:xfrm>
          <a:prstGeom prst="trapezoid">
            <a:avLst>
              <a:gd name="adj" fmla="val 645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540998" y="4032451"/>
            <a:ext cx="3948792" cy="292388"/>
          </a:xfrm>
          <a:prstGeom prst="rect">
            <a:avLst/>
          </a:prstGeom>
          <a:noFill/>
        </p:spPr>
        <p:txBody>
          <a:bodyPr wrap="square" rtlCol="0">
            <a:spAutoFit/>
          </a:bodyPr>
          <a:lstStyle/>
          <a:p>
            <a:pPr algn="ctr"/>
            <a:r>
              <a:rPr lang="de-DE" sz="1300" b="1" dirty="0">
                <a:solidFill>
                  <a:schemeClr val="bg1"/>
                </a:solidFill>
              </a:rPr>
              <a:t>4. Digitalisierung Wertschöpfungskette/Prozess</a:t>
            </a:r>
          </a:p>
        </p:txBody>
      </p:sp>
      <p:sp>
        <p:nvSpPr>
          <p:cNvPr id="17" name="Textfeld 16"/>
          <p:cNvSpPr txBox="1"/>
          <p:nvPr/>
        </p:nvSpPr>
        <p:spPr>
          <a:xfrm>
            <a:off x="3769163" y="4720395"/>
            <a:ext cx="3562693" cy="292388"/>
          </a:xfrm>
          <a:prstGeom prst="rect">
            <a:avLst/>
          </a:prstGeom>
          <a:noFill/>
        </p:spPr>
        <p:txBody>
          <a:bodyPr wrap="square" rtlCol="0">
            <a:spAutoFit/>
          </a:bodyPr>
          <a:lstStyle/>
          <a:p>
            <a:pPr algn="ctr"/>
            <a:r>
              <a:rPr lang="de-DE" sz="1300" b="1" dirty="0">
                <a:solidFill>
                  <a:schemeClr val="bg1"/>
                </a:solidFill>
              </a:rPr>
              <a:t>5. Daten: Integration &amp; Analytics</a:t>
            </a:r>
          </a:p>
        </p:txBody>
      </p:sp>
      <p:sp>
        <p:nvSpPr>
          <p:cNvPr id="18" name="Textfeld 17"/>
          <p:cNvSpPr txBox="1"/>
          <p:nvPr/>
        </p:nvSpPr>
        <p:spPr>
          <a:xfrm>
            <a:off x="3769163" y="5536441"/>
            <a:ext cx="3562693" cy="292388"/>
          </a:xfrm>
          <a:prstGeom prst="rect">
            <a:avLst/>
          </a:prstGeom>
          <a:noFill/>
        </p:spPr>
        <p:txBody>
          <a:bodyPr wrap="square" rtlCol="0">
            <a:spAutoFit/>
          </a:bodyPr>
          <a:lstStyle/>
          <a:p>
            <a:pPr algn="ctr"/>
            <a:r>
              <a:rPr lang="de-DE" sz="1300" b="1" dirty="0">
                <a:solidFill>
                  <a:schemeClr val="bg1"/>
                </a:solidFill>
              </a:rPr>
              <a:t>6. Leadership &amp; Management-Fähigkeiten</a:t>
            </a:r>
          </a:p>
        </p:txBody>
      </p:sp>
      <p:sp>
        <p:nvSpPr>
          <p:cNvPr id="20" name="Textfeld 19"/>
          <p:cNvSpPr txBox="1"/>
          <p:nvPr/>
        </p:nvSpPr>
        <p:spPr>
          <a:xfrm>
            <a:off x="4711087" y="1575643"/>
            <a:ext cx="1766741" cy="292388"/>
          </a:xfrm>
          <a:prstGeom prst="rect">
            <a:avLst/>
          </a:prstGeom>
          <a:noFill/>
        </p:spPr>
        <p:txBody>
          <a:bodyPr wrap="square" rtlCol="0">
            <a:spAutoFit/>
          </a:bodyPr>
          <a:lstStyle/>
          <a:p>
            <a:r>
              <a:rPr lang="de-DE" sz="13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9"/>
            <a:ext cx="1312609" cy="492443"/>
          </a:xfrm>
          <a:prstGeom prst="rect">
            <a:avLst/>
          </a:prstGeom>
          <a:noFill/>
        </p:spPr>
        <p:txBody>
          <a:bodyPr wrap="square" rtlCol="0">
            <a:spAutoFit/>
          </a:bodyPr>
          <a:lstStyle/>
          <a:p>
            <a:pPr algn="ctr"/>
            <a:r>
              <a:rPr lang="de-DE" sz="1300" b="1" dirty="0">
                <a:solidFill>
                  <a:schemeClr val="bg1"/>
                </a:solidFill>
              </a:rPr>
              <a:t>2. Produkte/</a:t>
            </a:r>
            <a:br>
              <a:rPr lang="de-DE" sz="1300" b="1" dirty="0">
                <a:solidFill>
                  <a:schemeClr val="bg1"/>
                </a:solidFill>
              </a:rPr>
            </a:br>
            <a:r>
              <a:rPr lang="de-DE" sz="1300" b="1" dirty="0">
                <a:solidFill>
                  <a:schemeClr val="bg1"/>
                </a:solidFill>
              </a:rPr>
              <a:t>Services</a:t>
            </a:r>
          </a:p>
        </p:txBody>
      </p:sp>
      <p:sp>
        <p:nvSpPr>
          <p:cNvPr id="24" name="Textfeld 23"/>
          <p:cNvSpPr txBox="1"/>
          <p:nvPr/>
        </p:nvSpPr>
        <p:spPr>
          <a:xfrm flipH="1">
            <a:off x="4893665" y="2612139"/>
            <a:ext cx="1312609" cy="492443"/>
          </a:xfrm>
          <a:prstGeom prst="rect">
            <a:avLst/>
          </a:prstGeom>
          <a:noFill/>
        </p:spPr>
        <p:txBody>
          <a:bodyPr wrap="square" rtlCol="0">
            <a:spAutoFit/>
          </a:bodyPr>
          <a:lstStyle/>
          <a:p>
            <a:pPr algn="ctr"/>
            <a:r>
              <a:rPr lang="de-DE" sz="1300" b="1" dirty="0">
                <a:solidFill>
                  <a:schemeClr val="bg1"/>
                </a:solidFill>
              </a:rPr>
              <a:t>3. Kunden-erfahrung</a:t>
            </a:r>
          </a:p>
        </p:txBody>
      </p:sp>
      <p:sp>
        <p:nvSpPr>
          <p:cNvPr id="25" name="Textfeld 24"/>
          <p:cNvSpPr txBox="1"/>
          <p:nvPr/>
        </p:nvSpPr>
        <p:spPr>
          <a:xfrm flipH="1">
            <a:off x="8856029" y="2309869"/>
            <a:ext cx="1649916" cy="492443"/>
          </a:xfrm>
          <a:prstGeom prst="rect">
            <a:avLst/>
          </a:prstGeom>
          <a:noFill/>
        </p:spPr>
        <p:txBody>
          <a:bodyPr wrap="square" rtlCol="0">
            <a:spAutoFit/>
          </a:bodyPr>
          <a:lstStyle/>
          <a:p>
            <a:r>
              <a:rPr lang="de-DE" sz="1300" b="1" dirty="0"/>
              <a:t>Neue Geschäftsmodelle</a:t>
            </a:r>
          </a:p>
        </p:txBody>
      </p:sp>
      <p:sp>
        <p:nvSpPr>
          <p:cNvPr id="26" name="Textfeld 25"/>
          <p:cNvSpPr txBox="1"/>
          <p:nvPr/>
        </p:nvSpPr>
        <p:spPr>
          <a:xfrm flipH="1">
            <a:off x="8856029" y="3988064"/>
            <a:ext cx="1649916" cy="492443"/>
          </a:xfrm>
          <a:prstGeom prst="rect">
            <a:avLst/>
          </a:prstGeom>
          <a:noFill/>
        </p:spPr>
        <p:txBody>
          <a:bodyPr wrap="square" rtlCol="0">
            <a:spAutoFit/>
          </a:bodyPr>
          <a:lstStyle/>
          <a:p>
            <a:r>
              <a:rPr lang="de-DE" sz="1300" b="1" dirty="0"/>
              <a:t>Effizient und Effektivität</a:t>
            </a:r>
          </a:p>
        </p:txBody>
      </p:sp>
      <p:sp>
        <p:nvSpPr>
          <p:cNvPr id="27" name="Textfeld 26"/>
          <p:cNvSpPr txBox="1"/>
          <p:nvPr/>
        </p:nvSpPr>
        <p:spPr>
          <a:xfrm flipH="1">
            <a:off x="8856029" y="5428722"/>
            <a:ext cx="1649916" cy="692497"/>
          </a:xfrm>
          <a:prstGeom prst="rect">
            <a:avLst/>
          </a:prstGeom>
          <a:noFill/>
        </p:spPr>
        <p:txBody>
          <a:bodyPr wrap="square" rtlCol="0">
            <a:spAutoFit/>
          </a:bodyPr>
          <a:lstStyle/>
          <a:p>
            <a:r>
              <a:rPr lang="de-DE" sz="1300" b="1" dirty="0"/>
              <a:t>Integration in die Organisation &amp; Führung</a:t>
            </a:r>
          </a:p>
        </p:txBody>
      </p:sp>
      <p:sp>
        <p:nvSpPr>
          <p:cNvPr id="9" name="Foliennummernplatzhalter 8">
            <a:extLst>
              <a:ext uri="{FF2B5EF4-FFF2-40B4-BE49-F238E27FC236}">
                <a16:creationId xmlns:a16="http://schemas.microsoft.com/office/drawing/2014/main" id="{6DB4BBDF-8C7B-4D4F-9BE4-EB693A181D7E}"/>
              </a:ext>
            </a:extLst>
          </p:cNvPr>
          <p:cNvSpPr>
            <a:spLocks noGrp="1"/>
          </p:cNvSpPr>
          <p:nvPr>
            <p:ph type="sldNum" sz="quarter" idx="11"/>
          </p:nvPr>
        </p:nvSpPr>
        <p:spPr/>
        <p:txBody>
          <a:bodyPr/>
          <a:lstStyle/>
          <a:p>
            <a:fld id="{FFC269A0-BD27-4577-9DED-0AAE60100C51}" type="slidenum">
              <a:rPr lang="de-DE" smtClean="0"/>
              <a:pPr/>
              <a:t>32</a:t>
            </a:fld>
            <a:r>
              <a:rPr lang="de-DE" dirty="0"/>
              <a:t> | ©</a:t>
            </a:r>
          </a:p>
        </p:txBody>
      </p:sp>
      <p:sp>
        <p:nvSpPr>
          <p:cNvPr id="11" name="Fußzeilenplatzhalter 10">
            <a:extLst>
              <a:ext uri="{FF2B5EF4-FFF2-40B4-BE49-F238E27FC236}">
                <a16:creationId xmlns:a16="http://schemas.microsoft.com/office/drawing/2014/main" id="{003ABA29-2F3A-48C5-BEC4-3D300743A4E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64541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Produkt-Erfolgsfaktoren am Beispiel Rolls Royce:</a:t>
            </a:r>
          </a:p>
        </p:txBody>
      </p:sp>
      <p:sp>
        <p:nvSpPr>
          <p:cNvPr id="2" name="Inhaltsplatzhalter 1"/>
          <p:cNvSpPr>
            <a:spLocks noGrp="1"/>
          </p:cNvSpPr>
          <p:nvPr>
            <p:ph idx="1"/>
          </p:nvPr>
        </p:nvSpPr>
        <p:spPr>
          <a:xfrm>
            <a:off x="2063750" y="1980869"/>
            <a:ext cx="8064500" cy="4112428"/>
          </a:xfrm>
        </p:spPr>
        <p:txBody>
          <a:bodyPr/>
          <a:lstStyle/>
          <a:p>
            <a:r>
              <a:rPr lang="de-DE" sz="1400" dirty="0">
                <a:solidFill>
                  <a:schemeClr val="tx1"/>
                </a:solidFill>
                <a:latin typeface="+mj-lt"/>
                <a:cs typeface="Calibri" panose="020F0502020204030204" pitchFamily="34" charset="0"/>
              </a:rPr>
              <a:t>Verwendet sog. „Engine Health Management (EHM)“, um den Zustand tausender </a:t>
            </a:r>
            <a:r>
              <a:rPr lang="de-DE" sz="1400" b="1" dirty="0">
                <a:solidFill>
                  <a:schemeClr val="tx1"/>
                </a:solidFill>
                <a:latin typeface="+mj-lt"/>
                <a:cs typeface="Calibri" panose="020F0502020204030204" pitchFamily="34" charset="0"/>
              </a:rPr>
              <a:t>Triebwerke</a:t>
            </a:r>
            <a:r>
              <a:rPr lang="de-DE" sz="1400" dirty="0">
                <a:solidFill>
                  <a:schemeClr val="tx1"/>
                </a:solidFill>
                <a:latin typeface="+mj-lt"/>
                <a:cs typeface="Calibri" panose="020F0502020204030204" pitchFamily="34" charset="0"/>
              </a:rPr>
              <a:t> zu checken:</a:t>
            </a:r>
          </a:p>
          <a:p>
            <a:pPr lvl="1">
              <a:buFont typeface="Symbol" panose="05050102010706020507" pitchFamily="18" charset="2"/>
              <a:buChar char="-"/>
            </a:pPr>
            <a:r>
              <a:rPr lang="de-DE" sz="1400" dirty="0">
                <a:latin typeface="+mj-lt"/>
                <a:cs typeface="Calibri" panose="020F0502020204030204" pitchFamily="34" charset="0"/>
              </a:rPr>
              <a:t>Weltweit operierend über Onboard-Sensoren und Live-Satelliten-Feeds</a:t>
            </a:r>
          </a:p>
          <a:p>
            <a:pPr lvl="1">
              <a:buFont typeface="Symbol" panose="05050102010706020507" pitchFamily="18" charset="2"/>
              <a:buChar char="-"/>
            </a:pPr>
            <a:r>
              <a:rPr lang="de-DE" sz="1400" dirty="0">
                <a:latin typeface="+mj-lt"/>
                <a:cs typeface="Calibri" panose="020F0502020204030204" pitchFamily="34" charset="0"/>
              </a:rPr>
              <a:t>EHM ist eine proaktive Analysetechnik zur Vorhersage, wann etwas Fehlerhaftes passieren könnte (</a:t>
            </a:r>
            <a:r>
              <a:rPr lang="de-DE" sz="1400" b="1" dirty="0">
                <a:latin typeface="+mj-lt"/>
                <a:cs typeface="Calibri" panose="020F0502020204030204" pitchFamily="34" charset="0"/>
              </a:rPr>
              <a:t>Pred. Maintenance</a:t>
            </a:r>
            <a:r>
              <a:rPr lang="de-DE" sz="1400" dirty="0">
                <a:latin typeface="+mj-lt"/>
                <a:cs typeface="Calibri" panose="020F0502020204030204" pitchFamily="34" charset="0"/>
              </a:rPr>
              <a:t>)</a:t>
            </a:r>
          </a:p>
          <a:p>
            <a:pPr lvl="1">
              <a:buFont typeface="Symbol" panose="05050102010706020507" pitchFamily="18" charset="2"/>
              <a:buChar char="-"/>
            </a:pPr>
            <a:r>
              <a:rPr lang="de-DE" sz="1400" dirty="0">
                <a:latin typeface="+mj-lt"/>
                <a:cs typeface="Calibri" panose="020F0502020204030204" pitchFamily="34" charset="0"/>
              </a:rPr>
              <a:t>Ziel ist die </a:t>
            </a:r>
            <a:r>
              <a:rPr lang="de-DE" sz="1400" b="1" dirty="0">
                <a:latin typeface="+mj-lt"/>
                <a:cs typeface="Calibri" panose="020F0502020204030204" pitchFamily="34" charset="0"/>
              </a:rPr>
              <a:t>Frühwarnung,</a:t>
            </a:r>
            <a:r>
              <a:rPr lang="de-DE" sz="1400" dirty="0">
                <a:latin typeface="+mj-lt"/>
                <a:cs typeface="Calibri" panose="020F0502020204030204" pitchFamily="34" charset="0"/>
              </a:rPr>
              <a:t> bevor aus einer potenziellen Bedrohung ein reales Problem werden könnte</a:t>
            </a:r>
          </a:p>
          <a:p>
            <a:pPr lvl="1">
              <a:buFont typeface="Symbol" panose="05050102010706020507" pitchFamily="18" charset="2"/>
              <a:buChar char="-"/>
            </a:pPr>
            <a:r>
              <a:rPr lang="de-DE" sz="1400" dirty="0">
                <a:latin typeface="+mj-lt"/>
                <a:cs typeface="Calibri" panose="020F0502020204030204" pitchFamily="34" charset="0"/>
              </a:rPr>
              <a:t>Zudem Wartungsvorteile durch die gesammelten Daten</a:t>
            </a:r>
          </a:p>
          <a:p>
            <a:pPr lvl="1">
              <a:buFont typeface="Symbol" panose="05050102010706020507" pitchFamily="18" charset="2"/>
              <a:buChar char="-"/>
            </a:pPr>
            <a:r>
              <a:rPr lang="de-DE" sz="1400" dirty="0">
                <a:latin typeface="+mj-lt"/>
                <a:cs typeface="Calibri" panose="020F0502020204030204" pitchFamily="34" charset="0"/>
              </a:rPr>
              <a:t>Wartungsteams sind sofort mit allen erforderlichen Ersatzteilen verfügbar</a:t>
            </a:r>
          </a:p>
          <a:p>
            <a:pPr lvl="1"/>
            <a:endParaRPr lang="de-DE" sz="1400" dirty="0">
              <a:latin typeface="+mj-lt"/>
              <a:cs typeface="Calibri" panose="020F0502020204030204" pitchFamily="34" charset="0"/>
            </a:endParaRPr>
          </a:p>
        </p:txBody>
      </p:sp>
      <p:sp>
        <p:nvSpPr>
          <p:cNvPr id="10" name="Gleichschenkliges Dreieck 9"/>
          <p:cNvSpPr/>
          <p:nvPr/>
        </p:nvSpPr>
        <p:spPr>
          <a:xfrm rot="10800000">
            <a:off x="1749218" y="4328263"/>
            <a:ext cx="8341873" cy="241479"/>
          </a:xfrm>
          <a:prstGeom prst="triangl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latin typeface="+mj-lt"/>
            </a:endParaRPr>
          </a:p>
        </p:txBody>
      </p:sp>
      <p:sp>
        <p:nvSpPr>
          <p:cNvPr id="11" name="Inhaltsplatzhalter 1"/>
          <p:cNvSpPr txBox="1">
            <a:spLocks/>
          </p:cNvSpPr>
          <p:nvPr/>
        </p:nvSpPr>
        <p:spPr>
          <a:xfrm>
            <a:off x="2026418" y="4993820"/>
            <a:ext cx="7934344" cy="13956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a:buFont typeface="Symbol" panose="05050102010706020507" pitchFamily="18" charset="2"/>
              <a:buChar char="-"/>
            </a:pPr>
            <a:r>
              <a:rPr lang="en-US" sz="1400" kern="0" dirty="0">
                <a:latin typeface="+mj-lt"/>
                <a:cs typeface="Calibri" panose="020F0502020204030204" pitchFamily="34" charset="0"/>
              </a:rPr>
              <a:t>Alles online: Rein digitale Produkte plus digitalisierte Teile des traditionellen Angebots</a:t>
            </a:r>
          </a:p>
          <a:p>
            <a:pPr>
              <a:buFont typeface="Symbol" panose="05050102010706020507" pitchFamily="18" charset="2"/>
              <a:buChar char="-"/>
            </a:pPr>
            <a:r>
              <a:rPr lang="en-US" sz="1400" kern="0" dirty="0">
                <a:latin typeface="+mj-lt"/>
                <a:cs typeface="Calibri" panose="020F0502020204030204" pitchFamily="34" charset="0"/>
              </a:rPr>
              <a:t>Kunden werden Cloud-Daten und Analysewerkzeuge zur Verfügung gestellt (MS Azure)</a:t>
            </a:r>
          </a:p>
          <a:p>
            <a:pPr>
              <a:buFont typeface="Symbol" panose="05050102010706020507" pitchFamily="18" charset="2"/>
              <a:buChar char="-"/>
            </a:pPr>
            <a:r>
              <a:rPr lang="en-US" sz="1400" kern="0" dirty="0">
                <a:latin typeface="+mj-lt"/>
                <a:cs typeface="Calibri" panose="020F0502020204030204" pitchFamily="34" charset="0"/>
              </a:rPr>
              <a:t>Pay-per-use-Konzept: Statt Turbine zu kaufen, zahlen Kunden für jede Betriebsstunde der Turbine</a:t>
            </a:r>
          </a:p>
          <a:p>
            <a:pPr>
              <a:buFont typeface="Symbol" panose="05050102010706020507" pitchFamily="18" charset="2"/>
              <a:buChar char="-"/>
            </a:pPr>
            <a:r>
              <a:rPr lang="en-US" sz="1400" kern="0" dirty="0">
                <a:latin typeface="+mj-lt"/>
                <a:cs typeface="Calibri" panose="020F0502020204030204" pitchFamily="34" charset="0"/>
              </a:rPr>
              <a:t>Stärkt die Marke, Kundenzufriedenheit und erlaubt hohe Margen</a:t>
            </a:r>
          </a:p>
        </p:txBody>
      </p:sp>
      <p:pic>
        <p:nvPicPr>
          <p:cNvPr id="6" name="Grafik 5"/>
          <p:cNvPicPr>
            <a:picLocks noChangeAspect="1"/>
          </p:cNvPicPr>
          <p:nvPr/>
        </p:nvPicPr>
        <p:blipFill>
          <a:blip r:embed="rId3"/>
          <a:stretch>
            <a:fillRect/>
          </a:stretch>
        </p:blipFill>
        <p:spPr>
          <a:xfrm>
            <a:off x="2141069" y="1255418"/>
            <a:ext cx="533400" cy="733425"/>
          </a:xfrm>
          <a:prstGeom prst="rect">
            <a:avLst/>
          </a:prstGeom>
        </p:spPr>
      </p:pic>
      <p:sp>
        <p:nvSpPr>
          <p:cNvPr id="12" name="Textfeld 11"/>
          <p:cNvSpPr txBox="1"/>
          <p:nvPr/>
        </p:nvSpPr>
        <p:spPr>
          <a:xfrm flipH="1">
            <a:off x="2026419" y="4619822"/>
            <a:ext cx="7787473" cy="307777"/>
          </a:xfrm>
          <a:prstGeom prst="rect">
            <a:avLst/>
          </a:prstGeom>
          <a:solidFill>
            <a:srgbClr val="3474B5"/>
          </a:solidFill>
        </p:spPr>
        <p:txBody>
          <a:bodyPr wrap="square" rtlCol="0">
            <a:spAutoFit/>
          </a:bodyPr>
          <a:lstStyle/>
          <a:p>
            <a:pPr algn="ctr"/>
            <a:r>
              <a:rPr lang="de-DE" sz="1400" b="1" dirty="0">
                <a:solidFill>
                  <a:schemeClr val="bg1"/>
                </a:solidFill>
                <a:latin typeface="+mj-lt"/>
              </a:rPr>
              <a:t>Erfolgsfaktoren</a:t>
            </a:r>
          </a:p>
        </p:txBody>
      </p:sp>
      <p:sp>
        <p:nvSpPr>
          <p:cNvPr id="7" name="Foliennummernplatzhalter 6">
            <a:extLst>
              <a:ext uri="{FF2B5EF4-FFF2-40B4-BE49-F238E27FC236}">
                <a16:creationId xmlns:a16="http://schemas.microsoft.com/office/drawing/2014/main" id="{F510DE25-0228-44E6-946D-C8FC05FF59EE}"/>
              </a:ext>
            </a:extLst>
          </p:cNvPr>
          <p:cNvSpPr>
            <a:spLocks noGrp="1"/>
          </p:cNvSpPr>
          <p:nvPr>
            <p:ph type="sldNum" sz="quarter" idx="11"/>
          </p:nvPr>
        </p:nvSpPr>
        <p:spPr/>
        <p:txBody>
          <a:bodyPr/>
          <a:lstStyle/>
          <a:p>
            <a:fld id="{FFC269A0-BD27-4577-9DED-0AAE60100C51}" type="slidenum">
              <a:rPr lang="de-DE" smtClean="0"/>
              <a:pPr/>
              <a:t>33</a:t>
            </a:fld>
            <a:r>
              <a:rPr lang="de-DE" dirty="0"/>
              <a:t> | ©</a:t>
            </a:r>
          </a:p>
        </p:txBody>
      </p:sp>
      <p:sp>
        <p:nvSpPr>
          <p:cNvPr id="8" name="Fußzeilenplatzhalter 7">
            <a:extLst>
              <a:ext uri="{FF2B5EF4-FFF2-40B4-BE49-F238E27FC236}">
                <a16:creationId xmlns:a16="http://schemas.microsoft.com/office/drawing/2014/main" id="{DE9D82E3-5556-4DD8-B112-800B5172D39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004022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5" name="Textplatzhalter 4"/>
          <p:cNvSpPr>
            <a:spLocks noGrp="1"/>
          </p:cNvSpPr>
          <p:nvPr>
            <p:ph type="body" sz="quarter" idx="13"/>
          </p:nvPr>
        </p:nvSpPr>
        <p:spPr/>
        <p:txBody>
          <a:bodyPr/>
          <a:lstStyle/>
          <a:p>
            <a:endParaRPr lang="de-DE" dirty="0"/>
          </a:p>
        </p:txBody>
      </p:sp>
      <p:sp>
        <p:nvSpPr>
          <p:cNvPr id="6" name="Trapezoid 5"/>
          <p:cNvSpPr/>
          <p:nvPr/>
        </p:nvSpPr>
        <p:spPr>
          <a:xfrm>
            <a:off x="2362630" y="5365367"/>
            <a:ext cx="6227064" cy="808400"/>
          </a:xfrm>
          <a:prstGeom prst="trapezoid">
            <a:avLst>
              <a:gd name="adj" fmla="val 645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540998" y="4032451"/>
            <a:ext cx="3948792" cy="292388"/>
          </a:xfrm>
          <a:prstGeom prst="rect">
            <a:avLst/>
          </a:prstGeom>
          <a:noFill/>
        </p:spPr>
        <p:txBody>
          <a:bodyPr wrap="square" rtlCol="0">
            <a:spAutoFit/>
          </a:bodyPr>
          <a:lstStyle/>
          <a:p>
            <a:pPr algn="ctr"/>
            <a:r>
              <a:rPr lang="de-DE" sz="1300" b="1" dirty="0">
                <a:solidFill>
                  <a:schemeClr val="bg1"/>
                </a:solidFill>
              </a:rPr>
              <a:t>4. Digitalisierung Wertschöpfungskette/Prozess</a:t>
            </a:r>
          </a:p>
        </p:txBody>
      </p:sp>
      <p:sp>
        <p:nvSpPr>
          <p:cNvPr id="17" name="Textfeld 16"/>
          <p:cNvSpPr txBox="1"/>
          <p:nvPr/>
        </p:nvSpPr>
        <p:spPr>
          <a:xfrm>
            <a:off x="3769163" y="4720395"/>
            <a:ext cx="3562693" cy="292388"/>
          </a:xfrm>
          <a:prstGeom prst="rect">
            <a:avLst/>
          </a:prstGeom>
          <a:noFill/>
        </p:spPr>
        <p:txBody>
          <a:bodyPr wrap="square" rtlCol="0">
            <a:spAutoFit/>
          </a:bodyPr>
          <a:lstStyle/>
          <a:p>
            <a:pPr algn="ctr"/>
            <a:r>
              <a:rPr lang="de-DE" sz="1300" b="1" dirty="0">
                <a:solidFill>
                  <a:schemeClr val="bg1"/>
                </a:solidFill>
              </a:rPr>
              <a:t>5. Daten: Integration &amp; Analytics</a:t>
            </a:r>
          </a:p>
        </p:txBody>
      </p:sp>
      <p:sp>
        <p:nvSpPr>
          <p:cNvPr id="18" name="Textfeld 17"/>
          <p:cNvSpPr txBox="1"/>
          <p:nvPr/>
        </p:nvSpPr>
        <p:spPr>
          <a:xfrm>
            <a:off x="3769163" y="5536441"/>
            <a:ext cx="3562693" cy="292388"/>
          </a:xfrm>
          <a:prstGeom prst="rect">
            <a:avLst/>
          </a:prstGeom>
          <a:noFill/>
        </p:spPr>
        <p:txBody>
          <a:bodyPr wrap="square" rtlCol="0">
            <a:spAutoFit/>
          </a:bodyPr>
          <a:lstStyle/>
          <a:p>
            <a:pPr algn="ctr"/>
            <a:r>
              <a:rPr lang="de-DE" sz="1300" b="1" dirty="0">
                <a:solidFill>
                  <a:schemeClr val="bg1"/>
                </a:solidFill>
              </a:rPr>
              <a:t>6. Leadership &amp; Management-Fähigkeiten</a:t>
            </a:r>
          </a:p>
        </p:txBody>
      </p:sp>
      <p:sp>
        <p:nvSpPr>
          <p:cNvPr id="20" name="Textfeld 19"/>
          <p:cNvSpPr txBox="1"/>
          <p:nvPr/>
        </p:nvSpPr>
        <p:spPr>
          <a:xfrm>
            <a:off x="4711087" y="1575643"/>
            <a:ext cx="1766741" cy="292388"/>
          </a:xfrm>
          <a:prstGeom prst="rect">
            <a:avLst/>
          </a:prstGeom>
          <a:noFill/>
        </p:spPr>
        <p:txBody>
          <a:bodyPr wrap="square" rtlCol="0">
            <a:spAutoFit/>
          </a:bodyPr>
          <a:lstStyle/>
          <a:p>
            <a:r>
              <a:rPr lang="de-DE" sz="13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9"/>
            <a:ext cx="1312609" cy="492443"/>
          </a:xfrm>
          <a:prstGeom prst="rect">
            <a:avLst/>
          </a:prstGeom>
          <a:noFill/>
        </p:spPr>
        <p:txBody>
          <a:bodyPr wrap="square" rtlCol="0">
            <a:spAutoFit/>
          </a:bodyPr>
          <a:lstStyle/>
          <a:p>
            <a:pPr algn="ctr"/>
            <a:r>
              <a:rPr lang="de-DE" sz="1300" b="1" dirty="0">
                <a:solidFill>
                  <a:schemeClr val="bg1"/>
                </a:solidFill>
              </a:rPr>
              <a:t>2. Produkte/</a:t>
            </a:r>
            <a:br>
              <a:rPr lang="de-DE" sz="1300" b="1" dirty="0">
                <a:solidFill>
                  <a:schemeClr val="bg1"/>
                </a:solidFill>
              </a:rPr>
            </a:br>
            <a:r>
              <a:rPr lang="de-DE" sz="1300" b="1" dirty="0">
                <a:solidFill>
                  <a:schemeClr val="bg1"/>
                </a:solidFill>
              </a:rPr>
              <a:t>Services</a:t>
            </a:r>
          </a:p>
        </p:txBody>
      </p:sp>
      <p:sp>
        <p:nvSpPr>
          <p:cNvPr id="24" name="Textfeld 23"/>
          <p:cNvSpPr txBox="1"/>
          <p:nvPr/>
        </p:nvSpPr>
        <p:spPr>
          <a:xfrm flipH="1">
            <a:off x="4893665" y="2612139"/>
            <a:ext cx="1312609" cy="492443"/>
          </a:xfrm>
          <a:prstGeom prst="rect">
            <a:avLst/>
          </a:prstGeom>
          <a:noFill/>
        </p:spPr>
        <p:txBody>
          <a:bodyPr wrap="square" rtlCol="0">
            <a:spAutoFit/>
          </a:bodyPr>
          <a:lstStyle/>
          <a:p>
            <a:pPr algn="ctr"/>
            <a:r>
              <a:rPr lang="de-DE" sz="1300" b="1" dirty="0">
                <a:solidFill>
                  <a:schemeClr val="bg1"/>
                </a:solidFill>
              </a:rPr>
              <a:t>3. Kunden-erfahrung</a:t>
            </a:r>
          </a:p>
        </p:txBody>
      </p:sp>
      <p:sp>
        <p:nvSpPr>
          <p:cNvPr id="25" name="Textfeld 24"/>
          <p:cNvSpPr txBox="1"/>
          <p:nvPr/>
        </p:nvSpPr>
        <p:spPr>
          <a:xfrm flipH="1">
            <a:off x="8856029" y="2309869"/>
            <a:ext cx="1649916" cy="492443"/>
          </a:xfrm>
          <a:prstGeom prst="rect">
            <a:avLst/>
          </a:prstGeom>
          <a:noFill/>
        </p:spPr>
        <p:txBody>
          <a:bodyPr wrap="square" rtlCol="0">
            <a:spAutoFit/>
          </a:bodyPr>
          <a:lstStyle/>
          <a:p>
            <a:r>
              <a:rPr lang="de-DE" sz="1300" b="1" dirty="0"/>
              <a:t>Neue Geschäftsmodelle</a:t>
            </a:r>
          </a:p>
        </p:txBody>
      </p:sp>
      <p:sp>
        <p:nvSpPr>
          <p:cNvPr id="26" name="Textfeld 25"/>
          <p:cNvSpPr txBox="1"/>
          <p:nvPr/>
        </p:nvSpPr>
        <p:spPr>
          <a:xfrm flipH="1">
            <a:off x="8856029" y="3988064"/>
            <a:ext cx="1649916" cy="492443"/>
          </a:xfrm>
          <a:prstGeom prst="rect">
            <a:avLst/>
          </a:prstGeom>
          <a:noFill/>
        </p:spPr>
        <p:txBody>
          <a:bodyPr wrap="square" rtlCol="0">
            <a:spAutoFit/>
          </a:bodyPr>
          <a:lstStyle/>
          <a:p>
            <a:r>
              <a:rPr lang="de-DE" sz="1300" b="1" dirty="0"/>
              <a:t>Effizient und Effektivität</a:t>
            </a:r>
          </a:p>
        </p:txBody>
      </p:sp>
      <p:sp>
        <p:nvSpPr>
          <p:cNvPr id="27" name="Textfeld 26"/>
          <p:cNvSpPr txBox="1"/>
          <p:nvPr/>
        </p:nvSpPr>
        <p:spPr>
          <a:xfrm flipH="1">
            <a:off x="8856029" y="5428722"/>
            <a:ext cx="1649916" cy="692497"/>
          </a:xfrm>
          <a:prstGeom prst="rect">
            <a:avLst/>
          </a:prstGeom>
          <a:noFill/>
        </p:spPr>
        <p:txBody>
          <a:bodyPr wrap="square" rtlCol="0">
            <a:spAutoFit/>
          </a:bodyPr>
          <a:lstStyle/>
          <a:p>
            <a:r>
              <a:rPr lang="de-DE" sz="1300" b="1" dirty="0"/>
              <a:t>Integration in die Organisation &amp; Führung</a:t>
            </a:r>
          </a:p>
        </p:txBody>
      </p:sp>
      <p:sp>
        <p:nvSpPr>
          <p:cNvPr id="9" name="Foliennummernplatzhalter 8">
            <a:extLst>
              <a:ext uri="{FF2B5EF4-FFF2-40B4-BE49-F238E27FC236}">
                <a16:creationId xmlns:a16="http://schemas.microsoft.com/office/drawing/2014/main" id="{CE808374-CE9D-4CFE-A731-AF560CE25097}"/>
              </a:ext>
            </a:extLst>
          </p:cNvPr>
          <p:cNvSpPr>
            <a:spLocks noGrp="1"/>
          </p:cNvSpPr>
          <p:nvPr>
            <p:ph type="sldNum" sz="quarter" idx="11"/>
          </p:nvPr>
        </p:nvSpPr>
        <p:spPr/>
        <p:txBody>
          <a:bodyPr/>
          <a:lstStyle/>
          <a:p>
            <a:fld id="{FFC269A0-BD27-4577-9DED-0AAE60100C51}" type="slidenum">
              <a:rPr lang="de-DE" smtClean="0"/>
              <a:pPr/>
              <a:t>34</a:t>
            </a:fld>
            <a:r>
              <a:rPr lang="de-DE" dirty="0"/>
              <a:t> | ©</a:t>
            </a:r>
          </a:p>
        </p:txBody>
      </p:sp>
      <p:sp>
        <p:nvSpPr>
          <p:cNvPr id="11" name="Fußzeilenplatzhalter 10">
            <a:extLst>
              <a:ext uri="{FF2B5EF4-FFF2-40B4-BE49-F238E27FC236}">
                <a16:creationId xmlns:a16="http://schemas.microsoft.com/office/drawing/2014/main" id="{CC61D708-BBC4-4E34-858F-38A4E9693A2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90190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Die Kundenerfahrung sollte aktiv gemanagt werden, indem die gesamte „Customer Journey“ verstanden und gestaltet wird.</a:t>
            </a:r>
          </a:p>
        </p:txBody>
      </p:sp>
      <p:sp>
        <p:nvSpPr>
          <p:cNvPr id="12" name="Textplatzhalter 11"/>
          <p:cNvSpPr>
            <a:spLocks noGrp="1"/>
          </p:cNvSpPr>
          <p:nvPr>
            <p:ph type="body" sz="quarter" idx="13"/>
          </p:nvPr>
        </p:nvSpPr>
        <p:spPr/>
        <p:txBody>
          <a:bodyPr/>
          <a:lstStyle/>
          <a:p>
            <a:endParaRPr lang="de-DE" dirty="0"/>
          </a:p>
        </p:txBody>
      </p:sp>
      <p:grpSp>
        <p:nvGrpSpPr>
          <p:cNvPr id="13" name="Gruppieren 12"/>
          <p:cNvGrpSpPr/>
          <p:nvPr/>
        </p:nvGrpSpPr>
        <p:grpSpPr>
          <a:xfrm>
            <a:off x="1493317" y="1563982"/>
            <a:ext cx="9205366" cy="4779134"/>
            <a:chOff x="47371" y="1330742"/>
            <a:chExt cx="9142857" cy="4735521"/>
          </a:xfrm>
        </p:grpSpPr>
        <p:pic>
          <p:nvPicPr>
            <p:cNvPr id="5" name="Grafik 4"/>
            <p:cNvPicPr>
              <a:picLocks noChangeAspect="1"/>
            </p:cNvPicPr>
            <p:nvPr/>
          </p:nvPicPr>
          <p:blipFill rotWithShape="1">
            <a:blip r:embed="rId3"/>
            <a:srcRect t="22761" b="8179"/>
            <a:stretch/>
          </p:blipFill>
          <p:spPr>
            <a:xfrm>
              <a:off x="47371" y="1330742"/>
              <a:ext cx="9142857" cy="4735521"/>
            </a:xfrm>
            <a:prstGeom prst="rect">
              <a:avLst/>
            </a:prstGeom>
          </p:spPr>
        </p:pic>
        <p:sp>
          <p:nvSpPr>
            <p:cNvPr id="6" name="Richtungspfeil 5"/>
            <p:cNvSpPr/>
            <p:nvPr/>
          </p:nvSpPr>
          <p:spPr>
            <a:xfrm>
              <a:off x="475425" y="3419475"/>
              <a:ext cx="1620075" cy="409575"/>
            </a:xfrm>
            <a:prstGeom prst="homePlate">
              <a:avLst>
                <a:gd name="adj" fmla="val 290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Bewusstsein</a:t>
              </a:r>
            </a:p>
          </p:txBody>
        </p:sp>
        <p:sp>
          <p:nvSpPr>
            <p:cNvPr id="7" name="Chevron 6"/>
            <p:cNvSpPr/>
            <p:nvPr/>
          </p:nvSpPr>
          <p:spPr>
            <a:xfrm>
              <a:off x="2095501" y="3419475"/>
              <a:ext cx="1733550" cy="419100"/>
            </a:xfrm>
            <a:prstGeom prst="chevron">
              <a:avLst/>
            </a:prstGeom>
            <a:solidFill>
              <a:srgbClr val="A0B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Abwägung</a:t>
              </a:r>
            </a:p>
          </p:txBody>
        </p:sp>
        <p:sp>
          <p:nvSpPr>
            <p:cNvPr id="8" name="Chevron 7"/>
            <p:cNvSpPr/>
            <p:nvPr/>
          </p:nvSpPr>
          <p:spPr>
            <a:xfrm>
              <a:off x="3752024" y="3419475"/>
              <a:ext cx="1733550" cy="419100"/>
            </a:xfrm>
            <a:prstGeom prst="chevron">
              <a:avLst/>
            </a:prstGeom>
            <a:solidFill>
              <a:srgbClr val="4D9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Kauf</a:t>
              </a:r>
            </a:p>
          </p:txBody>
        </p:sp>
        <p:sp>
          <p:nvSpPr>
            <p:cNvPr id="9" name="Chevron 8"/>
            <p:cNvSpPr/>
            <p:nvPr/>
          </p:nvSpPr>
          <p:spPr>
            <a:xfrm>
              <a:off x="5420552" y="3419475"/>
              <a:ext cx="1733550" cy="419100"/>
            </a:xfrm>
            <a:prstGeom prst="chevron">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Gebrauch und Kundenpflege</a:t>
              </a:r>
            </a:p>
          </p:txBody>
        </p:sp>
        <p:sp>
          <p:nvSpPr>
            <p:cNvPr id="10" name="Chevron 9"/>
            <p:cNvSpPr/>
            <p:nvPr/>
          </p:nvSpPr>
          <p:spPr>
            <a:xfrm>
              <a:off x="7056372" y="3419475"/>
              <a:ext cx="1733550" cy="419100"/>
            </a:xfrm>
            <a:prstGeom prst="chevron">
              <a:avLst/>
            </a:prstGeom>
            <a:solidFill>
              <a:srgbClr val="A0B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Treue/</a:t>
              </a:r>
              <a:br>
                <a:rPr lang="de-DE" sz="1400" b="1" dirty="0">
                  <a:solidFill>
                    <a:schemeClr val="tx1"/>
                  </a:solidFill>
                </a:rPr>
              </a:br>
              <a:r>
                <a:rPr lang="de-DE" sz="1400" b="1" dirty="0">
                  <a:solidFill>
                    <a:schemeClr val="tx1"/>
                  </a:solidFill>
                </a:rPr>
                <a:t>Wiederkauf</a:t>
              </a:r>
            </a:p>
          </p:txBody>
        </p:sp>
      </p:grpSp>
      <p:sp>
        <p:nvSpPr>
          <p:cNvPr id="14" name="Foliennummernplatzhalter 13">
            <a:extLst>
              <a:ext uri="{FF2B5EF4-FFF2-40B4-BE49-F238E27FC236}">
                <a16:creationId xmlns:a16="http://schemas.microsoft.com/office/drawing/2014/main" id="{92A620C2-EFC2-49AD-84AA-8E888D73AB20}"/>
              </a:ext>
            </a:extLst>
          </p:cNvPr>
          <p:cNvSpPr>
            <a:spLocks noGrp="1"/>
          </p:cNvSpPr>
          <p:nvPr>
            <p:ph type="sldNum" sz="quarter" idx="11"/>
          </p:nvPr>
        </p:nvSpPr>
        <p:spPr/>
        <p:txBody>
          <a:bodyPr/>
          <a:lstStyle/>
          <a:p>
            <a:fld id="{FFC269A0-BD27-4577-9DED-0AAE60100C51}" type="slidenum">
              <a:rPr lang="de-DE" smtClean="0"/>
              <a:pPr/>
              <a:t>35</a:t>
            </a:fld>
            <a:r>
              <a:rPr lang="de-DE" dirty="0"/>
              <a:t> | ©</a:t>
            </a:r>
          </a:p>
        </p:txBody>
      </p:sp>
      <p:sp>
        <p:nvSpPr>
          <p:cNvPr id="15" name="Fußzeilenplatzhalter 14">
            <a:extLst>
              <a:ext uri="{FF2B5EF4-FFF2-40B4-BE49-F238E27FC236}">
                <a16:creationId xmlns:a16="http://schemas.microsoft.com/office/drawing/2014/main" id="{0F56906B-5F85-4924-87C6-48B2FAB5DF0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88530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063552" y="908720"/>
            <a:ext cx="8712968" cy="648072"/>
          </a:xfrm>
        </p:spPr>
        <p:txBody>
          <a:bodyPr/>
          <a:lstStyle/>
          <a:p>
            <a:r>
              <a:rPr lang="de-DE" dirty="0"/>
              <a:t>Ein digital integrierter Einzelhandel ermöglicht eine nahtlose </a:t>
            </a:r>
            <a:br>
              <a:rPr lang="de-DE" dirty="0"/>
            </a:br>
            <a:r>
              <a:rPr lang="de-DE" dirty="0"/>
              <a:t>„Customer Journey“ zwischen mehreren Kanälen und Touchpoints.</a:t>
            </a:r>
          </a:p>
        </p:txBody>
      </p:sp>
      <p:sp>
        <p:nvSpPr>
          <p:cNvPr id="22" name="Textplatzhalter 21"/>
          <p:cNvSpPr>
            <a:spLocks noGrp="1"/>
          </p:cNvSpPr>
          <p:nvPr>
            <p:ph type="body" sz="quarter" idx="13"/>
          </p:nvPr>
        </p:nvSpPr>
        <p:spPr/>
        <p:txBody>
          <a:bodyPr/>
          <a:lstStyle/>
          <a:p>
            <a:endParaRPr lang="de-DE" dirty="0">
              <a:latin typeface="+mj-lt"/>
            </a:endParaRPr>
          </a:p>
        </p:txBody>
      </p:sp>
      <p:sp>
        <p:nvSpPr>
          <p:cNvPr id="2" name="Textfeld 1"/>
          <p:cNvSpPr txBox="1"/>
          <p:nvPr/>
        </p:nvSpPr>
        <p:spPr>
          <a:xfrm>
            <a:off x="2473228" y="1595849"/>
            <a:ext cx="6464396" cy="338554"/>
          </a:xfrm>
          <a:prstGeom prst="rect">
            <a:avLst/>
          </a:prstGeom>
          <a:solidFill>
            <a:schemeClr val="bg1"/>
          </a:solidFill>
        </p:spPr>
        <p:txBody>
          <a:bodyPr wrap="square" rtlCol="0">
            <a:spAutoFit/>
          </a:bodyPr>
          <a:lstStyle/>
          <a:p>
            <a:r>
              <a:rPr lang="de-DE" sz="1600" b="1" dirty="0">
                <a:solidFill>
                  <a:srgbClr val="3474B5"/>
                </a:solidFill>
                <a:latin typeface="+mj-lt"/>
                <a:cs typeface="Calibri" panose="020F0502020204030204" pitchFamily="34" charset="0"/>
              </a:rPr>
              <a:t>Nahtlose „Customer Journey“ zwischen mehreren Touchpoints</a:t>
            </a:r>
          </a:p>
        </p:txBody>
      </p:sp>
      <p:pic>
        <p:nvPicPr>
          <p:cNvPr id="6" name="Grafik 5"/>
          <p:cNvPicPr>
            <a:picLocks noChangeAspect="1"/>
          </p:cNvPicPr>
          <p:nvPr/>
        </p:nvPicPr>
        <p:blipFill rotWithShape="1">
          <a:blip r:embed="rId3"/>
          <a:srcRect l="4269" t="28446" r="2305" b="9996"/>
          <a:stretch/>
        </p:blipFill>
        <p:spPr>
          <a:xfrm>
            <a:off x="1478741" y="1665044"/>
            <a:ext cx="9260510" cy="4576272"/>
          </a:xfrm>
          <a:prstGeom prst="rect">
            <a:avLst/>
          </a:prstGeom>
        </p:spPr>
      </p:pic>
      <p:sp>
        <p:nvSpPr>
          <p:cNvPr id="7" name="Richtungspfeil 6"/>
          <p:cNvSpPr/>
          <p:nvPr/>
        </p:nvSpPr>
        <p:spPr>
          <a:xfrm>
            <a:off x="2324462" y="2147765"/>
            <a:ext cx="1280996" cy="529051"/>
          </a:xfrm>
          <a:prstGeom prst="homePlate">
            <a:avLst>
              <a:gd name="adj" fmla="val 34109"/>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3474B5"/>
                </a:solidFill>
                <a:latin typeface="+mj-lt"/>
                <a:cs typeface="Calibri" panose="020F0502020204030204" pitchFamily="34" charset="0"/>
              </a:rPr>
              <a:t>Information</a:t>
            </a:r>
          </a:p>
        </p:txBody>
      </p:sp>
      <p:sp>
        <p:nvSpPr>
          <p:cNvPr id="9" name="Chevron 8"/>
          <p:cNvSpPr/>
          <p:nvPr/>
        </p:nvSpPr>
        <p:spPr>
          <a:xfrm>
            <a:off x="3499544" y="2147766"/>
            <a:ext cx="1255784" cy="504331"/>
          </a:xfrm>
          <a:prstGeom prst="chevron">
            <a:avLst>
              <a:gd name="adj" fmla="val 3105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3474B5"/>
                </a:solidFill>
                <a:latin typeface="+mj-lt"/>
                <a:cs typeface="Calibri" panose="020F0502020204030204" pitchFamily="34" charset="0"/>
              </a:rPr>
              <a:t>Test Drive</a:t>
            </a:r>
          </a:p>
        </p:txBody>
      </p:sp>
      <p:sp>
        <p:nvSpPr>
          <p:cNvPr id="10" name="Chevron 9"/>
          <p:cNvSpPr/>
          <p:nvPr/>
        </p:nvSpPr>
        <p:spPr>
          <a:xfrm>
            <a:off x="4637232" y="2152315"/>
            <a:ext cx="1337693" cy="504331"/>
          </a:xfrm>
          <a:prstGeom prst="chevron">
            <a:avLst>
              <a:gd name="adj" fmla="val 3105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rgbClr val="3474B5"/>
                </a:solidFill>
                <a:latin typeface="+mj-lt"/>
                <a:cs typeface="Calibri" panose="020F0502020204030204" pitchFamily="34" charset="0"/>
              </a:rPr>
              <a:t>Konfiguration </a:t>
            </a:r>
            <a:br>
              <a:rPr lang="de-DE" sz="1100" dirty="0">
                <a:solidFill>
                  <a:srgbClr val="3474B5"/>
                </a:solidFill>
                <a:latin typeface="+mj-lt"/>
                <a:cs typeface="Calibri" panose="020F0502020204030204" pitchFamily="34" charset="0"/>
              </a:rPr>
            </a:br>
            <a:r>
              <a:rPr lang="de-DE" sz="1100" dirty="0">
                <a:solidFill>
                  <a:srgbClr val="3474B5"/>
                </a:solidFill>
                <a:latin typeface="+mj-lt"/>
                <a:cs typeface="Calibri" panose="020F0502020204030204" pitchFamily="34" charset="0"/>
              </a:rPr>
              <a:t>&amp; Beratung</a:t>
            </a:r>
          </a:p>
        </p:txBody>
      </p:sp>
      <p:sp>
        <p:nvSpPr>
          <p:cNvPr id="11" name="Chevron 10"/>
          <p:cNvSpPr/>
          <p:nvPr/>
        </p:nvSpPr>
        <p:spPr>
          <a:xfrm>
            <a:off x="5852044" y="2147766"/>
            <a:ext cx="1270915" cy="504331"/>
          </a:xfrm>
          <a:prstGeom prst="chevron">
            <a:avLst>
              <a:gd name="adj" fmla="val 3105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3474B5"/>
                </a:solidFill>
                <a:latin typeface="+mj-lt"/>
                <a:cs typeface="Calibri" panose="020F0502020204030204" pitchFamily="34" charset="0"/>
              </a:rPr>
              <a:t>Kauf</a:t>
            </a:r>
          </a:p>
        </p:txBody>
      </p:sp>
      <p:sp>
        <p:nvSpPr>
          <p:cNvPr id="12" name="Chevron 11"/>
          <p:cNvSpPr/>
          <p:nvPr/>
        </p:nvSpPr>
        <p:spPr>
          <a:xfrm>
            <a:off x="7021379" y="2147766"/>
            <a:ext cx="1270915" cy="504331"/>
          </a:xfrm>
          <a:prstGeom prst="chevron">
            <a:avLst>
              <a:gd name="adj" fmla="val 3105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3474B5"/>
                </a:solidFill>
                <a:latin typeface="+mj-lt"/>
                <a:cs typeface="Calibri" panose="020F0502020204030204" pitchFamily="34" charset="0"/>
              </a:rPr>
              <a:t>Lieferung</a:t>
            </a:r>
          </a:p>
        </p:txBody>
      </p:sp>
      <p:sp>
        <p:nvSpPr>
          <p:cNvPr id="13" name="Chevron 12"/>
          <p:cNvSpPr/>
          <p:nvPr/>
        </p:nvSpPr>
        <p:spPr>
          <a:xfrm>
            <a:off x="8197419" y="2147766"/>
            <a:ext cx="1270915" cy="504331"/>
          </a:xfrm>
          <a:prstGeom prst="chevron">
            <a:avLst>
              <a:gd name="adj" fmla="val 3105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3474B5"/>
                </a:solidFill>
                <a:latin typeface="+mj-lt"/>
                <a:cs typeface="Calibri" panose="020F0502020204030204" pitchFamily="34" charset="0"/>
              </a:rPr>
              <a:t>Kunden-dienst</a:t>
            </a:r>
          </a:p>
        </p:txBody>
      </p:sp>
      <p:sp>
        <p:nvSpPr>
          <p:cNvPr id="14" name="Textfeld 13"/>
          <p:cNvSpPr txBox="1"/>
          <p:nvPr/>
        </p:nvSpPr>
        <p:spPr>
          <a:xfrm>
            <a:off x="1509981" y="2163670"/>
            <a:ext cx="932885" cy="554068"/>
          </a:xfrm>
          <a:prstGeom prst="rect">
            <a:avLst/>
          </a:prstGeom>
          <a:solidFill>
            <a:schemeClr val="bg1"/>
          </a:solidFill>
        </p:spPr>
        <p:txBody>
          <a:bodyPr wrap="square" rtlCol="0">
            <a:spAutoFit/>
          </a:bodyPr>
          <a:lstStyle/>
          <a:p>
            <a:r>
              <a:rPr lang="de-DE" sz="1400" dirty="0">
                <a:solidFill>
                  <a:srgbClr val="3474B5"/>
                </a:solidFill>
                <a:latin typeface="+mj-lt"/>
              </a:rPr>
              <a:t>Vertriebs-Prozess</a:t>
            </a:r>
          </a:p>
        </p:txBody>
      </p:sp>
      <p:sp>
        <p:nvSpPr>
          <p:cNvPr id="15" name="Textfeld 14"/>
          <p:cNvSpPr txBox="1"/>
          <p:nvPr/>
        </p:nvSpPr>
        <p:spPr>
          <a:xfrm flipH="1">
            <a:off x="6964893" y="4211735"/>
            <a:ext cx="1303377" cy="488884"/>
          </a:xfrm>
          <a:prstGeom prst="rect">
            <a:avLst/>
          </a:prstGeom>
          <a:solidFill>
            <a:schemeClr val="bg1"/>
          </a:solidFill>
        </p:spPr>
        <p:txBody>
          <a:bodyPr wrap="square" rtlCol="0">
            <a:spAutoFit/>
          </a:bodyPr>
          <a:lstStyle/>
          <a:p>
            <a:r>
              <a:rPr lang="de-DE" sz="1200" dirty="0">
                <a:solidFill>
                  <a:srgbClr val="3474B5"/>
                </a:solidFill>
                <a:latin typeface="+mj-lt"/>
              </a:rPr>
              <a:t>Mobile Vertriebseinheit</a:t>
            </a:r>
          </a:p>
        </p:txBody>
      </p:sp>
      <p:sp>
        <p:nvSpPr>
          <p:cNvPr id="16" name="Parallelogramm 15"/>
          <p:cNvSpPr/>
          <p:nvPr/>
        </p:nvSpPr>
        <p:spPr>
          <a:xfrm>
            <a:off x="9180506" y="1813064"/>
            <a:ext cx="1464276" cy="334704"/>
          </a:xfrm>
          <a:prstGeom prst="parallelogram">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mj-lt"/>
              </a:rPr>
              <a:t>Beispiel</a:t>
            </a:r>
          </a:p>
        </p:txBody>
      </p:sp>
      <p:sp>
        <p:nvSpPr>
          <p:cNvPr id="17" name="Textfeld 16"/>
          <p:cNvSpPr txBox="1"/>
          <p:nvPr/>
        </p:nvSpPr>
        <p:spPr>
          <a:xfrm>
            <a:off x="2347516" y="5134959"/>
            <a:ext cx="2126886" cy="892552"/>
          </a:xfrm>
          <a:prstGeom prst="rect">
            <a:avLst/>
          </a:prstGeom>
          <a:solidFill>
            <a:schemeClr val="bg1"/>
          </a:solidFill>
        </p:spPr>
        <p:txBody>
          <a:bodyPr wrap="square" rtlCol="0">
            <a:spAutoFit/>
          </a:bodyPr>
          <a:lstStyle/>
          <a:p>
            <a:pPr marL="171450" indent="-171450">
              <a:buFontTx/>
              <a:buChar char="-"/>
            </a:pPr>
            <a:r>
              <a:rPr lang="de-DE" sz="1300" dirty="0">
                <a:latin typeface="+mj-lt"/>
                <a:cs typeface="Calibri" panose="020F0502020204030204" pitchFamily="34" charset="0"/>
              </a:rPr>
              <a:t>Konfiguration in atmos-phärischem Showroom</a:t>
            </a:r>
          </a:p>
          <a:p>
            <a:pPr marL="171450" indent="-171450">
              <a:buFontTx/>
              <a:buChar char="-"/>
            </a:pPr>
            <a:r>
              <a:rPr lang="de-DE" sz="1300" dirty="0">
                <a:latin typeface="+mj-lt"/>
                <a:cs typeface="Calibri" panose="020F0502020204030204" pitchFamily="34" charset="0"/>
              </a:rPr>
              <a:t>Kundendienst mit Kundenkontakt</a:t>
            </a:r>
          </a:p>
        </p:txBody>
      </p:sp>
      <p:sp>
        <p:nvSpPr>
          <p:cNvPr id="18" name="Textfeld 17"/>
          <p:cNvSpPr txBox="1"/>
          <p:nvPr/>
        </p:nvSpPr>
        <p:spPr>
          <a:xfrm>
            <a:off x="5228648" y="5131494"/>
            <a:ext cx="2126887" cy="892552"/>
          </a:xfrm>
          <a:prstGeom prst="rect">
            <a:avLst/>
          </a:prstGeom>
          <a:solidFill>
            <a:schemeClr val="bg1"/>
          </a:solidFill>
        </p:spPr>
        <p:txBody>
          <a:bodyPr wrap="square" rtlCol="0">
            <a:spAutoFit/>
          </a:bodyPr>
          <a:lstStyle/>
          <a:p>
            <a:pPr marL="171450" indent="-171450">
              <a:buFontTx/>
              <a:buChar char="-"/>
            </a:pPr>
            <a:r>
              <a:rPr lang="de-DE" sz="1300" dirty="0">
                <a:latin typeface="+mj-lt"/>
                <a:cs typeface="Calibri" panose="020F0502020204030204" pitchFamily="34" charset="0"/>
              </a:rPr>
              <a:t>Bewusstsein durch Mobilitätsprodukte</a:t>
            </a:r>
          </a:p>
          <a:p>
            <a:pPr marL="171450" indent="-171450">
              <a:buFontTx/>
              <a:buChar char="-"/>
            </a:pPr>
            <a:r>
              <a:rPr lang="de-DE" sz="1300" dirty="0">
                <a:latin typeface="+mj-lt"/>
                <a:cs typeface="Calibri" panose="020F0502020204030204" pitchFamily="34" charset="0"/>
              </a:rPr>
              <a:t>Kundendienst via verbundenem Fahrzeug</a:t>
            </a:r>
          </a:p>
        </p:txBody>
      </p:sp>
      <p:sp>
        <p:nvSpPr>
          <p:cNvPr id="19" name="Textfeld 18"/>
          <p:cNvSpPr txBox="1"/>
          <p:nvPr/>
        </p:nvSpPr>
        <p:spPr>
          <a:xfrm>
            <a:off x="8158203" y="5131494"/>
            <a:ext cx="2042253" cy="892552"/>
          </a:xfrm>
          <a:prstGeom prst="rect">
            <a:avLst/>
          </a:prstGeom>
          <a:solidFill>
            <a:schemeClr val="bg1"/>
          </a:solidFill>
        </p:spPr>
        <p:txBody>
          <a:bodyPr wrap="square" rtlCol="0">
            <a:spAutoFit/>
          </a:bodyPr>
          <a:lstStyle/>
          <a:p>
            <a:pPr marL="171450" indent="-171450">
              <a:buFontTx/>
              <a:buChar char="-"/>
            </a:pPr>
            <a:r>
              <a:rPr lang="de-DE" sz="1300" dirty="0">
                <a:latin typeface="+mj-lt"/>
                <a:cs typeface="Calibri" panose="020F0502020204030204" pitchFamily="34" charset="0"/>
              </a:rPr>
              <a:t>Online Shop für Fahrzeuge</a:t>
            </a:r>
          </a:p>
          <a:p>
            <a:pPr marL="171450" indent="-171450">
              <a:buFontTx/>
              <a:buChar char="-"/>
            </a:pPr>
            <a:r>
              <a:rPr lang="de-DE" sz="1300" dirty="0">
                <a:latin typeface="+mj-lt"/>
                <a:cs typeface="Calibri" panose="020F0502020204030204" pitchFamily="34" charset="0"/>
              </a:rPr>
              <a:t>Kundendienst bei lokalen Einzelhändlern</a:t>
            </a:r>
          </a:p>
        </p:txBody>
      </p:sp>
      <p:sp>
        <p:nvSpPr>
          <p:cNvPr id="8" name="Foliennummernplatzhalter 7">
            <a:extLst>
              <a:ext uri="{FF2B5EF4-FFF2-40B4-BE49-F238E27FC236}">
                <a16:creationId xmlns:a16="http://schemas.microsoft.com/office/drawing/2014/main" id="{26129D57-672E-4AB9-96BB-A8DDA6CA6562}"/>
              </a:ext>
            </a:extLst>
          </p:cNvPr>
          <p:cNvSpPr>
            <a:spLocks noGrp="1"/>
          </p:cNvSpPr>
          <p:nvPr>
            <p:ph type="sldNum" sz="quarter" idx="11"/>
          </p:nvPr>
        </p:nvSpPr>
        <p:spPr/>
        <p:txBody>
          <a:bodyPr/>
          <a:lstStyle/>
          <a:p>
            <a:fld id="{FFC269A0-BD27-4577-9DED-0AAE60100C51}" type="slidenum">
              <a:rPr lang="de-DE" smtClean="0"/>
              <a:pPr/>
              <a:t>36</a:t>
            </a:fld>
            <a:r>
              <a:rPr lang="de-DE" dirty="0"/>
              <a:t> | ©</a:t>
            </a:r>
          </a:p>
        </p:txBody>
      </p:sp>
      <p:sp>
        <p:nvSpPr>
          <p:cNvPr id="20" name="Fußzeilenplatzhalter 19">
            <a:extLst>
              <a:ext uri="{FF2B5EF4-FFF2-40B4-BE49-F238E27FC236}">
                <a16:creationId xmlns:a16="http://schemas.microsoft.com/office/drawing/2014/main" id="{22181B7C-5BFB-494D-BAC7-ACD7DA071E0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254970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F17FF-63EF-4A18-9DE5-66304BC301CF}"/>
              </a:ext>
            </a:extLst>
          </p:cNvPr>
          <p:cNvSpPr>
            <a:spLocks noGrp="1"/>
          </p:cNvSpPr>
          <p:nvPr>
            <p:ph type="title"/>
          </p:nvPr>
        </p:nvSpPr>
        <p:spPr/>
        <p:txBody>
          <a:bodyPr/>
          <a:lstStyle/>
          <a:p>
            <a:r>
              <a:rPr lang="de-DE" dirty="0"/>
              <a:t>Die Reise des Kunden mit KI bestmöglich gestalten</a:t>
            </a:r>
            <a:br>
              <a:rPr lang="de-DE" dirty="0"/>
            </a:br>
            <a:endParaRPr lang="de-DE" dirty="0"/>
          </a:p>
        </p:txBody>
      </p:sp>
      <p:sp>
        <p:nvSpPr>
          <p:cNvPr id="4" name="Fußzeilenplatzhalter 3">
            <a:extLst>
              <a:ext uri="{FF2B5EF4-FFF2-40B4-BE49-F238E27FC236}">
                <a16:creationId xmlns:a16="http://schemas.microsoft.com/office/drawing/2014/main" id="{3D14AEBB-E5B4-4447-8EA6-153806038BCD}"/>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85B19390-667A-4989-AA31-C7064E0625C3}"/>
              </a:ext>
            </a:extLst>
          </p:cNvPr>
          <p:cNvSpPr>
            <a:spLocks noGrp="1"/>
          </p:cNvSpPr>
          <p:nvPr>
            <p:ph type="sldNum" sz="quarter" idx="11"/>
          </p:nvPr>
        </p:nvSpPr>
        <p:spPr/>
        <p:txBody>
          <a:bodyPr/>
          <a:lstStyle/>
          <a:p>
            <a:fld id="{FFC269A0-BD27-4577-9DED-0AAE60100C51}" type="slidenum">
              <a:rPr lang="de-DE" smtClean="0"/>
              <a:pPr/>
              <a:t>37</a:t>
            </a:fld>
            <a:r>
              <a:rPr lang="de-DE" dirty="0"/>
              <a:t> | ©</a:t>
            </a:r>
          </a:p>
        </p:txBody>
      </p:sp>
      <p:sp>
        <p:nvSpPr>
          <p:cNvPr id="6" name="Textplatzhalter 5">
            <a:extLst>
              <a:ext uri="{FF2B5EF4-FFF2-40B4-BE49-F238E27FC236}">
                <a16:creationId xmlns:a16="http://schemas.microsoft.com/office/drawing/2014/main" id="{021DC9F1-7116-4126-AB1E-89C45E3B4BDA}"/>
              </a:ext>
            </a:extLst>
          </p:cNvPr>
          <p:cNvSpPr>
            <a:spLocks noGrp="1"/>
          </p:cNvSpPr>
          <p:nvPr>
            <p:ph type="body" sz="quarter" idx="13"/>
          </p:nvPr>
        </p:nvSpPr>
        <p:spPr/>
        <p:txBody>
          <a:bodyPr/>
          <a:lstStyle/>
          <a:p>
            <a:endParaRPr lang="de-DE" dirty="0"/>
          </a:p>
        </p:txBody>
      </p:sp>
      <p:sp>
        <p:nvSpPr>
          <p:cNvPr id="7" name="Ellipse 6">
            <a:extLst>
              <a:ext uri="{FF2B5EF4-FFF2-40B4-BE49-F238E27FC236}">
                <a16:creationId xmlns:a16="http://schemas.microsoft.com/office/drawing/2014/main" id="{A5A2A06F-902F-497B-A4A2-798AFE2E8E52}"/>
              </a:ext>
            </a:extLst>
          </p:cNvPr>
          <p:cNvSpPr/>
          <p:nvPr/>
        </p:nvSpPr>
        <p:spPr>
          <a:xfrm>
            <a:off x="10815460" y="3131910"/>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8" name="Ellipse 7">
            <a:extLst>
              <a:ext uri="{FF2B5EF4-FFF2-40B4-BE49-F238E27FC236}">
                <a16:creationId xmlns:a16="http://schemas.microsoft.com/office/drawing/2014/main" id="{30512C6B-1C76-4F80-A1D0-08E0EF193C74}"/>
              </a:ext>
            </a:extLst>
          </p:cNvPr>
          <p:cNvSpPr/>
          <p:nvPr/>
        </p:nvSpPr>
        <p:spPr>
          <a:xfrm>
            <a:off x="11047685" y="3104366"/>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Ellipse 8">
            <a:extLst>
              <a:ext uri="{FF2B5EF4-FFF2-40B4-BE49-F238E27FC236}">
                <a16:creationId xmlns:a16="http://schemas.microsoft.com/office/drawing/2014/main" id="{44382F07-3B47-45B9-BEDD-B5EF2AE065EE}"/>
              </a:ext>
            </a:extLst>
          </p:cNvPr>
          <p:cNvSpPr/>
          <p:nvPr/>
        </p:nvSpPr>
        <p:spPr>
          <a:xfrm>
            <a:off x="10879369" y="3019185"/>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10" name="Ellipse 9">
            <a:extLst>
              <a:ext uri="{FF2B5EF4-FFF2-40B4-BE49-F238E27FC236}">
                <a16:creationId xmlns:a16="http://schemas.microsoft.com/office/drawing/2014/main" id="{EB770043-6398-4677-9B41-EF389CDE7661}"/>
              </a:ext>
            </a:extLst>
          </p:cNvPr>
          <p:cNvSpPr/>
          <p:nvPr/>
        </p:nvSpPr>
        <p:spPr>
          <a:xfrm>
            <a:off x="11111594" y="2991641"/>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11" name="Pfeil: nach rechts 10">
            <a:extLst>
              <a:ext uri="{FF2B5EF4-FFF2-40B4-BE49-F238E27FC236}">
                <a16:creationId xmlns:a16="http://schemas.microsoft.com/office/drawing/2014/main" id="{58F9A98D-8583-40CE-99D8-D8F49389FDA1}"/>
              </a:ext>
            </a:extLst>
          </p:cNvPr>
          <p:cNvSpPr/>
          <p:nvPr/>
        </p:nvSpPr>
        <p:spPr>
          <a:xfrm>
            <a:off x="230736" y="3180727"/>
            <a:ext cx="10408274"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Ellipse 11">
            <a:extLst>
              <a:ext uri="{FF2B5EF4-FFF2-40B4-BE49-F238E27FC236}">
                <a16:creationId xmlns:a16="http://schemas.microsoft.com/office/drawing/2014/main" id="{98884C25-0F07-4B6D-89B3-3550482C29B6}"/>
              </a:ext>
            </a:extLst>
          </p:cNvPr>
          <p:cNvSpPr/>
          <p:nvPr/>
        </p:nvSpPr>
        <p:spPr>
          <a:xfrm>
            <a:off x="10835538" y="3295291"/>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13" name="Ellipse 12">
            <a:extLst>
              <a:ext uri="{FF2B5EF4-FFF2-40B4-BE49-F238E27FC236}">
                <a16:creationId xmlns:a16="http://schemas.microsoft.com/office/drawing/2014/main" id="{F3DEAAED-5F20-49A1-9C06-3A77051B9A4A}"/>
              </a:ext>
            </a:extLst>
          </p:cNvPr>
          <p:cNvSpPr/>
          <p:nvPr/>
        </p:nvSpPr>
        <p:spPr>
          <a:xfrm>
            <a:off x="11067763" y="3267747"/>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pic>
        <p:nvPicPr>
          <p:cNvPr id="14" name="Inhaltsplatzhalter 7" descr="Warenkorb mit einfarbiger Füllung">
            <a:extLst>
              <a:ext uri="{FF2B5EF4-FFF2-40B4-BE49-F238E27FC236}">
                <a16:creationId xmlns:a16="http://schemas.microsoft.com/office/drawing/2014/main" id="{335CFB8E-49BE-4992-8673-B9A3815DAA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gray">
          <a:xfrm>
            <a:off x="10663326" y="3028814"/>
            <a:ext cx="740506" cy="740506"/>
          </a:xfrm>
          <a:prstGeom prst="rect">
            <a:avLst/>
          </a:prstGeom>
        </p:spPr>
      </p:pic>
      <p:sp>
        <p:nvSpPr>
          <p:cNvPr id="15" name="Rechteck 14">
            <a:extLst>
              <a:ext uri="{FF2B5EF4-FFF2-40B4-BE49-F238E27FC236}">
                <a16:creationId xmlns:a16="http://schemas.microsoft.com/office/drawing/2014/main" id="{448A6D0B-BF71-4C13-8C1A-1D27ED8680A4}"/>
              </a:ext>
            </a:extLst>
          </p:cNvPr>
          <p:cNvSpPr/>
          <p:nvPr/>
        </p:nvSpPr>
        <p:spPr>
          <a:xfrm>
            <a:off x="1077419" y="3033312"/>
            <a:ext cx="1135941" cy="60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EDEFF1"/>
                </a:solidFill>
              </a:rPr>
              <a:t>Awareness</a:t>
            </a:r>
          </a:p>
        </p:txBody>
      </p:sp>
      <p:sp>
        <p:nvSpPr>
          <p:cNvPr id="16" name="Rechteck 15">
            <a:extLst>
              <a:ext uri="{FF2B5EF4-FFF2-40B4-BE49-F238E27FC236}">
                <a16:creationId xmlns:a16="http://schemas.microsoft.com/office/drawing/2014/main" id="{C4BC47AB-B15C-410B-A94A-CACE8B064EF0}"/>
              </a:ext>
            </a:extLst>
          </p:cNvPr>
          <p:cNvSpPr/>
          <p:nvPr/>
        </p:nvSpPr>
        <p:spPr>
          <a:xfrm>
            <a:off x="2636677" y="3033311"/>
            <a:ext cx="1135941" cy="608905"/>
          </a:xfrm>
          <a:prstGeom prst="rect">
            <a:avLst/>
          </a:prstGeom>
          <a:solidFill>
            <a:srgbClr val="4BBD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Favorability</a:t>
            </a:r>
            <a:endParaRPr lang="de-DE" sz="1200" dirty="0">
              <a:solidFill>
                <a:schemeClr val="tx1"/>
              </a:solidFill>
            </a:endParaRPr>
          </a:p>
        </p:txBody>
      </p:sp>
      <p:sp>
        <p:nvSpPr>
          <p:cNvPr id="17" name="Rechteck 16">
            <a:extLst>
              <a:ext uri="{FF2B5EF4-FFF2-40B4-BE49-F238E27FC236}">
                <a16:creationId xmlns:a16="http://schemas.microsoft.com/office/drawing/2014/main" id="{2F51A042-EB29-4E24-B126-5C9EE098D876}"/>
              </a:ext>
            </a:extLst>
          </p:cNvPr>
          <p:cNvSpPr/>
          <p:nvPr/>
        </p:nvSpPr>
        <p:spPr>
          <a:xfrm>
            <a:off x="4195935" y="3028815"/>
            <a:ext cx="1135941" cy="608905"/>
          </a:xfrm>
          <a:prstGeom prst="rect">
            <a:avLst/>
          </a:prstGeom>
          <a:solidFill>
            <a:srgbClr val="C9DA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Consideration</a:t>
            </a:r>
            <a:endParaRPr lang="de-DE" sz="1200" dirty="0">
              <a:solidFill>
                <a:schemeClr val="tx1"/>
              </a:solidFill>
            </a:endParaRPr>
          </a:p>
        </p:txBody>
      </p:sp>
      <p:sp>
        <p:nvSpPr>
          <p:cNvPr id="18" name="Rechteck 17">
            <a:extLst>
              <a:ext uri="{FF2B5EF4-FFF2-40B4-BE49-F238E27FC236}">
                <a16:creationId xmlns:a16="http://schemas.microsoft.com/office/drawing/2014/main" id="{FC64674D-809D-4B76-81FE-D8DF54FDBB8D}"/>
              </a:ext>
            </a:extLst>
          </p:cNvPr>
          <p:cNvSpPr/>
          <p:nvPr/>
        </p:nvSpPr>
        <p:spPr>
          <a:xfrm>
            <a:off x="5755193" y="3028815"/>
            <a:ext cx="1135941" cy="608905"/>
          </a:xfrm>
          <a:prstGeom prst="rect">
            <a:avLst/>
          </a:prstGeom>
          <a:solidFill>
            <a:srgbClr val="848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Intent</a:t>
            </a:r>
            <a:r>
              <a:rPr lang="de-DE" sz="1200" dirty="0">
                <a:solidFill>
                  <a:schemeClr val="tx1"/>
                </a:solidFill>
              </a:rPr>
              <a:t> </a:t>
            </a:r>
            <a:r>
              <a:rPr lang="de-DE" sz="1200" dirty="0" err="1">
                <a:solidFill>
                  <a:schemeClr val="tx1"/>
                </a:solidFill>
              </a:rPr>
              <a:t>to</a:t>
            </a:r>
            <a:r>
              <a:rPr lang="de-DE" sz="1200" dirty="0">
                <a:solidFill>
                  <a:schemeClr val="tx1"/>
                </a:solidFill>
              </a:rPr>
              <a:t> </a:t>
            </a:r>
            <a:r>
              <a:rPr lang="de-DE" sz="1200" dirty="0" err="1">
                <a:solidFill>
                  <a:schemeClr val="tx1"/>
                </a:solidFill>
              </a:rPr>
              <a:t>Purchase</a:t>
            </a:r>
            <a:endParaRPr lang="de-DE" sz="1200" dirty="0">
              <a:solidFill>
                <a:schemeClr val="tx1"/>
              </a:solidFill>
            </a:endParaRPr>
          </a:p>
        </p:txBody>
      </p:sp>
      <p:sp>
        <p:nvSpPr>
          <p:cNvPr id="19" name="Rechteck 18">
            <a:extLst>
              <a:ext uri="{FF2B5EF4-FFF2-40B4-BE49-F238E27FC236}">
                <a16:creationId xmlns:a16="http://schemas.microsoft.com/office/drawing/2014/main" id="{5D7FB4E0-337B-4062-B0C4-D33F2BB4B810}"/>
              </a:ext>
            </a:extLst>
          </p:cNvPr>
          <p:cNvSpPr/>
          <p:nvPr/>
        </p:nvSpPr>
        <p:spPr>
          <a:xfrm>
            <a:off x="7314451" y="3028814"/>
            <a:ext cx="1135941" cy="608905"/>
          </a:xfrm>
          <a:prstGeom prst="rect">
            <a:avLst/>
          </a:prstGeom>
          <a:solidFill>
            <a:srgbClr val="CED2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Conversion</a:t>
            </a:r>
            <a:endParaRPr lang="de-DE" sz="1200" dirty="0">
              <a:solidFill>
                <a:schemeClr val="tx1"/>
              </a:solidFill>
            </a:endParaRPr>
          </a:p>
        </p:txBody>
      </p:sp>
      <p:pic>
        <p:nvPicPr>
          <p:cNvPr id="20" name="Grafik 19" descr="Gehen mit einfarbiger Füllung">
            <a:extLst>
              <a:ext uri="{FF2B5EF4-FFF2-40B4-BE49-F238E27FC236}">
                <a16:creationId xmlns:a16="http://schemas.microsoft.com/office/drawing/2014/main" id="{254DD8E4-8BFC-44A9-A8FC-FE21257B50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742" y="2876067"/>
            <a:ext cx="914400" cy="914400"/>
          </a:xfrm>
          <a:prstGeom prst="rect">
            <a:avLst/>
          </a:prstGeom>
        </p:spPr>
      </p:pic>
      <p:sp>
        <p:nvSpPr>
          <p:cNvPr id="21" name="Rechteck 20">
            <a:extLst>
              <a:ext uri="{FF2B5EF4-FFF2-40B4-BE49-F238E27FC236}">
                <a16:creationId xmlns:a16="http://schemas.microsoft.com/office/drawing/2014/main" id="{B428A5D9-4CFE-4393-A067-8A312D6B7AD7}"/>
              </a:ext>
            </a:extLst>
          </p:cNvPr>
          <p:cNvSpPr/>
          <p:nvPr/>
        </p:nvSpPr>
        <p:spPr>
          <a:xfrm>
            <a:off x="8873708" y="3028814"/>
            <a:ext cx="1135941" cy="6089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Loyalty</a:t>
            </a:r>
            <a:endParaRPr lang="de-DE" sz="1200" dirty="0">
              <a:solidFill>
                <a:schemeClr val="tx1"/>
              </a:solidFill>
            </a:endParaRPr>
          </a:p>
        </p:txBody>
      </p:sp>
      <p:pic>
        <p:nvPicPr>
          <p:cNvPr id="22" name="Grafik 21" descr="Euro mit einfarbiger Füllung">
            <a:extLst>
              <a:ext uri="{FF2B5EF4-FFF2-40B4-BE49-F238E27FC236}">
                <a16:creationId xmlns:a16="http://schemas.microsoft.com/office/drawing/2014/main" id="{F8563B11-A2E7-4966-AF3E-892F6197FB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76372" y="2657326"/>
            <a:ext cx="335234" cy="335234"/>
          </a:xfrm>
          <a:prstGeom prst="rect">
            <a:avLst/>
          </a:prstGeom>
        </p:spPr>
      </p:pic>
      <p:sp>
        <p:nvSpPr>
          <p:cNvPr id="23" name="Ellipse 22">
            <a:extLst>
              <a:ext uri="{FF2B5EF4-FFF2-40B4-BE49-F238E27FC236}">
                <a16:creationId xmlns:a16="http://schemas.microsoft.com/office/drawing/2014/main" id="{5294973C-3E36-4D67-9EBE-B9F1DD401155}"/>
              </a:ext>
            </a:extLst>
          </p:cNvPr>
          <p:cNvSpPr/>
          <p:nvPr/>
        </p:nvSpPr>
        <p:spPr>
          <a:xfrm>
            <a:off x="11459567" y="3207462"/>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sp>
        <p:nvSpPr>
          <p:cNvPr id="24" name="Ellipse 23">
            <a:extLst>
              <a:ext uri="{FF2B5EF4-FFF2-40B4-BE49-F238E27FC236}">
                <a16:creationId xmlns:a16="http://schemas.microsoft.com/office/drawing/2014/main" id="{E658ED37-5445-4D5B-A89E-49660940FD3D}"/>
              </a:ext>
            </a:extLst>
          </p:cNvPr>
          <p:cNvSpPr/>
          <p:nvPr/>
        </p:nvSpPr>
        <p:spPr>
          <a:xfrm>
            <a:off x="11691792" y="3179918"/>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sp>
        <p:nvSpPr>
          <p:cNvPr id="25" name="Ellipse 24">
            <a:extLst>
              <a:ext uri="{FF2B5EF4-FFF2-40B4-BE49-F238E27FC236}">
                <a16:creationId xmlns:a16="http://schemas.microsoft.com/office/drawing/2014/main" id="{78105095-5C32-4684-A025-8B02CF041A47}"/>
              </a:ext>
            </a:extLst>
          </p:cNvPr>
          <p:cNvSpPr/>
          <p:nvPr/>
        </p:nvSpPr>
        <p:spPr>
          <a:xfrm>
            <a:off x="11523476" y="3094737"/>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sp>
        <p:nvSpPr>
          <p:cNvPr id="26" name="Ellipse 25">
            <a:extLst>
              <a:ext uri="{FF2B5EF4-FFF2-40B4-BE49-F238E27FC236}">
                <a16:creationId xmlns:a16="http://schemas.microsoft.com/office/drawing/2014/main" id="{850192D7-A12E-434D-87A7-A440A2A22122}"/>
              </a:ext>
            </a:extLst>
          </p:cNvPr>
          <p:cNvSpPr/>
          <p:nvPr/>
        </p:nvSpPr>
        <p:spPr>
          <a:xfrm>
            <a:off x="11755701" y="3067193"/>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sp>
        <p:nvSpPr>
          <p:cNvPr id="27" name="Ellipse 26">
            <a:extLst>
              <a:ext uri="{FF2B5EF4-FFF2-40B4-BE49-F238E27FC236}">
                <a16:creationId xmlns:a16="http://schemas.microsoft.com/office/drawing/2014/main" id="{E0BC2533-74E4-4DD6-8031-41BA2D98B4E7}"/>
              </a:ext>
            </a:extLst>
          </p:cNvPr>
          <p:cNvSpPr/>
          <p:nvPr/>
        </p:nvSpPr>
        <p:spPr>
          <a:xfrm>
            <a:off x="11479645" y="3370843"/>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sp>
        <p:nvSpPr>
          <p:cNvPr id="28" name="Ellipse 27">
            <a:extLst>
              <a:ext uri="{FF2B5EF4-FFF2-40B4-BE49-F238E27FC236}">
                <a16:creationId xmlns:a16="http://schemas.microsoft.com/office/drawing/2014/main" id="{99C6DCE0-9C92-4792-A76E-DAE02B0FE523}"/>
              </a:ext>
            </a:extLst>
          </p:cNvPr>
          <p:cNvSpPr/>
          <p:nvPr/>
        </p:nvSpPr>
        <p:spPr>
          <a:xfrm>
            <a:off x="11711870" y="3343299"/>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pic>
        <p:nvPicPr>
          <p:cNvPr id="29" name="Inhaltsplatzhalter 7" descr="Warenkorb mit einfarbiger Füllung">
            <a:extLst>
              <a:ext uri="{FF2B5EF4-FFF2-40B4-BE49-F238E27FC236}">
                <a16:creationId xmlns:a16="http://schemas.microsoft.com/office/drawing/2014/main" id="{413B0BD8-229E-47A5-B2EE-377BD50413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07433" y="3104366"/>
            <a:ext cx="740506" cy="740506"/>
          </a:xfrm>
          <a:prstGeom prst="rect">
            <a:avLst/>
          </a:prstGeom>
        </p:spPr>
      </p:pic>
      <p:pic>
        <p:nvPicPr>
          <p:cNvPr id="30" name="Grafik 29" descr="Gehen mit einfarbiger Füllung">
            <a:extLst>
              <a:ext uri="{FF2B5EF4-FFF2-40B4-BE49-F238E27FC236}">
                <a16:creationId xmlns:a16="http://schemas.microsoft.com/office/drawing/2014/main" id="{DA092331-014C-487B-AA6E-91BBFC2975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7744" y="3123637"/>
            <a:ext cx="914400" cy="914400"/>
          </a:xfrm>
          <a:prstGeom prst="rect">
            <a:avLst/>
          </a:prstGeom>
        </p:spPr>
      </p:pic>
      <p:cxnSp>
        <p:nvCxnSpPr>
          <p:cNvPr id="31" name="Gerader Verbinder 30">
            <a:extLst>
              <a:ext uri="{FF2B5EF4-FFF2-40B4-BE49-F238E27FC236}">
                <a16:creationId xmlns:a16="http://schemas.microsoft.com/office/drawing/2014/main" id="{5BEC5959-D966-4BB8-91DA-6A26BA8CD686}"/>
              </a:ext>
            </a:extLst>
          </p:cNvPr>
          <p:cNvCxnSpPr>
            <a:cxnSpLocks/>
          </p:cNvCxnSpPr>
          <p:nvPr/>
        </p:nvCxnSpPr>
        <p:spPr>
          <a:xfrm>
            <a:off x="189501" y="2650008"/>
            <a:ext cx="1667920"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FF6D9CEC-C7DA-4392-A2E0-CF9DAAA6C906}"/>
              </a:ext>
            </a:extLst>
          </p:cNvPr>
          <p:cNvSpPr txBox="1"/>
          <p:nvPr/>
        </p:nvSpPr>
        <p:spPr>
          <a:xfrm>
            <a:off x="294340" y="2217543"/>
            <a:ext cx="2241876" cy="461665"/>
          </a:xfrm>
          <a:prstGeom prst="rect">
            <a:avLst/>
          </a:prstGeom>
        </p:spPr>
        <p:txBody>
          <a:bodyPr wrap="square" lIns="0" rIns="0" rtlCol="0">
            <a:spAutoFit/>
          </a:bodyPr>
          <a:lstStyle/>
          <a:p>
            <a:pPr algn="l"/>
            <a:r>
              <a:rPr lang="de-DE" sz="1200" dirty="0">
                <a:solidFill>
                  <a:srgbClr val="0478B7"/>
                </a:solidFill>
              </a:rPr>
              <a:t>Personalisierte</a:t>
            </a:r>
            <a:r>
              <a:rPr lang="de-DE" sz="1000" b="1" i="0" kern="1200" dirty="0">
                <a:solidFill>
                  <a:schemeClr val="tx1"/>
                </a:solidFill>
                <a:latin typeface="Calibri" panose="020F0502020204030204" pitchFamily="34" charset="0"/>
                <a:ea typeface="Titillium" charset="0"/>
                <a:cs typeface="Calibri" panose="020F0502020204030204" pitchFamily="34" charset="0"/>
              </a:rPr>
              <a:t> </a:t>
            </a:r>
            <a:r>
              <a:rPr lang="de-DE" sz="1200" dirty="0">
                <a:solidFill>
                  <a:srgbClr val="0478B7"/>
                </a:solidFill>
              </a:rPr>
              <a:t>Suche</a:t>
            </a:r>
          </a:p>
          <a:p>
            <a:pPr algn="l"/>
            <a:r>
              <a:rPr lang="de-DE" sz="1000" dirty="0">
                <a:latin typeface="Calibri" panose="020F0502020204030204" pitchFamily="34" charset="0"/>
                <a:ea typeface="Titillium" charset="0"/>
                <a:cs typeface="Calibri" panose="020F0502020204030204" pitchFamily="34" charset="0"/>
              </a:rPr>
              <a:t>„Ihre</a:t>
            </a:r>
            <a:r>
              <a:rPr lang="de-DE" sz="1200" dirty="0">
                <a:solidFill>
                  <a:srgbClr val="0478B7"/>
                </a:solidFill>
              </a:rPr>
              <a:t> </a:t>
            </a:r>
            <a:r>
              <a:rPr lang="de-DE" sz="1000" dirty="0">
                <a:latin typeface="Calibri" panose="020F0502020204030204" pitchFamily="34" charset="0"/>
                <a:ea typeface="Titillium" charset="0"/>
                <a:cs typeface="Calibri" panose="020F0502020204030204" pitchFamily="34" charset="0"/>
              </a:rPr>
              <a:t>persönlichen</a:t>
            </a:r>
            <a:r>
              <a:rPr lang="de-DE" sz="1200" dirty="0">
                <a:solidFill>
                  <a:srgbClr val="0478B7"/>
                </a:solidFill>
              </a:rPr>
              <a:t> </a:t>
            </a:r>
            <a:r>
              <a:rPr lang="de-DE" sz="1000" dirty="0">
                <a:latin typeface="Calibri" panose="020F0502020204030204" pitchFamily="34" charset="0"/>
                <a:ea typeface="Titillium" charset="0"/>
                <a:cs typeface="Calibri" panose="020F0502020204030204" pitchFamily="34" charset="0"/>
              </a:rPr>
              <a:t>Suchvorschläge“</a:t>
            </a:r>
          </a:p>
        </p:txBody>
      </p:sp>
      <p:sp>
        <p:nvSpPr>
          <p:cNvPr id="33" name="Textfeld 32">
            <a:extLst>
              <a:ext uri="{FF2B5EF4-FFF2-40B4-BE49-F238E27FC236}">
                <a16:creationId xmlns:a16="http://schemas.microsoft.com/office/drawing/2014/main" id="{370257CC-937A-4BA5-AF6D-946FB70D1F37}"/>
              </a:ext>
            </a:extLst>
          </p:cNvPr>
          <p:cNvSpPr txBox="1"/>
          <p:nvPr/>
        </p:nvSpPr>
        <p:spPr>
          <a:xfrm>
            <a:off x="7023862" y="1495202"/>
            <a:ext cx="3463745" cy="430887"/>
          </a:xfrm>
          <a:prstGeom prst="rect">
            <a:avLst/>
          </a:prstGeom>
        </p:spPr>
        <p:txBody>
          <a:bodyPr wrap="square" lIns="0" rIns="0" rtlCol="0">
            <a:spAutoFit/>
          </a:bodyPr>
          <a:lstStyle/>
          <a:p>
            <a:pPr algn="l"/>
            <a:r>
              <a:rPr lang="de-DE" sz="1200" dirty="0">
                <a:solidFill>
                  <a:srgbClr val="0478B7"/>
                </a:solidFill>
              </a:rPr>
              <a:t>Frequent </a:t>
            </a:r>
            <a:r>
              <a:rPr lang="de-DE" sz="1200" dirty="0" err="1">
                <a:solidFill>
                  <a:srgbClr val="0478B7"/>
                </a:solidFill>
              </a:rPr>
              <a:t>Itemset</a:t>
            </a:r>
            <a:r>
              <a:rPr lang="de-DE" sz="1200" dirty="0">
                <a:solidFill>
                  <a:srgbClr val="0478B7"/>
                </a:solidFill>
              </a:rPr>
              <a:t> Mining </a:t>
            </a:r>
          </a:p>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„Welche Artikel werden häufig zusammen/zeitnah gekauft?“</a:t>
            </a:r>
          </a:p>
        </p:txBody>
      </p:sp>
      <p:sp>
        <p:nvSpPr>
          <p:cNvPr id="34" name="Textfeld 33">
            <a:extLst>
              <a:ext uri="{FF2B5EF4-FFF2-40B4-BE49-F238E27FC236}">
                <a16:creationId xmlns:a16="http://schemas.microsoft.com/office/drawing/2014/main" id="{E739C1C3-7DF7-41DC-8CE8-34E0376C9712}"/>
              </a:ext>
            </a:extLst>
          </p:cNvPr>
          <p:cNvSpPr txBox="1"/>
          <p:nvPr/>
        </p:nvSpPr>
        <p:spPr>
          <a:xfrm>
            <a:off x="8554508" y="4087938"/>
            <a:ext cx="2752925" cy="430887"/>
          </a:xfrm>
          <a:prstGeom prst="rect">
            <a:avLst/>
          </a:prstGeom>
        </p:spPr>
        <p:txBody>
          <a:bodyPr wrap="square" lIns="0" rIns="0" rtlCol="0">
            <a:spAutoFit/>
          </a:bodyPr>
          <a:lstStyle/>
          <a:p>
            <a:pPr algn="l"/>
            <a:r>
              <a:rPr lang="de-DE" sz="1200" dirty="0">
                <a:solidFill>
                  <a:srgbClr val="0478B7"/>
                </a:solidFill>
              </a:rPr>
              <a:t>Personalisierte Ansprache </a:t>
            </a:r>
          </a:p>
          <a:p>
            <a:pPr algn="l"/>
            <a:r>
              <a:rPr lang="de-DE" sz="1000" dirty="0">
                <a:latin typeface="Calibri" panose="020F0502020204030204" pitchFamily="34" charset="0"/>
                <a:ea typeface="Titillium" charset="0"/>
                <a:cs typeface="Calibri" panose="020F0502020204030204" pitchFamily="34" charset="0"/>
              </a:rPr>
              <a:t>„Welche Kampagne passt wann zu wem?“</a:t>
            </a:r>
            <a:endParaRPr lang="de-DE" sz="100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5" name="Rechteck 34">
            <a:extLst>
              <a:ext uri="{FF2B5EF4-FFF2-40B4-BE49-F238E27FC236}">
                <a16:creationId xmlns:a16="http://schemas.microsoft.com/office/drawing/2014/main" id="{A923CA98-C5E0-4A57-A5BA-B8C84F72B9D4}"/>
              </a:ext>
            </a:extLst>
          </p:cNvPr>
          <p:cNvSpPr/>
          <p:nvPr/>
        </p:nvSpPr>
        <p:spPr>
          <a:xfrm>
            <a:off x="394232" y="5472448"/>
            <a:ext cx="10817374" cy="423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Customer Analytics Hub (DSGVO-konform)</a:t>
            </a:r>
          </a:p>
        </p:txBody>
      </p:sp>
      <p:sp>
        <p:nvSpPr>
          <p:cNvPr id="36" name="Textfeld 35">
            <a:extLst>
              <a:ext uri="{FF2B5EF4-FFF2-40B4-BE49-F238E27FC236}">
                <a16:creationId xmlns:a16="http://schemas.microsoft.com/office/drawing/2014/main" id="{E0DAFDC6-5837-4BEF-A94A-8184848D5121}"/>
              </a:ext>
            </a:extLst>
          </p:cNvPr>
          <p:cNvSpPr txBox="1"/>
          <p:nvPr/>
        </p:nvSpPr>
        <p:spPr>
          <a:xfrm>
            <a:off x="1626292" y="3970653"/>
            <a:ext cx="3433163" cy="430887"/>
          </a:xfrm>
          <a:prstGeom prst="rect">
            <a:avLst/>
          </a:prstGeom>
        </p:spPr>
        <p:txBody>
          <a:bodyPr wrap="square" lIns="0" rIns="0" rtlCol="0">
            <a:spAutoFit/>
          </a:bodyPr>
          <a:lstStyle/>
          <a:p>
            <a:pPr algn="l"/>
            <a:r>
              <a:rPr lang="de-DE" sz="1200" dirty="0">
                <a:solidFill>
                  <a:srgbClr val="0478B7"/>
                </a:solidFill>
              </a:rPr>
              <a:t>Kollaborative Empfehlung </a:t>
            </a:r>
          </a:p>
          <a:p>
            <a:pPr algn="l"/>
            <a:r>
              <a:rPr lang="de-DE" sz="1000" i="0" kern="1200" dirty="0">
                <a:solidFill>
                  <a:schemeClr val="tx1"/>
                </a:solidFill>
                <a:latin typeface="Calibri" panose="020F0502020204030204" pitchFamily="34" charset="0"/>
                <a:ea typeface="Titillium" charset="0"/>
                <a:cs typeface="Calibri" panose="020F0502020204030204" pitchFamily="34" charset="0"/>
              </a:rPr>
              <a:t>„Kunden, die Produkt … gekauft haben, kauften auch  …“</a:t>
            </a:r>
          </a:p>
        </p:txBody>
      </p:sp>
      <p:sp>
        <p:nvSpPr>
          <p:cNvPr id="37" name="Textfeld 36">
            <a:extLst>
              <a:ext uri="{FF2B5EF4-FFF2-40B4-BE49-F238E27FC236}">
                <a16:creationId xmlns:a16="http://schemas.microsoft.com/office/drawing/2014/main" id="{DAED4AB9-56FF-48EF-826C-5D183FC8AD69}"/>
              </a:ext>
            </a:extLst>
          </p:cNvPr>
          <p:cNvSpPr txBox="1"/>
          <p:nvPr/>
        </p:nvSpPr>
        <p:spPr>
          <a:xfrm>
            <a:off x="2481330" y="1865755"/>
            <a:ext cx="2582575" cy="430887"/>
          </a:xfrm>
          <a:prstGeom prst="rect">
            <a:avLst/>
          </a:prstGeom>
        </p:spPr>
        <p:txBody>
          <a:bodyPr wrap="square" lIns="0" rIns="0" rtlCol="0">
            <a:spAutoFit/>
          </a:bodyPr>
          <a:lstStyle/>
          <a:p>
            <a:pPr algn="l"/>
            <a:r>
              <a:rPr lang="de-DE" sz="1200" dirty="0">
                <a:solidFill>
                  <a:srgbClr val="0478B7"/>
                </a:solidFill>
              </a:rPr>
              <a:t>Inhaltsbasierte</a:t>
            </a:r>
            <a:r>
              <a:rPr lang="de-DE" sz="1000" b="1" i="0" kern="1200" dirty="0">
                <a:solidFill>
                  <a:schemeClr val="tx1"/>
                </a:solidFill>
                <a:latin typeface="Calibri" panose="020F0502020204030204" pitchFamily="34" charset="0"/>
                <a:ea typeface="Titillium" charset="0"/>
                <a:cs typeface="Calibri" panose="020F0502020204030204" pitchFamily="34" charset="0"/>
              </a:rPr>
              <a:t> </a:t>
            </a:r>
            <a:r>
              <a:rPr lang="de-DE" sz="1200" dirty="0">
                <a:solidFill>
                  <a:srgbClr val="0478B7"/>
                </a:solidFill>
              </a:rPr>
              <a:t>Empfehlung </a:t>
            </a:r>
          </a:p>
          <a:p>
            <a:pPr algn="l"/>
            <a:r>
              <a:rPr lang="de-DE" sz="1000" i="0" kern="1200" dirty="0">
                <a:solidFill>
                  <a:schemeClr val="tx1"/>
                </a:solidFill>
                <a:latin typeface="Calibri" panose="020F0502020204030204" pitchFamily="34" charset="0"/>
                <a:ea typeface="Titillium" charset="0"/>
                <a:cs typeface="Calibri" panose="020F0502020204030204" pitchFamily="34" charset="0"/>
              </a:rPr>
              <a:t>„Das könnte Ihnen auch gefallen …“</a:t>
            </a:r>
          </a:p>
        </p:txBody>
      </p:sp>
      <p:sp>
        <p:nvSpPr>
          <p:cNvPr id="38" name="Textfeld 37">
            <a:extLst>
              <a:ext uri="{FF2B5EF4-FFF2-40B4-BE49-F238E27FC236}">
                <a16:creationId xmlns:a16="http://schemas.microsoft.com/office/drawing/2014/main" id="{0724B73B-0CDF-44CD-B084-B26A77C40CDC}"/>
              </a:ext>
            </a:extLst>
          </p:cNvPr>
          <p:cNvSpPr txBox="1"/>
          <p:nvPr/>
        </p:nvSpPr>
        <p:spPr>
          <a:xfrm>
            <a:off x="5939046" y="2073291"/>
            <a:ext cx="2241876" cy="430887"/>
          </a:xfrm>
          <a:prstGeom prst="rect">
            <a:avLst/>
          </a:prstGeom>
        </p:spPr>
        <p:txBody>
          <a:bodyPr wrap="square" lIns="0" rIns="0" rtlCol="0">
            <a:spAutoFit/>
          </a:bodyPr>
          <a:lstStyle/>
          <a:p>
            <a:pPr algn="l"/>
            <a:r>
              <a:rPr lang="de-DE" sz="1200" dirty="0">
                <a:solidFill>
                  <a:srgbClr val="0478B7"/>
                </a:solidFill>
              </a:rPr>
              <a:t>Cross-Selling-Empfehlung </a:t>
            </a:r>
          </a:p>
          <a:p>
            <a:pPr algn="l"/>
            <a:r>
              <a:rPr lang="de-DE" sz="1000" i="0" kern="1200" dirty="0">
                <a:solidFill>
                  <a:schemeClr val="tx1"/>
                </a:solidFill>
                <a:latin typeface="Calibri" panose="020F0502020204030204" pitchFamily="34" charset="0"/>
                <a:ea typeface="Titillium" charset="0"/>
                <a:cs typeface="Calibri" panose="020F0502020204030204" pitchFamily="34" charset="0"/>
              </a:rPr>
              <a:t>„Jetzt gleich mitbestellen: …“</a:t>
            </a:r>
          </a:p>
        </p:txBody>
      </p:sp>
      <p:sp>
        <p:nvSpPr>
          <p:cNvPr id="39" name="Textfeld 38">
            <a:extLst>
              <a:ext uri="{FF2B5EF4-FFF2-40B4-BE49-F238E27FC236}">
                <a16:creationId xmlns:a16="http://schemas.microsoft.com/office/drawing/2014/main" id="{FA0E2E36-E881-4B67-AFC9-7B971A57B47F}"/>
              </a:ext>
            </a:extLst>
          </p:cNvPr>
          <p:cNvSpPr txBox="1"/>
          <p:nvPr/>
        </p:nvSpPr>
        <p:spPr>
          <a:xfrm>
            <a:off x="5414416" y="3763384"/>
            <a:ext cx="2430434" cy="461665"/>
          </a:xfrm>
          <a:prstGeom prst="rect">
            <a:avLst/>
          </a:prstGeom>
        </p:spPr>
        <p:txBody>
          <a:bodyPr wrap="square" lIns="0" rIns="0" rtlCol="0">
            <a:spAutoFit/>
          </a:bodyPr>
          <a:lstStyle/>
          <a:p>
            <a:pPr algn="l"/>
            <a:r>
              <a:rPr lang="de-DE" sz="1200" dirty="0" err="1">
                <a:solidFill>
                  <a:srgbClr val="0478B7"/>
                </a:solidFill>
              </a:rPr>
              <a:t>Cart</a:t>
            </a:r>
            <a:r>
              <a:rPr lang="de-DE" sz="1200" dirty="0">
                <a:solidFill>
                  <a:srgbClr val="0478B7"/>
                </a:solidFill>
              </a:rPr>
              <a:t> Recovery E-Mail</a:t>
            </a:r>
          </a:p>
          <a:p>
            <a:pPr algn="l"/>
            <a:r>
              <a:rPr lang="de-DE" sz="1200" dirty="0">
                <a:solidFill>
                  <a:srgbClr val="0478B7"/>
                </a:solidFill>
              </a:rPr>
              <a:t> </a:t>
            </a:r>
            <a:r>
              <a:rPr lang="de-DE" sz="1000" i="0" kern="1200" dirty="0">
                <a:solidFill>
                  <a:schemeClr val="tx1"/>
                </a:solidFill>
                <a:latin typeface="Calibri" panose="020F0502020204030204" pitchFamily="34" charset="0"/>
                <a:ea typeface="Titillium" charset="0"/>
                <a:cs typeface="Calibri" panose="020F0502020204030204" pitchFamily="34" charset="0"/>
              </a:rPr>
              <a:t>„Möchten Sie Ihre Buchung abschließen?“</a:t>
            </a:r>
          </a:p>
        </p:txBody>
      </p:sp>
      <p:sp>
        <p:nvSpPr>
          <p:cNvPr id="40" name="Textfeld 39">
            <a:extLst>
              <a:ext uri="{FF2B5EF4-FFF2-40B4-BE49-F238E27FC236}">
                <a16:creationId xmlns:a16="http://schemas.microsoft.com/office/drawing/2014/main" id="{E839AF31-B11D-41E3-B978-C9C5DBCED90D}"/>
              </a:ext>
            </a:extLst>
          </p:cNvPr>
          <p:cNvSpPr txBox="1"/>
          <p:nvPr/>
        </p:nvSpPr>
        <p:spPr>
          <a:xfrm>
            <a:off x="8868812" y="2126020"/>
            <a:ext cx="2865299" cy="430887"/>
          </a:xfrm>
          <a:prstGeom prst="rect">
            <a:avLst/>
          </a:prstGeom>
        </p:spPr>
        <p:txBody>
          <a:bodyPr wrap="square" lIns="0" rIns="0" rtlCol="0">
            <a:spAutoFit/>
          </a:bodyPr>
          <a:lstStyle/>
          <a:p>
            <a:pPr algn="l"/>
            <a:r>
              <a:rPr lang="de-DE" sz="1200" dirty="0">
                <a:solidFill>
                  <a:srgbClr val="0478B7"/>
                </a:solidFill>
              </a:rPr>
              <a:t>Persönliche Empfehlungen </a:t>
            </a:r>
          </a:p>
          <a:p>
            <a:pPr algn="l"/>
            <a:r>
              <a:rPr lang="de-DE" sz="1000" i="0" kern="1200" dirty="0">
                <a:solidFill>
                  <a:schemeClr val="tx1"/>
                </a:solidFill>
                <a:latin typeface="Calibri" panose="020F0502020204030204" pitchFamily="34" charset="0"/>
                <a:ea typeface="Titillium" charset="0"/>
                <a:cs typeface="Calibri" panose="020F0502020204030204" pitchFamily="34" charset="0"/>
              </a:rPr>
              <a:t>„Ihr persönliches Angebot“</a:t>
            </a:r>
          </a:p>
        </p:txBody>
      </p:sp>
      <p:cxnSp>
        <p:nvCxnSpPr>
          <p:cNvPr id="41" name="Gerader Verbinder 40">
            <a:extLst>
              <a:ext uri="{FF2B5EF4-FFF2-40B4-BE49-F238E27FC236}">
                <a16:creationId xmlns:a16="http://schemas.microsoft.com/office/drawing/2014/main" id="{845B1374-90E8-4DB5-A518-4985E0488052}"/>
              </a:ext>
            </a:extLst>
          </p:cNvPr>
          <p:cNvCxnSpPr>
            <a:cxnSpLocks/>
          </p:cNvCxnSpPr>
          <p:nvPr/>
        </p:nvCxnSpPr>
        <p:spPr>
          <a:xfrm>
            <a:off x="2582456" y="2296642"/>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7D98238B-9DC5-494D-8BAD-AF8DD2153EE9}"/>
              </a:ext>
            </a:extLst>
          </p:cNvPr>
          <p:cNvCxnSpPr>
            <a:cxnSpLocks/>
          </p:cNvCxnSpPr>
          <p:nvPr/>
        </p:nvCxnSpPr>
        <p:spPr>
          <a:xfrm>
            <a:off x="1688365" y="4401540"/>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3430711B-0CE4-4E78-8793-E947C46C561B}"/>
              </a:ext>
            </a:extLst>
          </p:cNvPr>
          <p:cNvCxnSpPr>
            <a:cxnSpLocks/>
          </p:cNvCxnSpPr>
          <p:nvPr/>
        </p:nvCxnSpPr>
        <p:spPr>
          <a:xfrm>
            <a:off x="6032723" y="2484918"/>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85D409EB-F0CD-49DB-B728-F9F8D11CC74F}"/>
              </a:ext>
            </a:extLst>
          </p:cNvPr>
          <p:cNvCxnSpPr>
            <a:cxnSpLocks/>
          </p:cNvCxnSpPr>
          <p:nvPr/>
        </p:nvCxnSpPr>
        <p:spPr>
          <a:xfrm>
            <a:off x="5289260" y="4225049"/>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F3EA5B5-DF1E-4FD6-A62A-1E05D6D2FDED}"/>
              </a:ext>
            </a:extLst>
          </p:cNvPr>
          <p:cNvCxnSpPr>
            <a:cxnSpLocks/>
          </p:cNvCxnSpPr>
          <p:nvPr/>
        </p:nvCxnSpPr>
        <p:spPr>
          <a:xfrm>
            <a:off x="7023862" y="1936811"/>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BA3E82F7-9E3E-4FD4-A33F-0E59BFCD479E}"/>
              </a:ext>
            </a:extLst>
          </p:cNvPr>
          <p:cNvCxnSpPr>
            <a:cxnSpLocks/>
          </p:cNvCxnSpPr>
          <p:nvPr/>
        </p:nvCxnSpPr>
        <p:spPr>
          <a:xfrm>
            <a:off x="8868812" y="2560666"/>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EE76C97D-23DD-4FA7-B47A-D51D0E2913E3}"/>
              </a:ext>
            </a:extLst>
          </p:cNvPr>
          <p:cNvCxnSpPr>
            <a:cxnSpLocks/>
          </p:cNvCxnSpPr>
          <p:nvPr/>
        </p:nvCxnSpPr>
        <p:spPr>
          <a:xfrm>
            <a:off x="8554508" y="4518825"/>
            <a:ext cx="1613479" cy="0"/>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Grafik 47" descr="Internet mit einfarbiger Füllung">
            <a:extLst>
              <a:ext uri="{FF2B5EF4-FFF2-40B4-BE49-F238E27FC236}">
                <a16:creationId xmlns:a16="http://schemas.microsoft.com/office/drawing/2014/main" id="{418E1A9F-1A05-4213-A141-D50DB20E97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21487" y="2652164"/>
            <a:ext cx="447805" cy="447805"/>
          </a:xfrm>
          <a:prstGeom prst="rect">
            <a:avLst/>
          </a:prstGeom>
        </p:spPr>
      </p:pic>
      <p:pic>
        <p:nvPicPr>
          <p:cNvPr id="49" name="Grafik 48" descr="Registrierkasse Silhouette">
            <a:extLst>
              <a:ext uri="{FF2B5EF4-FFF2-40B4-BE49-F238E27FC236}">
                <a16:creationId xmlns:a16="http://schemas.microsoft.com/office/drawing/2014/main" id="{749DB4F5-6D21-42CA-8915-BA6D6DBAAE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46465" y="2536723"/>
            <a:ext cx="503887" cy="503887"/>
          </a:xfrm>
          <a:prstGeom prst="rect">
            <a:avLst/>
          </a:prstGeom>
        </p:spPr>
      </p:pic>
      <p:pic>
        <p:nvPicPr>
          <p:cNvPr id="50" name="Grafik 49" descr="Einkaufskorb Silhouette">
            <a:extLst>
              <a:ext uri="{FF2B5EF4-FFF2-40B4-BE49-F238E27FC236}">
                <a16:creationId xmlns:a16="http://schemas.microsoft.com/office/drawing/2014/main" id="{CE64ABA6-2500-40F7-B267-B56949FF3C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61523" y="2501904"/>
            <a:ext cx="547465" cy="547465"/>
          </a:xfrm>
          <a:prstGeom prst="rect">
            <a:avLst/>
          </a:prstGeom>
        </p:spPr>
      </p:pic>
      <p:pic>
        <p:nvPicPr>
          <p:cNvPr id="51" name="Grafik 50" descr="Lächelnde Gesichtskontur mit Herzen mit einfarbiger Füllung">
            <a:extLst>
              <a:ext uri="{FF2B5EF4-FFF2-40B4-BE49-F238E27FC236}">
                <a16:creationId xmlns:a16="http://schemas.microsoft.com/office/drawing/2014/main" id="{FBDE55B6-DB75-4E8A-B6A7-81DF008164F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60334" y="2566106"/>
            <a:ext cx="449276" cy="449276"/>
          </a:xfrm>
          <a:prstGeom prst="rect">
            <a:avLst/>
          </a:prstGeom>
        </p:spPr>
      </p:pic>
      <p:pic>
        <p:nvPicPr>
          <p:cNvPr id="52" name="Grafik 51" descr="Gedanken Silhouette">
            <a:extLst>
              <a:ext uri="{FF2B5EF4-FFF2-40B4-BE49-F238E27FC236}">
                <a16:creationId xmlns:a16="http://schemas.microsoft.com/office/drawing/2014/main" id="{B5DB043F-2D7C-470D-93DA-23D129DBFA8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4563164" y="2455071"/>
            <a:ext cx="549892" cy="549892"/>
          </a:xfrm>
          <a:prstGeom prst="rect">
            <a:avLst/>
          </a:prstGeom>
        </p:spPr>
      </p:pic>
      <p:pic>
        <p:nvPicPr>
          <p:cNvPr id="53" name="Grafik 52" descr="Stern für Bewertung Silhouette">
            <a:extLst>
              <a:ext uri="{FF2B5EF4-FFF2-40B4-BE49-F238E27FC236}">
                <a16:creationId xmlns:a16="http://schemas.microsoft.com/office/drawing/2014/main" id="{B69DE2B7-70FD-4597-B483-798047C4F5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88085" y="2490784"/>
            <a:ext cx="690419" cy="690419"/>
          </a:xfrm>
          <a:prstGeom prst="rect">
            <a:avLst/>
          </a:prstGeom>
        </p:spPr>
      </p:pic>
      <p:pic>
        <p:nvPicPr>
          <p:cNvPr id="54" name="Grafik 53" descr="Roboter Silhouette">
            <a:extLst>
              <a:ext uri="{FF2B5EF4-FFF2-40B4-BE49-F238E27FC236}">
                <a16:creationId xmlns:a16="http://schemas.microsoft.com/office/drawing/2014/main" id="{F5017C15-51E2-4309-9408-2484F373B79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9526" y="4916617"/>
            <a:ext cx="551334" cy="551334"/>
          </a:xfrm>
          <a:prstGeom prst="rect">
            <a:avLst/>
          </a:prstGeom>
        </p:spPr>
      </p:pic>
    </p:spTree>
    <p:extLst>
      <p:ext uri="{BB962C8B-B14F-4D97-AF65-F5344CB8AC3E}">
        <p14:creationId xmlns:p14="http://schemas.microsoft.com/office/powerpoint/2010/main" val="417434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23" grpId="0" animBg="1"/>
      <p:bldP spid="24" grpId="0" animBg="1"/>
      <p:bldP spid="25" grpId="0" animBg="1"/>
      <p:bldP spid="26" grpId="0" animBg="1"/>
      <p:bldP spid="27" grpId="0" animBg="1"/>
      <p:bldP spid="28" grpId="0" animBg="1"/>
      <p:bldP spid="32" grpId="0"/>
      <p:bldP spid="33" grpId="0"/>
      <p:bldP spid="34" grpId="0"/>
      <p:bldP spid="35" grpId="0" animBg="1"/>
      <p:bldP spid="36" grpId="0"/>
      <p:bldP spid="37" grpId="0"/>
      <p:bldP spid="38" grpId="0"/>
      <p:bldP spid="39" grpId="0"/>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0B5AB6-94E3-465C-95E6-485F23531EDA}"/>
              </a:ext>
            </a:extLst>
          </p:cNvPr>
          <p:cNvSpPr>
            <a:spLocks noGrp="1"/>
          </p:cNvSpPr>
          <p:nvPr>
            <p:ph type="title"/>
          </p:nvPr>
        </p:nvSpPr>
        <p:spPr/>
        <p:txBody>
          <a:bodyPr/>
          <a:lstStyle/>
          <a:p>
            <a:r>
              <a:rPr lang="de-DE" dirty="0"/>
              <a:t>Beispiel: Mit </a:t>
            </a:r>
            <a:r>
              <a:rPr lang="de-DE" dirty="0" err="1"/>
              <a:t>Cart</a:t>
            </a:r>
            <a:r>
              <a:rPr lang="de-DE" dirty="0"/>
              <a:t> Recovery Buchungen abschließen</a:t>
            </a:r>
            <a:br>
              <a:rPr lang="de-DE" dirty="0"/>
            </a:br>
            <a:endParaRPr lang="de-DE" dirty="0"/>
          </a:p>
        </p:txBody>
      </p:sp>
      <p:sp>
        <p:nvSpPr>
          <p:cNvPr id="4" name="Fußzeilenplatzhalter 3">
            <a:extLst>
              <a:ext uri="{FF2B5EF4-FFF2-40B4-BE49-F238E27FC236}">
                <a16:creationId xmlns:a16="http://schemas.microsoft.com/office/drawing/2014/main" id="{47093518-398C-48EB-A17B-76231873400C}"/>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3AE66F4-1182-4B23-AAB9-4E7F42FC8F7D}"/>
              </a:ext>
            </a:extLst>
          </p:cNvPr>
          <p:cNvSpPr>
            <a:spLocks noGrp="1"/>
          </p:cNvSpPr>
          <p:nvPr>
            <p:ph type="sldNum" sz="quarter" idx="11"/>
          </p:nvPr>
        </p:nvSpPr>
        <p:spPr/>
        <p:txBody>
          <a:bodyPr/>
          <a:lstStyle/>
          <a:p>
            <a:fld id="{FFC269A0-BD27-4577-9DED-0AAE60100C51}" type="slidenum">
              <a:rPr lang="de-DE" smtClean="0"/>
              <a:pPr/>
              <a:t>38</a:t>
            </a:fld>
            <a:r>
              <a:rPr lang="de-DE"/>
              <a:t> | ©</a:t>
            </a:r>
            <a:endParaRPr lang="de-DE" dirty="0"/>
          </a:p>
        </p:txBody>
      </p:sp>
      <p:sp>
        <p:nvSpPr>
          <p:cNvPr id="6" name="Textplatzhalter 5">
            <a:extLst>
              <a:ext uri="{FF2B5EF4-FFF2-40B4-BE49-F238E27FC236}">
                <a16:creationId xmlns:a16="http://schemas.microsoft.com/office/drawing/2014/main" id="{4F82D97B-25C5-4C32-80EB-665E04251287}"/>
              </a:ext>
            </a:extLst>
          </p:cNvPr>
          <p:cNvSpPr>
            <a:spLocks noGrp="1"/>
          </p:cNvSpPr>
          <p:nvPr>
            <p:ph type="body" sz="quarter" idx="13"/>
          </p:nvPr>
        </p:nvSpPr>
        <p:spPr/>
        <p:txBody>
          <a:bodyPr/>
          <a:lstStyle/>
          <a:p>
            <a:endParaRPr lang="de-DE"/>
          </a:p>
        </p:txBody>
      </p:sp>
      <p:sp>
        <p:nvSpPr>
          <p:cNvPr id="24" name="Rechteck 23">
            <a:extLst>
              <a:ext uri="{FF2B5EF4-FFF2-40B4-BE49-F238E27FC236}">
                <a16:creationId xmlns:a16="http://schemas.microsoft.com/office/drawing/2014/main" id="{CEB33131-20C7-49D1-AA04-CE93AE3C1BAD}"/>
              </a:ext>
            </a:extLst>
          </p:cNvPr>
          <p:cNvSpPr/>
          <p:nvPr/>
        </p:nvSpPr>
        <p:spPr>
          <a:xfrm>
            <a:off x="3876675" y="4652852"/>
            <a:ext cx="2006862" cy="461665"/>
          </a:xfrm>
          <a:prstGeom prst="rect">
            <a:avLst/>
          </a:prstGeom>
        </p:spPr>
        <p:txBody>
          <a:bodyPr wrap="square">
            <a:spAutoFit/>
          </a:bodyPr>
          <a:lstStyle/>
          <a:p>
            <a:r>
              <a:rPr lang="de-DE" sz="1200" dirty="0">
                <a:solidFill>
                  <a:srgbClr val="0478B7"/>
                </a:solidFill>
              </a:rPr>
              <a:t>Individuelle Produkt-empfehlungen mit KI</a:t>
            </a:r>
          </a:p>
        </p:txBody>
      </p:sp>
      <p:grpSp>
        <p:nvGrpSpPr>
          <p:cNvPr id="25" name="Gruppieren 24">
            <a:extLst>
              <a:ext uri="{FF2B5EF4-FFF2-40B4-BE49-F238E27FC236}">
                <a16:creationId xmlns:a16="http://schemas.microsoft.com/office/drawing/2014/main" id="{58C433AC-B3F6-4173-9930-D4AC2D9069E8}"/>
              </a:ext>
            </a:extLst>
          </p:cNvPr>
          <p:cNvGrpSpPr/>
          <p:nvPr/>
        </p:nvGrpSpPr>
        <p:grpSpPr>
          <a:xfrm>
            <a:off x="4004990" y="4634779"/>
            <a:ext cx="2210912" cy="479738"/>
            <a:chOff x="354063" y="2478488"/>
            <a:chExt cx="2210912" cy="479738"/>
          </a:xfrm>
        </p:grpSpPr>
        <p:cxnSp>
          <p:nvCxnSpPr>
            <p:cNvPr id="26" name="Gerader Verbinder 25">
              <a:extLst>
                <a:ext uri="{FF2B5EF4-FFF2-40B4-BE49-F238E27FC236}">
                  <a16:creationId xmlns:a16="http://schemas.microsoft.com/office/drawing/2014/main" id="{9B27104B-C216-46FB-8CC5-BA7EB925B376}"/>
                </a:ext>
              </a:extLst>
            </p:cNvPr>
            <p:cNvCxnSpPr>
              <a:cxnSpLocks/>
            </p:cNvCxnSpPr>
            <p:nvPr/>
          </p:nvCxnSpPr>
          <p:spPr>
            <a:xfrm flipV="1">
              <a:off x="2021983" y="2478488"/>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ED5922D-08B1-4AFF-AFCA-BF663B40A2BA}"/>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Rechteck 27">
            <a:extLst>
              <a:ext uri="{FF2B5EF4-FFF2-40B4-BE49-F238E27FC236}">
                <a16:creationId xmlns:a16="http://schemas.microsoft.com/office/drawing/2014/main" id="{3283E19D-7198-48EF-B218-E2CE903A5BA9}"/>
              </a:ext>
            </a:extLst>
          </p:cNvPr>
          <p:cNvSpPr/>
          <p:nvPr/>
        </p:nvSpPr>
        <p:spPr>
          <a:xfrm>
            <a:off x="3953733" y="3261311"/>
            <a:ext cx="1952300" cy="461665"/>
          </a:xfrm>
          <a:prstGeom prst="rect">
            <a:avLst/>
          </a:prstGeom>
        </p:spPr>
        <p:txBody>
          <a:bodyPr wrap="square">
            <a:spAutoFit/>
          </a:bodyPr>
          <a:lstStyle/>
          <a:p>
            <a:r>
              <a:rPr lang="de-DE" sz="1200" dirty="0">
                <a:solidFill>
                  <a:srgbClr val="0478B7"/>
                </a:solidFill>
              </a:rPr>
              <a:t>Erinnerung an abgebrochene Buchung</a:t>
            </a:r>
          </a:p>
        </p:txBody>
      </p:sp>
      <p:grpSp>
        <p:nvGrpSpPr>
          <p:cNvPr id="29" name="Gruppieren 28">
            <a:extLst>
              <a:ext uri="{FF2B5EF4-FFF2-40B4-BE49-F238E27FC236}">
                <a16:creationId xmlns:a16="http://schemas.microsoft.com/office/drawing/2014/main" id="{6160CE2E-6F0A-4EE7-9977-8983B896F8D7}"/>
              </a:ext>
            </a:extLst>
          </p:cNvPr>
          <p:cNvGrpSpPr/>
          <p:nvPr/>
        </p:nvGrpSpPr>
        <p:grpSpPr>
          <a:xfrm>
            <a:off x="4027486" y="3243238"/>
            <a:ext cx="2210912" cy="479738"/>
            <a:chOff x="354063" y="2478488"/>
            <a:chExt cx="2210912" cy="479738"/>
          </a:xfrm>
        </p:grpSpPr>
        <p:cxnSp>
          <p:nvCxnSpPr>
            <p:cNvPr id="30" name="Gerader Verbinder 29">
              <a:extLst>
                <a:ext uri="{FF2B5EF4-FFF2-40B4-BE49-F238E27FC236}">
                  <a16:creationId xmlns:a16="http://schemas.microsoft.com/office/drawing/2014/main" id="{AAE39602-3574-47C4-AF9C-72AC5FB7864A}"/>
                </a:ext>
              </a:extLst>
            </p:cNvPr>
            <p:cNvCxnSpPr>
              <a:cxnSpLocks/>
            </p:cNvCxnSpPr>
            <p:nvPr/>
          </p:nvCxnSpPr>
          <p:spPr>
            <a:xfrm flipV="1">
              <a:off x="2021983" y="2478488"/>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29BFE2EB-FA21-4997-B7B2-E9298721B99A}"/>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5" name="Grafik 34">
            <a:extLst>
              <a:ext uri="{FF2B5EF4-FFF2-40B4-BE49-F238E27FC236}">
                <a16:creationId xmlns:a16="http://schemas.microsoft.com/office/drawing/2014/main" id="{DE734EFF-80EC-4945-9171-3B39D8970006}"/>
              </a:ext>
            </a:extLst>
          </p:cNvPr>
          <p:cNvPicPr>
            <a:picLocks noChangeAspect="1"/>
          </p:cNvPicPr>
          <p:nvPr/>
        </p:nvPicPr>
        <p:blipFill>
          <a:blip r:embed="rId2"/>
          <a:stretch>
            <a:fillRect/>
          </a:stretch>
        </p:blipFill>
        <p:spPr>
          <a:xfrm>
            <a:off x="6011852" y="1231960"/>
            <a:ext cx="2552683" cy="4670866"/>
          </a:xfrm>
          <a:prstGeom prst="rect">
            <a:avLst/>
          </a:prstGeom>
        </p:spPr>
      </p:pic>
    </p:spTree>
    <p:extLst>
      <p:ext uri="{BB962C8B-B14F-4D97-AF65-F5344CB8AC3E}">
        <p14:creationId xmlns:p14="http://schemas.microsoft.com/office/powerpoint/2010/main" val="281350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Organisatorisches</a:t>
            </a:r>
          </a:p>
        </p:txBody>
      </p:sp>
      <p:sp>
        <p:nvSpPr>
          <p:cNvPr id="3" name="Inhaltsplatzhalter 2"/>
          <p:cNvSpPr>
            <a:spLocks noGrp="1"/>
          </p:cNvSpPr>
          <p:nvPr>
            <p:ph idx="1"/>
          </p:nvPr>
        </p:nvSpPr>
        <p:spPr/>
        <p:txBody>
          <a:bodyPr/>
          <a:lstStyle/>
          <a:p>
            <a:r>
              <a:rPr lang="de-DE" dirty="0"/>
              <a:t>Tag 1 von 09:00 bis 17:00</a:t>
            </a:r>
          </a:p>
          <a:p>
            <a:r>
              <a:rPr lang="de-DE" dirty="0"/>
              <a:t>Tag 2 von 09:00 bis 17:00</a:t>
            </a:r>
          </a:p>
          <a:p>
            <a:r>
              <a:rPr lang="de-DE" dirty="0"/>
              <a:t>Mittagszeit nach Bedarf (45 – 60 Min.)</a:t>
            </a:r>
          </a:p>
          <a:p>
            <a:r>
              <a:rPr lang="de-DE" dirty="0"/>
              <a:t>Trainingseinheiten flexibel</a:t>
            </a:r>
          </a:p>
        </p:txBody>
      </p:sp>
      <p:sp>
        <p:nvSpPr>
          <p:cNvPr id="6" name="Textplatzhalter 5"/>
          <p:cNvSpPr>
            <a:spLocks noGrp="1"/>
          </p:cNvSpPr>
          <p:nvPr>
            <p:ph type="body" sz="quarter" idx="13"/>
          </p:nvPr>
        </p:nvSpPr>
        <p:spPr/>
        <p:txBody>
          <a:bodyPr/>
          <a:lstStyle/>
          <a:p>
            <a:endParaRPr lang="de-DE" dirty="0"/>
          </a:p>
        </p:txBody>
      </p:sp>
      <p:sp>
        <p:nvSpPr>
          <p:cNvPr id="7" name="Foliennummernplatzhalter 6">
            <a:extLst>
              <a:ext uri="{FF2B5EF4-FFF2-40B4-BE49-F238E27FC236}">
                <a16:creationId xmlns:a16="http://schemas.microsoft.com/office/drawing/2014/main" id="{DA3EA65A-7232-403B-8F5E-DFCB53F3D08C}"/>
              </a:ext>
            </a:extLst>
          </p:cNvPr>
          <p:cNvSpPr>
            <a:spLocks noGrp="1"/>
          </p:cNvSpPr>
          <p:nvPr>
            <p:ph type="sldNum" sz="quarter" idx="11"/>
          </p:nvPr>
        </p:nvSpPr>
        <p:spPr/>
        <p:txBody>
          <a:bodyPr/>
          <a:lstStyle/>
          <a:p>
            <a:fld id="{FFC269A0-BD27-4577-9DED-0AAE60100C51}" type="slidenum">
              <a:rPr lang="de-DE" smtClean="0"/>
              <a:pPr/>
              <a:t>3</a:t>
            </a:fld>
            <a:r>
              <a:rPr lang="de-DE" dirty="0"/>
              <a:t> | ©</a:t>
            </a:r>
          </a:p>
        </p:txBody>
      </p:sp>
      <p:sp>
        <p:nvSpPr>
          <p:cNvPr id="8" name="Fußzeilenplatzhalter 7">
            <a:extLst>
              <a:ext uri="{FF2B5EF4-FFF2-40B4-BE49-F238E27FC236}">
                <a16:creationId xmlns:a16="http://schemas.microsoft.com/office/drawing/2014/main" id="{8AD27DD3-239F-4F1F-BEF5-63F47B46332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1894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Digitale Kampagnen</a:t>
            </a:r>
          </a:p>
        </p:txBody>
      </p:sp>
      <p:sp>
        <p:nvSpPr>
          <p:cNvPr id="5" name="Textplatzhalter 4"/>
          <p:cNvSpPr>
            <a:spLocks noGrp="1"/>
          </p:cNvSpPr>
          <p:nvPr>
            <p:ph type="body" sz="quarter" idx="13"/>
          </p:nvPr>
        </p:nvSpPr>
        <p:spPr/>
        <p:txBody>
          <a:bodyPr/>
          <a:lstStyle/>
          <a:p>
            <a:endParaRPr lang="de-DE" dirty="0"/>
          </a:p>
        </p:txBody>
      </p:sp>
      <p:pic>
        <p:nvPicPr>
          <p:cNvPr id="89090" name="Grafik 1" descr="image001"/>
          <p:cNvPicPr>
            <a:picLocks noChangeAspect="1" noChangeArrowheads="1"/>
          </p:cNvPicPr>
          <p:nvPr/>
        </p:nvPicPr>
        <p:blipFill rotWithShape="1">
          <a:blip r:embed="rId3">
            <a:extLst>
              <a:ext uri="{28A0092B-C50C-407E-A947-70E740481C1C}">
                <a14:useLocalDpi xmlns:a14="http://schemas.microsoft.com/office/drawing/2010/main" val="0"/>
              </a:ext>
            </a:extLst>
          </a:blip>
          <a:srcRect t="21285" b="14388"/>
          <a:stretch/>
        </p:blipFill>
        <p:spPr bwMode="auto">
          <a:xfrm>
            <a:off x="1733682" y="1511169"/>
            <a:ext cx="8538785" cy="411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liennummernplatzhalter 5">
            <a:extLst>
              <a:ext uri="{FF2B5EF4-FFF2-40B4-BE49-F238E27FC236}">
                <a16:creationId xmlns:a16="http://schemas.microsoft.com/office/drawing/2014/main" id="{EDCBD284-C275-4F50-9FB4-DFEB7D6C8C22}"/>
              </a:ext>
            </a:extLst>
          </p:cNvPr>
          <p:cNvSpPr>
            <a:spLocks noGrp="1"/>
          </p:cNvSpPr>
          <p:nvPr>
            <p:ph type="sldNum" sz="quarter" idx="11"/>
          </p:nvPr>
        </p:nvSpPr>
        <p:spPr/>
        <p:txBody>
          <a:bodyPr/>
          <a:lstStyle/>
          <a:p>
            <a:fld id="{FFC269A0-BD27-4577-9DED-0AAE60100C51}" type="slidenum">
              <a:rPr lang="de-DE" smtClean="0"/>
              <a:pPr/>
              <a:t>39</a:t>
            </a:fld>
            <a:r>
              <a:rPr lang="de-DE"/>
              <a:t> | ©</a:t>
            </a:r>
            <a:endParaRPr lang="de-DE" dirty="0"/>
          </a:p>
        </p:txBody>
      </p:sp>
      <p:sp>
        <p:nvSpPr>
          <p:cNvPr id="7" name="Fußzeilenplatzhalter 6">
            <a:extLst>
              <a:ext uri="{FF2B5EF4-FFF2-40B4-BE49-F238E27FC236}">
                <a16:creationId xmlns:a16="http://schemas.microsoft.com/office/drawing/2014/main" id="{19388861-C89B-47E1-A7EB-5342B47BFF4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73890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5" name="Textplatzhalter 4"/>
          <p:cNvSpPr>
            <a:spLocks noGrp="1"/>
          </p:cNvSpPr>
          <p:nvPr>
            <p:ph type="body" sz="quarter" idx="13"/>
          </p:nvPr>
        </p:nvSpPr>
        <p:spPr/>
        <p:txBody>
          <a:bodyPr/>
          <a:lstStyle/>
          <a:p>
            <a:endParaRPr lang="de-DE" dirty="0"/>
          </a:p>
        </p:txBody>
      </p:sp>
      <p:sp>
        <p:nvSpPr>
          <p:cNvPr id="6" name="Trapezoid 5"/>
          <p:cNvSpPr/>
          <p:nvPr/>
        </p:nvSpPr>
        <p:spPr>
          <a:xfrm>
            <a:off x="2362630" y="5365367"/>
            <a:ext cx="6227064" cy="808400"/>
          </a:xfrm>
          <a:prstGeom prst="trapezoid">
            <a:avLst>
              <a:gd name="adj" fmla="val 645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461106" y="3988064"/>
            <a:ext cx="4178807" cy="307777"/>
          </a:xfrm>
          <a:prstGeom prst="rect">
            <a:avLst/>
          </a:prstGeom>
          <a:noFill/>
        </p:spPr>
        <p:txBody>
          <a:bodyPr wrap="square" rtlCol="0">
            <a:spAutoFit/>
          </a:bodyPr>
          <a:lstStyle/>
          <a:p>
            <a:pPr algn="ctr"/>
            <a:r>
              <a:rPr lang="de-DE" sz="1400" b="1" dirty="0">
                <a:solidFill>
                  <a:schemeClr val="bg1"/>
                </a:solidFill>
              </a:rPr>
              <a:t>4. Digitalisierung Wertschöpfungskette/Prozesse </a:t>
            </a:r>
          </a:p>
        </p:txBody>
      </p:sp>
      <p:sp>
        <p:nvSpPr>
          <p:cNvPr id="17" name="Textfeld 16"/>
          <p:cNvSpPr txBox="1"/>
          <p:nvPr/>
        </p:nvSpPr>
        <p:spPr>
          <a:xfrm>
            <a:off x="3769163" y="4720398"/>
            <a:ext cx="3562693" cy="307777"/>
          </a:xfrm>
          <a:prstGeom prst="rect">
            <a:avLst/>
          </a:prstGeom>
          <a:noFill/>
        </p:spPr>
        <p:txBody>
          <a:bodyPr wrap="square" rtlCol="0">
            <a:spAutoFit/>
          </a:bodyPr>
          <a:lstStyle/>
          <a:p>
            <a:pPr algn="ctr"/>
            <a:r>
              <a:rPr lang="de-DE" sz="1400" b="1" dirty="0">
                <a:solidFill>
                  <a:schemeClr val="bg1"/>
                </a:solidFill>
              </a:rPr>
              <a:t>5. Daten: Integration &amp; Analytics</a:t>
            </a:r>
          </a:p>
        </p:txBody>
      </p:sp>
      <p:sp>
        <p:nvSpPr>
          <p:cNvPr id="18" name="Textfeld 17"/>
          <p:cNvSpPr txBox="1"/>
          <p:nvPr/>
        </p:nvSpPr>
        <p:spPr>
          <a:xfrm>
            <a:off x="3769163" y="5536444"/>
            <a:ext cx="3562693" cy="307777"/>
          </a:xfrm>
          <a:prstGeom prst="rect">
            <a:avLst/>
          </a:prstGeom>
          <a:noFill/>
        </p:spPr>
        <p:txBody>
          <a:bodyPr wrap="square" rtlCol="0">
            <a:spAutoFit/>
          </a:bodyPr>
          <a:lstStyle/>
          <a:p>
            <a:pPr algn="ctr"/>
            <a:r>
              <a:rPr lang="de-DE" sz="1400" b="1" dirty="0">
                <a:solidFill>
                  <a:schemeClr val="bg1"/>
                </a:solidFill>
              </a:rPr>
              <a:t>6. Leadership &amp; Management-Fähigkeiten</a:t>
            </a:r>
          </a:p>
        </p:txBody>
      </p:sp>
      <p:sp>
        <p:nvSpPr>
          <p:cNvPr id="20" name="Textfeld 19"/>
          <p:cNvSpPr txBox="1"/>
          <p:nvPr/>
        </p:nvSpPr>
        <p:spPr>
          <a:xfrm>
            <a:off x="4786983" y="1531256"/>
            <a:ext cx="1664208" cy="307777"/>
          </a:xfrm>
          <a:prstGeom prst="rect">
            <a:avLst/>
          </a:prstGeom>
          <a:noFill/>
        </p:spPr>
        <p:txBody>
          <a:bodyPr wrap="square" rtlCol="0">
            <a:spAutoFit/>
          </a:bodyPr>
          <a:lstStyle/>
          <a:p>
            <a:r>
              <a:rPr lang="de-DE" sz="14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6"/>
            <a:ext cx="1312609" cy="523220"/>
          </a:xfrm>
          <a:prstGeom prst="rect">
            <a:avLst/>
          </a:prstGeom>
          <a:noFill/>
        </p:spPr>
        <p:txBody>
          <a:bodyPr wrap="square" rtlCol="0">
            <a:spAutoFit/>
          </a:bodyPr>
          <a:lstStyle/>
          <a:p>
            <a:pPr algn="ctr"/>
            <a:r>
              <a:rPr lang="de-DE" sz="1400" b="1" dirty="0">
                <a:solidFill>
                  <a:schemeClr val="bg1"/>
                </a:solidFill>
              </a:rPr>
              <a:t>2. Produkte/</a:t>
            </a:r>
            <a:br>
              <a:rPr lang="de-DE" sz="1400" b="1" dirty="0">
                <a:solidFill>
                  <a:schemeClr val="bg1"/>
                </a:solidFill>
              </a:rPr>
            </a:br>
            <a:r>
              <a:rPr lang="de-DE" sz="1400" b="1" dirty="0">
                <a:solidFill>
                  <a:schemeClr val="bg1"/>
                </a:solidFill>
              </a:rPr>
              <a:t>Services</a:t>
            </a:r>
          </a:p>
        </p:txBody>
      </p:sp>
      <p:sp>
        <p:nvSpPr>
          <p:cNvPr id="24" name="Textfeld 23"/>
          <p:cNvSpPr txBox="1"/>
          <p:nvPr/>
        </p:nvSpPr>
        <p:spPr>
          <a:xfrm flipH="1">
            <a:off x="4893665" y="2612136"/>
            <a:ext cx="1312609" cy="523220"/>
          </a:xfrm>
          <a:prstGeom prst="rect">
            <a:avLst/>
          </a:prstGeom>
          <a:noFill/>
        </p:spPr>
        <p:txBody>
          <a:bodyPr wrap="square" rtlCol="0">
            <a:spAutoFit/>
          </a:bodyPr>
          <a:lstStyle/>
          <a:p>
            <a:pPr algn="ctr"/>
            <a:r>
              <a:rPr lang="de-DE" sz="1400" b="1" dirty="0">
                <a:solidFill>
                  <a:schemeClr val="bg1"/>
                </a:solidFill>
              </a:rPr>
              <a:t>3. Kunden-erfahrung</a:t>
            </a:r>
          </a:p>
        </p:txBody>
      </p:sp>
      <p:sp>
        <p:nvSpPr>
          <p:cNvPr id="25" name="Textfeld 24"/>
          <p:cNvSpPr txBox="1"/>
          <p:nvPr/>
        </p:nvSpPr>
        <p:spPr>
          <a:xfrm flipH="1">
            <a:off x="8856029" y="2309866"/>
            <a:ext cx="1649916" cy="523220"/>
          </a:xfrm>
          <a:prstGeom prst="rect">
            <a:avLst/>
          </a:prstGeom>
          <a:noFill/>
        </p:spPr>
        <p:txBody>
          <a:bodyPr wrap="square" rtlCol="0">
            <a:spAutoFit/>
          </a:bodyPr>
          <a:lstStyle/>
          <a:p>
            <a:r>
              <a:rPr lang="de-DE" sz="1400" b="1" dirty="0"/>
              <a:t>Neue Geschäftsmodelle</a:t>
            </a:r>
          </a:p>
        </p:txBody>
      </p:sp>
      <p:sp>
        <p:nvSpPr>
          <p:cNvPr id="26" name="Textfeld 25"/>
          <p:cNvSpPr txBox="1"/>
          <p:nvPr/>
        </p:nvSpPr>
        <p:spPr>
          <a:xfrm flipH="1">
            <a:off x="8856029" y="3988061"/>
            <a:ext cx="1649916" cy="523220"/>
          </a:xfrm>
          <a:prstGeom prst="rect">
            <a:avLst/>
          </a:prstGeom>
          <a:noFill/>
        </p:spPr>
        <p:txBody>
          <a:bodyPr wrap="square" rtlCol="0">
            <a:spAutoFit/>
          </a:bodyPr>
          <a:lstStyle/>
          <a:p>
            <a:r>
              <a:rPr lang="de-DE" sz="1400" b="1" dirty="0"/>
              <a:t>Effizienz und Effektivität</a:t>
            </a:r>
          </a:p>
        </p:txBody>
      </p:sp>
      <p:sp>
        <p:nvSpPr>
          <p:cNvPr id="27" name="Textfeld 26"/>
          <p:cNvSpPr txBox="1"/>
          <p:nvPr/>
        </p:nvSpPr>
        <p:spPr>
          <a:xfrm flipH="1">
            <a:off x="8856029" y="5428719"/>
            <a:ext cx="1649916" cy="738664"/>
          </a:xfrm>
          <a:prstGeom prst="rect">
            <a:avLst/>
          </a:prstGeom>
          <a:noFill/>
        </p:spPr>
        <p:txBody>
          <a:bodyPr wrap="square" rtlCol="0">
            <a:spAutoFit/>
          </a:bodyPr>
          <a:lstStyle/>
          <a:p>
            <a:r>
              <a:rPr lang="de-DE" sz="1400" b="1" dirty="0"/>
              <a:t>Integration in die Organisation &amp; Führung</a:t>
            </a:r>
          </a:p>
        </p:txBody>
      </p:sp>
      <p:sp>
        <p:nvSpPr>
          <p:cNvPr id="9" name="Foliennummernplatzhalter 8">
            <a:extLst>
              <a:ext uri="{FF2B5EF4-FFF2-40B4-BE49-F238E27FC236}">
                <a16:creationId xmlns:a16="http://schemas.microsoft.com/office/drawing/2014/main" id="{DE815BCE-4626-4CB6-8F00-BA6B034EC6EC}"/>
              </a:ext>
            </a:extLst>
          </p:cNvPr>
          <p:cNvSpPr>
            <a:spLocks noGrp="1"/>
          </p:cNvSpPr>
          <p:nvPr>
            <p:ph type="sldNum" sz="quarter" idx="11"/>
          </p:nvPr>
        </p:nvSpPr>
        <p:spPr/>
        <p:txBody>
          <a:bodyPr/>
          <a:lstStyle/>
          <a:p>
            <a:fld id="{FFC269A0-BD27-4577-9DED-0AAE60100C51}" type="slidenum">
              <a:rPr lang="de-DE" smtClean="0"/>
              <a:pPr/>
              <a:t>40</a:t>
            </a:fld>
            <a:r>
              <a:rPr lang="de-DE"/>
              <a:t> | ©</a:t>
            </a:r>
            <a:endParaRPr lang="de-DE" dirty="0"/>
          </a:p>
        </p:txBody>
      </p:sp>
      <p:sp>
        <p:nvSpPr>
          <p:cNvPr id="11" name="Fußzeilenplatzhalter 10">
            <a:extLst>
              <a:ext uri="{FF2B5EF4-FFF2-40B4-BE49-F238E27FC236}">
                <a16:creationId xmlns:a16="http://schemas.microsoft.com/office/drawing/2014/main" id="{BD73D0A5-12BB-493E-862B-57DD2F2EC4D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259607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Effizientere Prozesse werden primär durch Standardisierung und Re-Engineering erreicht, sekundär durch Automatisierung.</a:t>
            </a:r>
          </a:p>
        </p:txBody>
      </p:sp>
      <p:sp>
        <p:nvSpPr>
          <p:cNvPr id="5" name="Textplatzhalter 4"/>
          <p:cNvSpPr>
            <a:spLocks noGrp="1"/>
          </p:cNvSpPr>
          <p:nvPr>
            <p:ph type="body" sz="quarter" idx="13"/>
          </p:nvPr>
        </p:nvSpPr>
        <p:spPr/>
        <p:txBody>
          <a:bodyPr/>
          <a:lstStyle/>
          <a:p>
            <a:endParaRPr lang="de-DE" dirty="0">
              <a:latin typeface="+mj-lt"/>
            </a:endParaRPr>
          </a:p>
        </p:txBody>
      </p:sp>
      <p:sp>
        <p:nvSpPr>
          <p:cNvPr id="89" name="Freeform 7"/>
          <p:cNvSpPr>
            <a:spLocks/>
          </p:cNvSpPr>
          <p:nvPr/>
        </p:nvSpPr>
        <p:spPr bwMode="auto">
          <a:xfrm>
            <a:off x="4039586" y="2720846"/>
            <a:ext cx="2153709" cy="2476562"/>
          </a:xfrm>
          <a:custGeom>
            <a:avLst/>
            <a:gdLst/>
            <a:ahLst/>
            <a:cxnLst>
              <a:cxn ang="0">
                <a:pos x="671" y="411"/>
              </a:cxn>
              <a:cxn ang="0">
                <a:pos x="342" y="0"/>
              </a:cxn>
              <a:cxn ang="0">
                <a:pos x="0" y="410"/>
              </a:cxn>
              <a:cxn ang="0">
                <a:pos x="339" y="825"/>
              </a:cxn>
              <a:cxn ang="0">
                <a:pos x="671" y="411"/>
              </a:cxn>
            </a:cxnLst>
            <a:rect l="0" t="0" r="r" b="b"/>
            <a:pathLst>
              <a:path w="671" h="825">
                <a:moveTo>
                  <a:pt x="671" y="411"/>
                </a:moveTo>
                <a:cubicBezTo>
                  <a:pt x="342" y="0"/>
                  <a:pt x="342" y="0"/>
                  <a:pt x="342" y="0"/>
                </a:cubicBezTo>
                <a:cubicBezTo>
                  <a:pt x="139" y="37"/>
                  <a:pt x="0" y="219"/>
                  <a:pt x="0" y="410"/>
                </a:cubicBezTo>
                <a:cubicBezTo>
                  <a:pt x="0" y="587"/>
                  <a:pt x="111" y="775"/>
                  <a:pt x="339" y="825"/>
                </a:cubicBezTo>
                <a:lnTo>
                  <a:pt x="671" y="411"/>
                </a:lnTo>
                <a:close/>
              </a:path>
            </a:pathLst>
          </a:custGeom>
          <a:gradFill rotWithShape="1">
            <a:gsLst>
              <a:gs pos="0">
                <a:srgbClr val="AEAEAE">
                  <a:gamma/>
                  <a:tint val="0"/>
                  <a:invGamma/>
                </a:srgbClr>
              </a:gs>
              <a:gs pos="100000">
                <a:srgbClr val="AEAEAE"/>
              </a:gs>
            </a:gsLst>
            <a:lin ang="0" scaled="1"/>
          </a:gradFill>
          <a:ln w="19050">
            <a:solidFill>
              <a:srgbClr val="FFFFFF"/>
            </a:solidFill>
            <a:prstDash val="solid"/>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0" name="Freeform 8"/>
          <p:cNvSpPr>
            <a:spLocks/>
          </p:cNvSpPr>
          <p:nvPr/>
        </p:nvSpPr>
        <p:spPr bwMode="auto">
          <a:xfrm>
            <a:off x="6193295" y="2720846"/>
            <a:ext cx="2151267" cy="2476562"/>
          </a:xfrm>
          <a:custGeom>
            <a:avLst/>
            <a:gdLst/>
            <a:ahLst/>
            <a:cxnLst>
              <a:cxn ang="0">
                <a:pos x="0" y="411"/>
              </a:cxn>
              <a:cxn ang="0">
                <a:pos x="329" y="0"/>
              </a:cxn>
              <a:cxn ang="0">
                <a:pos x="670" y="410"/>
              </a:cxn>
              <a:cxn ang="0">
                <a:pos x="332" y="825"/>
              </a:cxn>
              <a:cxn ang="0">
                <a:pos x="0" y="411"/>
              </a:cxn>
            </a:cxnLst>
            <a:rect l="0" t="0" r="r" b="b"/>
            <a:pathLst>
              <a:path w="670" h="825">
                <a:moveTo>
                  <a:pt x="0" y="411"/>
                </a:moveTo>
                <a:cubicBezTo>
                  <a:pt x="329" y="0"/>
                  <a:pt x="329" y="0"/>
                  <a:pt x="329" y="0"/>
                </a:cubicBezTo>
                <a:cubicBezTo>
                  <a:pt x="532" y="37"/>
                  <a:pt x="670" y="219"/>
                  <a:pt x="670" y="410"/>
                </a:cubicBezTo>
                <a:cubicBezTo>
                  <a:pt x="670" y="587"/>
                  <a:pt x="560" y="775"/>
                  <a:pt x="332" y="825"/>
                </a:cubicBezTo>
                <a:lnTo>
                  <a:pt x="0" y="411"/>
                </a:lnTo>
                <a:close/>
              </a:path>
            </a:pathLst>
          </a:custGeom>
          <a:gradFill rotWithShape="1">
            <a:gsLst>
              <a:gs pos="0">
                <a:srgbClr val="AEAEAE"/>
              </a:gs>
              <a:gs pos="100000">
                <a:srgbClr val="AEAEAE">
                  <a:gamma/>
                  <a:tint val="0"/>
                  <a:invGamma/>
                </a:srgbClr>
              </a:gs>
            </a:gsLst>
            <a:lin ang="0" scaled="1"/>
          </a:gradFill>
          <a:ln w="19050">
            <a:solidFill>
              <a:srgbClr val="FFFFFF"/>
            </a:solidFill>
            <a:miter lim="800000"/>
            <a:headEnd/>
            <a:tailEnd/>
          </a:ln>
        </p:spPr>
        <p:txBody>
          <a:bodyPr/>
          <a:lstStyle/>
          <a:p>
            <a:endParaRPr lang="de-DE" sz="2200" dirty="0">
              <a:solidFill>
                <a:srgbClr val="0061B2"/>
              </a:solidFill>
              <a:latin typeface="+mj-lt"/>
              <a:cs typeface="Calibri" panose="020F0502020204030204" pitchFamily="34" charset="0"/>
            </a:endParaRPr>
          </a:p>
        </p:txBody>
      </p:sp>
      <p:grpSp>
        <p:nvGrpSpPr>
          <p:cNvPr id="91" name="Gruppierung 3"/>
          <p:cNvGrpSpPr/>
          <p:nvPr/>
        </p:nvGrpSpPr>
        <p:grpSpPr>
          <a:xfrm>
            <a:off x="5385043" y="3200848"/>
            <a:ext cx="1614061" cy="1507423"/>
            <a:chOff x="3530601" y="2627313"/>
            <a:chExt cx="2098675" cy="2093913"/>
          </a:xfrm>
        </p:grpSpPr>
        <p:grpSp>
          <p:nvGrpSpPr>
            <p:cNvPr id="92" name="Group 9"/>
            <p:cNvGrpSpPr>
              <a:grpSpLocks/>
            </p:cNvGrpSpPr>
            <p:nvPr/>
          </p:nvGrpSpPr>
          <p:grpSpPr bwMode="auto">
            <a:xfrm>
              <a:off x="3530601" y="2627313"/>
              <a:ext cx="2098675" cy="2093913"/>
              <a:chOff x="2224" y="1655"/>
              <a:chExt cx="1322" cy="1319"/>
            </a:xfrm>
          </p:grpSpPr>
          <p:sp>
            <p:nvSpPr>
              <p:cNvPr id="94" name="Oval 10"/>
              <p:cNvSpPr>
                <a:spLocks noChangeArrowheads="1"/>
              </p:cNvSpPr>
              <p:nvPr/>
            </p:nvSpPr>
            <p:spPr bwMode="auto">
              <a:xfrm>
                <a:off x="2224" y="1655"/>
                <a:ext cx="1322" cy="1319"/>
              </a:xfrm>
              <a:prstGeom prst="ellipse">
                <a:avLst/>
              </a:prstGeom>
              <a:solidFill>
                <a:srgbClr val="DDDDDD">
                  <a:alpha val="50000"/>
                </a:srgbClr>
              </a:solidFill>
              <a:ln w="19050">
                <a:solidFill>
                  <a:srgbClr val="FFFFFF"/>
                </a:solidFill>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5" name="Oval 11"/>
              <p:cNvSpPr>
                <a:spLocks noChangeArrowheads="1"/>
              </p:cNvSpPr>
              <p:nvPr/>
            </p:nvSpPr>
            <p:spPr bwMode="auto">
              <a:xfrm>
                <a:off x="2363" y="1792"/>
                <a:ext cx="1046" cy="1045"/>
              </a:xfrm>
              <a:prstGeom prst="ellipse">
                <a:avLst/>
              </a:prstGeom>
              <a:solidFill>
                <a:srgbClr val="C0C0C0">
                  <a:alpha val="50000"/>
                </a:srgbClr>
              </a:solidFill>
              <a:ln w="19050">
                <a:noFill/>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6" name="Oval 12"/>
              <p:cNvSpPr>
                <a:spLocks noChangeArrowheads="1"/>
              </p:cNvSpPr>
              <p:nvPr/>
            </p:nvSpPr>
            <p:spPr bwMode="auto">
              <a:xfrm>
                <a:off x="2452" y="1881"/>
                <a:ext cx="868" cy="867"/>
              </a:xfrm>
              <a:prstGeom prst="ellipse">
                <a:avLst/>
              </a:prstGeom>
              <a:solidFill>
                <a:srgbClr val="B2B2B2">
                  <a:alpha val="50000"/>
                </a:srgbClr>
              </a:solidFill>
              <a:ln w="19050">
                <a:noFill/>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7" name="Oval 13"/>
              <p:cNvSpPr>
                <a:spLocks noChangeArrowheads="1"/>
              </p:cNvSpPr>
              <p:nvPr/>
            </p:nvSpPr>
            <p:spPr bwMode="auto">
              <a:xfrm>
                <a:off x="2531" y="1960"/>
                <a:ext cx="710" cy="710"/>
              </a:xfrm>
              <a:prstGeom prst="ellipse">
                <a:avLst/>
              </a:prstGeom>
              <a:solidFill>
                <a:srgbClr val="969696">
                  <a:alpha val="50000"/>
                </a:srgbClr>
              </a:solidFill>
              <a:ln w="19050">
                <a:noFill/>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8" name="Oval 14"/>
              <p:cNvSpPr>
                <a:spLocks noChangeArrowheads="1"/>
              </p:cNvSpPr>
              <p:nvPr/>
            </p:nvSpPr>
            <p:spPr bwMode="auto">
              <a:xfrm>
                <a:off x="2597" y="2029"/>
                <a:ext cx="575" cy="573"/>
              </a:xfrm>
              <a:prstGeom prst="ellipse">
                <a:avLst/>
              </a:prstGeom>
              <a:solidFill>
                <a:srgbClr val="808080">
                  <a:alpha val="50000"/>
                </a:srgbClr>
              </a:solidFill>
              <a:ln w="19050">
                <a:noFill/>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9" name="Oval 15"/>
              <p:cNvSpPr>
                <a:spLocks noChangeArrowheads="1"/>
              </p:cNvSpPr>
              <p:nvPr/>
            </p:nvSpPr>
            <p:spPr bwMode="auto">
              <a:xfrm>
                <a:off x="2652" y="2083"/>
                <a:ext cx="465" cy="463"/>
              </a:xfrm>
              <a:prstGeom prst="ellipse">
                <a:avLst/>
              </a:prstGeom>
              <a:solidFill>
                <a:srgbClr val="777777">
                  <a:alpha val="50000"/>
                </a:srgbClr>
              </a:solidFill>
              <a:ln w="19050">
                <a:noFill/>
                <a:miter lim="800000"/>
                <a:headEnd/>
                <a:tailEnd/>
              </a:ln>
            </p:spPr>
            <p:txBody>
              <a:bodyPr/>
              <a:lstStyle/>
              <a:p>
                <a:endParaRPr lang="de-DE" sz="2200" dirty="0">
                  <a:solidFill>
                    <a:srgbClr val="0061B2"/>
                  </a:solidFill>
                  <a:latin typeface="+mj-lt"/>
                  <a:cs typeface="Calibri" panose="020F0502020204030204" pitchFamily="34" charset="0"/>
                </a:endParaRPr>
              </a:p>
            </p:txBody>
          </p:sp>
        </p:grpSp>
        <p:sp>
          <p:nvSpPr>
            <p:cNvPr id="93" name="Text Box 60"/>
            <p:cNvSpPr txBox="1">
              <a:spLocks noChangeArrowheads="1"/>
            </p:cNvSpPr>
            <p:nvPr/>
          </p:nvSpPr>
          <p:spPr bwMode="auto">
            <a:xfrm>
              <a:off x="3710074" y="3202414"/>
              <a:ext cx="1696465" cy="897798"/>
            </a:xfrm>
            <a:prstGeom prst="rect">
              <a:avLst/>
            </a:prstGeom>
            <a:noFill/>
            <a:ln w="9525">
              <a:noFill/>
              <a:miter lim="800000"/>
              <a:headEnd/>
              <a:tailEnd/>
            </a:ln>
            <a:effectLst/>
          </p:spPr>
          <p:txBody>
            <a:bodyPr wrap="square">
              <a:spAutoFit/>
            </a:bodyPr>
            <a:lstStyle/>
            <a:p>
              <a:pPr algn="ctr" eaLnBrk="0" hangingPunct="0"/>
              <a:r>
                <a:rPr lang="en-US" b="1" dirty="0">
                  <a:solidFill>
                    <a:srgbClr val="000000"/>
                  </a:solidFill>
                  <a:latin typeface="+mj-lt"/>
                  <a:cs typeface="Calibri" panose="020F0502020204030204" pitchFamily="34" charset="0"/>
                </a:rPr>
                <a:t>Geringere</a:t>
              </a:r>
            </a:p>
            <a:p>
              <a:pPr algn="ctr" eaLnBrk="0" hangingPunct="0"/>
              <a:r>
                <a:rPr lang="en-US" b="1" dirty="0">
                  <a:solidFill>
                    <a:srgbClr val="000000"/>
                  </a:solidFill>
                  <a:latin typeface="+mj-lt"/>
                  <a:cs typeface="Calibri" panose="020F0502020204030204" pitchFamily="34" charset="0"/>
                </a:rPr>
                <a:t>Kosten</a:t>
              </a:r>
            </a:p>
          </p:txBody>
        </p:sp>
      </p:grpSp>
      <p:sp>
        <p:nvSpPr>
          <p:cNvPr id="100" name="Oval 17"/>
          <p:cNvSpPr>
            <a:spLocks noChangeArrowheads="1"/>
          </p:cNvSpPr>
          <p:nvPr/>
        </p:nvSpPr>
        <p:spPr bwMode="auto">
          <a:xfrm>
            <a:off x="4037144" y="2697992"/>
            <a:ext cx="2695799" cy="2519991"/>
          </a:xfrm>
          <a:prstGeom prst="ellipse">
            <a:avLst/>
          </a:prstGeom>
          <a:noFill/>
          <a:ln w="38100">
            <a:solidFill>
              <a:srgbClr val="808080"/>
            </a:solidFill>
            <a:prstDash val="sysDot"/>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101" name="Rectangle 61"/>
          <p:cNvSpPr>
            <a:spLocks noChangeArrowheads="1"/>
          </p:cNvSpPr>
          <p:nvPr/>
        </p:nvSpPr>
        <p:spPr bwMode="auto">
          <a:xfrm>
            <a:off x="3715717" y="1690340"/>
            <a:ext cx="2104294" cy="646331"/>
          </a:xfrm>
          <a:prstGeom prst="rect">
            <a:avLst/>
          </a:prstGeom>
          <a:noFill/>
          <a:ln w="9525">
            <a:noFill/>
            <a:miter lim="800000"/>
            <a:headEnd/>
            <a:tailEnd/>
          </a:ln>
          <a:effectLst/>
        </p:spPr>
        <p:txBody>
          <a:bodyPr wrap="none">
            <a:spAutoFit/>
          </a:bodyPr>
          <a:lstStyle/>
          <a:p>
            <a:pPr algn="ctr">
              <a:spcBef>
                <a:spcPct val="20000"/>
              </a:spcBef>
            </a:pPr>
            <a:r>
              <a:rPr lang="en-GB" b="1" dirty="0">
                <a:solidFill>
                  <a:srgbClr val="CC0000"/>
                </a:solidFill>
                <a:latin typeface="+mj-lt"/>
                <a:cs typeface="Calibri" panose="020F0502020204030204" pitchFamily="34" charset="0"/>
              </a:rPr>
              <a:t>#2 Robotic </a:t>
            </a:r>
            <a:br>
              <a:rPr lang="en-GB" b="1" dirty="0">
                <a:solidFill>
                  <a:srgbClr val="CC0000"/>
                </a:solidFill>
                <a:latin typeface="+mj-lt"/>
                <a:cs typeface="Calibri" panose="020F0502020204030204" pitchFamily="34" charset="0"/>
              </a:rPr>
            </a:br>
            <a:r>
              <a:rPr lang="en-GB" b="1" dirty="0">
                <a:solidFill>
                  <a:srgbClr val="CC0000"/>
                </a:solidFill>
                <a:latin typeface="+mj-lt"/>
                <a:cs typeface="Calibri" panose="020F0502020204030204" pitchFamily="34" charset="0"/>
              </a:rPr>
              <a:t>Process Automation</a:t>
            </a:r>
          </a:p>
        </p:txBody>
      </p:sp>
      <p:sp>
        <p:nvSpPr>
          <p:cNvPr id="102" name="Oval 16"/>
          <p:cNvSpPr>
            <a:spLocks noChangeArrowheads="1"/>
          </p:cNvSpPr>
          <p:nvPr/>
        </p:nvSpPr>
        <p:spPr bwMode="auto">
          <a:xfrm>
            <a:off x="5651202" y="2697992"/>
            <a:ext cx="2695798" cy="2519991"/>
          </a:xfrm>
          <a:prstGeom prst="ellipse">
            <a:avLst/>
          </a:prstGeom>
          <a:noFill/>
          <a:ln w="38100">
            <a:solidFill>
              <a:srgbClr val="808080"/>
            </a:solidFill>
            <a:prstDash val="sysDot"/>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103" name="Rectangle 63"/>
          <p:cNvSpPr>
            <a:spLocks noChangeArrowheads="1"/>
          </p:cNvSpPr>
          <p:nvPr/>
        </p:nvSpPr>
        <p:spPr bwMode="auto">
          <a:xfrm>
            <a:off x="6424584" y="1687302"/>
            <a:ext cx="2237086" cy="646331"/>
          </a:xfrm>
          <a:prstGeom prst="rect">
            <a:avLst/>
          </a:prstGeom>
          <a:noFill/>
          <a:ln w="9525">
            <a:noFill/>
            <a:miter lim="800000"/>
            <a:headEnd/>
            <a:tailEnd/>
          </a:ln>
          <a:effectLst/>
        </p:spPr>
        <p:txBody>
          <a:bodyPr wrap="none">
            <a:spAutoFit/>
          </a:bodyPr>
          <a:lstStyle/>
          <a:p>
            <a:pPr algn="ctr">
              <a:spcBef>
                <a:spcPct val="20000"/>
              </a:spcBef>
            </a:pPr>
            <a:r>
              <a:rPr lang="en-GB" b="1" dirty="0">
                <a:solidFill>
                  <a:srgbClr val="CC0000"/>
                </a:solidFill>
                <a:latin typeface="+mj-lt"/>
                <a:cs typeface="Calibri" panose="020F0502020204030204" pitchFamily="34" charset="0"/>
              </a:rPr>
              <a:t>#1 Business </a:t>
            </a:r>
            <a:br>
              <a:rPr lang="en-GB" b="1" dirty="0">
                <a:solidFill>
                  <a:srgbClr val="CC0000"/>
                </a:solidFill>
                <a:latin typeface="+mj-lt"/>
                <a:cs typeface="Calibri" panose="020F0502020204030204" pitchFamily="34" charset="0"/>
              </a:rPr>
            </a:br>
            <a:r>
              <a:rPr lang="en-GB" b="1" dirty="0">
                <a:solidFill>
                  <a:srgbClr val="CC0000"/>
                </a:solidFill>
                <a:latin typeface="+mj-lt"/>
                <a:cs typeface="Calibri" panose="020F0502020204030204" pitchFamily="34" charset="0"/>
              </a:rPr>
              <a:t>Process Management</a:t>
            </a:r>
          </a:p>
        </p:txBody>
      </p:sp>
      <p:grpSp>
        <p:nvGrpSpPr>
          <p:cNvPr id="104" name="Gruppierung 11"/>
          <p:cNvGrpSpPr/>
          <p:nvPr/>
        </p:nvGrpSpPr>
        <p:grpSpPr>
          <a:xfrm>
            <a:off x="7360500" y="4060270"/>
            <a:ext cx="2791879" cy="683426"/>
            <a:chOff x="6099177" y="3821113"/>
            <a:chExt cx="3630127" cy="949325"/>
          </a:xfrm>
        </p:grpSpPr>
        <p:sp>
          <p:nvSpPr>
            <p:cNvPr id="105" name="Line 37"/>
            <p:cNvSpPr>
              <a:spLocks noChangeShapeType="1"/>
            </p:cNvSpPr>
            <p:nvPr/>
          </p:nvSpPr>
          <p:spPr bwMode="auto">
            <a:xfrm rot="21145574" flipH="1" flipV="1">
              <a:off x="6099177" y="3916363"/>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06" name="Rectangle 43"/>
            <p:cNvSpPr>
              <a:spLocks noChangeArrowheads="1"/>
            </p:cNvSpPr>
            <p:nvPr/>
          </p:nvSpPr>
          <p:spPr bwMode="auto">
            <a:xfrm>
              <a:off x="7575094" y="3889627"/>
              <a:ext cx="2154210" cy="470274"/>
            </a:xfrm>
            <a:prstGeom prst="rect">
              <a:avLst/>
            </a:prstGeom>
            <a:noFill/>
            <a:ln w="9525">
              <a:noFill/>
              <a:miter lim="800000"/>
              <a:headEnd/>
              <a:tailEnd/>
            </a:ln>
            <a:effectLst/>
          </p:spPr>
          <p:txBody>
            <a:bodyPr wrap="square">
              <a:spAutoFit/>
            </a:bodyPr>
            <a:lstStyle/>
            <a:p>
              <a:pPr algn="ctr">
                <a:spcBef>
                  <a:spcPct val="20000"/>
                </a:spcBef>
              </a:pPr>
              <a:r>
                <a:rPr lang="en-GB" sz="1600" dirty="0">
                  <a:solidFill>
                    <a:srgbClr val="0061B2"/>
                  </a:solidFill>
                  <a:latin typeface="+mj-lt"/>
                  <a:cs typeface="Calibri" panose="020F0502020204030204" pitchFamily="34" charset="0"/>
                </a:rPr>
                <a:t>Rüstkosten hoch</a:t>
              </a:r>
            </a:p>
          </p:txBody>
        </p:sp>
        <p:grpSp>
          <p:nvGrpSpPr>
            <p:cNvPr id="107" name="Group 64"/>
            <p:cNvGrpSpPr>
              <a:grpSpLocks/>
            </p:cNvGrpSpPr>
            <p:nvPr/>
          </p:nvGrpSpPr>
          <p:grpSpPr bwMode="auto">
            <a:xfrm>
              <a:off x="6802439" y="3821113"/>
              <a:ext cx="949325" cy="949325"/>
              <a:chOff x="632" y="2278"/>
              <a:chExt cx="849" cy="862"/>
            </a:xfrm>
          </p:grpSpPr>
          <p:sp>
            <p:nvSpPr>
              <p:cNvPr id="108"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09"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10"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grpSp>
        <p:nvGrpSpPr>
          <p:cNvPr id="111" name="Gruppierung 7"/>
          <p:cNvGrpSpPr/>
          <p:nvPr/>
        </p:nvGrpSpPr>
        <p:grpSpPr>
          <a:xfrm>
            <a:off x="1872368" y="4060270"/>
            <a:ext cx="3151280" cy="683426"/>
            <a:chOff x="-1036736" y="3821113"/>
            <a:chExt cx="4097438" cy="949325"/>
          </a:xfrm>
        </p:grpSpPr>
        <p:sp>
          <p:nvSpPr>
            <p:cNvPr id="112" name="Line 32"/>
            <p:cNvSpPr>
              <a:spLocks noChangeShapeType="1"/>
            </p:cNvSpPr>
            <p:nvPr/>
          </p:nvSpPr>
          <p:spPr bwMode="auto">
            <a:xfrm rot="454426" flipV="1">
              <a:off x="2395539" y="3916363"/>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13" name="Rectangle 42"/>
            <p:cNvSpPr>
              <a:spLocks noChangeArrowheads="1"/>
            </p:cNvSpPr>
            <p:nvPr/>
          </p:nvSpPr>
          <p:spPr bwMode="auto">
            <a:xfrm>
              <a:off x="-1036736" y="3889627"/>
              <a:ext cx="2290647" cy="880697"/>
            </a:xfrm>
            <a:prstGeom prst="rect">
              <a:avLst/>
            </a:prstGeom>
            <a:noFill/>
            <a:ln w="9525">
              <a:noFill/>
              <a:miter lim="800000"/>
              <a:headEnd/>
              <a:tailEnd/>
            </a:ln>
            <a:effectLst/>
          </p:spPr>
          <p:txBody>
            <a:bodyPr wrap="square">
              <a:spAutoFit/>
            </a:bodyPr>
            <a:lstStyle/>
            <a:p>
              <a:pPr algn="ctr">
                <a:spcBef>
                  <a:spcPct val="20000"/>
                </a:spcBef>
              </a:pPr>
              <a:r>
                <a:rPr lang="en-GB" sz="1600" dirty="0">
                  <a:solidFill>
                    <a:srgbClr val="0061B2"/>
                  </a:solidFill>
                  <a:latin typeface="+mj-lt"/>
                  <a:cs typeface="Calibri" panose="020F0502020204030204" pitchFamily="34" charset="0"/>
                </a:rPr>
                <a:t>Rüstkosten</a:t>
              </a:r>
            </a:p>
            <a:p>
              <a:pPr algn="ctr">
                <a:spcBef>
                  <a:spcPct val="20000"/>
                </a:spcBef>
              </a:pPr>
              <a:r>
                <a:rPr lang="en-GB" sz="1600" dirty="0" err="1">
                  <a:solidFill>
                    <a:srgbClr val="0061B2"/>
                  </a:solidFill>
                  <a:latin typeface="+mj-lt"/>
                  <a:cs typeface="Calibri" panose="020F0502020204030204" pitchFamily="34" charset="0"/>
                </a:rPr>
                <a:t>niedrig</a:t>
              </a:r>
              <a:endParaRPr lang="en-GB" sz="1600" dirty="0">
                <a:solidFill>
                  <a:srgbClr val="0061B2"/>
                </a:solidFill>
                <a:latin typeface="+mj-lt"/>
                <a:cs typeface="Calibri" panose="020F0502020204030204" pitchFamily="34" charset="0"/>
              </a:endParaRPr>
            </a:p>
          </p:txBody>
        </p:sp>
        <p:grpSp>
          <p:nvGrpSpPr>
            <p:cNvPr id="114" name="Group 68"/>
            <p:cNvGrpSpPr>
              <a:grpSpLocks/>
            </p:cNvGrpSpPr>
            <p:nvPr/>
          </p:nvGrpSpPr>
          <p:grpSpPr bwMode="auto">
            <a:xfrm>
              <a:off x="1420814" y="3821113"/>
              <a:ext cx="949325" cy="949325"/>
              <a:chOff x="632" y="2278"/>
              <a:chExt cx="849" cy="862"/>
            </a:xfrm>
          </p:grpSpPr>
          <p:sp>
            <p:nvSpPr>
              <p:cNvPr id="115"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16"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17"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sp>
        <p:nvSpPr>
          <p:cNvPr id="118" name="Rectangle 41"/>
          <p:cNvSpPr>
            <a:spLocks noChangeArrowheads="1"/>
          </p:cNvSpPr>
          <p:nvPr/>
        </p:nvSpPr>
        <p:spPr bwMode="auto">
          <a:xfrm>
            <a:off x="1903511" y="3148146"/>
            <a:ext cx="1799146" cy="584775"/>
          </a:xfrm>
          <a:prstGeom prst="rect">
            <a:avLst/>
          </a:prstGeom>
          <a:noFill/>
          <a:ln w="9525">
            <a:noFill/>
            <a:miter lim="800000"/>
            <a:headEnd/>
            <a:tailEnd/>
          </a:ln>
          <a:effectLst/>
        </p:spPr>
        <p:txBody>
          <a:bodyPr wrap="none">
            <a:spAutoFit/>
          </a:bodyPr>
          <a:lstStyle/>
          <a:p>
            <a:pPr algn="ctr">
              <a:spcBef>
                <a:spcPct val="20000"/>
              </a:spcBef>
            </a:pPr>
            <a:r>
              <a:rPr lang="en-GB" sz="1600" dirty="0">
                <a:solidFill>
                  <a:srgbClr val="0061B2"/>
                </a:solidFill>
                <a:latin typeface="+mj-lt"/>
                <a:cs typeface="Calibri" panose="020F0502020204030204" pitchFamily="34" charset="0"/>
              </a:rPr>
              <a:t>Automations-Fokus</a:t>
            </a:r>
            <a:br>
              <a:rPr lang="en-GB" sz="1600" dirty="0">
                <a:solidFill>
                  <a:srgbClr val="0061B2"/>
                </a:solidFill>
                <a:latin typeface="+mj-lt"/>
                <a:cs typeface="Calibri" panose="020F0502020204030204" pitchFamily="34" charset="0"/>
              </a:rPr>
            </a:br>
            <a:r>
              <a:rPr lang="en-GB" sz="1600" dirty="0">
                <a:solidFill>
                  <a:srgbClr val="0061B2"/>
                </a:solidFill>
                <a:latin typeface="+mj-lt"/>
                <a:cs typeface="Calibri" panose="020F0502020204030204" pitchFamily="34" charset="0"/>
              </a:rPr>
              <a:t>Manual-Tasks</a:t>
            </a:r>
          </a:p>
        </p:txBody>
      </p:sp>
      <p:grpSp>
        <p:nvGrpSpPr>
          <p:cNvPr id="119" name="Gruppierung 5"/>
          <p:cNvGrpSpPr/>
          <p:nvPr/>
        </p:nvGrpSpPr>
        <p:grpSpPr>
          <a:xfrm>
            <a:off x="3764879" y="3165420"/>
            <a:ext cx="1249005" cy="683425"/>
            <a:chOff x="1423989" y="2578101"/>
            <a:chExt cx="1624013" cy="949325"/>
          </a:xfrm>
        </p:grpSpPr>
        <p:sp>
          <p:nvSpPr>
            <p:cNvPr id="120" name="Line 31"/>
            <p:cNvSpPr>
              <a:spLocks noChangeShapeType="1"/>
            </p:cNvSpPr>
            <p:nvPr/>
          </p:nvSpPr>
          <p:spPr bwMode="auto">
            <a:xfrm rot="21410297">
              <a:off x="2382839" y="3163888"/>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grpSp>
          <p:nvGrpSpPr>
            <p:cNvPr id="121" name="Group 72"/>
            <p:cNvGrpSpPr>
              <a:grpSpLocks/>
            </p:cNvGrpSpPr>
            <p:nvPr/>
          </p:nvGrpSpPr>
          <p:grpSpPr bwMode="auto">
            <a:xfrm>
              <a:off x="1423989" y="2578101"/>
              <a:ext cx="949325" cy="949325"/>
              <a:chOff x="632" y="2278"/>
              <a:chExt cx="849" cy="862"/>
            </a:xfrm>
          </p:grpSpPr>
          <p:sp>
            <p:nvSpPr>
              <p:cNvPr id="122"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23"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24"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grpSp>
        <p:nvGrpSpPr>
          <p:cNvPr id="125" name="Gruppierung 4"/>
          <p:cNvGrpSpPr/>
          <p:nvPr/>
        </p:nvGrpSpPr>
        <p:grpSpPr>
          <a:xfrm>
            <a:off x="3091361" y="2496264"/>
            <a:ext cx="2415772" cy="888583"/>
            <a:chOff x="548255" y="1648599"/>
            <a:chExt cx="3141097" cy="1234302"/>
          </a:xfrm>
        </p:grpSpPr>
        <p:sp>
          <p:nvSpPr>
            <p:cNvPr id="126" name="Line 30"/>
            <p:cNvSpPr>
              <a:spLocks noChangeShapeType="1"/>
            </p:cNvSpPr>
            <p:nvPr/>
          </p:nvSpPr>
          <p:spPr bwMode="auto">
            <a:xfrm rot="1206096">
              <a:off x="3024189" y="2627313"/>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27" name="Rectangle 38"/>
            <p:cNvSpPr>
              <a:spLocks noChangeArrowheads="1"/>
            </p:cNvSpPr>
            <p:nvPr/>
          </p:nvSpPr>
          <p:spPr bwMode="auto">
            <a:xfrm>
              <a:off x="548255" y="1829551"/>
              <a:ext cx="1215311" cy="470274"/>
            </a:xfrm>
            <a:prstGeom prst="rect">
              <a:avLst/>
            </a:prstGeom>
            <a:noFill/>
            <a:ln w="9525">
              <a:noFill/>
              <a:miter lim="800000"/>
              <a:headEnd/>
              <a:tailEnd/>
            </a:ln>
            <a:effectLst/>
          </p:spPr>
          <p:txBody>
            <a:bodyPr wrap="none">
              <a:spAutoFit/>
            </a:bodyPr>
            <a:lstStyle/>
            <a:p>
              <a:pPr algn="ctr">
                <a:spcBef>
                  <a:spcPct val="20000"/>
                </a:spcBef>
              </a:pPr>
              <a:r>
                <a:rPr lang="en-GB" sz="1600" dirty="0">
                  <a:solidFill>
                    <a:srgbClr val="0061B2"/>
                  </a:solidFill>
                  <a:latin typeface="+mj-lt"/>
                  <a:cs typeface="Calibri" panose="020F0502020204030204" pitchFamily="34" charset="0"/>
                </a:rPr>
                <a:t>Software</a:t>
              </a:r>
            </a:p>
          </p:txBody>
        </p:sp>
        <p:grpSp>
          <p:nvGrpSpPr>
            <p:cNvPr id="128" name="Group 72"/>
            <p:cNvGrpSpPr>
              <a:grpSpLocks/>
            </p:cNvGrpSpPr>
            <p:nvPr/>
          </p:nvGrpSpPr>
          <p:grpSpPr bwMode="auto">
            <a:xfrm>
              <a:off x="2293539" y="1648599"/>
              <a:ext cx="949325" cy="949325"/>
              <a:chOff x="632" y="2278"/>
              <a:chExt cx="849" cy="862"/>
            </a:xfrm>
          </p:grpSpPr>
          <p:sp>
            <p:nvSpPr>
              <p:cNvPr id="129"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30"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31"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grpSp>
        <p:nvGrpSpPr>
          <p:cNvPr id="132" name="Gruppierung 8"/>
          <p:cNvGrpSpPr/>
          <p:nvPr/>
        </p:nvGrpSpPr>
        <p:grpSpPr>
          <a:xfrm>
            <a:off x="2633279" y="4525413"/>
            <a:ext cx="2873855" cy="970897"/>
            <a:chOff x="-47365" y="4467226"/>
            <a:chExt cx="3736717" cy="1348642"/>
          </a:xfrm>
        </p:grpSpPr>
        <p:sp>
          <p:nvSpPr>
            <p:cNvPr id="133" name="Line 33"/>
            <p:cNvSpPr>
              <a:spLocks noChangeShapeType="1"/>
            </p:cNvSpPr>
            <p:nvPr/>
          </p:nvSpPr>
          <p:spPr bwMode="auto">
            <a:xfrm rot="20393904" flipV="1">
              <a:off x="3024189" y="4467226"/>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34" name="Rectangle 44"/>
            <p:cNvSpPr>
              <a:spLocks noChangeArrowheads="1"/>
            </p:cNvSpPr>
            <p:nvPr/>
          </p:nvSpPr>
          <p:spPr bwMode="auto">
            <a:xfrm>
              <a:off x="-47365" y="5003576"/>
              <a:ext cx="2177091" cy="812292"/>
            </a:xfrm>
            <a:prstGeom prst="rect">
              <a:avLst/>
            </a:prstGeom>
            <a:noFill/>
            <a:ln w="9525">
              <a:noFill/>
              <a:miter lim="800000"/>
              <a:headEnd/>
              <a:tailEnd/>
            </a:ln>
            <a:effectLst/>
          </p:spPr>
          <p:txBody>
            <a:bodyPr wrap="none">
              <a:spAutoFit/>
            </a:bodyPr>
            <a:lstStyle/>
            <a:p>
              <a:pPr algn="ctr">
                <a:spcBef>
                  <a:spcPct val="20000"/>
                </a:spcBef>
              </a:pPr>
              <a:r>
                <a:rPr lang="en-GB" sz="1600" dirty="0">
                  <a:solidFill>
                    <a:srgbClr val="0061B2"/>
                  </a:solidFill>
                  <a:latin typeface="+mj-lt"/>
                  <a:cs typeface="Calibri" panose="020F0502020204030204" pitchFamily="34" charset="0"/>
                </a:rPr>
                <a:t>Business Impact</a:t>
              </a:r>
              <a:br>
                <a:rPr lang="en-GB" sz="1600" dirty="0">
                  <a:solidFill>
                    <a:srgbClr val="0061B2"/>
                  </a:solidFill>
                  <a:latin typeface="+mj-lt"/>
                  <a:cs typeface="Calibri" panose="020F0502020204030204" pitchFamily="34" charset="0"/>
                </a:rPr>
              </a:br>
              <a:r>
                <a:rPr lang="en-GB" sz="1600" dirty="0">
                  <a:solidFill>
                    <a:srgbClr val="0061B2"/>
                  </a:solidFill>
                  <a:latin typeface="+mj-lt"/>
                  <a:cs typeface="Calibri" panose="020F0502020204030204" pitchFamily="34" charset="0"/>
                </a:rPr>
                <a:t>schnell und </a:t>
              </a:r>
              <a:r>
                <a:rPr lang="en-GB" sz="1600" dirty="0" err="1">
                  <a:solidFill>
                    <a:srgbClr val="0061B2"/>
                  </a:solidFill>
                  <a:latin typeface="+mj-lt"/>
                  <a:cs typeface="Calibri" panose="020F0502020204030204" pitchFamily="34" charset="0"/>
                </a:rPr>
                <a:t>sofort</a:t>
              </a:r>
              <a:endParaRPr lang="en-GB" sz="1600" dirty="0">
                <a:solidFill>
                  <a:srgbClr val="0061B2"/>
                </a:solidFill>
                <a:latin typeface="+mj-lt"/>
                <a:cs typeface="Calibri" panose="020F0502020204030204" pitchFamily="34" charset="0"/>
              </a:endParaRPr>
            </a:p>
          </p:txBody>
        </p:sp>
        <p:grpSp>
          <p:nvGrpSpPr>
            <p:cNvPr id="135" name="Group 72"/>
            <p:cNvGrpSpPr>
              <a:grpSpLocks/>
            </p:cNvGrpSpPr>
            <p:nvPr/>
          </p:nvGrpSpPr>
          <p:grpSpPr bwMode="auto">
            <a:xfrm>
              <a:off x="2293539" y="4764088"/>
              <a:ext cx="949325" cy="949325"/>
              <a:chOff x="632" y="2278"/>
              <a:chExt cx="849" cy="862"/>
            </a:xfrm>
          </p:grpSpPr>
          <p:sp>
            <p:nvSpPr>
              <p:cNvPr id="136"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37"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38"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grpSp>
        <p:nvGrpSpPr>
          <p:cNvPr id="139" name="Gruppierung 9"/>
          <p:cNvGrpSpPr/>
          <p:nvPr/>
        </p:nvGrpSpPr>
        <p:grpSpPr>
          <a:xfrm>
            <a:off x="6870907" y="2496264"/>
            <a:ext cx="2496962" cy="888583"/>
            <a:chOff x="5462589" y="1648599"/>
            <a:chExt cx="3246664" cy="1234302"/>
          </a:xfrm>
        </p:grpSpPr>
        <p:sp>
          <p:nvSpPr>
            <p:cNvPr id="140" name="Line 34"/>
            <p:cNvSpPr>
              <a:spLocks noChangeShapeType="1"/>
            </p:cNvSpPr>
            <p:nvPr/>
          </p:nvSpPr>
          <p:spPr bwMode="auto">
            <a:xfrm rot="20393904" flipH="1">
              <a:off x="5462589" y="2627313"/>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41" name="Rectangle 39"/>
            <p:cNvSpPr>
              <a:spLocks noChangeArrowheads="1"/>
            </p:cNvSpPr>
            <p:nvPr/>
          </p:nvSpPr>
          <p:spPr bwMode="auto">
            <a:xfrm>
              <a:off x="7207641" y="1655143"/>
              <a:ext cx="1501612" cy="812292"/>
            </a:xfrm>
            <a:prstGeom prst="rect">
              <a:avLst/>
            </a:prstGeom>
            <a:noFill/>
            <a:ln w="9525">
              <a:noFill/>
              <a:miter lim="800000"/>
              <a:headEnd/>
              <a:tailEnd/>
            </a:ln>
            <a:effectLst/>
          </p:spPr>
          <p:txBody>
            <a:bodyPr wrap="none">
              <a:spAutoFit/>
            </a:bodyPr>
            <a:lstStyle/>
            <a:p>
              <a:pPr algn="ctr">
                <a:spcBef>
                  <a:spcPct val="20000"/>
                </a:spcBef>
              </a:pPr>
              <a:r>
                <a:rPr lang="en-GB" sz="1600" dirty="0">
                  <a:solidFill>
                    <a:srgbClr val="0061B2"/>
                  </a:solidFill>
                  <a:latin typeface="+mj-lt"/>
                  <a:cs typeface="Calibri" panose="020F0502020204030204" pitchFamily="34" charset="0"/>
                </a:rPr>
                <a:t>Approach, </a:t>
              </a:r>
              <a:br>
                <a:rPr lang="en-GB" sz="1600" dirty="0">
                  <a:solidFill>
                    <a:srgbClr val="0061B2"/>
                  </a:solidFill>
                  <a:latin typeface="+mj-lt"/>
                  <a:cs typeface="Calibri" panose="020F0502020204030204" pitchFamily="34" charset="0"/>
                </a:rPr>
              </a:br>
              <a:r>
                <a:rPr lang="en-GB" sz="1600" dirty="0">
                  <a:solidFill>
                    <a:srgbClr val="0061B2"/>
                  </a:solidFill>
                  <a:latin typeface="+mj-lt"/>
                  <a:cs typeface="Calibri" panose="020F0502020204030204" pitchFamily="34" charset="0"/>
                </a:rPr>
                <a:t>Hard &amp; Soft</a:t>
              </a:r>
            </a:p>
          </p:txBody>
        </p:sp>
        <p:grpSp>
          <p:nvGrpSpPr>
            <p:cNvPr id="142" name="Group 72"/>
            <p:cNvGrpSpPr>
              <a:grpSpLocks/>
            </p:cNvGrpSpPr>
            <p:nvPr/>
          </p:nvGrpSpPr>
          <p:grpSpPr bwMode="auto">
            <a:xfrm>
              <a:off x="5930902" y="1648599"/>
              <a:ext cx="949325" cy="949325"/>
              <a:chOff x="632" y="2278"/>
              <a:chExt cx="849" cy="862"/>
            </a:xfrm>
          </p:grpSpPr>
          <p:sp>
            <p:nvSpPr>
              <p:cNvPr id="143"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44"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45"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grpSp>
        <p:nvGrpSpPr>
          <p:cNvPr id="146" name="Gruppierung 12"/>
          <p:cNvGrpSpPr/>
          <p:nvPr/>
        </p:nvGrpSpPr>
        <p:grpSpPr>
          <a:xfrm>
            <a:off x="6870905" y="4525410"/>
            <a:ext cx="3387999" cy="1279854"/>
            <a:chOff x="5462589" y="4467226"/>
            <a:chExt cx="4405231" cy="1777805"/>
          </a:xfrm>
        </p:grpSpPr>
        <p:sp>
          <p:nvSpPr>
            <p:cNvPr id="147" name="Line 35"/>
            <p:cNvSpPr>
              <a:spLocks noChangeShapeType="1"/>
            </p:cNvSpPr>
            <p:nvPr/>
          </p:nvSpPr>
          <p:spPr bwMode="auto">
            <a:xfrm rot="1206096" flipH="1" flipV="1">
              <a:off x="5462589" y="4467226"/>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48" name="Rectangle 45"/>
            <p:cNvSpPr>
              <a:spLocks noChangeArrowheads="1"/>
            </p:cNvSpPr>
            <p:nvPr/>
          </p:nvSpPr>
          <p:spPr bwMode="auto">
            <a:xfrm>
              <a:off x="6531836" y="5022316"/>
              <a:ext cx="3335984" cy="1222715"/>
            </a:xfrm>
            <a:prstGeom prst="rect">
              <a:avLst/>
            </a:prstGeom>
            <a:noFill/>
            <a:ln w="9525">
              <a:noFill/>
              <a:miter lim="800000"/>
              <a:headEnd/>
              <a:tailEnd/>
            </a:ln>
            <a:effectLst/>
          </p:spPr>
          <p:txBody>
            <a:bodyPr wrap="square">
              <a:spAutoFit/>
            </a:bodyPr>
            <a:lstStyle/>
            <a:p>
              <a:pPr algn="ctr">
                <a:spcBef>
                  <a:spcPct val="20000"/>
                </a:spcBef>
              </a:pPr>
              <a:r>
                <a:rPr lang="en-GB" sz="1600" dirty="0">
                  <a:solidFill>
                    <a:srgbClr val="0061B2"/>
                  </a:solidFill>
                  <a:latin typeface="+mj-lt"/>
                  <a:cs typeface="Calibri" panose="020F0502020204030204" pitchFamily="34" charset="0"/>
                </a:rPr>
                <a:t>Business Impact </a:t>
              </a:r>
            </a:p>
            <a:p>
              <a:pPr algn="ctr">
                <a:spcBef>
                  <a:spcPct val="20000"/>
                </a:spcBef>
              </a:pPr>
              <a:r>
                <a:rPr lang="en-GB" sz="1600" dirty="0">
                  <a:solidFill>
                    <a:srgbClr val="0061B2"/>
                  </a:solidFill>
                  <a:latin typeface="+mj-lt"/>
                  <a:cs typeface="Calibri" panose="020F0502020204030204" pitchFamily="34" charset="0"/>
                </a:rPr>
                <a:t>Längerfristig, aber signifikant</a:t>
              </a:r>
            </a:p>
          </p:txBody>
        </p:sp>
        <p:grpSp>
          <p:nvGrpSpPr>
            <p:cNvPr id="149" name="Group 72"/>
            <p:cNvGrpSpPr>
              <a:grpSpLocks/>
            </p:cNvGrpSpPr>
            <p:nvPr/>
          </p:nvGrpSpPr>
          <p:grpSpPr bwMode="auto">
            <a:xfrm>
              <a:off x="5930902" y="4764088"/>
              <a:ext cx="949325" cy="949325"/>
              <a:chOff x="632" y="2278"/>
              <a:chExt cx="849" cy="862"/>
            </a:xfrm>
          </p:grpSpPr>
          <p:sp>
            <p:nvSpPr>
              <p:cNvPr id="150"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51"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52"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sp>
        <p:nvSpPr>
          <p:cNvPr id="153" name="Line 36"/>
          <p:cNvSpPr>
            <a:spLocks noChangeShapeType="1"/>
          </p:cNvSpPr>
          <p:nvPr/>
        </p:nvSpPr>
        <p:spPr bwMode="auto">
          <a:xfrm rot="189703" flipH="1">
            <a:off x="7350731" y="3587128"/>
            <a:ext cx="511567" cy="184000"/>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54" name="Rectangle 40"/>
          <p:cNvSpPr>
            <a:spLocks noChangeArrowheads="1"/>
          </p:cNvSpPr>
          <p:nvPr/>
        </p:nvSpPr>
        <p:spPr bwMode="auto">
          <a:xfrm>
            <a:off x="8706407" y="3159677"/>
            <a:ext cx="1799146" cy="584775"/>
          </a:xfrm>
          <a:prstGeom prst="rect">
            <a:avLst/>
          </a:prstGeom>
          <a:noFill/>
          <a:ln w="9525">
            <a:noFill/>
            <a:miter lim="800000"/>
            <a:headEnd/>
            <a:tailEnd/>
          </a:ln>
          <a:effectLst/>
        </p:spPr>
        <p:txBody>
          <a:bodyPr wrap="none">
            <a:spAutoFit/>
          </a:bodyPr>
          <a:lstStyle/>
          <a:p>
            <a:pPr algn="ctr">
              <a:spcBef>
                <a:spcPct val="20000"/>
              </a:spcBef>
            </a:pPr>
            <a:r>
              <a:rPr lang="en-GB" sz="1600" dirty="0">
                <a:solidFill>
                  <a:srgbClr val="0061B2"/>
                </a:solidFill>
                <a:latin typeface="+mj-lt"/>
                <a:cs typeface="Calibri" panose="020F0502020204030204" pitchFamily="34" charset="0"/>
              </a:rPr>
              <a:t>Automations-Fokus</a:t>
            </a:r>
            <a:br>
              <a:rPr lang="en-GB" sz="1600" dirty="0">
                <a:solidFill>
                  <a:srgbClr val="0061B2"/>
                </a:solidFill>
                <a:latin typeface="+mj-lt"/>
                <a:cs typeface="Calibri" panose="020F0502020204030204" pitchFamily="34" charset="0"/>
              </a:rPr>
            </a:br>
            <a:r>
              <a:rPr lang="en-GB" sz="1600" dirty="0">
                <a:solidFill>
                  <a:srgbClr val="0061B2"/>
                </a:solidFill>
                <a:latin typeface="+mj-lt"/>
                <a:cs typeface="Calibri" panose="020F0502020204030204" pitchFamily="34" charset="0"/>
              </a:rPr>
              <a:t>End-to-End</a:t>
            </a:r>
          </a:p>
        </p:txBody>
      </p:sp>
      <p:grpSp>
        <p:nvGrpSpPr>
          <p:cNvPr id="155" name="Group 56"/>
          <p:cNvGrpSpPr>
            <a:grpSpLocks/>
          </p:cNvGrpSpPr>
          <p:nvPr/>
        </p:nvGrpSpPr>
        <p:grpSpPr bwMode="auto">
          <a:xfrm>
            <a:off x="7903806" y="3165416"/>
            <a:ext cx="730112" cy="683426"/>
            <a:chOff x="632" y="2278"/>
            <a:chExt cx="849" cy="862"/>
          </a:xfrm>
        </p:grpSpPr>
        <p:sp>
          <p:nvSpPr>
            <p:cNvPr id="156"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57"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58"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sp>
        <p:nvSpPr>
          <p:cNvPr id="3" name="Foliennummernplatzhalter 2">
            <a:extLst>
              <a:ext uri="{FF2B5EF4-FFF2-40B4-BE49-F238E27FC236}">
                <a16:creationId xmlns:a16="http://schemas.microsoft.com/office/drawing/2014/main" id="{D080B247-A18A-4E67-B82B-187D20128F00}"/>
              </a:ext>
            </a:extLst>
          </p:cNvPr>
          <p:cNvSpPr>
            <a:spLocks noGrp="1"/>
          </p:cNvSpPr>
          <p:nvPr>
            <p:ph type="sldNum" sz="quarter" idx="11"/>
          </p:nvPr>
        </p:nvSpPr>
        <p:spPr/>
        <p:txBody>
          <a:bodyPr/>
          <a:lstStyle/>
          <a:p>
            <a:fld id="{FFC269A0-BD27-4577-9DED-0AAE60100C51}" type="slidenum">
              <a:rPr lang="de-DE" smtClean="0"/>
              <a:pPr/>
              <a:t>41</a:t>
            </a:fld>
            <a:r>
              <a:rPr lang="de-DE"/>
              <a:t> | ©</a:t>
            </a:r>
            <a:endParaRPr lang="de-DE" dirty="0"/>
          </a:p>
        </p:txBody>
      </p:sp>
      <p:sp>
        <p:nvSpPr>
          <p:cNvPr id="4" name="Fußzeilenplatzhalter 3">
            <a:extLst>
              <a:ext uri="{FF2B5EF4-FFF2-40B4-BE49-F238E27FC236}">
                <a16:creationId xmlns:a16="http://schemas.microsoft.com/office/drawing/2014/main" id="{006D0DEC-A22F-41AC-9FE9-0604B7F422D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628243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Automatisierung in der Realität</a:t>
            </a:r>
          </a:p>
        </p:txBody>
      </p:sp>
      <p:pic>
        <p:nvPicPr>
          <p:cNvPr id="9" name="Inhaltsplatzhalter 6"/>
          <p:cNvPicPr>
            <a:picLocks noGrp="1" noChangeAspect="1"/>
          </p:cNvPicPr>
          <p:nvPr>
            <p:ph idx="1"/>
          </p:nvPr>
        </p:nvPicPr>
        <p:blipFill>
          <a:blip r:embed="rId3"/>
          <a:stretch>
            <a:fillRect/>
          </a:stretch>
        </p:blipFill>
        <p:spPr>
          <a:xfrm>
            <a:off x="2853143" y="1484784"/>
            <a:ext cx="6485714" cy="4380952"/>
          </a:xfrm>
        </p:spPr>
      </p:pic>
      <p:sp>
        <p:nvSpPr>
          <p:cNvPr id="14" name="Textplatzhalter 13"/>
          <p:cNvSpPr>
            <a:spLocks noGrp="1"/>
          </p:cNvSpPr>
          <p:nvPr>
            <p:ph type="body" sz="quarter" idx="13"/>
          </p:nvPr>
        </p:nvSpPr>
        <p:spPr/>
        <p:txBody>
          <a:bodyPr/>
          <a:lstStyle/>
          <a:p>
            <a:endParaRPr lang="de-DE" dirty="0"/>
          </a:p>
        </p:txBody>
      </p:sp>
      <p:sp>
        <p:nvSpPr>
          <p:cNvPr id="2" name="Foliennummernplatzhalter 1">
            <a:extLst>
              <a:ext uri="{FF2B5EF4-FFF2-40B4-BE49-F238E27FC236}">
                <a16:creationId xmlns:a16="http://schemas.microsoft.com/office/drawing/2014/main" id="{E580405E-07E3-42AC-B41F-465E6BA83F39}"/>
              </a:ext>
            </a:extLst>
          </p:cNvPr>
          <p:cNvSpPr>
            <a:spLocks noGrp="1"/>
          </p:cNvSpPr>
          <p:nvPr>
            <p:ph type="sldNum" sz="quarter" idx="11"/>
          </p:nvPr>
        </p:nvSpPr>
        <p:spPr/>
        <p:txBody>
          <a:bodyPr/>
          <a:lstStyle/>
          <a:p>
            <a:fld id="{FFC269A0-BD27-4577-9DED-0AAE60100C51}" type="slidenum">
              <a:rPr lang="de-DE" smtClean="0"/>
              <a:pPr/>
              <a:t>42</a:t>
            </a:fld>
            <a:r>
              <a:rPr lang="de-DE"/>
              <a:t> | ©</a:t>
            </a:r>
            <a:endParaRPr lang="de-DE" dirty="0"/>
          </a:p>
        </p:txBody>
      </p:sp>
      <p:sp>
        <p:nvSpPr>
          <p:cNvPr id="6" name="Fußzeilenplatzhalter 5">
            <a:extLst>
              <a:ext uri="{FF2B5EF4-FFF2-40B4-BE49-F238E27FC236}">
                <a16:creationId xmlns:a16="http://schemas.microsoft.com/office/drawing/2014/main" id="{8FD3BB11-CFBE-4C9A-AD4B-3E5888115EA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52091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19" name="Textplatzhalter 18"/>
          <p:cNvSpPr>
            <a:spLocks noGrp="1"/>
          </p:cNvSpPr>
          <p:nvPr>
            <p:ph type="body" sz="quarter" idx="13"/>
          </p:nvPr>
        </p:nvSpPr>
        <p:spPr/>
        <p:txBody>
          <a:bodyPr/>
          <a:lstStyle/>
          <a:p>
            <a:endParaRPr lang="de-DE" dirty="0"/>
          </a:p>
        </p:txBody>
      </p:sp>
      <p:sp>
        <p:nvSpPr>
          <p:cNvPr id="6" name="Trapezoid 5"/>
          <p:cNvSpPr/>
          <p:nvPr/>
        </p:nvSpPr>
        <p:spPr>
          <a:xfrm>
            <a:off x="2362630" y="5365367"/>
            <a:ext cx="6227064" cy="808400"/>
          </a:xfrm>
          <a:prstGeom prst="trapezoid">
            <a:avLst>
              <a:gd name="adj" fmla="val 645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461106" y="3988064"/>
            <a:ext cx="4178807" cy="307777"/>
          </a:xfrm>
          <a:prstGeom prst="rect">
            <a:avLst/>
          </a:prstGeom>
          <a:noFill/>
        </p:spPr>
        <p:txBody>
          <a:bodyPr wrap="square" rtlCol="0">
            <a:spAutoFit/>
          </a:bodyPr>
          <a:lstStyle/>
          <a:p>
            <a:pPr algn="ctr"/>
            <a:r>
              <a:rPr lang="de-DE" sz="1400" b="1" dirty="0">
                <a:solidFill>
                  <a:schemeClr val="bg1"/>
                </a:solidFill>
              </a:rPr>
              <a:t>4. Digitalisierung Wertschöpfungskette/Prozesse </a:t>
            </a:r>
          </a:p>
        </p:txBody>
      </p:sp>
      <p:sp>
        <p:nvSpPr>
          <p:cNvPr id="17" name="Textfeld 16"/>
          <p:cNvSpPr txBox="1"/>
          <p:nvPr/>
        </p:nvSpPr>
        <p:spPr>
          <a:xfrm>
            <a:off x="3769163" y="4720398"/>
            <a:ext cx="3562693" cy="307777"/>
          </a:xfrm>
          <a:prstGeom prst="rect">
            <a:avLst/>
          </a:prstGeom>
          <a:noFill/>
        </p:spPr>
        <p:txBody>
          <a:bodyPr wrap="square" rtlCol="0">
            <a:spAutoFit/>
          </a:bodyPr>
          <a:lstStyle/>
          <a:p>
            <a:pPr algn="ctr"/>
            <a:r>
              <a:rPr lang="de-DE" sz="1400" b="1" dirty="0">
                <a:solidFill>
                  <a:schemeClr val="bg1"/>
                </a:solidFill>
              </a:rPr>
              <a:t>5. Daten: Integration &amp; Analytics</a:t>
            </a:r>
          </a:p>
        </p:txBody>
      </p:sp>
      <p:sp>
        <p:nvSpPr>
          <p:cNvPr id="18" name="Textfeld 17"/>
          <p:cNvSpPr txBox="1"/>
          <p:nvPr/>
        </p:nvSpPr>
        <p:spPr>
          <a:xfrm>
            <a:off x="3769163" y="5536444"/>
            <a:ext cx="3562693" cy="307777"/>
          </a:xfrm>
          <a:prstGeom prst="rect">
            <a:avLst/>
          </a:prstGeom>
          <a:noFill/>
        </p:spPr>
        <p:txBody>
          <a:bodyPr wrap="square" rtlCol="0">
            <a:spAutoFit/>
          </a:bodyPr>
          <a:lstStyle/>
          <a:p>
            <a:pPr algn="ctr"/>
            <a:r>
              <a:rPr lang="de-DE" sz="1400" b="1" dirty="0">
                <a:solidFill>
                  <a:schemeClr val="bg1"/>
                </a:solidFill>
              </a:rPr>
              <a:t>6. Leadership &amp; Management-Fähigkeiten</a:t>
            </a:r>
          </a:p>
        </p:txBody>
      </p:sp>
      <p:sp>
        <p:nvSpPr>
          <p:cNvPr id="20" name="Textfeld 19"/>
          <p:cNvSpPr txBox="1"/>
          <p:nvPr/>
        </p:nvSpPr>
        <p:spPr>
          <a:xfrm>
            <a:off x="4786983" y="1531256"/>
            <a:ext cx="1664208" cy="307777"/>
          </a:xfrm>
          <a:prstGeom prst="rect">
            <a:avLst/>
          </a:prstGeom>
          <a:noFill/>
        </p:spPr>
        <p:txBody>
          <a:bodyPr wrap="square" rtlCol="0">
            <a:spAutoFit/>
          </a:bodyPr>
          <a:lstStyle/>
          <a:p>
            <a:r>
              <a:rPr lang="de-DE" sz="14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6"/>
            <a:ext cx="1312609" cy="523220"/>
          </a:xfrm>
          <a:prstGeom prst="rect">
            <a:avLst/>
          </a:prstGeom>
          <a:noFill/>
        </p:spPr>
        <p:txBody>
          <a:bodyPr wrap="square" rtlCol="0">
            <a:spAutoFit/>
          </a:bodyPr>
          <a:lstStyle/>
          <a:p>
            <a:pPr algn="ctr"/>
            <a:r>
              <a:rPr lang="de-DE" sz="1400" b="1" dirty="0">
                <a:solidFill>
                  <a:schemeClr val="bg1"/>
                </a:solidFill>
              </a:rPr>
              <a:t>2. Produkte/</a:t>
            </a:r>
            <a:br>
              <a:rPr lang="de-DE" sz="1400" b="1" dirty="0">
                <a:solidFill>
                  <a:schemeClr val="bg1"/>
                </a:solidFill>
              </a:rPr>
            </a:br>
            <a:r>
              <a:rPr lang="de-DE" sz="1400" b="1" dirty="0">
                <a:solidFill>
                  <a:schemeClr val="bg1"/>
                </a:solidFill>
              </a:rPr>
              <a:t>Services</a:t>
            </a:r>
          </a:p>
        </p:txBody>
      </p:sp>
      <p:sp>
        <p:nvSpPr>
          <p:cNvPr id="24" name="Textfeld 23"/>
          <p:cNvSpPr txBox="1"/>
          <p:nvPr/>
        </p:nvSpPr>
        <p:spPr>
          <a:xfrm flipH="1">
            <a:off x="4893665" y="2612136"/>
            <a:ext cx="1312609" cy="523220"/>
          </a:xfrm>
          <a:prstGeom prst="rect">
            <a:avLst/>
          </a:prstGeom>
          <a:noFill/>
        </p:spPr>
        <p:txBody>
          <a:bodyPr wrap="square" rtlCol="0">
            <a:spAutoFit/>
          </a:bodyPr>
          <a:lstStyle/>
          <a:p>
            <a:pPr algn="ctr"/>
            <a:r>
              <a:rPr lang="de-DE" sz="1400" b="1" dirty="0">
                <a:solidFill>
                  <a:schemeClr val="bg1"/>
                </a:solidFill>
              </a:rPr>
              <a:t>3. Kunden-erfahrung</a:t>
            </a:r>
          </a:p>
        </p:txBody>
      </p:sp>
      <p:sp>
        <p:nvSpPr>
          <p:cNvPr id="25" name="Textfeld 24"/>
          <p:cNvSpPr txBox="1"/>
          <p:nvPr/>
        </p:nvSpPr>
        <p:spPr>
          <a:xfrm flipH="1">
            <a:off x="8856029" y="2309866"/>
            <a:ext cx="1649916" cy="523220"/>
          </a:xfrm>
          <a:prstGeom prst="rect">
            <a:avLst/>
          </a:prstGeom>
          <a:noFill/>
        </p:spPr>
        <p:txBody>
          <a:bodyPr wrap="square" rtlCol="0">
            <a:spAutoFit/>
          </a:bodyPr>
          <a:lstStyle/>
          <a:p>
            <a:r>
              <a:rPr lang="de-DE" sz="1400" b="1" dirty="0"/>
              <a:t>Neue Geschäftsmodelle</a:t>
            </a:r>
          </a:p>
        </p:txBody>
      </p:sp>
      <p:sp>
        <p:nvSpPr>
          <p:cNvPr id="26" name="Textfeld 25"/>
          <p:cNvSpPr txBox="1"/>
          <p:nvPr/>
        </p:nvSpPr>
        <p:spPr>
          <a:xfrm flipH="1">
            <a:off x="8856029" y="3988061"/>
            <a:ext cx="1649916" cy="523220"/>
          </a:xfrm>
          <a:prstGeom prst="rect">
            <a:avLst/>
          </a:prstGeom>
          <a:noFill/>
        </p:spPr>
        <p:txBody>
          <a:bodyPr wrap="square" rtlCol="0">
            <a:spAutoFit/>
          </a:bodyPr>
          <a:lstStyle/>
          <a:p>
            <a:r>
              <a:rPr lang="de-DE" sz="1400" b="1" dirty="0"/>
              <a:t>Effizient und Effektivität</a:t>
            </a:r>
          </a:p>
        </p:txBody>
      </p:sp>
      <p:sp>
        <p:nvSpPr>
          <p:cNvPr id="27" name="Textfeld 26"/>
          <p:cNvSpPr txBox="1"/>
          <p:nvPr/>
        </p:nvSpPr>
        <p:spPr>
          <a:xfrm flipH="1">
            <a:off x="8856029" y="5428719"/>
            <a:ext cx="1649916" cy="738664"/>
          </a:xfrm>
          <a:prstGeom prst="rect">
            <a:avLst/>
          </a:prstGeom>
          <a:noFill/>
        </p:spPr>
        <p:txBody>
          <a:bodyPr wrap="square" rtlCol="0">
            <a:spAutoFit/>
          </a:bodyPr>
          <a:lstStyle/>
          <a:p>
            <a:r>
              <a:rPr lang="de-DE" sz="1400" b="1" dirty="0"/>
              <a:t>Integration in die Organisation &amp; Führung</a:t>
            </a:r>
          </a:p>
        </p:txBody>
      </p:sp>
      <p:sp>
        <p:nvSpPr>
          <p:cNvPr id="5" name="Foliennummernplatzhalter 4">
            <a:extLst>
              <a:ext uri="{FF2B5EF4-FFF2-40B4-BE49-F238E27FC236}">
                <a16:creationId xmlns:a16="http://schemas.microsoft.com/office/drawing/2014/main" id="{0CBB1171-3676-40FD-A0D1-2CBB8598CFAE}"/>
              </a:ext>
            </a:extLst>
          </p:cNvPr>
          <p:cNvSpPr>
            <a:spLocks noGrp="1"/>
          </p:cNvSpPr>
          <p:nvPr>
            <p:ph type="sldNum" sz="quarter" idx="11"/>
          </p:nvPr>
        </p:nvSpPr>
        <p:spPr/>
        <p:txBody>
          <a:bodyPr/>
          <a:lstStyle/>
          <a:p>
            <a:fld id="{FFC269A0-BD27-4577-9DED-0AAE60100C51}" type="slidenum">
              <a:rPr lang="de-DE" smtClean="0"/>
              <a:pPr/>
              <a:t>43</a:t>
            </a:fld>
            <a:r>
              <a:rPr lang="de-DE"/>
              <a:t> | ©</a:t>
            </a:r>
            <a:endParaRPr lang="de-DE" dirty="0"/>
          </a:p>
        </p:txBody>
      </p:sp>
      <p:sp>
        <p:nvSpPr>
          <p:cNvPr id="9" name="Fußzeilenplatzhalter 8">
            <a:extLst>
              <a:ext uri="{FF2B5EF4-FFF2-40B4-BE49-F238E27FC236}">
                <a16:creationId xmlns:a16="http://schemas.microsoft.com/office/drawing/2014/main" id="{DFDF4AA7-8678-4A8F-B612-ACF90B4C7C1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36696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A291B8-35D7-4724-B41E-38606A881557}"/>
              </a:ext>
            </a:extLst>
          </p:cNvPr>
          <p:cNvSpPr>
            <a:spLocks noGrp="1"/>
          </p:cNvSpPr>
          <p:nvPr>
            <p:ph type="title"/>
          </p:nvPr>
        </p:nvSpPr>
        <p:spPr/>
        <p:txBody>
          <a:bodyPr/>
          <a:lstStyle/>
          <a:p>
            <a:r>
              <a:rPr lang="de-DE" dirty="0"/>
              <a:t>Beispiel: Mit Analytics die Lieferkette optimieren</a:t>
            </a:r>
            <a:br>
              <a:rPr lang="de-DE" dirty="0"/>
            </a:br>
            <a:endParaRPr lang="de-DE" dirty="0"/>
          </a:p>
        </p:txBody>
      </p:sp>
      <p:sp>
        <p:nvSpPr>
          <p:cNvPr id="4" name="Fußzeilenplatzhalter 3">
            <a:extLst>
              <a:ext uri="{FF2B5EF4-FFF2-40B4-BE49-F238E27FC236}">
                <a16:creationId xmlns:a16="http://schemas.microsoft.com/office/drawing/2014/main" id="{63BBA075-B9D5-4A59-ABEE-362D2AB24685}"/>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8C64919-B24A-49C4-B8ED-0EAB21E7123A}"/>
              </a:ext>
            </a:extLst>
          </p:cNvPr>
          <p:cNvSpPr>
            <a:spLocks noGrp="1"/>
          </p:cNvSpPr>
          <p:nvPr>
            <p:ph type="sldNum" sz="quarter" idx="11"/>
          </p:nvPr>
        </p:nvSpPr>
        <p:spPr/>
        <p:txBody>
          <a:bodyPr/>
          <a:lstStyle/>
          <a:p>
            <a:fld id="{FFC269A0-BD27-4577-9DED-0AAE60100C51}" type="slidenum">
              <a:rPr lang="de-DE" smtClean="0"/>
              <a:pPr/>
              <a:t>44</a:t>
            </a:fld>
            <a:r>
              <a:rPr lang="de-DE"/>
              <a:t> | ©</a:t>
            </a:r>
            <a:endParaRPr lang="de-DE" dirty="0"/>
          </a:p>
        </p:txBody>
      </p:sp>
      <p:sp>
        <p:nvSpPr>
          <p:cNvPr id="6" name="Textplatzhalter 5">
            <a:extLst>
              <a:ext uri="{FF2B5EF4-FFF2-40B4-BE49-F238E27FC236}">
                <a16:creationId xmlns:a16="http://schemas.microsoft.com/office/drawing/2014/main" id="{AAFD26C0-C32F-4D14-A9F5-9B960A22C421}"/>
              </a:ext>
            </a:extLst>
          </p:cNvPr>
          <p:cNvSpPr>
            <a:spLocks noGrp="1"/>
          </p:cNvSpPr>
          <p:nvPr>
            <p:ph type="body" sz="quarter" idx="13"/>
          </p:nvPr>
        </p:nvSpPr>
        <p:spPr/>
        <p:txBody>
          <a:bodyPr/>
          <a:lstStyle/>
          <a:p>
            <a:endParaRPr lang="de-DE"/>
          </a:p>
        </p:txBody>
      </p:sp>
      <p:grpSp>
        <p:nvGrpSpPr>
          <p:cNvPr id="7" name="Gruppieren 6">
            <a:extLst>
              <a:ext uri="{FF2B5EF4-FFF2-40B4-BE49-F238E27FC236}">
                <a16:creationId xmlns:a16="http://schemas.microsoft.com/office/drawing/2014/main" id="{1FC521E2-83B1-45E3-A462-A4B1BCAA3B56}"/>
              </a:ext>
            </a:extLst>
          </p:cNvPr>
          <p:cNvGrpSpPr/>
          <p:nvPr/>
        </p:nvGrpSpPr>
        <p:grpSpPr>
          <a:xfrm>
            <a:off x="2612518" y="2077639"/>
            <a:ext cx="2210912" cy="485083"/>
            <a:chOff x="354063" y="2949262"/>
            <a:chExt cx="2210912" cy="485083"/>
          </a:xfrm>
        </p:grpSpPr>
        <p:cxnSp>
          <p:nvCxnSpPr>
            <p:cNvPr id="8" name="Gerader Verbinder 7">
              <a:extLst>
                <a:ext uri="{FF2B5EF4-FFF2-40B4-BE49-F238E27FC236}">
                  <a16:creationId xmlns:a16="http://schemas.microsoft.com/office/drawing/2014/main" id="{377A480C-1712-4157-9E67-9A2E72ED1BE4}"/>
                </a:ext>
              </a:extLst>
            </p:cNvPr>
            <p:cNvCxnSpPr>
              <a:cxnSpLocks/>
            </p:cNvCxnSpPr>
            <p:nvPr/>
          </p:nvCxnSpPr>
          <p:spPr>
            <a:xfrm>
              <a:off x="2021983" y="2954607"/>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94A83743-9FBE-46DC-977E-C3ED72540DA8}"/>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hteck 9">
            <a:extLst>
              <a:ext uri="{FF2B5EF4-FFF2-40B4-BE49-F238E27FC236}">
                <a16:creationId xmlns:a16="http://schemas.microsoft.com/office/drawing/2014/main" id="{B2474CDE-6F57-4CCA-9A50-1D14DD34473B}"/>
              </a:ext>
            </a:extLst>
          </p:cNvPr>
          <p:cNvSpPr/>
          <p:nvPr/>
        </p:nvSpPr>
        <p:spPr>
          <a:xfrm>
            <a:off x="831577" y="2198117"/>
            <a:ext cx="1952300" cy="276999"/>
          </a:xfrm>
          <a:prstGeom prst="rect">
            <a:avLst/>
          </a:prstGeom>
        </p:spPr>
        <p:txBody>
          <a:bodyPr wrap="square">
            <a:spAutoFit/>
          </a:bodyPr>
          <a:lstStyle/>
          <a:p>
            <a:r>
              <a:rPr lang="de-DE" sz="1200" b="1">
                <a:solidFill>
                  <a:srgbClr val="0478B7"/>
                </a:solidFill>
              </a:rPr>
              <a:t>Demand Forecast</a:t>
            </a:r>
          </a:p>
        </p:txBody>
      </p:sp>
      <p:grpSp>
        <p:nvGrpSpPr>
          <p:cNvPr id="11" name="Gruppieren 10">
            <a:extLst>
              <a:ext uri="{FF2B5EF4-FFF2-40B4-BE49-F238E27FC236}">
                <a16:creationId xmlns:a16="http://schemas.microsoft.com/office/drawing/2014/main" id="{B8FBAAD3-DAC4-48B5-9C12-EDFAC3DDE166}"/>
              </a:ext>
            </a:extLst>
          </p:cNvPr>
          <p:cNvGrpSpPr/>
          <p:nvPr/>
        </p:nvGrpSpPr>
        <p:grpSpPr>
          <a:xfrm>
            <a:off x="798477" y="2456773"/>
            <a:ext cx="2198502" cy="483916"/>
            <a:chOff x="363588" y="2959422"/>
            <a:chExt cx="2198502" cy="483916"/>
          </a:xfrm>
        </p:grpSpPr>
        <p:cxnSp>
          <p:nvCxnSpPr>
            <p:cNvPr id="12" name="Gerader Verbinder 11">
              <a:extLst>
                <a:ext uri="{FF2B5EF4-FFF2-40B4-BE49-F238E27FC236}">
                  <a16:creationId xmlns:a16="http://schemas.microsoft.com/office/drawing/2014/main" id="{003936EC-9A00-4D0E-9E67-F678BB47B995}"/>
                </a:ext>
              </a:extLst>
            </p:cNvPr>
            <p:cNvCxnSpPr>
              <a:cxnSpLocks/>
            </p:cNvCxnSpPr>
            <p:nvPr/>
          </p:nvCxnSpPr>
          <p:spPr>
            <a:xfrm flipH="1" flipV="1">
              <a:off x="2019098" y="2963600"/>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1DB9827-5DCD-47E8-9713-C0D0BC3C6775}"/>
                </a:ext>
              </a:extLst>
            </p:cNvPr>
            <p:cNvCxnSpPr>
              <a:cxnSpLocks/>
            </p:cNvCxnSpPr>
            <p:nvPr/>
          </p:nvCxnSpPr>
          <p:spPr>
            <a:xfrm>
              <a:off x="363588" y="2959422"/>
              <a:ext cx="1659735" cy="74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Rechteck 13">
            <a:extLst>
              <a:ext uri="{FF2B5EF4-FFF2-40B4-BE49-F238E27FC236}">
                <a16:creationId xmlns:a16="http://schemas.microsoft.com/office/drawing/2014/main" id="{A5BA16AA-8C7B-4F34-B4D8-241AD16ABE85}"/>
              </a:ext>
            </a:extLst>
          </p:cNvPr>
          <p:cNvSpPr/>
          <p:nvPr/>
        </p:nvSpPr>
        <p:spPr>
          <a:xfrm>
            <a:off x="6432605" y="2046083"/>
            <a:ext cx="1952300" cy="276999"/>
          </a:xfrm>
          <a:prstGeom prst="rect">
            <a:avLst/>
          </a:prstGeom>
        </p:spPr>
        <p:txBody>
          <a:bodyPr wrap="square">
            <a:spAutoFit/>
          </a:bodyPr>
          <a:lstStyle/>
          <a:p>
            <a:r>
              <a:rPr lang="de-DE" sz="1200" b="1">
                <a:solidFill>
                  <a:srgbClr val="0478B7"/>
                </a:solidFill>
              </a:rPr>
              <a:t>Dynamic Pricing</a:t>
            </a:r>
          </a:p>
        </p:txBody>
      </p:sp>
      <p:grpSp>
        <p:nvGrpSpPr>
          <p:cNvPr id="15" name="Gruppieren 14">
            <a:extLst>
              <a:ext uri="{FF2B5EF4-FFF2-40B4-BE49-F238E27FC236}">
                <a16:creationId xmlns:a16="http://schemas.microsoft.com/office/drawing/2014/main" id="{5F428473-25F4-4F3A-B95A-BDC588C4D0BE}"/>
              </a:ext>
            </a:extLst>
          </p:cNvPr>
          <p:cNvGrpSpPr/>
          <p:nvPr/>
        </p:nvGrpSpPr>
        <p:grpSpPr>
          <a:xfrm>
            <a:off x="6517122" y="2300915"/>
            <a:ext cx="1616866" cy="292369"/>
            <a:chOff x="957091" y="2949262"/>
            <a:chExt cx="1616866" cy="292369"/>
          </a:xfrm>
        </p:grpSpPr>
        <p:cxnSp>
          <p:nvCxnSpPr>
            <p:cNvPr id="16" name="Gerader Verbinder 15">
              <a:extLst>
                <a:ext uri="{FF2B5EF4-FFF2-40B4-BE49-F238E27FC236}">
                  <a16:creationId xmlns:a16="http://schemas.microsoft.com/office/drawing/2014/main" id="{AAEF098A-BA3B-48D3-A03C-FF516FBE98E9}"/>
                </a:ext>
              </a:extLst>
            </p:cNvPr>
            <p:cNvCxnSpPr>
              <a:cxnSpLocks/>
            </p:cNvCxnSpPr>
            <p:nvPr/>
          </p:nvCxnSpPr>
          <p:spPr>
            <a:xfrm flipH="1" flipV="1">
              <a:off x="2033957" y="2953631"/>
              <a:ext cx="540000"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A1506003-C057-40D9-A459-7A3E69CA3BF0}"/>
                </a:ext>
              </a:extLst>
            </p:cNvPr>
            <p:cNvCxnSpPr>
              <a:cxnSpLocks/>
            </p:cNvCxnSpPr>
            <p:nvPr/>
          </p:nvCxnSpPr>
          <p:spPr>
            <a:xfrm flipV="1">
              <a:off x="957091" y="2949262"/>
              <a:ext cx="1074417" cy="5784"/>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8" name="Gerader Verbinder 17">
            <a:extLst>
              <a:ext uri="{FF2B5EF4-FFF2-40B4-BE49-F238E27FC236}">
                <a16:creationId xmlns:a16="http://schemas.microsoft.com/office/drawing/2014/main" id="{A4B743DB-5630-4A28-860B-64058E6CE7E6}"/>
              </a:ext>
            </a:extLst>
          </p:cNvPr>
          <p:cNvCxnSpPr>
            <a:cxnSpLocks/>
          </p:cNvCxnSpPr>
          <p:nvPr/>
        </p:nvCxnSpPr>
        <p:spPr>
          <a:xfrm>
            <a:off x="679622" y="4461509"/>
            <a:ext cx="1546463" cy="1044"/>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1B6F7CEC-FA61-43B3-99E3-C39D93EB6C73}"/>
              </a:ext>
            </a:extLst>
          </p:cNvPr>
          <p:cNvSpPr/>
          <p:nvPr/>
        </p:nvSpPr>
        <p:spPr>
          <a:xfrm>
            <a:off x="577727" y="4185206"/>
            <a:ext cx="1887835" cy="276999"/>
          </a:xfrm>
          <a:prstGeom prst="rect">
            <a:avLst/>
          </a:prstGeom>
        </p:spPr>
        <p:txBody>
          <a:bodyPr wrap="square">
            <a:spAutoFit/>
          </a:bodyPr>
          <a:lstStyle/>
          <a:p>
            <a:r>
              <a:rPr lang="de-DE" sz="1200" b="1" dirty="0">
                <a:solidFill>
                  <a:srgbClr val="0478B7"/>
                </a:solidFill>
              </a:rPr>
              <a:t>KI-Marktbeobachtung</a:t>
            </a:r>
          </a:p>
        </p:txBody>
      </p:sp>
      <p:sp>
        <p:nvSpPr>
          <p:cNvPr id="20" name="Rechteck 19">
            <a:extLst>
              <a:ext uri="{FF2B5EF4-FFF2-40B4-BE49-F238E27FC236}">
                <a16:creationId xmlns:a16="http://schemas.microsoft.com/office/drawing/2014/main" id="{BD2CE38A-1AD8-4EB4-B4D6-498B626394EB}"/>
              </a:ext>
            </a:extLst>
          </p:cNvPr>
          <p:cNvSpPr/>
          <p:nvPr/>
        </p:nvSpPr>
        <p:spPr>
          <a:xfrm>
            <a:off x="6366715" y="4225666"/>
            <a:ext cx="1952300" cy="276999"/>
          </a:xfrm>
          <a:prstGeom prst="rect">
            <a:avLst/>
          </a:prstGeom>
        </p:spPr>
        <p:txBody>
          <a:bodyPr wrap="square">
            <a:spAutoFit/>
          </a:bodyPr>
          <a:lstStyle/>
          <a:p>
            <a:r>
              <a:rPr lang="de-DE" sz="1200" b="1" err="1">
                <a:solidFill>
                  <a:srgbClr val="0478B7"/>
                </a:solidFill>
              </a:rPr>
              <a:t>Churn</a:t>
            </a:r>
            <a:r>
              <a:rPr lang="de-DE" sz="1200" b="1">
                <a:solidFill>
                  <a:srgbClr val="0478B7"/>
                </a:solidFill>
              </a:rPr>
              <a:t> </a:t>
            </a:r>
            <a:r>
              <a:rPr lang="de-DE" sz="1200" b="1" err="1">
                <a:solidFill>
                  <a:srgbClr val="0478B7"/>
                </a:solidFill>
              </a:rPr>
              <a:t>Prevention</a:t>
            </a:r>
            <a:endParaRPr lang="de-DE" sz="1200" b="1">
              <a:solidFill>
                <a:srgbClr val="0478B7"/>
              </a:solidFill>
            </a:endParaRPr>
          </a:p>
        </p:txBody>
      </p:sp>
      <p:sp>
        <p:nvSpPr>
          <p:cNvPr id="21" name="Rechteck 20">
            <a:extLst>
              <a:ext uri="{FF2B5EF4-FFF2-40B4-BE49-F238E27FC236}">
                <a16:creationId xmlns:a16="http://schemas.microsoft.com/office/drawing/2014/main" id="{EB0B7EC9-E7D6-4765-BD33-3492110235C9}"/>
              </a:ext>
            </a:extLst>
          </p:cNvPr>
          <p:cNvSpPr/>
          <p:nvPr/>
        </p:nvSpPr>
        <p:spPr>
          <a:xfrm>
            <a:off x="8748111" y="4038194"/>
            <a:ext cx="1828475" cy="461665"/>
          </a:xfrm>
          <a:prstGeom prst="rect">
            <a:avLst/>
          </a:prstGeom>
        </p:spPr>
        <p:txBody>
          <a:bodyPr wrap="square">
            <a:spAutoFit/>
          </a:bodyPr>
          <a:lstStyle/>
          <a:p>
            <a:r>
              <a:rPr lang="de-DE" sz="1200" b="1">
                <a:solidFill>
                  <a:srgbClr val="0478B7"/>
                </a:solidFill>
              </a:rPr>
              <a:t>Customer &amp; Market </a:t>
            </a:r>
            <a:r>
              <a:rPr lang="de-DE" sz="1200" b="1" err="1">
                <a:solidFill>
                  <a:srgbClr val="0478B7"/>
                </a:solidFill>
              </a:rPr>
              <a:t>Insights</a:t>
            </a:r>
            <a:r>
              <a:rPr lang="de-DE" sz="1200" b="1">
                <a:solidFill>
                  <a:srgbClr val="0478B7"/>
                </a:solidFill>
              </a:rPr>
              <a:t> </a:t>
            </a:r>
          </a:p>
        </p:txBody>
      </p:sp>
      <p:sp>
        <p:nvSpPr>
          <p:cNvPr id="22" name="Rechteck 21">
            <a:extLst>
              <a:ext uri="{FF2B5EF4-FFF2-40B4-BE49-F238E27FC236}">
                <a16:creationId xmlns:a16="http://schemas.microsoft.com/office/drawing/2014/main" id="{0454933F-2C2D-4C5B-B569-294B651B0BFA}"/>
              </a:ext>
            </a:extLst>
          </p:cNvPr>
          <p:cNvSpPr/>
          <p:nvPr/>
        </p:nvSpPr>
        <p:spPr>
          <a:xfrm>
            <a:off x="8714811" y="2234963"/>
            <a:ext cx="1952300" cy="276999"/>
          </a:xfrm>
          <a:prstGeom prst="rect">
            <a:avLst/>
          </a:prstGeom>
        </p:spPr>
        <p:txBody>
          <a:bodyPr wrap="square">
            <a:spAutoFit/>
          </a:bodyPr>
          <a:lstStyle/>
          <a:p>
            <a:r>
              <a:rPr lang="de-DE" sz="1200" b="1">
                <a:solidFill>
                  <a:srgbClr val="0478B7"/>
                </a:solidFill>
              </a:rPr>
              <a:t>Next Best </a:t>
            </a:r>
            <a:r>
              <a:rPr lang="de-DE" sz="1200" b="1" err="1">
                <a:solidFill>
                  <a:srgbClr val="0478B7"/>
                </a:solidFill>
              </a:rPr>
              <a:t>Offer</a:t>
            </a:r>
            <a:endParaRPr lang="de-DE" sz="1200" b="1">
              <a:solidFill>
                <a:srgbClr val="0478B7"/>
              </a:solidFill>
            </a:endParaRPr>
          </a:p>
        </p:txBody>
      </p:sp>
      <p:cxnSp>
        <p:nvCxnSpPr>
          <p:cNvPr id="23" name="Gerader Verbinder 22">
            <a:extLst>
              <a:ext uri="{FF2B5EF4-FFF2-40B4-BE49-F238E27FC236}">
                <a16:creationId xmlns:a16="http://schemas.microsoft.com/office/drawing/2014/main" id="{1A0993D4-5F16-4F9D-A70A-BFB49B0B1E5C}"/>
              </a:ext>
            </a:extLst>
          </p:cNvPr>
          <p:cNvCxnSpPr>
            <a:cxnSpLocks/>
          </p:cNvCxnSpPr>
          <p:nvPr/>
        </p:nvCxnSpPr>
        <p:spPr>
          <a:xfrm flipV="1">
            <a:off x="2213504" y="3982815"/>
            <a:ext cx="542992" cy="479738"/>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42D79391-4CE7-4191-BFF5-170B3A6E3805}"/>
              </a:ext>
            </a:extLst>
          </p:cNvPr>
          <p:cNvGrpSpPr/>
          <p:nvPr/>
        </p:nvGrpSpPr>
        <p:grpSpPr>
          <a:xfrm>
            <a:off x="6432605" y="4028921"/>
            <a:ext cx="2202108" cy="479738"/>
            <a:chOff x="354063" y="2469524"/>
            <a:chExt cx="2202108" cy="479738"/>
          </a:xfrm>
        </p:grpSpPr>
        <p:cxnSp>
          <p:nvCxnSpPr>
            <p:cNvPr id="25" name="Gerader Verbinder 24">
              <a:extLst>
                <a:ext uri="{FF2B5EF4-FFF2-40B4-BE49-F238E27FC236}">
                  <a16:creationId xmlns:a16="http://schemas.microsoft.com/office/drawing/2014/main" id="{E01EB7A2-DC77-4FBA-A14C-C3768513A447}"/>
                </a:ext>
              </a:extLst>
            </p:cNvPr>
            <p:cNvCxnSpPr>
              <a:cxnSpLocks/>
            </p:cNvCxnSpPr>
            <p:nvPr/>
          </p:nvCxnSpPr>
          <p:spPr>
            <a:xfrm flipV="1">
              <a:off x="2013179" y="2469524"/>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BAFFA46D-48DD-49D1-8E49-2E31FE8FA2A4}"/>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7" name="Gerader Verbinder 26">
            <a:extLst>
              <a:ext uri="{FF2B5EF4-FFF2-40B4-BE49-F238E27FC236}">
                <a16:creationId xmlns:a16="http://schemas.microsoft.com/office/drawing/2014/main" id="{2BED8D1E-28CF-445B-8E17-DA72E6C1638A}"/>
              </a:ext>
            </a:extLst>
          </p:cNvPr>
          <p:cNvCxnSpPr>
            <a:cxnSpLocks/>
          </p:cNvCxnSpPr>
          <p:nvPr/>
        </p:nvCxnSpPr>
        <p:spPr>
          <a:xfrm>
            <a:off x="8849937" y="4478596"/>
            <a:ext cx="1304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2EF0A590-3E6B-486A-AE74-6D9B7C7A66CF}"/>
              </a:ext>
            </a:extLst>
          </p:cNvPr>
          <p:cNvCxnSpPr>
            <a:cxnSpLocks/>
          </p:cNvCxnSpPr>
          <p:nvPr/>
        </p:nvCxnSpPr>
        <p:spPr>
          <a:xfrm flipH="1" flipV="1">
            <a:off x="10333295" y="2521293"/>
            <a:ext cx="330995" cy="274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8E261A14-DF31-4F78-9384-5545183F01B9}"/>
              </a:ext>
            </a:extLst>
          </p:cNvPr>
          <p:cNvCxnSpPr>
            <a:cxnSpLocks/>
          </p:cNvCxnSpPr>
          <p:nvPr/>
        </p:nvCxnSpPr>
        <p:spPr>
          <a:xfrm>
            <a:off x="8781428" y="2519409"/>
            <a:ext cx="1557868"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hteck 29">
            <a:extLst>
              <a:ext uri="{FF2B5EF4-FFF2-40B4-BE49-F238E27FC236}">
                <a16:creationId xmlns:a16="http://schemas.microsoft.com/office/drawing/2014/main" id="{BC1DB11C-AB5E-481A-AA1B-002484FEE620}"/>
              </a:ext>
            </a:extLst>
          </p:cNvPr>
          <p:cNvSpPr/>
          <p:nvPr/>
        </p:nvSpPr>
        <p:spPr>
          <a:xfrm>
            <a:off x="2518697" y="1856281"/>
            <a:ext cx="1952300" cy="276999"/>
          </a:xfrm>
          <a:prstGeom prst="rect">
            <a:avLst/>
          </a:prstGeom>
        </p:spPr>
        <p:txBody>
          <a:bodyPr wrap="square">
            <a:spAutoFit/>
          </a:bodyPr>
          <a:lstStyle/>
          <a:p>
            <a:r>
              <a:rPr lang="de-DE" sz="1200" b="1">
                <a:solidFill>
                  <a:srgbClr val="0478B7"/>
                </a:solidFill>
              </a:rPr>
              <a:t>Industrial Analytics</a:t>
            </a:r>
          </a:p>
        </p:txBody>
      </p:sp>
      <p:pic>
        <p:nvPicPr>
          <p:cNvPr id="31" name="Grafik 30" descr="LKW Silhouette">
            <a:extLst>
              <a:ext uri="{FF2B5EF4-FFF2-40B4-BE49-F238E27FC236}">
                <a16:creationId xmlns:a16="http://schemas.microsoft.com/office/drawing/2014/main" id="{F907F884-6FB3-4604-92B5-BFAEB3980E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4441" y="2838736"/>
            <a:ext cx="914400" cy="914400"/>
          </a:xfrm>
          <a:prstGeom prst="rect">
            <a:avLst/>
          </a:prstGeom>
        </p:spPr>
      </p:pic>
      <p:pic>
        <p:nvPicPr>
          <p:cNvPr id="32" name="Grafik 31" descr="Internet mit einfarbiger Füllung">
            <a:extLst>
              <a:ext uri="{FF2B5EF4-FFF2-40B4-BE49-F238E27FC236}">
                <a16:creationId xmlns:a16="http://schemas.microsoft.com/office/drawing/2014/main" id="{C26F2474-B636-4648-9CBB-E226B92118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1791" y="2822063"/>
            <a:ext cx="914400" cy="914400"/>
          </a:xfrm>
          <a:prstGeom prst="rect">
            <a:avLst/>
          </a:prstGeom>
        </p:spPr>
      </p:pic>
      <p:pic>
        <p:nvPicPr>
          <p:cNvPr id="33" name="Grafik 32" descr="Laden Silhouette">
            <a:extLst>
              <a:ext uri="{FF2B5EF4-FFF2-40B4-BE49-F238E27FC236}">
                <a16:creationId xmlns:a16="http://schemas.microsoft.com/office/drawing/2014/main" id="{EF076FA7-98CE-4102-A091-169D8E164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65766" y="2766880"/>
            <a:ext cx="914400" cy="914400"/>
          </a:xfrm>
          <a:prstGeom prst="rect">
            <a:avLst/>
          </a:prstGeom>
        </p:spPr>
      </p:pic>
      <p:pic>
        <p:nvPicPr>
          <p:cNvPr id="34" name="Grafik 33" descr="Produktion Silhouette">
            <a:extLst>
              <a:ext uri="{FF2B5EF4-FFF2-40B4-BE49-F238E27FC236}">
                <a16:creationId xmlns:a16="http://schemas.microsoft.com/office/drawing/2014/main" id="{16DAA729-924B-4B85-BA63-65DDB487A7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3116" y="2711612"/>
            <a:ext cx="914400" cy="914400"/>
          </a:xfrm>
          <a:prstGeom prst="rect">
            <a:avLst/>
          </a:prstGeom>
        </p:spPr>
      </p:pic>
      <p:pic>
        <p:nvPicPr>
          <p:cNvPr id="35" name="Grafik 34" descr="Einkaufskorb Silhouette">
            <a:extLst>
              <a:ext uri="{FF2B5EF4-FFF2-40B4-BE49-F238E27FC236}">
                <a16:creationId xmlns:a16="http://schemas.microsoft.com/office/drawing/2014/main" id="{0AF1532A-10BF-4ACC-B4B9-50EECB3EE72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07090" y="2687462"/>
            <a:ext cx="914400" cy="914400"/>
          </a:xfrm>
          <a:prstGeom prst="rect">
            <a:avLst/>
          </a:prstGeom>
        </p:spPr>
      </p:pic>
      <p:pic>
        <p:nvPicPr>
          <p:cNvPr id="36" name="Grafik 35" descr="Fabrik Silhouette">
            <a:extLst>
              <a:ext uri="{FF2B5EF4-FFF2-40B4-BE49-F238E27FC236}">
                <a16:creationId xmlns:a16="http://schemas.microsoft.com/office/drawing/2014/main" id="{14FC4E6A-83B4-4883-8A6F-2CBBC55D7C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466" y="2748854"/>
            <a:ext cx="914400" cy="914400"/>
          </a:xfrm>
          <a:prstGeom prst="rect">
            <a:avLst/>
          </a:prstGeom>
        </p:spPr>
      </p:pic>
      <p:sp>
        <p:nvSpPr>
          <p:cNvPr id="37" name="Rechteck 36">
            <a:extLst>
              <a:ext uri="{FF2B5EF4-FFF2-40B4-BE49-F238E27FC236}">
                <a16:creationId xmlns:a16="http://schemas.microsoft.com/office/drawing/2014/main" id="{73DECD8A-88F6-4778-915F-80D91DE1CB02}"/>
              </a:ext>
            </a:extLst>
          </p:cNvPr>
          <p:cNvSpPr/>
          <p:nvPr/>
        </p:nvSpPr>
        <p:spPr>
          <a:xfrm>
            <a:off x="394232" y="5631075"/>
            <a:ext cx="10817374" cy="423401"/>
          </a:xfrm>
          <a:prstGeom prst="rect">
            <a:avLst/>
          </a:prstGeom>
          <a:solidFill>
            <a:srgbClr val="3C39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t>Analytics Hub (DSGVO-konform)</a:t>
            </a:r>
          </a:p>
        </p:txBody>
      </p:sp>
      <p:pic>
        <p:nvPicPr>
          <p:cNvPr id="38" name="Grafik 37" descr="Roboter Silhouette">
            <a:extLst>
              <a:ext uri="{FF2B5EF4-FFF2-40B4-BE49-F238E27FC236}">
                <a16:creationId xmlns:a16="http://schemas.microsoft.com/office/drawing/2014/main" id="{196D0474-7EA1-4F7F-9094-1C206C2D7E3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79526" y="5075244"/>
            <a:ext cx="551334" cy="551334"/>
          </a:xfrm>
          <a:prstGeom prst="rect">
            <a:avLst/>
          </a:prstGeom>
        </p:spPr>
      </p:pic>
      <p:sp>
        <p:nvSpPr>
          <p:cNvPr id="39" name="Textfeld 38">
            <a:extLst>
              <a:ext uri="{FF2B5EF4-FFF2-40B4-BE49-F238E27FC236}">
                <a16:creationId xmlns:a16="http://schemas.microsoft.com/office/drawing/2014/main" id="{3EA39C50-55F0-4A35-8BD4-1C0D82557337}"/>
              </a:ext>
            </a:extLst>
          </p:cNvPr>
          <p:cNvSpPr txBox="1"/>
          <p:nvPr/>
        </p:nvSpPr>
        <p:spPr>
          <a:xfrm>
            <a:off x="392782"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Lieferant</a:t>
            </a:r>
          </a:p>
        </p:txBody>
      </p:sp>
      <p:sp>
        <p:nvSpPr>
          <p:cNvPr id="40" name="Textfeld 39">
            <a:extLst>
              <a:ext uri="{FF2B5EF4-FFF2-40B4-BE49-F238E27FC236}">
                <a16:creationId xmlns:a16="http://schemas.microsoft.com/office/drawing/2014/main" id="{8E001709-202F-4CD7-AC65-8D828B2B8763}"/>
              </a:ext>
            </a:extLst>
          </p:cNvPr>
          <p:cNvSpPr txBox="1"/>
          <p:nvPr/>
        </p:nvSpPr>
        <p:spPr>
          <a:xfrm>
            <a:off x="2334107"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Beschaffung</a:t>
            </a:r>
          </a:p>
        </p:txBody>
      </p:sp>
      <p:sp>
        <p:nvSpPr>
          <p:cNvPr id="41" name="Textfeld 40">
            <a:extLst>
              <a:ext uri="{FF2B5EF4-FFF2-40B4-BE49-F238E27FC236}">
                <a16:creationId xmlns:a16="http://schemas.microsoft.com/office/drawing/2014/main" id="{C372112A-6C06-4A04-A5EE-69E7C842310B}"/>
              </a:ext>
            </a:extLst>
          </p:cNvPr>
          <p:cNvSpPr txBox="1"/>
          <p:nvPr/>
        </p:nvSpPr>
        <p:spPr>
          <a:xfrm>
            <a:off x="4195351"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Produktion</a:t>
            </a:r>
          </a:p>
        </p:txBody>
      </p:sp>
      <p:sp>
        <p:nvSpPr>
          <p:cNvPr id="42" name="Textfeld 41">
            <a:extLst>
              <a:ext uri="{FF2B5EF4-FFF2-40B4-BE49-F238E27FC236}">
                <a16:creationId xmlns:a16="http://schemas.microsoft.com/office/drawing/2014/main" id="{16F278D7-A72C-4FA1-97D7-0CE16BB89093}"/>
              </a:ext>
            </a:extLst>
          </p:cNvPr>
          <p:cNvSpPr txBox="1"/>
          <p:nvPr/>
        </p:nvSpPr>
        <p:spPr>
          <a:xfrm>
            <a:off x="6206331"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Logistik</a:t>
            </a:r>
          </a:p>
        </p:txBody>
      </p:sp>
      <p:sp>
        <p:nvSpPr>
          <p:cNvPr id="43" name="Textfeld 42">
            <a:extLst>
              <a:ext uri="{FF2B5EF4-FFF2-40B4-BE49-F238E27FC236}">
                <a16:creationId xmlns:a16="http://schemas.microsoft.com/office/drawing/2014/main" id="{35FD57AB-1BD9-4F2D-B075-98328CE35796}"/>
              </a:ext>
            </a:extLst>
          </p:cNvPr>
          <p:cNvSpPr txBox="1"/>
          <p:nvPr/>
        </p:nvSpPr>
        <p:spPr>
          <a:xfrm>
            <a:off x="8158082"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Händler</a:t>
            </a:r>
          </a:p>
        </p:txBody>
      </p:sp>
      <p:sp>
        <p:nvSpPr>
          <p:cNvPr id="44" name="Textfeld 43">
            <a:extLst>
              <a:ext uri="{FF2B5EF4-FFF2-40B4-BE49-F238E27FC236}">
                <a16:creationId xmlns:a16="http://schemas.microsoft.com/office/drawing/2014/main" id="{319040ED-F304-4D99-B38C-4D39B477F317}"/>
              </a:ext>
            </a:extLst>
          </p:cNvPr>
          <p:cNvSpPr txBox="1"/>
          <p:nvPr/>
        </p:nvSpPr>
        <p:spPr>
          <a:xfrm>
            <a:off x="10099406"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Kunde</a:t>
            </a:r>
          </a:p>
        </p:txBody>
      </p:sp>
      <p:cxnSp>
        <p:nvCxnSpPr>
          <p:cNvPr id="45" name="Gerade Verbindung mit Pfeil 44">
            <a:extLst>
              <a:ext uri="{FF2B5EF4-FFF2-40B4-BE49-F238E27FC236}">
                <a16:creationId xmlns:a16="http://schemas.microsoft.com/office/drawing/2014/main" id="{F50868A0-A19C-43FF-8BA3-E7B84371C5EE}"/>
              </a:ext>
            </a:extLst>
          </p:cNvPr>
          <p:cNvCxnSpPr>
            <a:cxnSpLocks/>
          </p:cNvCxnSpPr>
          <p:nvPr/>
        </p:nvCxnSpPr>
        <p:spPr>
          <a:xfrm>
            <a:off x="1479140" y="3296803"/>
            <a:ext cx="8440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3845FA9D-7B0F-466E-A7C5-359969CBB907}"/>
              </a:ext>
            </a:extLst>
          </p:cNvPr>
          <p:cNvCxnSpPr>
            <a:cxnSpLocks/>
          </p:cNvCxnSpPr>
          <p:nvPr/>
        </p:nvCxnSpPr>
        <p:spPr>
          <a:xfrm>
            <a:off x="3463875" y="3296803"/>
            <a:ext cx="8440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6E131E7A-C7E0-4FF4-82FD-ED43FFB6D2DD}"/>
              </a:ext>
            </a:extLst>
          </p:cNvPr>
          <p:cNvCxnSpPr>
            <a:cxnSpLocks/>
          </p:cNvCxnSpPr>
          <p:nvPr/>
        </p:nvCxnSpPr>
        <p:spPr>
          <a:xfrm>
            <a:off x="5362313" y="3296803"/>
            <a:ext cx="8440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A7860F01-809F-4D3F-922B-C3351880CD4C}"/>
              </a:ext>
            </a:extLst>
          </p:cNvPr>
          <p:cNvCxnSpPr>
            <a:cxnSpLocks/>
          </p:cNvCxnSpPr>
          <p:nvPr/>
        </p:nvCxnSpPr>
        <p:spPr>
          <a:xfrm>
            <a:off x="7421748" y="3296803"/>
            <a:ext cx="8440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6561591C-3A3B-4C25-900E-45F9FBDDF782}"/>
              </a:ext>
            </a:extLst>
          </p:cNvPr>
          <p:cNvCxnSpPr>
            <a:cxnSpLocks/>
          </p:cNvCxnSpPr>
          <p:nvPr/>
        </p:nvCxnSpPr>
        <p:spPr>
          <a:xfrm>
            <a:off x="9287850" y="3296803"/>
            <a:ext cx="8440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1CE84A18-F5A0-4F7C-8017-8941D51BFF20}"/>
              </a:ext>
            </a:extLst>
          </p:cNvPr>
          <p:cNvCxnSpPr>
            <a:cxnSpLocks/>
          </p:cNvCxnSpPr>
          <p:nvPr/>
        </p:nvCxnSpPr>
        <p:spPr>
          <a:xfrm>
            <a:off x="1507703" y="2908027"/>
            <a:ext cx="844018" cy="0"/>
          </a:xfrm>
          <a:prstGeom prst="straightConnector1">
            <a:avLst/>
          </a:prstGeom>
          <a:ln w="57150">
            <a:solidFill>
              <a:srgbClr val="3C39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E3F107E0-2626-4532-8673-D019313E9FBB}"/>
              </a:ext>
            </a:extLst>
          </p:cNvPr>
          <p:cNvCxnSpPr>
            <a:cxnSpLocks/>
          </p:cNvCxnSpPr>
          <p:nvPr/>
        </p:nvCxnSpPr>
        <p:spPr>
          <a:xfrm>
            <a:off x="3463875" y="2908027"/>
            <a:ext cx="844018" cy="0"/>
          </a:xfrm>
          <a:prstGeom prst="straightConnector1">
            <a:avLst/>
          </a:prstGeom>
          <a:ln w="57150">
            <a:solidFill>
              <a:srgbClr val="3C39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DAB8868A-C320-40D9-BBCB-FF84A8CD6D9C}"/>
              </a:ext>
            </a:extLst>
          </p:cNvPr>
          <p:cNvCxnSpPr>
            <a:cxnSpLocks/>
          </p:cNvCxnSpPr>
          <p:nvPr/>
        </p:nvCxnSpPr>
        <p:spPr>
          <a:xfrm>
            <a:off x="5325503" y="2889366"/>
            <a:ext cx="844018" cy="0"/>
          </a:xfrm>
          <a:prstGeom prst="straightConnector1">
            <a:avLst/>
          </a:prstGeom>
          <a:ln w="57150">
            <a:solidFill>
              <a:srgbClr val="3C39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5B430116-BAF2-4813-9E52-9E2847295153}"/>
              </a:ext>
            </a:extLst>
          </p:cNvPr>
          <p:cNvCxnSpPr>
            <a:cxnSpLocks/>
          </p:cNvCxnSpPr>
          <p:nvPr/>
        </p:nvCxnSpPr>
        <p:spPr>
          <a:xfrm>
            <a:off x="7421748" y="2838736"/>
            <a:ext cx="844018" cy="0"/>
          </a:xfrm>
          <a:prstGeom prst="straightConnector1">
            <a:avLst/>
          </a:prstGeom>
          <a:ln w="57150">
            <a:solidFill>
              <a:srgbClr val="3C39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32A2345F-3451-428D-95E6-1A616B6603AD}"/>
              </a:ext>
            </a:extLst>
          </p:cNvPr>
          <p:cNvCxnSpPr>
            <a:cxnSpLocks/>
          </p:cNvCxnSpPr>
          <p:nvPr/>
        </p:nvCxnSpPr>
        <p:spPr>
          <a:xfrm>
            <a:off x="9287850" y="2878775"/>
            <a:ext cx="844018" cy="0"/>
          </a:xfrm>
          <a:prstGeom prst="straightConnector1">
            <a:avLst/>
          </a:prstGeom>
          <a:ln w="57150">
            <a:solidFill>
              <a:srgbClr val="3C399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5" name="Gruppieren 54">
            <a:extLst>
              <a:ext uri="{FF2B5EF4-FFF2-40B4-BE49-F238E27FC236}">
                <a16:creationId xmlns:a16="http://schemas.microsoft.com/office/drawing/2014/main" id="{707B3D54-6F10-4BB8-81ED-DF9935524760}"/>
              </a:ext>
            </a:extLst>
          </p:cNvPr>
          <p:cNvGrpSpPr/>
          <p:nvPr/>
        </p:nvGrpSpPr>
        <p:grpSpPr>
          <a:xfrm>
            <a:off x="4065994" y="3923280"/>
            <a:ext cx="2203604" cy="481446"/>
            <a:chOff x="354063" y="2467816"/>
            <a:chExt cx="2203604" cy="481446"/>
          </a:xfrm>
        </p:grpSpPr>
        <p:cxnSp>
          <p:nvCxnSpPr>
            <p:cNvPr id="56" name="Gerader Verbinder 55">
              <a:extLst>
                <a:ext uri="{FF2B5EF4-FFF2-40B4-BE49-F238E27FC236}">
                  <a16:creationId xmlns:a16="http://schemas.microsoft.com/office/drawing/2014/main" id="{BE718224-E511-44A5-A63A-EE1713C25776}"/>
                </a:ext>
              </a:extLst>
            </p:cNvPr>
            <p:cNvCxnSpPr>
              <a:cxnSpLocks/>
            </p:cNvCxnSpPr>
            <p:nvPr/>
          </p:nvCxnSpPr>
          <p:spPr>
            <a:xfrm flipV="1">
              <a:off x="2014675" y="2467816"/>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4163EF32-4CD6-41CC-9D86-410751381F6B}"/>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8" name="Rechteck 57">
            <a:extLst>
              <a:ext uri="{FF2B5EF4-FFF2-40B4-BE49-F238E27FC236}">
                <a16:creationId xmlns:a16="http://schemas.microsoft.com/office/drawing/2014/main" id="{7D95BD7F-800D-464E-AB0D-58E067E21B65}"/>
              </a:ext>
            </a:extLst>
          </p:cNvPr>
          <p:cNvSpPr/>
          <p:nvPr/>
        </p:nvSpPr>
        <p:spPr>
          <a:xfrm>
            <a:off x="3885884" y="4151950"/>
            <a:ext cx="1952300" cy="276999"/>
          </a:xfrm>
          <a:prstGeom prst="rect">
            <a:avLst/>
          </a:prstGeom>
        </p:spPr>
        <p:txBody>
          <a:bodyPr wrap="square">
            <a:spAutoFit/>
          </a:bodyPr>
          <a:lstStyle/>
          <a:p>
            <a:r>
              <a:rPr lang="de-DE" sz="1200" b="1">
                <a:solidFill>
                  <a:srgbClr val="0478B7"/>
                </a:solidFill>
              </a:rPr>
              <a:t>Lieferkettenoptimierung</a:t>
            </a:r>
          </a:p>
        </p:txBody>
      </p:sp>
      <p:sp>
        <p:nvSpPr>
          <p:cNvPr id="59" name="Rechteck 58">
            <a:extLst>
              <a:ext uri="{FF2B5EF4-FFF2-40B4-BE49-F238E27FC236}">
                <a16:creationId xmlns:a16="http://schemas.microsoft.com/office/drawing/2014/main" id="{67C7FB41-B971-4BC0-BDE1-A65D5C3647AC}"/>
              </a:ext>
            </a:extLst>
          </p:cNvPr>
          <p:cNvSpPr/>
          <p:nvPr/>
        </p:nvSpPr>
        <p:spPr>
          <a:xfrm>
            <a:off x="8731770" y="2023354"/>
            <a:ext cx="1952300" cy="276999"/>
          </a:xfrm>
          <a:prstGeom prst="rect">
            <a:avLst/>
          </a:prstGeom>
        </p:spPr>
        <p:txBody>
          <a:bodyPr wrap="square">
            <a:spAutoFit/>
          </a:bodyPr>
          <a:lstStyle/>
          <a:p>
            <a:r>
              <a:rPr lang="de-DE" sz="1200" b="1" dirty="0">
                <a:solidFill>
                  <a:srgbClr val="0478B7"/>
                </a:solidFill>
              </a:rPr>
              <a:t>KI-Assistenten/</a:t>
            </a:r>
          </a:p>
        </p:txBody>
      </p:sp>
      <p:cxnSp>
        <p:nvCxnSpPr>
          <p:cNvPr id="60" name="Gerader Verbinder 59">
            <a:extLst>
              <a:ext uri="{FF2B5EF4-FFF2-40B4-BE49-F238E27FC236}">
                <a16:creationId xmlns:a16="http://schemas.microsoft.com/office/drawing/2014/main" id="{3DFF29BE-BCBD-4F2B-A5E7-6AB36760F74A}"/>
              </a:ext>
            </a:extLst>
          </p:cNvPr>
          <p:cNvCxnSpPr>
            <a:cxnSpLocks/>
          </p:cNvCxnSpPr>
          <p:nvPr/>
        </p:nvCxnSpPr>
        <p:spPr>
          <a:xfrm flipV="1">
            <a:off x="10138894" y="4006433"/>
            <a:ext cx="542992" cy="479738"/>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hteck 60">
            <a:extLst>
              <a:ext uri="{FF2B5EF4-FFF2-40B4-BE49-F238E27FC236}">
                <a16:creationId xmlns:a16="http://schemas.microsoft.com/office/drawing/2014/main" id="{D31366FF-1220-4EDD-9D2D-5F50E312E902}"/>
              </a:ext>
            </a:extLst>
          </p:cNvPr>
          <p:cNvSpPr/>
          <p:nvPr/>
        </p:nvSpPr>
        <p:spPr>
          <a:xfrm>
            <a:off x="1315444" y="4818345"/>
            <a:ext cx="1796119" cy="276999"/>
          </a:xfrm>
          <a:prstGeom prst="rect">
            <a:avLst/>
          </a:prstGeom>
        </p:spPr>
        <p:txBody>
          <a:bodyPr wrap="square">
            <a:spAutoFit/>
          </a:bodyPr>
          <a:lstStyle/>
          <a:p>
            <a:r>
              <a:rPr lang="de-DE" sz="1200" b="1">
                <a:solidFill>
                  <a:srgbClr val="0478B7"/>
                </a:solidFill>
              </a:rPr>
              <a:t>Fraud </a:t>
            </a:r>
            <a:r>
              <a:rPr lang="de-DE" sz="1200" b="1" err="1">
                <a:solidFill>
                  <a:srgbClr val="0478B7"/>
                </a:solidFill>
              </a:rPr>
              <a:t>Detection</a:t>
            </a:r>
            <a:endParaRPr lang="de-DE" sz="1200" b="1">
              <a:solidFill>
                <a:srgbClr val="0478B7"/>
              </a:solidFill>
            </a:endParaRPr>
          </a:p>
        </p:txBody>
      </p:sp>
      <p:cxnSp>
        <p:nvCxnSpPr>
          <p:cNvPr id="62" name="Gerader Verbinder 61">
            <a:extLst>
              <a:ext uri="{FF2B5EF4-FFF2-40B4-BE49-F238E27FC236}">
                <a16:creationId xmlns:a16="http://schemas.microsoft.com/office/drawing/2014/main" id="{76827041-11B3-453C-80C8-0FBE68896129}"/>
              </a:ext>
            </a:extLst>
          </p:cNvPr>
          <p:cNvCxnSpPr>
            <a:cxnSpLocks/>
          </p:cNvCxnSpPr>
          <p:nvPr/>
        </p:nvCxnSpPr>
        <p:spPr>
          <a:xfrm flipV="1">
            <a:off x="2699572" y="4582216"/>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CD9802B5-0A6C-4E6A-8605-EFAA6CD0201F}"/>
              </a:ext>
            </a:extLst>
          </p:cNvPr>
          <p:cNvCxnSpPr>
            <a:cxnSpLocks/>
          </p:cNvCxnSpPr>
          <p:nvPr/>
        </p:nvCxnSpPr>
        <p:spPr>
          <a:xfrm>
            <a:off x="1156480" y="5070035"/>
            <a:ext cx="1546463" cy="1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28FE8A54-A9A1-4E01-92F2-A849A52147F7}"/>
              </a:ext>
            </a:extLst>
          </p:cNvPr>
          <p:cNvCxnSpPr>
            <a:cxnSpLocks/>
          </p:cNvCxnSpPr>
          <p:nvPr/>
        </p:nvCxnSpPr>
        <p:spPr>
          <a:xfrm>
            <a:off x="8852121" y="4477700"/>
            <a:ext cx="1304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4A66A01A-9F87-4CB0-9006-F32F5F4423ED}"/>
              </a:ext>
            </a:extLst>
          </p:cNvPr>
          <p:cNvCxnSpPr>
            <a:cxnSpLocks/>
          </p:cNvCxnSpPr>
          <p:nvPr/>
        </p:nvCxnSpPr>
        <p:spPr>
          <a:xfrm flipV="1">
            <a:off x="10141078" y="3996012"/>
            <a:ext cx="542992" cy="479738"/>
          </a:xfrm>
          <a:prstGeom prst="line">
            <a:avLst/>
          </a:prstGeom>
        </p:spPr>
        <p:style>
          <a:lnRef idx="1">
            <a:schemeClr val="accent1"/>
          </a:lnRef>
          <a:fillRef idx="0">
            <a:schemeClr val="accent1"/>
          </a:fillRef>
          <a:effectRef idx="0">
            <a:schemeClr val="accent1"/>
          </a:effectRef>
          <a:fontRef idx="minor">
            <a:schemeClr val="tx1"/>
          </a:fontRef>
        </p:style>
      </p:cxnSp>
      <p:sp>
        <p:nvSpPr>
          <p:cNvPr id="66" name="Rechteck 65">
            <a:extLst>
              <a:ext uri="{FF2B5EF4-FFF2-40B4-BE49-F238E27FC236}">
                <a16:creationId xmlns:a16="http://schemas.microsoft.com/office/drawing/2014/main" id="{9848177F-82CB-4D2D-8429-28D3FAB48110}"/>
              </a:ext>
            </a:extLst>
          </p:cNvPr>
          <p:cNvSpPr/>
          <p:nvPr/>
        </p:nvSpPr>
        <p:spPr>
          <a:xfrm>
            <a:off x="8781428" y="4734247"/>
            <a:ext cx="1828475" cy="461665"/>
          </a:xfrm>
          <a:prstGeom prst="rect">
            <a:avLst/>
          </a:prstGeom>
        </p:spPr>
        <p:txBody>
          <a:bodyPr wrap="square">
            <a:spAutoFit/>
          </a:bodyPr>
          <a:lstStyle/>
          <a:p>
            <a:r>
              <a:rPr lang="de-DE" sz="1200" b="1">
                <a:solidFill>
                  <a:srgbClr val="0478B7"/>
                </a:solidFill>
              </a:rPr>
              <a:t>Retouren minimieren mit KI</a:t>
            </a:r>
          </a:p>
        </p:txBody>
      </p:sp>
      <p:cxnSp>
        <p:nvCxnSpPr>
          <p:cNvPr id="67" name="Gerader Verbinder 66">
            <a:extLst>
              <a:ext uri="{FF2B5EF4-FFF2-40B4-BE49-F238E27FC236}">
                <a16:creationId xmlns:a16="http://schemas.microsoft.com/office/drawing/2014/main" id="{A03F9394-3998-4341-95BB-FCA1ED090783}"/>
              </a:ext>
            </a:extLst>
          </p:cNvPr>
          <p:cNvCxnSpPr>
            <a:cxnSpLocks/>
          </p:cNvCxnSpPr>
          <p:nvPr/>
        </p:nvCxnSpPr>
        <p:spPr>
          <a:xfrm>
            <a:off x="8883254" y="5150917"/>
            <a:ext cx="1304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AD5182FA-9A03-4483-8477-E4F547509510}"/>
              </a:ext>
            </a:extLst>
          </p:cNvPr>
          <p:cNvCxnSpPr>
            <a:cxnSpLocks/>
          </p:cNvCxnSpPr>
          <p:nvPr/>
        </p:nvCxnSpPr>
        <p:spPr>
          <a:xfrm flipV="1">
            <a:off x="10172211" y="4678754"/>
            <a:ext cx="542992" cy="479738"/>
          </a:xfrm>
          <a:prstGeom prst="line">
            <a:avLst/>
          </a:prstGeom>
        </p:spPr>
        <p:style>
          <a:lnRef idx="1">
            <a:schemeClr val="accent1"/>
          </a:lnRef>
          <a:fillRef idx="0">
            <a:schemeClr val="accent1"/>
          </a:fillRef>
          <a:effectRef idx="0">
            <a:schemeClr val="accent1"/>
          </a:effectRef>
          <a:fontRef idx="minor">
            <a:schemeClr val="tx1"/>
          </a:fontRef>
        </p:style>
      </p:cxnSp>
      <p:sp>
        <p:nvSpPr>
          <p:cNvPr id="69" name="Rechteck 68">
            <a:extLst>
              <a:ext uri="{FF2B5EF4-FFF2-40B4-BE49-F238E27FC236}">
                <a16:creationId xmlns:a16="http://schemas.microsoft.com/office/drawing/2014/main" id="{44F5E99B-7CF8-4490-837B-0AE79044B436}"/>
              </a:ext>
            </a:extLst>
          </p:cNvPr>
          <p:cNvSpPr/>
          <p:nvPr/>
        </p:nvSpPr>
        <p:spPr>
          <a:xfrm>
            <a:off x="3413487" y="4790796"/>
            <a:ext cx="1796119" cy="276999"/>
          </a:xfrm>
          <a:prstGeom prst="rect">
            <a:avLst/>
          </a:prstGeom>
        </p:spPr>
        <p:txBody>
          <a:bodyPr wrap="square">
            <a:spAutoFit/>
          </a:bodyPr>
          <a:lstStyle/>
          <a:p>
            <a:r>
              <a:rPr lang="de-DE" sz="1200" b="1">
                <a:solidFill>
                  <a:srgbClr val="0478B7"/>
                </a:solidFill>
              </a:rPr>
              <a:t>Prognosemodelle</a:t>
            </a:r>
          </a:p>
        </p:txBody>
      </p:sp>
      <p:cxnSp>
        <p:nvCxnSpPr>
          <p:cNvPr id="70" name="Gerader Verbinder 69">
            <a:extLst>
              <a:ext uri="{FF2B5EF4-FFF2-40B4-BE49-F238E27FC236}">
                <a16:creationId xmlns:a16="http://schemas.microsoft.com/office/drawing/2014/main" id="{7AC2262D-40DF-4F2F-8197-DB7E2EB4E285}"/>
              </a:ext>
            </a:extLst>
          </p:cNvPr>
          <p:cNvCxnSpPr>
            <a:cxnSpLocks/>
          </p:cNvCxnSpPr>
          <p:nvPr/>
        </p:nvCxnSpPr>
        <p:spPr>
          <a:xfrm flipV="1">
            <a:off x="4851657" y="4553486"/>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2EF70F9E-EC3C-4638-972A-B113215A65AF}"/>
              </a:ext>
            </a:extLst>
          </p:cNvPr>
          <p:cNvCxnSpPr>
            <a:cxnSpLocks/>
          </p:cNvCxnSpPr>
          <p:nvPr/>
        </p:nvCxnSpPr>
        <p:spPr>
          <a:xfrm>
            <a:off x="3304911" y="5030632"/>
            <a:ext cx="1546463" cy="1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5CCF76A1-BED4-4483-9172-FBD2C24CDBE9}"/>
              </a:ext>
            </a:extLst>
          </p:cNvPr>
          <p:cNvCxnSpPr>
            <a:cxnSpLocks/>
          </p:cNvCxnSpPr>
          <p:nvPr/>
        </p:nvCxnSpPr>
        <p:spPr>
          <a:xfrm>
            <a:off x="6446516" y="5090381"/>
            <a:ext cx="1546463" cy="1044"/>
          </a:xfrm>
          <a:prstGeom prst="line">
            <a:avLst/>
          </a:prstGeom>
        </p:spPr>
        <p:style>
          <a:lnRef idx="1">
            <a:schemeClr val="accent1"/>
          </a:lnRef>
          <a:fillRef idx="0">
            <a:schemeClr val="accent1"/>
          </a:fillRef>
          <a:effectRef idx="0">
            <a:schemeClr val="accent1"/>
          </a:effectRef>
          <a:fontRef idx="minor">
            <a:schemeClr val="tx1"/>
          </a:fontRef>
        </p:style>
      </p:cxnSp>
      <p:sp>
        <p:nvSpPr>
          <p:cNvPr id="73" name="Rechteck 72">
            <a:extLst>
              <a:ext uri="{FF2B5EF4-FFF2-40B4-BE49-F238E27FC236}">
                <a16:creationId xmlns:a16="http://schemas.microsoft.com/office/drawing/2014/main" id="{02AB0420-3782-4262-ADD9-2609A4A3D964}"/>
              </a:ext>
            </a:extLst>
          </p:cNvPr>
          <p:cNvSpPr/>
          <p:nvPr/>
        </p:nvSpPr>
        <p:spPr>
          <a:xfrm>
            <a:off x="6480396" y="4674025"/>
            <a:ext cx="1887835" cy="461665"/>
          </a:xfrm>
          <a:prstGeom prst="rect">
            <a:avLst/>
          </a:prstGeom>
        </p:spPr>
        <p:txBody>
          <a:bodyPr wrap="square">
            <a:spAutoFit/>
          </a:bodyPr>
          <a:lstStyle/>
          <a:p>
            <a:r>
              <a:rPr lang="de-DE" sz="1200" b="1">
                <a:solidFill>
                  <a:srgbClr val="0478B7"/>
                </a:solidFill>
              </a:rPr>
              <a:t>Neukunden-/Lieferanten-Miner</a:t>
            </a:r>
          </a:p>
        </p:txBody>
      </p:sp>
      <p:cxnSp>
        <p:nvCxnSpPr>
          <p:cNvPr id="74" name="Gerader Verbinder 73">
            <a:extLst>
              <a:ext uri="{FF2B5EF4-FFF2-40B4-BE49-F238E27FC236}">
                <a16:creationId xmlns:a16="http://schemas.microsoft.com/office/drawing/2014/main" id="{4F122545-E906-4ABB-AE5D-F0F7C0BD4283}"/>
              </a:ext>
            </a:extLst>
          </p:cNvPr>
          <p:cNvCxnSpPr>
            <a:cxnSpLocks/>
          </p:cNvCxnSpPr>
          <p:nvPr/>
        </p:nvCxnSpPr>
        <p:spPr>
          <a:xfrm flipV="1">
            <a:off x="7980398" y="4611687"/>
            <a:ext cx="542992" cy="4797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3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1000"/>
                                        <p:tgtEl>
                                          <p:spTgt spid="63"/>
                                        </p:tgtEl>
                                      </p:cBhvr>
                                    </p:animEffect>
                                    <p:anim calcmode="lin" valueType="num">
                                      <p:cBhvr>
                                        <p:cTn id="20" dur="1000" fill="hold"/>
                                        <p:tgtEl>
                                          <p:spTgt spid="63"/>
                                        </p:tgtEl>
                                        <p:attrNameLst>
                                          <p:attrName>ppt_x</p:attrName>
                                        </p:attrNameLst>
                                      </p:cBhvr>
                                      <p:tavLst>
                                        <p:tav tm="0">
                                          <p:val>
                                            <p:strVal val="#ppt_x"/>
                                          </p:val>
                                        </p:tav>
                                        <p:tav tm="100000">
                                          <p:val>
                                            <p:strVal val="#ppt_x"/>
                                          </p:val>
                                        </p:tav>
                                      </p:tavLst>
                                    </p:anim>
                                    <p:anim calcmode="lin" valueType="num">
                                      <p:cBhvr>
                                        <p:cTn id="21" dur="1000" fill="hold"/>
                                        <p:tgtEl>
                                          <p:spTgt spid="6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1000"/>
                                        <p:tgtEl>
                                          <p:spTgt spid="61"/>
                                        </p:tgtEl>
                                      </p:cBhvr>
                                    </p:animEffect>
                                    <p:anim calcmode="lin" valueType="num">
                                      <p:cBhvr>
                                        <p:cTn id="40" dur="1000" fill="hold"/>
                                        <p:tgtEl>
                                          <p:spTgt spid="61"/>
                                        </p:tgtEl>
                                        <p:attrNameLst>
                                          <p:attrName>ppt_x</p:attrName>
                                        </p:attrNameLst>
                                      </p:cBhvr>
                                      <p:tavLst>
                                        <p:tav tm="0">
                                          <p:val>
                                            <p:strVal val="#ppt_x"/>
                                          </p:val>
                                        </p:tav>
                                        <p:tav tm="100000">
                                          <p:val>
                                            <p:strVal val="#ppt_x"/>
                                          </p:val>
                                        </p:tav>
                                      </p:tavLst>
                                    </p:anim>
                                    <p:anim calcmode="lin" valueType="num">
                                      <p:cBhvr>
                                        <p:cTn id="41" dur="1000" fill="hold"/>
                                        <p:tgtEl>
                                          <p:spTgt spid="6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1000"/>
                                        <p:tgtEl>
                                          <p:spTgt spid="62"/>
                                        </p:tgtEl>
                                      </p:cBhvr>
                                    </p:animEffect>
                                    <p:anim calcmode="lin" valueType="num">
                                      <p:cBhvr>
                                        <p:cTn id="45" dur="1000" fill="hold"/>
                                        <p:tgtEl>
                                          <p:spTgt spid="62"/>
                                        </p:tgtEl>
                                        <p:attrNameLst>
                                          <p:attrName>ppt_x</p:attrName>
                                        </p:attrNameLst>
                                      </p:cBhvr>
                                      <p:tavLst>
                                        <p:tav tm="0">
                                          <p:val>
                                            <p:strVal val="#ppt_x"/>
                                          </p:val>
                                        </p:tav>
                                        <p:tav tm="100000">
                                          <p:val>
                                            <p:strVal val="#ppt_x"/>
                                          </p:val>
                                        </p:tav>
                                      </p:tavLst>
                                    </p:anim>
                                    <p:anim calcmode="lin" valueType="num">
                                      <p:cBhvr>
                                        <p:cTn id="46" dur="1000" fill="hold"/>
                                        <p:tgtEl>
                                          <p:spTgt spid="6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1000"/>
                                        <p:tgtEl>
                                          <p:spTgt spid="30"/>
                                        </p:tgtEl>
                                      </p:cBhvr>
                                    </p:animEffect>
                                    <p:anim calcmode="lin" valueType="num">
                                      <p:cBhvr>
                                        <p:cTn id="67" dur="1000" fill="hold"/>
                                        <p:tgtEl>
                                          <p:spTgt spid="30"/>
                                        </p:tgtEl>
                                        <p:attrNameLst>
                                          <p:attrName>ppt_x</p:attrName>
                                        </p:attrNameLst>
                                      </p:cBhvr>
                                      <p:tavLst>
                                        <p:tav tm="0">
                                          <p:val>
                                            <p:strVal val="#ppt_x"/>
                                          </p:val>
                                        </p:tav>
                                        <p:tav tm="100000">
                                          <p:val>
                                            <p:strVal val="#ppt_x"/>
                                          </p:val>
                                        </p:tav>
                                      </p:tavLst>
                                    </p:anim>
                                    <p:anim calcmode="lin" valueType="num">
                                      <p:cBhvr>
                                        <p:cTn id="68" dur="1000" fill="hold"/>
                                        <p:tgtEl>
                                          <p:spTgt spid="30"/>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1000"/>
                                        <p:tgtEl>
                                          <p:spTgt spid="55"/>
                                        </p:tgtEl>
                                      </p:cBhvr>
                                    </p:animEffect>
                                    <p:anim calcmode="lin" valueType="num">
                                      <p:cBhvr>
                                        <p:cTn id="72" dur="1000" fill="hold"/>
                                        <p:tgtEl>
                                          <p:spTgt spid="55"/>
                                        </p:tgtEl>
                                        <p:attrNameLst>
                                          <p:attrName>ppt_x</p:attrName>
                                        </p:attrNameLst>
                                      </p:cBhvr>
                                      <p:tavLst>
                                        <p:tav tm="0">
                                          <p:val>
                                            <p:strVal val="#ppt_x"/>
                                          </p:val>
                                        </p:tav>
                                        <p:tav tm="100000">
                                          <p:val>
                                            <p:strVal val="#ppt_x"/>
                                          </p:val>
                                        </p:tav>
                                      </p:tavLst>
                                    </p:anim>
                                    <p:anim calcmode="lin" valueType="num">
                                      <p:cBhvr>
                                        <p:cTn id="73" dur="1000" fill="hold"/>
                                        <p:tgtEl>
                                          <p:spTgt spid="5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1000"/>
                                        <p:tgtEl>
                                          <p:spTgt spid="58"/>
                                        </p:tgtEl>
                                      </p:cBhvr>
                                    </p:animEffect>
                                    <p:anim calcmode="lin" valueType="num">
                                      <p:cBhvr>
                                        <p:cTn id="77" dur="1000" fill="hold"/>
                                        <p:tgtEl>
                                          <p:spTgt spid="58"/>
                                        </p:tgtEl>
                                        <p:attrNameLst>
                                          <p:attrName>ppt_x</p:attrName>
                                        </p:attrNameLst>
                                      </p:cBhvr>
                                      <p:tavLst>
                                        <p:tav tm="0">
                                          <p:val>
                                            <p:strVal val="#ppt_x"/>
                                          </p:val>
                                        </p:tav>
                                        <p:tav tm="100000">
                                          <p:val>
                                            <p:strVal val="#ppt_x"/>
                                          </p:val>
                                        </p:tav>
                                      </p:tavLst>
                                    </p:anim>
                                    <p:anim calcmode="lin" valueType="num">
                                      <p:cBhvr>
                                        <p:cTn id="78" dur="1000" fill="hold"/>
                                        <p:tgtEl>
                                          <p:spTgt spid="5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fade">
                                      <p:cBhvr>
                                        <p:cTn id="81" dur="1000"/>
                                        <p:tgtEl>
                                          <p:spTgt spid="69"/>
                                        </p:tgtEl>
                                      </p:cBhvr>
                                    </p:animEffect>
                                    <p:anim calcmode="lin" valueType="num">
                                      <p:cBhvr>
                                        <p:cTn id="82" dur="1000" fill="hold"/>
                                        <p:tgtEl>
                                          <p:spTgt spid="69"/>
                                        </p:tgtEl>
                                        <p:attrNameLst>
                                          <p:attrName>ppt_x</p:attrName>
                                        </p:attrNameLst>
                                      </p:cBhvr>
                                      <p:tavLst>
                                        <p:tav tm="0">
                                          <p:val>
                                            <p:strVal val="#ppt_x"/>
                                          </p:val>
                                        </p:tav>
                                        <p:tav tm="100000">
                                          <p:val>
                                            <p:strVal val="#ppt_x"/>
                                          </p:val>
                                        </p:tav>
                                      </p:tavLst>
                                    </p:anim>
                                    <p:anim calcmode="lin" valueType="num">
                                      <p:cBhvr>
                                        <p:cTn id="83" dur="1000" fill="hold"/>
                                        <p:tgtEl>
                                          <p:spTgt spid="6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1000"/>
                                        <p:tgtEl>
                                          <p:spTgt spid="70"/>
                                        </p:tgtEl>
                                      </p:cBhvr>
                                    </p:animEffect>
                                    <p:anim calcmode="lin" valueType="num">
                                      <p:cBhvr>
                                        <p:cTn id="87" dur="1000" fill="hold"/>
                                        <p:tgtEl>
                                          <p:spTgt spid="70"/>
                                        </p:tgtEl>
                                        <p:attrNameLst>
                                          <p:attrName>ppt_x</p:attrName>
                                        </p:attrNameLst>
                                      </p:cBhvr>
                                      <p:tavLst>
                                        <p:tav tm="0">
                                          <p:val>
                                            <p:strVal val="#ppt_x"/>
                                          </p:val>
                                        </p:tav>
                                        <p:tav tm="100000">
                                          <p:val>
                                            <p:strVal val="#ppt_x"/>
                                          </p:val>
                                        </p:tav>
                                      </p:tavLst>
                                    </p:anim>
                                    <p:anim calcmode="lin" valueType="num">
                                      <p:cBhvr>
                                        <p:cTn id="88" dur="1000" fill="hold"/>
                                        <p:tgtEl>
                                          <p:spTgt spid="70"/>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1000"/>
                                        <p:tgtEl>
                                          <p:spTgt spid="71"/>
                                        </p:tgtEl>
                                      </p:cBhvr>
                                    </p:animEffect>
                                    <p:anim calcmode="lin" valueType="num">
                                      <p:cBhvr>
                                        <p:cTn id="92" dur="1000" fill="hold"/>
                                        <p:tgtEl>
                                          <p:spTgt spid="71"/>
                                        </p:tgtEl>
                                        <p:attrNameLst>
                                          <p:attrName>ppt_x</p:attrName>
                                        </p:attrNameLst>
                                      </p:cBhvr>
                                      <p:tavLst>
                                        <p:tav tm="0">
                                          <p:val>
                                            <p:strVal val="#ppt_x"/>
                                          </p:val>
                                        </p:tav>
                                        <p:tav tm="100000">
                                          <p:val>
                                            <p:strVal val="#ppt_x"/>
                                          </p:val>
                                        </p:tav>
                                      </p:tavLst>
                                    </p:anim>
                                    <p:anim calcmode="lin" valueType="num">
                                      <p:cBhvr>
                                        <p:cTn id="9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1000"/>
                                        <p:tgtEl>
                                          <p:spTgt spid="20"/>
                                        </p:tgtEl>
                                      </p:cBhvr>
                                    </p:animEffect>
                                    <p:anim calcmode="lin" valueType="num">
                                      <p:cBhvr>
                                        <p:cTn id="99" dur="1000" fill="hold"/>
                                        <p:tgtEl>
                                          <p:spTgt spid="20"/>
                                        </p:tgtEl>
                                        <p:attrNameLst>
                                          <p:attrName>ppt_x</p:attrName>
                                        </p:attrNameLst>
                                      </p:cBhvr>
                                      <p:tavLst>
                                        <p:tav tm="0">
                                          <p:val>
                                            <p:strVal val="#ppt_x"/>
                                          </p:val>
                                        </p:tav>
                                        <p:tav tm="100000">
                                          <p:val>
                                            <p:strVal val="#ppt_x"/>
                                          </p:val>
                                        </p:tav>
                                      </p:tavLst>
                                    </p:anim>
                                    <p:anim calcmode="lin" valueType="num">
                                      <p:cBhvr>
                                        <p:cTn id="100" dur="1000" fill="hold"/>
                                        <p:tgtEl>
                                          <p:spTgt spid="20"/>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1000"/>
                                        <p:tgtEl>
                                          <p:spTgt spid="24"/>
                                        </p:tgtEl>
                                      </p:cBhvr>
                                    </p:animEffect>
                                    <p:anim calcmode="lin" valueType="num">
                                      <p:cBhvr>
                                        <p:cTn id="104" dur="1000" fill="hold"/>
                                        <p:tgtEl>
                                          <p:spTgt spid="24"/>
                                        </p:tgtEl>
                                        <p:attrNameLst>
                                          <p:attrName>ppt_x</p:attrName>
                                        </p:attrNameLst>
                                      </p:cBhvr>
                                      <p:tavLst>
                                        <p:tav tm="0">
                                          <p:val>
                                            <p:strVal val="#ppt_x"/>
                                          </p:val>
                                        </p:tav>
                                        <p:tav tm="100000">
                                          <p:val>
                                            <p:strVal val="#ppt_x"/>
                                          </p:val>
                                        </p:tav>
                                      </p:tavLst>
                                    </p:anim>
                                    <p:anim calcmode="lin" valueType="num">
                                      <p:cBhvr>
                                        <p:cTn id="105" dur="1000" fill="hold"/>
                                        <p:tgtEl>
                                          <p:spTgt spid="24"/>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72"/>
                                        </p:tgtEl>
                                        <p:attrNameLst>
                                          <p:attrName>style.visibility</p:attrName>
                                        </p:attrNameLst>
                                      </p:cBhvr>
                                      <p:to>
                                        <p:strVal val="visible"/>
                                      </p:to>
                                    </p:set>
                                    <p:animEffect transition="in" filter="fade">
                                      <p:cBhvr>
                                        <p:cTn id="108" dur="1000"/>
                                        <p:tgtEl>
                                          <p:spTgt spid="72"/>
                                        </p:tgtEl>
                                      </p:cBhvr>
                                    </p:animEffect>
                                    <p:anim calcmode="lin" valueType="num">
                                      <p:cBhvr>
                                        <p:cTn id="109" dur="1000" fill="hold"/>
                                        <p:tgtEl>
                                          <p:spTgt spid="72"/>
                                        </p:tgtEl>
                                        <p:attrNameLst>
                                          <p:attrName>ppt_x</p:attrName>
                                        </p:attrNameLst>
                                      </p:cBhvr>
                                      <p:tavLst>
                                        <p:tav tm="0">
                                          <p:val>
                                            <p:strVal val="#ppt_x"/>
                                          </p:val>
                                        </p:tav>
                                        <p:tav tm="100000">
                                          <p:val>
                                            <p:strVal val="#ppt_x"/>
                                          </p:val>
                                        </p:tav>
                                      </p:tavLst>
                                    </p:anim>
                                    <p:anim calcmode="lin" valueType="num">
                                      <p:cBhvr>
                                        <p:cTn id="110" dur="1000" fill="hold"/>
                                        <p:tgtEl>
                                          <p:spTgt spid="7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fade">
                                      <p:cBhvr>
                                        <p:cTn id="113" dur="1000"/>
                                        <p:tgtEl>
                                          <p:spTgt spid="73"/>
                                        </p:tgtEl>
                                      </p:cBhvr>
                                    </p:animEffect>
                                    <p:anim calcmode="lin" valueType="num">
                                      <p:cBhvr>
                                        <p:cTn id="114" dur="1000" fill="hold"/>
                                        <p:tgtEl>
                                          <p:spTgt spid="73"/>
                                        </p:tgtEl>
                                        <p:attrNameLst>
                                          <p:attrName>ppt_x</p:attrName>
                                        </p:attrNameLst>
                                      </p:cBhvr>
                                      <p:tavLst>
                                        <p:tav tm="0">
                                          <p:val>
                                            <p:strVal val="#ppt_x"/>
                                          </p:val>
                                        </p:tav>
                                        <p:tav tm="100000">
                                          <p:val>
                                            <p:strVal val="#ppt_x"/>
                                          </p:val>
                                        </p:tav>
                                      </p:tavLst>
                                    </p:anim>
                                    <p:anim calcmode="lin" valueType="num">
                                      <p:cBhvr>
                                        <p:cTn id="115" dur="1000" fill="hold"/>
                                        <p:tgtEl>
                                          <p:spTgt spid="73"/>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4"/>
                                        </p:tgtEl>
                                        <p:attrNameLst>
                                          <p:attrName>style.visibility</p:attrName>
                                        </p:attrNameLst>
                                      </p:cBhvr>
                                      <p:to>
                                        <p:strVal val="visible"/>
                                      </p:to>
                                    </p:set>
                                    <p:animEffect transition="in" filter="fade">
                                      <p:cBhvr>
                                        <p:cTn id="118" dur="1000"/>
                                        <p:tgtEl>
                                          <p:spTgt spid="14"/>
                                        </p:tgtEl>
                                      </p:cBhvr>
                                    </p:animEffect>
                                    <p:anim calcmode="lin" valueType="num">
                                      <p:cBhvr>
                                        <p:cTn id="119" dur="1000" fill="hold"/>
                                        <p:tgtEl>
                                          <p:spTgt spid="14"/>
                                        </p:tgtEl>
                                        <p:attrNameLst>
                                          <p:attrName>ppt_x</p:attrName>
                                        </p:attrNameLst>
                                      </p:cBhvr>
                                      <p:tavLst>
                                        <p:tav tm="0">
                                          <p:val>
                                            <p:strVal val="#ppt_x"/>
                                          </p:val>
                                        </p:tav>
                                        <p:tav tm="100000">
                                          <p:val>
                                            <p:strVal val="#ppt_x"/>
                                          </p:val>
                                        </p:tav>
                                      </p:tavLst>
                                    </p:anim>
                                    <p:anim calcmode="lin" valueType="num">
                                      <p:cBhvr>
                                        <p:cTn id="120" dur="1000" fill="hold"/>
                                        <p:tgtEl>
                                          <p:spTgt spid="14"/>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fade">
                                      <p:cBhvr>
                                        <p:cTn id="123" dur="1000"/>
                                        <p:tgtEl>
                                          <p:spTgt spid="15"/>
                                        </p:tgtEl>
                                      </p:cBhvr>
                                    </p:animEffect>
                                    <p:anim calcmode="lin" valueType="num">
                                      <p:cBhvr>
                                        <p:cTn id="124" dur="1000" fill="hold"/>
                                        <p:tgtEl>
                                          <p:spTgt spid="15"/>
                                        </p:tgtEl>
                                        <p:attrNameLst>
                                          <p:attrName>ppt_x</p:attrName>
                                        </p:attrNameLst>
                                      </p:cBhvr>
                                      <p:tavLst>
                                        <p:tav tm="0">
                                          <p:val>
                                            <p:strVal val="#ppt_x"/>
                                          </p:val>
                                        </p:tav>
                                        <p:tav tm="100000">
                                          <p:val>
                                            <p:strVal val="#ppt_x"/>
                                          </p:val>
                                        </p:tav>
                                      </p:tavLst>
                                    </p:anim>
                                    <p:anim calcmode="lin" valueType="num">
                                      <p:cBhvr>
                                        <p:cTn id="125" dur="1000" fill="hold"/>
                                        <p:tgtEl>
                                          <p:spTgt spid="15"/>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22"/>
                                        </p:tgtEl>
                                        <p:attrNameLst>
                                          <p:attrName>style.visibility</p:attrName>
                                        </p:attrNameLst>
                                      </p:cBhvr>
                                      <p:to>
                                        <p:strVal val="visible"/>
                                      </p:to>
                                    </p:set>
                                    <p:animEffect transition="in" filter="fade">
                                      <p:cBhvr>
                                        <p:cTn id="128" dur="1000"/>
                                        <p:tgtEl>
                                          <p:spTgt spid="22"/>
                                        </p:tgtEl>
                                      </p:cBhvr>
                                    </p:animEffect>
                                    <p:anim calcmode="lin" valueType="num">
                                      <p:cBhvr>
                                        <p:cTn id="129" dur="1000" fill="hold"/>
                                        <p:tgtEl>
                                          <p:spTgt spid="22"/>
                                        </p:tgtEl>
                                        <p:attrNameLst>
                                          <p:attrName>ppt_x</p:attrName>
                                        </p:attrNameLst>
                                      </p:cBhvr>
                                      <p:tavLst>
                                        <p:tav tm="0">
                                          <p:val>
                                            <p:strVal val="#ppt_x"/>
                                          </p:val>
                                        </p:tav>
                                        <p:tav tm="100000">
                                          <p:val>
                                            <p:strVal val="#ppt_x"/>
                                          </p:val>
                                        </p:tav>
                                      </p:tavLst>
                                    </p:anim>
                                    <p:anim calcmode="lin" valueType="num">
                                      <p:cBhvr>
                                        <p:cTn id="130" dur="1000" fill="hold"/>
                                        <p:tgtEl>
                                          <p:spTgt spid="22"/>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1000"/>
                                        <p:tgtEl>
                                          <p:spTgt spid="28"/>
                                        </p:tgtEl>
                                      </p:cBhvr>
                                    </p:animEffect>
                                    <p:anim calcmode="lin" valueType="num">
                                      <p:cBhvr>
                                        <p:cTn id="134" dur="1000" fill="hold"/>
                                        <p:tgtEl>
                                          <p:spTgt spid="28"/>
                                        </p:tgtEl>
                                        <p:attrNameLst>
                                          <p:attrName>ppt_x</p:attrName>
                                        </p:attrNameLst>
                                      </p:cBhvr>
                                      <p:tavLst>
                                        <p:tav tm="0">
                                          <p:val>
                                            <p:strVal val="#ppt_x"/>
                                          </p:val>
                                        </p:tav>
                                        <p:tav tm="100000">
                                          <p:val>
                                            <p:strVal val="#ppt_x"/>
                                          </p:val>
                                        </p:tav>
                                      </p:tavLst>
                                    </p:anim>
                                    <p:anim calcmode="lin" valueType="num">
                                      <p:cBhvr>
                                        <p:cTn id="135" dur="1000" fill="hold"/>
                                        <p:tgtEl>
                                          <p:spTgt spid="28"/>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0"/>
                                        <p:tgtEl>
                                          <p:spTgt spid="29"/>
                                        </p:tgtEl>
                                      </p:cBhvr>
                                    </p:animEffect>
                                    <p:anim calcmode="lin" valueType="num">
                                      <p:cBhvr>
                                        <p:cTn id="139" dur="1000" fill="hold"/>
                                        <p:tgtEl>
                                          <p:spTgt spid="29"/>
                                        </p:tgtEl>
                                        <p:attrNameLst>
                                          <p:attrName>ppt_x</p:attrName>
                                        </p:attrNameLst>
                                      </p:cBhvr>
                                      <p:tavLst>
                                        <p:tav tm="0">
                                          <p:val>
                                            <p:strVal val="#ppt_x"/>
                                          </p:val>
                                        </p:tav>
                                        <p:tav tm="100000">
                                          <p:val>
                                            <p:strVal val="#ppt_x"/>
                                          </p:val>
                                        </p:tav>
                                      </p:tavLst>
                                    </p:anim>
                                    <p:anim calcmode="lin" valueType="num">
                                      <p:cBhvr>
                                        <p:cTn id="140" dur="1000" fill="hold"/>
                                        <p:tgtEl>
                                          <p:spTgt spid="29"/>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fade">
                                      <p:cBhvr>
                                        <p:cTn id="143" dur="1000"/>
                                        <p:tgtEl>
                                          <p:spTgt spid="59"/>
                                        </p:tgtEl>
                                      </p:cBhvr>
                                    </p:animEffect>
                                    <p:anim calcmode="lin" valueType="num">
                                      <p:cBhvr>
                                        <p:cTn id="144" dur="1000" fill="hold"/>
                                        <p:tgtEl>
                                          <p:spTgt spid="59"/>
                                        </p:tgtEl>
                                        <p:attrNameLst>
                                          <p:attrName>ppt_x</p:attrName>
                                        </p:attrNameLst>
                                      </p:cBhvr>
                                      <p:tavLst>
                                        <p:tav tm="0">
                                          <p:val>
                                            <p:strVal val="#ppt_x"/>
                                          </p:val>
                                        </p:tav>
                                        <p:tav tm="100000">
                                          <p:val>
                                            <p:strVal val="#ppt_x"/>
                                          </p:val>
                                        </p:tav>
                                      </p:tavLst>
                                    </p:anim>
                                    <p:anim calcmode="lin" valueType="num">
                                      <p:cBhvr>
                                        <p:cTn id="145" dur="1000" fill="hold"/>
                                        <p:tgtEl>
                                          <p:spTgt spid="59"/>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21"/>
                                        </p:tgtEl>
                                        <p:attrNameLst>
                                          <p:attrName>style.visibility</p:attrName>
                                        </p:attrNameLst>
                                      </p:cBhvr>
                                      <p:to>
                                        <p:strVal val="visible"/>
                                      </p:to>
                                    </p:set>
                                    <p:animEffect transition="in" filter="fade">
                                      <p:cBhvr>
                                        <p:cTn id="148" dur="1000"/>
                                        <p:tgtEl>
                                          <p:spTgt spid="21"/>
                                        </p:tgtEl>
                                      </p:cBhvr>
                                    </p:animEffect>
                                    <p:anim calcmode="lin" valueType="num">
                                      <p:cBhvr>
                                        <p:cTn id="149" dur="1000" fill="hold"/>
                                        <p:tgtEl>
                                          <p:spTgt spid="21"/>
                                        </p:tgtEl>
                                        <p:attrNameLst>
                                          <p:attrName>ppt_x</p:attrName>
                                        </p:attrNameLst>
                                      </p:cBhvr>
                                      <p:tavLst>
                                        <p:tav tm="0">
                                          <p:val>
                                            <p:strVal val="#ppt_x"/>
                                          </p:val>
                                        </p:tav>
                                        <p:tav tm="100000">
                                          <p:val>
                                            <p:strVal val="#ppt_x"/>
                                          </p:val>
                                        </p:tav>
                                      </p:tavLst>
                                    </p:anim>
                                    <p:anim calcmode="lin" valueType="num">
                                      <p:cBhvr>
                                        <p:cTn id="150" dur="1000" fill="hold"/>
                                        <p:tgtEl>
                                          <p:spTgt spid="21"/>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27"/>
                                        </p:tgtEl>
                                        <p:attrNameLst>
                                          <p:attrName>style.visibility</p:attrName>
                                        </p:attrNameLst>
                                      </p:cBhvr>
                                      <p:to>
                                        <p:strVal val="visible"/>
                                      </p:to>
                                    </p:set>
                                    <p:animEffect transition="in" filter="fade">
                                      <p:cBhvr>
                                        <p:cTn id="153" dur="1000"/>
                                        <p:tgtEl>
                                          <p:spTgt spid="27"/>
                                        </p:tgtEl>
                                      </p:cBhvr>
                                    </p:animEffect>
                                    <p:anim calcmode="lin" valueType="num">
                                      <p:cBhvr>
                                        <p:cTn id="154" dur="1000" fill="hold"/>
                                        <p:tgtEl>
                                          <p:spTgt spid="27"/>
                                        </p:tgtEl>
                                        <p:attrNameLst>
                                          <p:attrName>ppt_x</p:attrName>
                                        </p:attrNameLst>
                                      </p:cBhvr>
                                      <p:tavLst>
                                        <p:tav tm="0">
                                          <p:val>
                                            <p:strVal val="#ppt_x"/>
                                          </p:val>
                                        </p:tav>
                                        <p:tav tm="100000">
                                          <p:val>
                                            <p:strVal val="#ppt_x"/>
                                          </p:val>
                                        </p:tav>
                                      </p:tavLst>
                                    </p:anim>
                                    <p:anim calcmode="lin" valueType="num">
                                      <p:cBhvr>
                                        <p:cTn id="155" dur="1000" fill="hold"/>
                                        <p:tgtEl>
                                          <p:spTgt spid="27"/>
                                        </p:tgtEl>
                                        <p:attrNameLst>
                                          <p:attrName>ppt_y</p:attrName>
                                        </p:attrNameLst>
                                      </p:cBhvr>
                                      <p:tavLst>
                                        <p:tav tm="0">
                                          <p:val>
                                            <p:strVal val="#ppt_y+.1"/>
                                          </p:val>
                                        </p:tav>
                                        <p:tav tm="100000">
                                          <p:val>
                                            <p:strVal val="#ppt_y"/>
                                          </p:val>
                                        </p:tav>
                                      </p:tavLst>
                                    </p:anim>
                                  </p:childTnLst>
                                </p:cTn>
                              </p:par>
                              <p:par>
                                <p:cTn id="156" presetID="42" presetClass="entr" presetSubtype="0" fill="hold" nodeType="with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fade">
                                      <p:cBhvr>
                                        <p:cTn id="158" dur="1000"/>
                                        <p:tgtEl>
                                          <p:spTgt spid="60"/>
                                        </p:tgtEl>
                                      </p:cBhvr>
                                    </p:animEffect>
                                    <p:anim calcmode="lin" valueType="num">
                                      <p:cBhvr>
                                        <p:cTn id="159" dur="1000" fill="hold"/>
                                        <p:tgtEl>
                                          <p:spTgt spid="60"/>
                                        </p:tgtEl>
                                        <p:attrNameLst>
                                          <p:attrName>ppt_x</p:attrName>
                                        </p:attrNameLst>
                                      </p:cBhvr>
                                      <p:tavLst>
                                        <p:tav tm="0">
                                          <p:val>
                                            <p:strVal val="#ppt_x"/>
                                          </p:val>
                                        </p:tav>
                                        <p:tav tm="100000">
                                          <p:val>
                                            <p:strVal val="#ppt_x"/>
                                          </p:val>
                                        </p:tav>
                                      </p:tavLst>
                                    </p:anim>
                                    <p:anim calcmode="lin" valueType="num">
                                      <p:cBhvr>
                                        <p:cTn id="160" dur="1000" fill="hold"/>
                                        <p:tgtEl>
                                          <p:spTgt spid="60"/>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64"/>
                                        </p:tgtEl>
                                        <p:attrNameLst>
                                          <p:attrName>style.visibility</p:attrName>
                                        </p:attrNameLst>
                                      </p:cBhvr>
                                      <p:to>
                                        <p:strVal val="visible"/>
                                      </p:to>
                                    </p:set>
                                    <p:animEffect transition="in" filter="fade">
                                      <p:cBhvr>
                                        <p:cTn id="163" dur="1000"/>
                                        <p:tgtEl>
                                          <p:spTgt spid="64"/>
                                        </p:tgtEl>
                                      </p:cBhvr>
                                    </p:animEffect>
                                    <p:anim calcmode="lin" valueType="num">
                                      <p:cBhvr>
                                        <p:cTn id="164" dur="1000" fill="hold"/>
                                        <p:tgtEl>
                                          <p:spTgt spid="64"/>
                                        </p:tgtEl>
                                        <p:attrNameLst>
                                          <p:attrName>ppt_x</p:attrName>
                                        </p:attrNameLst>
                                      </p:cBhvr>
                                      <p:tavLst>
                                        <p:tav tm="0">
                                          <p:val>
                                            <p:strVal val="#ppt_x"/>
                                          </p:val>
                                        </p:tav>
                                        <p:tav tm="100000">
                                          <p:val>
                                            <p:strVal val="#ppt_x"/>
                                          </p:val>
                                        </p:tav>
                                      </p:tavLst>
                                    </p:anim>
                                    <p:anim calcmode="lin" valueType="num">
                                      <p:cBhvr>
                                        <p:cTn id="165" dur="1000" fill="hold"/>
                                        <p:tgtEl>
                                          <p:spTgt spid="64"/>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65"/>
                                        </p:tgtEl>
                                        <p:attrNameLst>
                                          <p:attrName>style.visibility</p:attrName>
                                        </p:attrNameLst>
                                      </p:cBhvr>
                                      <p:to>
                                        <p:strVal val="visible"/>
                                      </p:to>
                                    </p:set>
                                    <p:animEffect transition="in" filter="fade">
                                      <p:cBhvr>
                                        <p:cTn id="168" dur="1000"/>
                                        <p:tgtEl>
                                          <p:spTgt spid="65"/>
                                        </p:tgtEl>
                                      </p:cBhvr>
                                    </p:animEffect>
                                    <p:anim calcmode="lin" valueType="num">
                                      <p:cBhvr>
                                        <p:cTn id="169" dur="1000" fill="hold"/>
                                        <p:tgtEl>
                                          <p:spTgt spid="65"/>
                                        </p:tgtEl>
                                        <p:attrNameLst>
                                          <p:attrName>ppt_x</p:attrName>
                                        </p:attrNameLst>
                                      </p:cBhvr>
                                      <p:tavLst>
                                        <p:tav tm="0">
                                          <p:val>
                                            <p:strVal val="#ppt_x"/>
                                          </p:val>
                                        </p:tav>
                                        <p:tav tm="100000">
                                          <p:val>
                                            <p:strVal val="#ppt_x"/>
                                          </p:val>
                                        </p:tav>
                                      </p:tavLst>
                                    </p:anim>
                                    <p:anim calcmode="lin" valueType="num">
                                      <p:cBhvr>
                                        <p:cTn id="170" dur="1000" fill="hold"/>
                                        <p:tgtEl>
                                          <p:spTgt spid="65"/>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66"/>
                                        </p:tgtEl>
                                        <p:attrNameLst>
                                          <p:attrName>style.visibility</p:attrName>
                                        </p:attrNameLst>
                                      </p:cBhvr>
                                      <p:to>
                                        <p:strVal val="visible"/>
                                      </p:to>
                                    </p:set>
                                    <p:animEffect transition="in" filter="fade">
                                      <p:cBhvr>
                                        <p:cTn id="173" dur="1000"/>
                                        <p:tgtEl>
                                          <p:spTgt spid="66"/>
                                        </p:tgtEl>
                                      </p:cBhvr>
                                    </p:animEffect>
                                    <p:anim calcmode="lin" valueType="num">
                                      <p:cBhvr>
                                        <p:cTn id="174" dur="1000" fill="hold"/>
                                        <p:tgtEl>
                                          <p:spTgt spid="66"/>
                                        </p:tgtEl>
                                        <p:attrNameLst>
                                          <p:attrName>ppt_x</p:attrName>
                                        </p:attrNameLst>
                                      </p:cBhvr>
                                      <p:tavLst>
                                        <p:tav tm="0">
                                          <p:val>
                                            <p:strVal val="#ppt_x"/>
                                          </p:val>
                                        </p:tav>
                                        <p:tav tm="100000">
                                          <p:val>
                                            <p:strVal val="#ppt_x"/>
                                          </p:val>
                                        </p:tav>
                                      </p:tavLst>
                                    </p:anim>
                                    <p:anim calcmode="lin" valueType="num">
                                      <p:cBhvr>
                                        <p:cTn id="175" dur="1000" fill="hold"/>
                                        <p:tgtEl>
                                          <p:spTgt spid="66"/>
                                        </p:tgtEl>
                                        <p:attrNameLst>
                                          <p:attrName>ppt_y</p:attrName>
                                        </p:attrNameLst>
                                      </p:cBhvr>
                                      <p:tavLst>
                                        <p:tav tm="0">
                                          <p:val>
                                            <p:strVal val="#ppt_y+.1"/>
                                          </p:val>
                                        </p:tav>
                                        <p:tav tm="100000">
                                          <p:val>
                                            <p:strVal val="#ppt_y"/>
                                          </p:val>
                                        </p:tav>
                                      </p:tavLst>
                                    </p:anim>
                                  </p:childTnLst>
                                </p:cTn>
                              </p:par>
                              <p:par>
                                <p:cTn id="176" presetID="42" presetClass="entr" presetSubtype="0" fill="hold"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fade">
                                      <p:cBhvr>
                                        <p:cTn id="178" dur="1000"/>
                                        <p:tgtEl>
                                          <p:spTgt spid="67"/>
                                        </p:tgtEl>
                                      </p:cBhvr>
                                    </p:animEffect>
                                    <p:anim calcmode="lin" valueType="num">
                                      <p:cBhvr>
                                        <p:cTn id="179" dur="1000" fill="hold"/>
                                        <p:tgtEl>
                                          <p:spTgt spid="67"/>
                                        </p:tgtEl>
                                        <p:attrNameLst>
                                          <p:attrName>ppt_x</p:attrName>
                                        </p:attrNameLst>
                                      </p:cBhvr>
                                      <p:tavLst>
                                        <p:tav tm="0">
                                          <p:val>
                                            <p:strVal val="#ppt_x"/>
                                          </p:val>
                                        </p:tav>
                                        <p:tav tm="100000">
                                          <p:val>
                                            <p:strVal val="#ppt_x"/>
                                          </p:val>
                                        </p:tav>
                                      </p:tavLst>
                                    </p:anim>
                                    <p:anim calcmode="lin" valueType="num">
                                      <p:cBhvr>
                                        <p:cTn id="180" dur="1000" fill="hold"/>
                                        <p:tgtEl>
                                          <p:spTgt spid="67"/>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0"/>
                                  </p:stCondLst>
                                  <p:childTnLst>
                                    <p:set>
                                      <p:cBhvr>
                                        <p:cTn id="182" dur="1" fill="hold">
                                          <p:stCondLst>
                                            <p:cond delay="0"/>
                                          </p:stCondLst>
                                        </p:cTn>
                                        <p:tgtEl>
                                          <p:spTgt spid="68"/>
                                        </p:tgtEl>
                                        <p:attrNameLst>
                                          <p:attrName>style.visibility</p:attrName>
                                        </p:attrNameLst>
                                      </p:cBhvr>
                                      <p:to>
                                        <p:strVal val="visible"/>
                                      </p:to>
                                    </p:set>
                                    <p:animEffect transition="in" filter="fade">
                                      <p:cBhvr>
                                        <p:cTn id="183" dur="1000"/>
                                        <p:tgtEl>
                                          <p:spTgt spid="68"/>
                                        </p:tgtEl>
                                      </p:cBhvr>
                                    </p:animEffect>
                                    <p:anim calcmode="lin" valueType="num">
                                      <p:cBhvr>
                                        <p:cTn id="184" dur="1000" fill="hold"/>
                                        <p:tgtEl>
                                          <p:spTgt spid="68"/>
                                        </p:tgtEl>
                                        <p:attrNameLst>
                                          <p:attrName>ppt_x</p:attrName>
                                        </p:attrNameLst>
                                      </p:cBhvr>
                                      <p:tavLst>
                                        <p:tav tm="0">
                                          <p:val>
                                            <p:strVal val="#ppt_x"/>
                                          </p:val>
                                        </p:tav>
                                        <p:tav tm="100000">
                                          <p:val>
                                            <p:strVal val="#ppt_x"/>
                                          </p:val>
                                        </p:tav>
                                      </p:tavLst>
                                    </p:anim>
                                    <p:anim calcmode="lin" valueType="num">
                                      <p:cBhvr>
                                        <p:cTn id="185" dur="1000" fill="hold"/>
                                        <p:tgtEl>
                                          <p:spTgt spid="68"/>
                                        </p:tgtEl>
                                        <p:attrNameLst>
                                          <p:attrName>ppt_y</p:attrName>
                                        </p:attrNameLst>
                                      </p:cBhvr>
                                      <p:tavLst>
                                        <p:tav tm="0">
                                          <p:val>
                                            <p:strVal val="#ppt_y+.1"/>
                                          </p:val>
                                        </p:tav>
                                        <p:tav tm="100000">
                                          <p:val>
                                            <p:strVal val="#ppt_y"/>
                                          </p:val>
                                        </p:tav>
                                      </p:tavLst>
                                    </p:anim>
                                  </p:childTnLst>
                                </p:cTn>
                              </p:par>
                              <p:par>
                                <p:cTn id="186" presetID="42" presetClass="entr" presetSubtype="0" fill="hold" nodeType="withEffect">
                                  <p:stCondLst>
                                    <p:cond delay="0"/>
                                  </p:stCondLst>
                                  <p:childTnLst>
                                    <p:set>
                                      <p:cBhvr>
                                        <p:cTn id="187" dur="1" fill="hold">
                                          <p:stCondLst>
                                            <p:cond delay="0"/>
                                          </p:stCondLst>
                                        </p:cTn>
                                        <p:tgtEl>
                                          <p:spTgt spid="74"/>
                                        </p:tgtEl>
                                        <p:attrNameLst>
                                          <p:attrName>style.visibility</p:attrName>
                                        </p:attrNameLst>
                                      </p:cBhvr>
                                      <p:to>
                                        <p:strVal val="visible"/>
                                      </p:to>
                                    </p:set>
                                    <p:animEffect transition="in" filter="fade">
                                      <p:cBhvr>
                                        <p:cTn id="188" dur="1000"/>
                                        <p:tgtEl>
                                          <p:spTgt spid="74"/>
                                        </p:tgtEl>
                                      </p:cBhvr>
                                    </p:animEffect>
                                    <p:anim calcmode="lin" valueType="num">
                                      <p:cBhvr>
                                        <p:cTn id="189" dur="1000" fill="hold"/>
                                        <p:tgtEl>
                                          <p:spTgt spid="74"/>
                                        </p:tgtEl>
                                        <p:attrNameLst>
                                          <p:attrName>ppt_x</p:attrName>
                                        </p:attrNameLst>
                                      </p:cBhvr>
                                      <p:tavLst>
                                        <p:tav tm="0">
                                          <p:val>
                                            <p:strVal val="#ppt_x"/>
                                          </p:val>
                                        </p:tav>
                                        <p:tav tm="100000">
                                          <p:val>
                                            <p:strVal val="#ppt_x"/>
                                          </p:val>
                                        </p:tav>
                                      </p:tavLst>
                                    </p:anim>
                                    <p:anim calcmode="lin" valueType="num">
                                      <p:cBhvr>
                                        <p:cTn id="190"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P spid="20" grpId="0"/>
      <p:bldP spid="21" grpId="0"/>
      <p:bldP spid="22" grpId="0"/>
      <p:bldP spid="30" grpId="0"/>
      <p:bldP spid="37" grpId="0" animBg="1"/>
      <p:bldP spid="58" grpId="0"/>
      <p:bldP spid="59" grpId="0"/>
      <p:bldP spid="61" grpId="0"/>
      <p:bldP spid="66" grpId="0"/>
      <p:bldP spid="69" grpId="0"/>
      <p:bldP spid="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695400" y="908720"/>
            <a:ext cx="9433048" cy="648072"/>
          </a:xfrm>
        </p:spPr>
        <p:txBody>
          <a:bodyPr/>
          <a:lstStyle/>
          <a:p>
            <a:r>
              <a:rPr lang="de-DE" dirty="0"/>
              <a:t>Filmindustrie: Data-Mining nach den Erfolgsfaktoren eines Blockbusters</a:t>
            </a:r>
          </a:p>
        </p:txBody>
      </p:sp>
      <p:sp>
        <p:nvSpPr>
          <p:cNvPr id="6" name="Textfeld 5"/>
          <p:cNvSpPr txBox="1"/>
          <p:nvPr/>
        </p:nvSpPr>
        <p:spPr>
          <a:xfrm>
            <a:off x="2019300" y="1658842"/>
            <a:ext cx="25336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Problemstellung:</a:t>
            </a:r>
          </a:p>
        </p:txBody>
      </p:sp>
      <p:cxnSp>
        <p:nvCxnSpPr>
          <p:cNvPr id="8" name="Gerader Verbinder 7"/>
          <p:cNvCxnSpPr/>
          <p:nvPr/>
        </p:nvCxnSpPr>
        <p:spPr>
          <a:xfrm>
            <a:off x="2019300" y="2018535"/>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9" name="Inhaltsplatzhalter 1"/>
          <p:cNvSpPr txBox="1">
            <a:spLocks/>
          </p:cNvSpPr>
          <p:nvPr/>
        </p:nvSpPr>
        <p:spPr>
          <a:xfrm>
            <a:off x="2019300" y="2112024"/>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marL="0" indent="0">
              <a:buNone/>
            </a:pPr>
            <a:r>
              <a:rPr lang="de-DE" sz="1600" kern="0" dirty="0"/>
              <a:t>Welche „Zutaten“ machen einen Blockbuster aus?</a:t>
            </a:r>
          </a:p>
        </p:txBody>
      </p:sp>
      <p:sp>
        <p:nvSpPr>
          <p:cNvPr id="12" name="Inhaltsplatzhalter 1"/>
          <p:cNvSpPr txBox="1">
            <a:spLocks/>
          </p:cNvSpPr>
          <p:nvPr/>
        </p:nvSpPr>
        <p:spPr>
          <a:xfrm>
            <a:off x="2052641" y="4281214"/>
            <a:ext cx="4602525" cy="2100114"/>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marL="0" indent="0">
              <a:buNone/>
            </a:pPr>
            <a:endParaRPr lang="de-DE" sz="1600" b="1" kern="0" dirty="0"/>
          </a:p>
          <a:p>
            <a:pPr marL="0" indent="0">
              <a:buNone/>
            </a:pPr>
            <a:endParaRPr lang="de-DE" sz="1600" b="1" kern="0" dirty="0"/>
          </a:p>
          <a:p>
            <a:pPr marL="0" indent="0">
              <a:spcAft>
                <a:spcPts val="600"/>
              </a:spcAft>
              <a:buNone/>
            </a:pPr>
            <a:r>
              <a:rPr lang="de-DE" sz="1600" b="1" kern="0" dirty="0"/>
              <a:t>Ansatz:</a:t>
            </a:r>
          </a:p>
          <a:p>
            <a:pPr marL="542925" lvl="2">
              <a:buFont typeface="Arial" panose="020B0604020202020204" pitchFamily="34" charset="0"/>
              <a:buChar char="•"/>
            </a:pPr>
            <a:r>
              <a:rPr lang="de-DE" sz="1600" kern="0" dirty="0"/>
              <a:t>Einsatz von Machine Learning zur Selektion der Variablen, die den finanziellen Erfolg erklären können </a:t>
            </a:r>
            <a:br>
              <a:rPr lang="de-DE" sz="1600" kern="0" dirty="0"/>
            </a:br>
            <a:r>
              <a:rPr lang="de-DE" sz="1600" kern="0" dirty="0"/>
              <a:t>(z. B. gemessen am Umsatz eines Films)</a:t>
            </a:r>
          </a:p>
        </p:txBody>
      </p:sp>
      <p:pic>
        <p:nvPicPr>
          <p:cNvPr id="15" name="Grafik 14"/>
          <p:cNvPicPr>
            <a:picLocks noChangeAspect="1"/>
          </p:cNvPicPr>
          <p:nvPr/>
        </p:nvPicPr>
        <p:blipFill>
          <a:blip r:embed="rId3"/>
          <a:stretch>
            <a:fillRect/>
          </a:stretch>
        </p:blipFill>
        <p:spPr>
          <a:xfrm>
            <a:off x="1970103" y="3455112"/>
            <a:ext cx="4326200" cy="1051226"/>
          </a:xfrm>
          <a:prstGeom prst="rect">
            <a:avLst/>
          </a:prstGeom>
        </p:spPr>
      </p:pic>
      <p:sp>
        <p:nvSpPr>
          <p:cNvPr id="16" name="Textfeld 15"/>
          <p:cNvSpPr txBox="1"/>
          <p:nvPr/>
        </p:nvSpPr>
        <p:spPr>
          <a:xfrm>
            <a:off x="2019300" y="2906808"/>
            <a:ext cx="25336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Variablen:</a:t>
            </a:r>
          </a:p>
        </p:txBody>
      </p:sp>
      <p:cxnSp>
        <p:nvCxnSpPr>
          <p:cNvPr id="17" name="Gerader Verbinder 16"/>
          <p:cNvCxnSpPr/>
          <p:nvPr/>
        </p:nvCxnSpPr>
        <p:spPr>
          <a:xfrm>
            <a:off x="2019300" y="3266501"/>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a:off x="2171700" y="5181026"/>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6819900" y="1658842"/>
            <a:ext cx="25336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Ergebnis:</a:t>
            </a:r>
          </a:p>
        </p:txBody>
      </p:sp>
      <p:cxnSp>
        <p:nvCxnSpPr>
          <p:cNvPr id="20" name="Gerader Verbinder 19"/>
          <p:cNvCxnSpPr/>
          <p:nvPr/>
        </p:nvCxnSpPr>
        <p:spPr>
          <a:xfrm>
            <a:off x="6819900" y="2018535"/>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21" name="Inhaltsplatzhalter 1"/>
          <p:cNvSpPr txBox="1">
            <a:spLocks/>
          </p:cNvSpPr>
          <p:nvPr/>
        </p:nvSpPr>
        <p:spPr>
          <a:xfrm>
            <a:off x="6819900" y="2112024"/>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r>
              <a:rPr lang="de-DE" sz="1600" kern="0" dirty="0"/>
              <a:t>Klarheit über Erfolgsfaktoren in der gesamten Wertschöpfungskette</a:t>
            </a:r>
          </a:p>
          <a:p>
            <a:r>
              <a:rPr lang="de-DE" sz="1600" kern="0" dirty="0"/>
              <a:t>Vorhersagbarkeit des finanziellen Erfolgs eines Films</a:t>
            </a:r>
          </a:p>
          <a:p>
            <a:pPr marL="0" indent="0">
              <a:buNone/>
            </a:pPr>
            <a:endParaRPr lang="de-DE" sz="1600" kern="0" dirty="0"/>
          </a:p>
        </p:txBody>
      </p:sp>
      <p:sp>
        <p:nvSpPr>
          <p:cNvPr id="22" name="Textfeld 21"/>
          <p:cNvSpPr txBox="1"/>
          <p:nvPr/>
        </p:nvSpPr>
        <p:spPr>
          <a:xfrm>
            <a:off x="6819900" y="3906742"/>
            <a:ext cx="32575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Verwendete Datentypen:</a:t>
            </a:r>
          </a:p>
        </p:txBody>
      </p:sp>
      <p:cxnSp>
        <p:nvCxnSpPr>
          <p:cNvPr id="23" name="Gerader Verbinder 22"/>
          <p:cNvCxnSpPr/>
          <p:nvPr/>
        </p:nvCxnSpPr>
        <p:spPr>
          <a:xfrm>
            <a:off x="6819900" y="4266435"/>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24" name="Inhaltsplatzhalter 1"/>
          <p:cNvSpPr txBox="1">
            <a:spLocks/>
          </p:cNvSpPr>
          <p:nvPr/>
        </p:nvSpPr>
        <p:spPr>
          <a:xfrm>
            <a:off x="6819900" y="4359924"/>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r>
              <a:rPr lang="de-DE" sz="1600" kern="0" dirty="0"/>
              <a:t>Finanzergebnisse von 14.000 Filmen</a:t>
            </a:r>
          </a:p>
          <a:p>
            <a:r>
              <a:rPr lang="de-DE" sz="1600" kern="0" dirty="0"/>
              <a:t>Alle „Zutaten“ eines Films (Schauspieler, Budget, Genre usw.)</a:t>
            </a:r>
          </a:p>
          <a:p>
            <a:endParaRPr lang="de-DE" sz="1600" kern="0" dirty="0"/>
          </a:p>
          <a:p>
            <a:pPr marL="0" indent="0">
              <a:buNone/>
            </a:pPr>
            <a:endParaRPr lang="de-DE" sz="1600" kern="0" dirty="0"/>
          </a:p>
        </p:txBody>
      </p:sp>
      <p:sp>
        <p:nvSpPr>
          <p:cNvPr id="5" name="Foliennummernplatzhalter 4">
            <a:extLst>
              <a:ext uri="{FF2B5EF4-FFF2-40B4-BE49-F238E27FC236}">
                <a16:creationId xmlns:a16="http://schemas.microsoft.com/office/drawing/2014/main" id="{87A59418-CD30-4006-B910-5B4C321B4262}"/>
              </a:ext>
            </a:extLst>
          </p:cNvPr>
          <p:cNvSpPr>
            <a:spLocks noGrp="1"/>
          </p:cNvSpPr>
          <p:nvPr>
            <p:ph type="sldNum" sz="quarter" idx="11"/>
          </p:nvPr>
        </p:nvSpPr>
        <p:spPr/>
        <p:txBody>
          <a:bodyPr/>
          <a:lstStyle/>
          <a:p>
            <a:fld id="{FFC269A0-BD27-4577-9DED-0AAE60100C51}" type="slidenum">
              <a:rPr lang="de-DE" smtClean="0"/>
              <a:pPr/>
              <a:t>45</a:t>
            </a:fld>
            <a:r>
              <a:rPr lang="de-DE"/>
              <a:t> | ©</a:t>
            </a:r>
            <a:endParaRPr lang="de-DE" dirty="0"/>
          </a:p>
        </p:txBody>
      </p:sp>
      <p:sp>
        <p:nvSpPr>
          <p:cNvPr id="7" name="Fußzeilenplatzhalter 6">
            <a:extLst>
              <a:ext uri="{FF2B5EF4-FFF2-40B4-BE49-F238E27FC236}">
                <a16:creationId xmlns:a16="http://schemas.microsoft.com/office/drawing/2014/main" id="{E895EDE7-D888-4819-A3DF-44D9BAE0369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883103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Fußball: Der Einsatz von Analytics bei Bayer 04 Leverkusen</a:t>
            </a:r>
          </a:p>
        </p:txBody>
      </p:sp>
      <p:sp>
        <p:nvSpPr>
          <p:cNvPr id="6" name="Textfeld 5"/>
          <p:cNvSpPr txBox="1"/>
          <p:nvPr/>
        </p:nvSpPr>
        <p:spPr>
          <a:xfrm>
            <a:off x="2019300" y="1682898"/>
            <a:ext cx="25336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Problemstellung:</a:t>
            </a:r>
          </a:p>
        </p:txBody>
      </p:sp>
      <p:cxnSp>
        <p:nvCxnSpPr>
          <p:cNvPr id="8" name="Gerader Verbinder 7"/>
          <p:cNvCxnSpPr/>
          <p:nvPr/>
        </p:nvCxnSpPr>
        <p:spPr>
          <a:xfrm>
            <a:off x="2019300" y="2042591"/>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9" name="Inhaltsplatzhalter 1"/>
          <p:cNvSpPr txBox="1">
            <a:spLocks/>
          </p:cNvSpPr>
          <p:nvPr/>
        </p:nvSpPr>
        <p:spPr>
          <a:xfrm>
            <a:off x="2019300" y="2136080"/>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marL="0" indent="0">
              <a:buNone/>
            </a:pPr>
            <a:r>
              <a:rPr lang="de-DE" sz="1600" kern="0" dirty="0"/>
              <a:t>Kann sportliche Leistung messbar gemacht werden?</a:t>
            </a:r>
          </a:p>
        </p:txBody>
      </p:sp>
      <p:sp>
        <p:nvSpPr>
          <p:cNvPr id="12" name="Inhaltsplatzhalter 1"/>
          <p:cNvSpPr txBox="1">
            <a:spLocks/>
          </p:cNvSpPr>
          <p:nvPr/>
        </p:nvSpPr>
        <p:spPr>
          <a:xfrm>
            <a:off x="2052641" y="4067145"/>
            <a:ext cx="4602525" cy="2100114"/>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marL="0" indent="0">
              <a:buNone/>
            </a:pPr>
            <a:endParaRPr lang="de-DE" sz="1600" b="1" kern="0" dirty="0"/>
          </a:p>
          <a:p>
            <a:pPr marL="0" indent="0">
              <a:buNone/>
            </a:pPr>
            <a:endParaRPr lang="de-DE" sz="1600" b="1" kern="0" dirty="0"/>
          </a:p>
          <a:p>
            <a:pPr marL="0" indent="0">
              <a:spcAft>
                <a:spcPts val="600"/>
              </a:spcAft>
              <a:buNone/>
            </a:pPr>
            <a:r>
              <a:rPr lang="de-DE" sz="1600" b="1" kern="0" dirty="0"/>
              <a:t>Ansatz:</a:t>
            </a:r>
          </a:p>
          <a:p>
            <a:pPr marL="542925" lvl="2"/>
            <a:r>
              <a:rPr lang="de-DE" sz="1600" kern="0" dirty="0"/>
              <a:t>Spieler tragen kleine Sensoren, die die Position des Spielers, Schnelligkeit, gelaufene Distanz, Distanz zum Gegen- bzw. Mitspieler etc. messen</a:t>
            </a:r>
          </a:p>
          <a:p>
            <a:pPr marL="542925" lvl="2"/>
            <a:r>
              <a:rPr lang="de-DE" sz="1600" kern="0" dirty="0"/>
              <a:t>Trainer bekommt Real-Time-Daten übertragen</a:t>
            </a:r>
          </a:p>
        </p:txBody>
      </p:sp>
      <p:cxnSp>
        <p:nvCxnSpPr>
          <p:cNvPr id="18" name="Gerader Verbinder 17"/>
          <p:cNvCxnSpPr/>
          <p:nvPr/>
        </p:nvCxnSpPr>
        <p:spPr>
          <a:xfrm>
            <a:off x="2171700" y="5024107"/>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6819900" y="1682898"/>
            <a:ext cx="25336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Ergebnis:</a:t>
            </a:r>
          </a:p>
        </p:txBody>
      </p:sp>
      <p:cxnSp>
        <p:nvCxnSpPr>
          <p:cNvPr id="20" name="Gerader Verbinder 19"/>
          <p:cNvCxnSpPr/>
          <p:nvPr/>
        </p:nvCxnSpPr>
        <p:spPr>
          <a:xfrm>
            <a:off x="6819900" y="2042591"/>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21" name="Inhaltsplatzhalter 1"/>
          <p:cNvSpPr txBox="1">
            <a:spLocks/>
          </p:cNvSpPr>
          <p:nvPr/>
        </p:nvSpPr>
        <p:spPr>
          <a:xfrm>
            <a:off x="6819900" y="2136080"/>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r>
              <a:rPr lang="de-DE" sz="1600" kern="0" dirty="0"/>
              <a:t>Dosierung der physischen Belastung während des Trainings</a:t>
            </a:r>
          </a:p>
          <a:p>
            <a:r>
              <a:rPr lang="de-DE" sz="1600" kern="0" dirty="0"/>
              <a:t>Verletzungs-Prävention</a:t>
            </a:r>
          </a:p>
          <a:p>
            <a:r>
              <a:rPr lang="de-DE" sz="1600" kern="0" dirty="0"/>
              <a:t>Entwicklung strategischer Spielpläne und ggf. Real-Time- Anpassung der Spielstrategie</a:t>
            </a:r>
          </a:p>
          <a:p>
            <a:pPr marL="0" indent="0">
              <a:buNone/>
            </a:pPr>
            <a:endParaRPr lang="de-DE" sz="1600" kern="0" dirty="0"/>
          </a:p>
        </p:txBody>
      </p:sp>
      <p:sp>
        <p:nvSpPr>
          <p:cNvPr id="22" name="Textfeld 21"/>
          <p:cNvSpPr txBox="1"/>
          <p:nvPr/>
        </p:nvSpPr>
        <p:spPr>
          <a:xfrm>
            <a:off x="6819900" y="4407048"/>
            <a:ext cx="32575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Verwendete Datentypen:</a:t>
            </a:r>
          </a:p>
        </p:txBody>
      </p:sp>
      <p:cxnSp>
        <p:nvCxnSpPr>
          <p:cNvPr id="23" name="Gerader Verbinder 22"/>
          <p:cNvCxnSpPr/>
          <p:nvPr/>
        </p:nvCxnSpPr>
        <p:spPr>
          <a:xfrm>
            <a:off x="6819900" y="4766741"/>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24" name="Inhaltsplatzhalter 1"/>
          <p:cNvSpPr txBox="1">
            <a:spLocks/>
          </p:cNvSpPr>
          <p:nvPr/>
        </p:nvSpPr>
        <p:spPr>
          <a:xfrm>
            <a:off x="6819900" y="4860230"/>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r>
              <a:rPr lang="de-DE" sz="1600" kern="0" dirty="0"/>
              <a:t>Drahtloses Positionssystem zur Bewegungserfassung</a:t>
            </a:r>
          </a:p>
          <a:p>
            <a:r>
              <a:rPr lang="de-DE" sz="1600" kern="0" dirty="0"/>
              <a:t>Micro-Bewegungs-Messgrößen</a:t>
            </a:r>
          </a:p>
          <a:p>
            <a:r>
              <a:rPr lang="de-DE" sz="1600" kern="0" dirty="0"/>
              <a:t>Positionsgenauigkeit via GPS</a:t>
            </a:r>
          </a:p>
          <a:p>
            <a:endParaRPr lang="de-DE" sz="1600" kern="0" dirty="0"/>
          </a:p>
          <a:p>
            <a:pPr marL="0" indent="0">
              <a:buNone/>
            </a:pPr>
            <a:endParaRPr lang="de-DE" sz="1600" kern="0" dirty="0"/>
          </a:p>
        </p:txBody>
      </p:sp>
      <p:pic>
        <p:nvPicPr>
          <p:cNvPr id="2" name="Grafik 1"/>
          <p:cNvPicPr>
            <a:picLocks noChangeAspect="1"/>
          </p:cNvPicPr>
          <p:nvPr/>
        </p:nvPicPr>
        <p:blipFill>
          <a:blip r:embed="rId3"/>
          <a:stretch>
            <a:fillRect/>
          </a:stretch>
        </p:blipFill>
        <p:spPr>
          <a:xfrm>
            <a:off x="2052638" y="2908883"/>
            <a:ext cx="4364030" cy="1736290"/>
          </a:xfrm>
          <a:prstGeom prst="rect">
            <a:avLst/>
          </a:prstGeom>
        </p:spPr>
      </p:pic>
      <p:sp>
        <p:nvSpPr>
          <p:cNvPr id="5" name="Rechteck 4"/>
          <p:cNvSpPr/>
          <p:nvPr/>
        </p:nvSpPr>
        <p:spPr>
          <a:xfrm>
            <a:off x="4662487" y="2736567"/>
            <a:ext cx="1724025" cy="746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Foliennummernplatzhalter 9">
            <a:extLst>
              <a:ext uri="{FF2B5EF4-FFF2-40B4-BE49-F238E27FC236}">
                <a16:creationId xmlns:a16="http://schemas.microsoft.com/office/drawing/2014/main" id="{AC7E1DA8-940D-49CA-B8E5-37AAD0168BE7}"/>
              </a:ext>
            </a:extLst>
          </p:cNvPr>
          <p:cNvSpPr>
            <a:spLocks noGrp="1"/>
          </p:cNvSpPr>
          <p:nvPr>
            <p:ph type="sldNum" sz="quarter" idx="11"/>
          </p:nvPr>
        </p:nvSpPr>
        <p:spPr/>
        <p:txBody>
          <a:bodyPr/>
          <a:lstStyle/>
          <a:p>
            <a:fld id="{FFC269A0-BD27-4577-9DED-0AAE60100C51}" type="slidenum">
              <a:rPr lang="de-DE" smtClean="0"/>
              <a:pPr/>
              <a:t>46</a:t>
            </a:fld>
            <a:r>
              <a:rPr lang="de-DE"/>
              <a:t> | ©</a:t>
            </a:r>
            <a:endParaRPr lang="de-DE" dirty="0"/>
          </a:p>
        </p:txBody>
      </p:sp>
      <p:sp>
        <p:nvSpPr>
          <p:cNvPr id="11" name="Fußzeilenplatzhalter 10">
            <a:extLst>
              <a:ext uri="{FF2B5EF4-FFF2-40B4-BE49-F238E27FC236}">
                <a16:creationId xmlns:a16="http://schemas.microsoft.com/office/drawing/2014/main" id="{9C696F38-C970-4632-85FE-BDE3F13FA5E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873750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12" name="Textplatzhalter 11"/>
          <p:cNvSpPr>
            <a:spLocks noGrp="1"/>
          </p:cNvSpPr>
          <p:nvPr>
            <p:ph type="body" sz="quarter" idx="13"/>
          </p:nvPr>
        </p:nvSpPr>
        <p:spPr/>
        <p:txBody>
          <a:bodyPr/>
          <a:lstStyle/>
          <a:p>
            <a:endParaRPr lang="de-DE" dirty="0"/>
          </a:p>
        </p:txBody>
      </p:sp>
      <p:sp>
        <p:nvSpPr>
          <p:cNvPr id="6" name="Trapezoid 5"/>
          <p:cNvSpPr/>
          <p:nvPr/>
        </p:nvSpPr>
        <p:spPr>
          <a:xfrm>
            <a:off x="2362630" y="5365367"/>
            <a:ext cx="6227064" cy="808400"/>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461106" y="3988064"/>
            <a:ext cx="4178807" cy="307777"/>
          </a:xfrm>
          <a:prstGeom prst="rect">
            <a:avLst/>
          </a:prstGeom>
          <a:noFill/>
        </p:spPr>
        <p:txBody>
          <a:bodyPr wrap="square" rtlCol="0">
            <a:spAutoFit/>
          </a:bodyPr>
          <a:lstStyle/>
          <a:p>
            <a:pPr algn="ctr"/>
            <a:r>
              <a:rPr lang="de-DE" sz="1400" b="1" dirty="0">
                <a:solidFill>
                  <a:schemeClr val="bg1"/>
                </a:solidFill>
              </a:rPr>
              <a:t>4. Digitalisierung Wertschöpfungskette/Prozesse </a:t>
            </a:r>
          </a:p>
        </p:txBody>
      </p:sp>
      <p:sp>
        <p:nvSpPr>
          <p:cNvPr id="17" name="Textfeld 16"/>
          <p:cNvSpPr txBox="1"/>
          <p:nvPr/>
        </p:nvSpPr>
        <p:spPr>
          <a:xfrm>
            <a:off x="3769163" y="4720398"/>
            <a:ext cx="3562693" cy="307777"/>
          </a:xfrm>
          <a:prstGeom prst="rect">
            <a:avLst/>
          </a:prstGeom>
          <a:noFill/>
        </p:spPr>
        <p:txBody>
          <a:bodyPr wrap="square" rtlCol="0">
            <a:spAutoFit/>
          </a:bodyPr>
          <a:lstStyle/>
          <a:p>
            <a:pPr algn="ctr"/>
            <a:r>
              <a:rPr lang="de-DE" sz="1400" b="1" dirty="0">
                <a:solidFill>
                  <a:schemeClr val="bg1"/>
                </a:solidFill>
              </a:rPr>
              <a:t>5. Daten: Integration &amp; Analytics</a:t>
            </a:r>
          </a:p>
        </p:txBody>
      </p:sp>
      <p:sp>
        <p:nvSpPr>
          <p:cNvPr id="18" name="Textfeld 17"/>
          <p:cNvSpPr txBox="1"/>
          <p:nvPr/>
        </p:nvSpPr>
        <p:spPr>
          <a:xfrm>
            <a:off x="3769163" y="5536444"/>
            <a:ext cx="3562693" cy="307777"/>
          </a:xfrm>
          <a:prstGeom prst="rect">
            <a:avLst/>
          </a:prstGeom>
          <a:noFill/>
        </p:spPr>
        <p:txBody>
          <a:bodyPr wrap="square" rtlCol="0">
            <a:spAutoFit/>
          </a:bodyPr>
          <a:lstStyle/>
          <a:p>
            <a:pPr algn="ctr"/>
            <a:r>
              <a:rPr lang="de-DE" sz="1400" b="1" dirty="0">
                <a:solidFill>
                  <a:schemeClr val="bg1"/>
                </a:solidFill>
              </a:rPr>
              <a:t>6. Leadership &amp; Management-Fähigkeiten</a:t>
            </a:r>
          </a:p>
        </p:txBody>
      </p:sp>
      <p:sp>
        <p:nvSpPr>
          <p:cNvPr id="20" name="Textfeld 19"/>
          <p:cNvSpPr txBox="1"/>
          <p:nvPr/>
        </p:nvSpPr>
        <p:spPr>
          <a:xfrm>
            <a:off x="4786983" y="1531256"/>
            <a:ext cx="1664208" cy="307777"/>
          </a:xfrm>
          <a:prstGeom prst="rect">
            <a:avLst/>
          </a:prstGeom>
          <a:noFill/>
        </p:spPr>
        <p:txBody>
          <a:bodyPr wrap="square" rtlCol="0">
            <a:spAutoFit/>
          </a:bodyPr>
          <a:lstStyle/>
          <a:p>
            <a:r>
              <a:rPr lang="de-DE" sz="14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6"/>
            <a:ext cx="1312609" cy="523220"/>
          </a:xfrm>
          <a:prstGeom prst="rect">
            <a:avLst/>
          </a:prstGeom>
          <a:noFill/>
        </p:spPr>
        <p:txBody>
          <a:bodyPr wrap="square" rtlCol="0">
            <a:spAutoFit/>
          </a:bodyPr>
          <a:lstStyle/>
          <a:p>
            <a:pPr algn="ctr"/>
            <a:r>
              <a:rPr lang="de-DE" sz="1400" b="1" dirty="0">
                <a:solidFill>
                  <a:schemeClr val="bg1"/>
                </a:solidFill>
              </a:rPr>
              <a:t>2. Produkte/</a:t>
            </a:r>
            <a:br>
              <a:rPr lang="de-DE" sz="1400" b="1" dirty="0">
                <a:solidFill>
                  <a:schemeClr val="bg1"/>
                </a:solidFill>
              </a:rPr>
            </a:br>
            <a:r>
              <a:rPr lang="de-DE" sz="1400" b="1" dirty="0">
                <a:solidFill>
                  <a:schemeClr val="bg1"/>
                </a:solidFill>
              </a:rPr>
              <a:t>Services</a:t>
            </a:r>
          </a:p>
        </p:txBody>
      </p:sp>
      <p:sp>
        <p:nvSpPr>
          <p:cNvPr id="24" name="Textfeld 23"/>
          <p:cNvSpPr txBox="1"/>
          <p:nvPr/>
        </p:nvSpPr>
        <p:spPr>
          <a:xfrm flipH="1">
            <a:off x="4893665" y="2612136"/>
            <a:ext cx="1312609" cy="523220"/>
          </a:xfrm>
          <a:prstGeom prst="rect">
            <a:avLst/>
          </a:prstGeom>
          <a:noFill/>
        </p:spPr>
        <p:txBody>
          <a:bodyPr wrap="square" rtlCol="0">
            <a:spAutoFit/>
          </a:bodyPr>
          <a:lstStyle/>
          <a:p>
            <a:pPr algn="ctr"/>
            <a:r>
              <a:rPr lang="de-DE" sz="1400" b="1" dirty="0">
                <a:solidFill>
                  <a:schemeClr val="bg1"/>
                </a:solidFill>
              </a:rPr>
              <a:t>3. Kunden-erfahrung</a:t>
            </a:r>
          </a:p>
        </p:txBody>
      </p:sp>
      <p:sp>
        <p:nvSpPr>
          <p:cNvPr id="25" name="Textfeld 24"/>
          <p:cNvSpPr txBox="1"/>
          <p:nvPr/>
        </p:nvSpPr>
        <p:spPr>
          <a:xfrm flipH="1">
            <a:off x="8856029" y="2309866"/>
            <a:ext cx="1649916" cy="523220"/>
          </a:xfrm>
          <a:prstGeom prst="rect">
            <a:avLst/>
          </a:prstGeom>
          <a:noFill/>
        </p:spPr>
        <p:txBody>
          <a:bodyPr wrap="square" rtlCol="0">
            <a:spAutoFit/>
          </a:bodyPr>
          <a:lstStyle/>
          <a:p>
            <a:r>
              <a:rPr lang="de-DE" sz="1400" b="1" dirty="0"/>
              <a:t>Neue Geschäftsmodelle</a:t>
            </a:r>
          </a:p>
        </p:txBody>
      </p:sp>
      <p:sp>
        <p:nvSpPr>
          <p:cNvPr id="26" name="Textfeld 25"/>
          <p:cNvSpPr txBox="1"/>
          <p:nvPr/>
        </p:nvSpPr>
        <p:spPr>
          <a:xfrm flipH="1">
            <a:off x="8856029" y="3988061"/>
            <a:ext cx="1649916" cy="523220"/>
          </a:xfrm>
          <a:prstGeom prst="rect">
            <a:avLst/>
          </a:prstGeom>
          <a:noFill/>
        </p:spPr>
        <p:txBody>
          <a:bodyPr wrap="square" rtlCol="0">
            <a:spAutoFit/>
          </a:bodyPr>
          <a:lstStyle/>
          <a:p>
            <a:r>
              <a:rPr lang="de-DE" sz="1400" b="1" dirty="0"/>
              <a:t>Effizient und Effektivität</a:t>
            </a:r>
          </a:p>
        </p:txBody>
      </p:sp>
      <p:sp>
        <p:nvSpPr>
          <p:cNvPr id="27" name="Textfeld 26"/>
          <p:cNvSpPr txBox="1"/>
          <p:nvPr/>
        </p:nvSpPr>
        <p:spPr>
          <a:xfrm flipH="1">
            <a:off x="8856029" y="5428719"/>
            <a:ext cx="1649916" cy="738664"/>
          </a:xfrm>
          <a:prstGeom prst="rect">
            <a:avLst/>
          </a:prstGeom>
          <a:noFill/>
        </p:spPr>
        <p:txBody>
          <a:bodyPr wrap="square" rtlCol="0">
            <a:spAutoFit/>
          </a:bodyPr>
          <a:lstStyle/>
          <a:p>
            <a:r>
              <a:rPr lang="de-DE" sz="1400" b="1" dirty="0"/>
              <a:t>Integration in die Organisation &amp; Führung</a:t>
            </a:r>
          </a:p>
        </p:txBody>
      </p:sp>
      <p:sp>
        <p:nvSpPr>
          <p:cNvPr id="5" name="Foliennummernplatzhalter 4">
            <a:extLst>
              <a:ext uri="{FF2B5EF4-FFF2-40B4-BE49-F238E27FC236}">
                <a16:creationId xmlns:a16="http://schemas.microsoft.com/office/drawing/2014/main" id="{BE363166-7B47-4788-B7D0-97E582B9F683}"/>
              </a:ext>
            </a:extLst>
          </p:cNvPr>
          <p:cNvSpPr>
            <a:spLocks noGrp="1"/>
          </p:cNvSpPr>
          <p:nvPr>
            <p:ph type="sldNum" sz="quarter" idx="11"/>
          </p:nvPr>
        </p:nvSpPr>
        <p:spPr/>
        <p:txBody>
          <a:bodyPr/>
          <a:lstStyle/>
          <a:p>
            <a:fld id="{FFC269A0-BD27-4577-9DED-0AAE60100C51}" type="slidenum">
              <a:rPr lang="de-DE" smtClean="0"/>
              <a:pPr/>
              <a:t>47</a:t>
            </a:fld>
            <a:r>
              <a:rPr lang="de-DE"/>
              <a:t> | ©</a:t>
            </a:r>
            <a:endParaRPr lang="de-DE" dirty="0"/>
          </a:p>
        </p:txBody>
      </p:sp>
      <p:sp>
        <p:nvSpPr>
          <p:cNvPr id="9" name="Fußzeilenplatzhalter 8">
            <a:extLst>
              <a:ext uri="{FF2B5EF4-FFF2-40B4-BE49-F238E27FC236}">
                <a16:creationId xmlns:a16="http://schemas.microsoft.com/office/drawing/2014/main" id="{9461069A-00BD-4C34-8E70-0F3EE2F2419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782617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Erhöhte Komplexität und Dynamik durch die Digitalisierung fordert die Fähigkeit, die Organisation zu dezentralisieren</a:t>
            </a:r>
          </a:p>
        </p:txBody>
      </p:sp>
      <p:pic>
        <p:nvPicPr>
          <p:cNvPr id="5" name="Grafik 4"/>
          <p:cNvPicPr>
            <a:picLocks noChangeAspect="1"/>
          </p:cNvPicPr>
          <p:nvPr/>
        </p:nvPicPr>
        <p:blipFill rotWithShape="1">
          <a:blip r:embed="rId3"/>
          <a:srcRect t="20552" b="8467"/>
          <a:stretch/>
        </p:blipFill>
        <p:spPr>
          <a:xfrm>
            <a:off x="1992710" y="1844827"/>
            <a:ext cx="7919717" cy="4216127"/>
          </a:xfrm>
          <a:prstGeom prst="rect">
            <a:avLst/>
          </a:prstGeom>
        </p:spPr>
      </p:pic>
      <p:sp>
        <p:nvSpPr>
          <p:cNvPr id="6" name="Foliennummernplatzhalter 5">
            <a:extLst>
              <a:ext uri="{FF2B5EF4-FFF2-40B4-BE49-F238E27FC236}">
                <a16:creationId xmlns:a16="http://schemas.microsoft.com/office/drawing/2014/main" id="{2E8FF859-0297-4C30-8553-218FF9FD1271}"/>
              </a:ext>
            </a:extLst>
          </p:cNvPr>
          <p:cNvSpPr>
            <a:spLocks noGrp="1"/>
          </p:cNvSpPr>
          <p:nvPr>
            <p:ph type="sldNum" sz="quarter" idx="11"/>
          </p:nvPr>
        </p:nvSpPr>
        <p:spPr/>
        <p:txBody>
          <a:bodyPr/>
          <a:lstStyle/>
          <a:p>
            <a:fld id="{FFC269A0-BD27-4577-9DED-0AAE60100C51}" type="slidenum">
              <a:rPr lang="de-DE" smtClean="0"/>
              <a:pPr/>
              <a:t>48</a:t>
            </a:fld>
            <a:r>
              <a:rPr lang="de-DE"/>
              <a:t> | ©</a:t>
            </a:r>
            <a:endParaRPr lang="de-DE" dirty="0"/>
          </a:p>
        </p:txBody>
      </p:sp>
      <p:sp>
        <p:nvSpPr>
          <p:cNvPr id="7" name="Fußzeilenplatzhalter 6">
            <a:extLst>
              <a:ext uri="{FF2B5EF4-FFF2-40B4-BE49-F238E27FC236}">
                <a16:creationId xmlns:a16="http://schemas.microsoft.com/office/drawing/2014/main" id="{E0684F33-CFE0-40F9-A870-0C78C5ACA8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574280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Kurze Vorstellung</a:t>
            </a:r>
          </a:p>
        </p:txBody>
      </p:sp>
      <p:sp>
        <p:nvSpPr>
          <p:cNvPr id="3" name="Inhaltsplatzhalter 2"/>
          <p:cNvSpPr>
            <a:spLocks noGrp="1"/>
          </p:cNvSpPr>
          <p:nvPr>
            <p:ph idx="1"/>
          </p:nvPr>
        </p:nvSpPr>
        <p:spPr/>
        <p:txBody>
          <a:bodyPr/>
          <a:lstStyle/>
          <a:p>
            <a:r>
              <a:rPr lang="de-DE" dirty="0"/>
              <a:t>Wer bin ich?</a:t>
            </a:r>
          </a:p>
          <a:p>
            <a:r>
              <a:rPr lang="de-DE" dirty="0"/>
              <a:t>Erfahrungen mit Excel, Reporting, Statistik, Machine Learning, Robotics, Künstlicher Intelligenz</a:t>
            </a:r>
          </a:p>
          <a:p>
            <a:r>
              <a:rPr lang="de-DE" dirty="0"/>
              <a:t>Erwartungen an diese Veranstaltung</a:t>
            </a:r>
          </a:p>
          <a:p>
            <a:r>
              <a:rPr lang="de-DE" dirty="0"/>
              <a:t>Was will ich mit dem Gelernten machen?</a:t>
            </a:r>
          </a:p>
        </p:txBody>
      </p:sp>
      <p:sp>
        <p:nvSpPr>
          <p:cNvPr id="6" name="Textplatzhalter 5"/>
          <p:cNvSpPr>
            <a:spLocks noGrp="1"/>
          </p:cNvSpPr>
          <p:nvPr>
            <p:ph type="body" sz="quarter" idx="13"/>
          </p:nvPr>
        </p:nvSpPr>
        <p:spPr/>
        <p:txBody>
          <a:bodyPr/>
          <a:lstStyle/>
          <a:p>
            <a:endParaRPr lang="de-DE" dirty="0"/>
          </a:p>
        </p:txBody>
      </p:sp>
      <p:sp>
        <p:nvSpPr>
          <p:cNvPr id="7" name="Foliennummernplatzhalter 6">
            <a:extLst>
              <a:ext uri="{FF2B5EF4-FFF2-40B4-BE49-F238E27FC236}">
                <a16:creationId xmlns:a16="http://schemas.microsoft.com/office/drawing/2014/main" id="{D4622062-66B2-4C85-AD92-94BDD7454835}"/>
              </a:ext>
            </a:extLst>
          </p:cNvPr>
          <p:cNvSpPr>
            <a:spLocks noGrp="1"/>
          </p:cNvSpPr>
          <p:nvPr>
            <p:ph type="sldNum" sz="quarter" idx="11"/>
          </p:nvPr>
        </p:nvSpPr>
        <p:spPr/>
        <p:txBody>
          <a:bodyPr/>
          <a:lstStyle/>
          <a:p>
            <a:fld id="{FFC269A0-BD27-4577-9DED-0AAE60100C51}" type="slidenum">
              <a:rPr lang="de-DE" smtClean="0"/>
              <a:pPr/>
              <a:t>4</a:t>
            </a:fld>
            <a:r>
              <a:rPr lang="de-DE" dirty="0"/>
              <a:t> | ©</a:t>
            </a:r>
          </a:p>
        </p:txBody>
      </p:sp>
      <p:sp>
        <p:nvSpPr>
          <p:cNvPr id="8" name="Fußzeilenplatzhalter 7">
            <a:extLst>
              <a:ext uri="{FF2B5EF4-FFF2-40B4-BE49-F238E27FC236}">
                <a16:creationId xmlns:a16="http://schemas.microsoft.com/office/drawing/2014/main" id="{55FA8392-3418-4FA6-B788-0C3F93C0FBB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969338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Agile Organisationen funktionieren anders als klassische</a:t>
            </a:r>
          </a:p>
        </p:txBody>
      </p:sp>
      <p:sp>
        <p:nvSpPr>
          <p:cNvPr id="31" name="Rechteck 30"/>
          <p:cNvSpPr/>
          <p:nvPr/>
        </p:nvSpPr>
        <p:spPr bwMode="gray">
          <a:xfrm>
            <a:off x="1888018" y="4243453"/>
            <a:ext cx="1831718" cy="763588"/>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r"/>
            <a:r>
              <a:rPr lang="de-DE" sz="2000" noProof="1">
                <a:solidFill>
                  <a:srgbClr val="0D0D0D"/>
                </a:solidFill>
                <a:latin typeface="+mj-lt"/>
                <a:cs typeface="Calibri" panose="020F0502020204030204" pitchFamily="34" charset="0"/>
              </a:rPr>
              <a:t>Schnell in den Markt</a:t>
            </a:r>
          </a:p>
          <a:p>
            <a:pPr algn="r"/>
            <a:r>
              <a:rPr lang="de-DE" sz="1400" noProof="1">
                <a:solidFill>
                  <a:srgbClr val="0D0D0D"/>
                </a:solidFill>
                <a:latin typeface="+mj-lt"/>
                <a:cs typeface="Calibri" panose="020F0502020204030204" pitchFamily="34" charset="0"/>
              </a:rPr>
              <a:t>Minimum Viable Produkt</a:t>
            </a:r>
          </a:p>
        </p:txBody>
      </p:sp>
      <p:sp>
        <p:nvSpPr>
          <p:cNvPr id="32" name="Rechteck 31"/>
          <p:cNvSpPr/>
          <p:nvPr/>
        </p:nvSpPr>
        <p:spPr bwMode="gray">
          <a:xfrm>
            <a:off x="4735633" y="5526938"/>
            <a:ext cx="2992615" cy="836613"/>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de-DE" sz="2000" noProof="1">
                <a:solidFill>
                  <a:schemeClr val="tx1"/>
                </a:solidFill>
                <a:latin typeface="+mj-lt"/>
                <a:cs typeface="Calibri" panose="020F0502020204030204" pitchFamily="34" charset="0"/>
              </a:rPr>
              <a:t>Informationstransparenz</a:t>
            </a:r>
          </a:p>
          <a:p>
            <a:pPr algn="ctr"/>
            <a:r>
              <a:rPr lang="de-DE" sz="1400" noProof="1">
                <a:solidFill>
                  <a:schemeClr val="tx1"/>
                </a:solidFill>
                <a:latin typeface="+mj-lt"/>
                <a:cs typeface="Calibri" panose="020F0502020204030204" pitchFamily="34" charset="0"/>
              </a:rPr>
              <a:t>Möglichst keine vertrauliche Information</a:t>
            </a:r>
          </a:p>
        </p:txBody>
      </p:sp>
      <p:sp>
        <p:nvSpPr>
          <p:cNvPr id="33" name="Rechteck 32"/>
          <p:cNvSpPr/>
          <p:nvPr/>
        </p:nvSpPr>
        <p:spPr bwMode="gray">
          <a:xfrm>
            <a:off x="1994021" y="2846392"/>
            <a:ext cx="2020769" cy="765175"/>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r"/>
            <a:r>
              <a:rPr lang="de-DE" sz="2000" noProof="1">
                <a:solidFill>
                  <a:srgbClr val="0D0D0D"/>
                </a:solidFill>
                <a:latin typeface="+mj-lt"/>
                <a:cs typeface="Calibri" panose="020F0502020204030204" pitchFamily="34" charset="0"/>
              </a:rPr>
              <a:t>Scheitere schnell, oft, kostengünstig</a:t>
            </a:r>
          </a:p>
          <a:p>
            <a:pPr algn="r"/>
            <a:endParaRPr lang="de-DE" sz="2000" noProof="1">
              <a:solidFill>
                <a:srgbClr val="0D0D0D"/>
              </a:solidFill>
              <a:latin typeface="+mj-lt"/>
              <a:cs typeface="Calibri" panose="020F0502020204030204" pitchFamily="34" charset="0"/>
            </a:endParaRPr>
          </a:p>
        </p:txBody>
      </p:sp>
      <p:sp>
        <p:nvSpPr>
          <p:cNvPr id="34" name="Rechteck 33"/>
          <p:cNvSpPr/>
          <p:nvPr/>
        </p:nvSpPr>
        <p:spPr bwMode="gray">
          <a:xfrm>
            <a:off x="8700982" y="4144445"/>
            <a:ext cx="1975562" cy="763588"/>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r>
              <a:rPr lang="de-DE" sz="2000" noProof="1">
                <a:solidFill>
                  <a:srgbClr val="0D0D0D"/>
                </a:solidFill>
                <a:latin typeface="+mj-lt"/>
                <a:cs typeface="Calibri" panose="020F0502020204030204" pitchFamily="34" charset="0"/>
              </a:rPr>
              <a:t>Selbststeuerung</a:t>
            </a:r>
          </a:p>
          <a:p>
            <a:r>
              <a:rPr lang="de-DE" sz="1400" noProof="1">
                <a:solidFill>
                  <a:srgbClr val="0D0D0D"/>
                </a:solidFill>
                <a:latin typeface="+mj-lt"/>
                <a:cs typeface="Calibri" panose="020F0502020204030204" pitchFamily="34" charset="0"/>
              </a:rPr>
              <a:t>Wechselnde Führungsverantwortung</a:t>
            </a:r>
          </a:p>
        </p:txBody>
      </p:sp>
      <p:sp>
        <p:nvSpPr>
          <p:cNvPr id="35" name="Rechteck 34"/>
          <p:cNvSpPr/>
          <p:nvPr/>
        </p:nvSpPr>
        <p:spPr bwMode="gray">
          <a:xfrm>
            <a:off x="8353425" y="2689229"/>
            <a:ext cx="1844554" cy="765175"/>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r>
              <a:rPr lang="de-DE" sz="2000" noProof="1">
                <a:solidFill>
                  <a:srgbClr val="0D0D0D"/>
                </a:solidFill>
                <a:latin typeface="+mj-lt"/>
                <a:cs typeface="Calibri" panose="020F0502020204030204" pitchFamily="34" charset="0"/>
              </a:rPr>
              <a:t>Dezentral</a:t>
            </a:r>
          </a:p>
          <a:p>
            <a:r>
              <a:rPr lang="de-DE" sz="1400" noProof="1">
                <a:solidFill>
                  <a:srgbClr val="0D0D0D"/>
                </a:solidFill>
                <a:latin typeface="+mj-lt"/>
                <a:cs typeface="Calibri" panose="020F0502020204030204" pitchFamily="34" charset="0"/>
              </a:rPr>
              <a:t>cross-funktionale Teams</a:t>
            </a:r>
          </a:p>
        </p:txBody>
      </p:sp>
      <p:sp>
        <p:nvSpPr>
          <p:cNvPr id="36" name="Rechteck 35"/>
          <p:cNvSpPr/>
          <p:nvPr/>
        </p:nvSpPr>
        <p:spPr bwMode="gray">
          <a:xfrm>
            <a:off x="4784112" y="1660531"/>
            <a:ext cx="2623775" cy="836613"/>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de-DE" sz="2000" noProof="1">
                <a:solidFill>
                  <a:schemeClr val="tx1"/>
                </a:solidFill>
                <a:latin typeface="+mj-lt"/>
                <a:cs typeface="Calibri" panose="020F0502020204030204" pitchFamily="34" charset="0"/>
              </a:rPr>
              <a:t>Holokratie</a:t>
            </a:r>
          </a:p>
          <a:p>
            <a:pPr algn="ctr"/>
            <a:r>
              <a:rPr lang="de-DE" sz="1400" noProof="1">
                <a:solidFill>
                  <a:schemeClr val="tx1"/>
                </a:solidFill>
                <a:latin typeface="+mj-lt"/>
                <a:cs typeface="Calibri" panose="020F0502020204030204" pitchFamily="34" charset="0"/>
              </a:rPr>
              <a:t>Dynamische Rollen, iterative Veränderungen, Schwarmintelligenz</a:t>
            </a:r>
          </a:p>
        </p:txBody>
      </p:sp>
      <p:pic>
        <p:nvPicPr>
          <p:cNvPr id="16" name="Grafik 15"/>
          <p:cNvPicPr>
            <a:picLocks noChangeAspect="1"/>
          </p:cNvPicPr>
          <p:nvPr/>
        </p:nvPicPr>
        <p:blipFill>
          <a:blip r:embed="rId3"/>
          <a:stretch>
            <a:fillRect/>
          </a:stretch>
        </p:blipFill>
        <p:spPr>
          <a:xfrm>
            <a:off x="3359696" y="2497150"/>
            <a:ext cx="5651482" cy="3164098"/>
          </a:xfrm>
          <a:prstGeom prst="rect">
            <a:avLst/>
          </a:prstGeom>
        </p:spPr>
      </p:pic>
      <p:sp>
        <p:nvSpPr>
          <p:cNvPr id="5" name="Foliennummernplatzhalter 4">
            <a:extLst>
              <a:ext uri="{FF2B5EF4-FFF2-40B4-BE49-F238E27FC236}">
                <a16:creationId xmlns:a16="http://schemas.microsoft.com/office/drawing/2014/main" id="{B4F5FA34-2E6B-4E74-9ACE-06F6A658C4F5}"/>
              </a:ext>
            </a:extLst>
          </p:cNvPr>
          <p:cNvSpPr>
            <a:spLocks noGrp="1"/>
          </p:cNvSpPr>
          <p:nvPr>
            <p:ph type="sldNum" sz="quarter" idx="11"/>
          </p:nvPr>
        </p:nvSpPr>
        <p:spPr/>
        <p:txBody>
          <a:bodyPr/>
          <a:lstStyle/>
          <a:p>
            <a:fld id="{FFC269A0-BD27-4577-9DED-0AAE60100C51}" type="slidenum">
              <a:rPr lang="de-DE" smtClean="0"/>
              <a:pPr/>
              <a:t>49</a:t>
            </a:fld>
            <a:r>
              <a:rPr lang="de-DE"/>
              <a:t> | ©</a:t>
            </a:r>
            <a:endParaRPr lang="de-DE" dirty="0"/>
          </a:p>
        </p:txBody>
      </p:sp>
      <p:sp>
        <p:nvSpPr>
          <p:cNvPr id="6" name="Fußzeilenplatzhalter 5">
            <a:extLst>
              <a:ext uri="{FF2B5EF4-FFF2-40B4-BE49-F238E27FC236}">
                <a16:creationId xmlns:a16="http://schemas.microsoft.com/office/drawing/2014/main" id="{BB987ADF-D403-48EE-BD7E-49A44CB87FD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365146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19500"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b="1"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50</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35544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2535320"/>
            <a:chOff x="539750" y="1772221"/>
            <a:chExt cx="8064500" cy="2535320"/>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2535320"/>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Einschätzen der </a:t>
              </a:r>
              <a:r>
                <a:rPr lang="de-DE" b="1" dirty="0"/>
                <a:t>Herausforderungen</a:t>
              </a:r>
              <a:r>
                <a:rPr lang="de-DE" dirty="0"/>
                <a:t> der Digitalisierung für das Controlling</a:t>
              </a:r>
            </a:p>
            <a:p>
              <a:pPr lvl="3"/>
              <a:r>
                <a:rPr lang="de-DE" dirty="0"/>
                <a:t>Erkennen von </a:t>
              </a:r>
              <a:r>
                <a:rPr lang="de-DE" b="1" dirty="0"/>
                <a:t>Chancen</a:t>
              </a:r>
              <a:r>
                <a:rPr lang="de-DE" dirty="0"/>
                <a:t> für ein effizienteres Controlling</a:t>
              </a:r>
            </a:p>
            <a:p>
              <a:pPr lvl="3"/>
              <a:r>
                <a:rPr lang="de-DE" dirty="0"/>
                <a:t>Identifikation von Qualitätsverbesserungen im Controlling durch </a:t>
              </a:r>
              <a:r>
                <a:rPr lang="de-DE" b="1" dirty="0"/>
                <a:t>Analytics</a:t>
              </a:r>
            </a:p>
            <a:p>
              <a:pPr lvl="3"/>
              <a:r>
                <a:rPr lang="de-DE" dirty="0"/>
                <a:t>Änderung des </a:t>
              </a:r>
              <a:r>
                <a:rPr lang="de-DE" b="1" dirty="0"/>
                <a:t>Rollenbildes</a:t>
              </a:r>
              <a:r>
                <a:rPr lang="de-DE" dirty="0"/>
                <a:t> und des </a:t>
              </a:r>
              <a:r>
                <a:rPr lang="de-DE" b="1" dirty="0"/>
                <a:t>Kompetenzprofils</a:t>
              </a:r>
              <a:r>
                <a:rPr lang="de-DE" dirty="0"/>
                <a:t> des Controllers</a:t>
              </a:r>
            </a:p>
            <a:p>
              <a:pPr lvl="3"/>
              <a:endParaRPr lang="de-DE" dirty="0"/>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a:solidFill>
                  <a:schemeClr val="accent1"/>
                </a:solidFill>
              </a:endParaRPr>
            </a:p>
          </p:txBody>
        </p:sp>
      </p:grpSp>
      <p:sp>
        <p:nvSpPr>
          <p:cNvPr id="4" name="Foliennummernplatzhalter 3">
            <a:extLst>
              <a:ext uri="{FF2B5EF4-FFF2-40B4-BE49-F238E27FC236}">
                <a16:creationId xmlns:a16="http://schemas.microsoft.com/office/drawing/2014/main" id="{0B20496F-E3F7-462E-9DE5-D86FDE3B2AA0}"/>
              </a:ext>
            </a:extLst>
          </p:cNvPr>
          <p:cNvSpPr>
            <a:spLocks noGrp="1"/>
          </p:cNvSpPr>
          <p:nvPr>
            <p:ph type="sldNum" sz="quarter" idx="11"/>
          </p:nvPr>
        </p:nvSpPr>
        <p:spPr/>
        <p:txBody>
          <a:bodyPr/>
          <a:lstStyle/>
          <a:p>
            <a:fld id="{FFC269A0-BD27-4577-9DED-0AAE60100C51}" type="slidenum">
              <a:rPr lang="de-DE" smtClean="0"/>
              <a:pPr/>
              <a:t>51</a:t>
            </a:fld>
            <a:r>
              <a:rPr lang="de-DE"/>
              <a:t> | ©</a:t>
            </a:r>
            <a:endParaRPr lang="de-DE" dirty="0"/>
          </a:p>
        </p:txBody>
      </p:sp>
      <p:sp>
        <p:nvSpPr>
          <p:cNvPr id="5" name="Fußzeilenplatzhalter 4">
            <a:extLst>
              <a:ext uri="{FF2B5EF4-FFF2-40B4-BE49-F238E27FC236}">
                <a16:creationId xmlns:a16="http://schemas.microsoft.com/office/drawing/2014/main" id="{4BCD6BDE-DF39-4E7C-8430-B749017C1DA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2588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Was bedeutet das für den Controller? Ist „Digitale Transformation“ nur eine Modeerscheinung?</a:t>
            </a:r>
          </a:p>
        </p:txBody>
      </p:sp>
      <p:pic>
        <p:nvPicPr>
          <p:cNvPr id="5" name="Grafik 4"/>
          <p:cNvPicPr>
            <a:picLocks noChangeAspect="1"/>
          </p:cNvPicPr>
          <p:nvPr/>
        </p:nvPicPr>
        <p:blipFill rotWithShape="1">
          <a:blip r:embed="rId3"/>
          <a:srcRect l="4623" t="22792" r="4642" b="14356"/>
          <a:stretch/>
        </p:blipFill>
        <p:spPr>
          <a:xfrm>
            <a:off x="1675188" y="1700811"/>
            <a:ext cx="8816212" cy="4317971"/>
          </a:xfrm>
          <a:prstGeom prst="rect">
            <a:avLst/>
          </a:prstGeom>
        </p:spPr>
      </p:pic>
      <p:sp>
        <p:nvSpPr>
          <p:cNvPr id="6" name="Textfeld 5"/>
          <p:cNvSpPr txBox="1"/>
          <p:nvPr/>
        </p:nvSpPr>
        <p:spPr>
          <a:xfrm>
            <a:off x="7104112" y="2708920"/>
            <a:ext cx="1977791" cy="538609"/>
          </a:xfrm>
          <a:prstGeom prst="rect">
            <a:avLst/>
          </a:prstGeom>
          <a:noFill/>
        </p:spPr>
        <p:txBody>
          <a:bodyPr wrap="square" rtlCol="0">
            <a:spAutoFit/>
          </a:bodyPr>
          <a:lstStyle/>
          <a:p>
            <a:pPr>
              <a:spcBef>
                <a:spcPts val="600"/>
              </a:spcBef>
            </a:pPr>
            <a:r>
              <a:rPr lang="de-DE" sz="1200" dirty="0">
                <a:solidFill>
                  <a:srgbClr val="008000"/>
                </a:solidFill>
                <a:latin typeface="Calibri" panose="020F0502020204030204" pitchFamily="34" charset="0"/>
                <a:cs typeface="Calibri" panose="020F0502020204030204" pitchFamily="34" charset="0"/>
              </a:rPr>
              <a:t>Beyond Budgeting</a:t>
            </a:r>
          </a:p>
          <a:p>
            <a:pPr>
              <a:spcBef>
                <a:spcPts val="600"/>
              </a:spcBef>
            </a:pPr>
            <a:r>
              <a:rPr lang="de-DE" sz="1200" dirty="0">
                <a:solidFill>
                  <a:srgbClr val="008000"/>
                </a:solidFill>
                <a:latin typeface="Calibri" panose="020F0502020204030204" pitchFamily="34" charset="0"/>
                <a:cs typeface="Calibri" panose="020F0502020204030204" pitchFamily="34" charset="0"/>
              </a:rPr>
              <a:t>Integrated Reporting</a:t>
            </a:r>
          </a:p>
        </p:txBody>
      </p:sp>
      <p:sp>
        <p:nvSpPr>
          <p:cNvPr id="7" name="Foliennummernplatzhalter 6">
            <a:extLst>
              <a:ext uri="{FF2B5EF4-FFF2-40B4-BE49-F238E27FC236}">
                <a16:creationId xmlns:a16="http://schemas.microsoft.com/office/drawing/2014/main" id="{C0DEFA9A-9CC1-4546-8AB9-2E5FBFC4F3EB}"/>
              </a:ext>
            </a:extLst>
          </p:cNvPr>
          <p:cNvSpPr>
            <a:spLocks noGrp="1"/>
          </p:cNvSpPr>
          <p:nvPr>
            <p:ph type="sldNum" sz="quarter" idx="11"/>
          </p:nvPr>
        </p:nvSpPr>
        <p:spPr/>
        <p:txBody>
          <a:bodyPr/>
          <a:lstStyle/>
          <a:p>
            <a:fld id="{FFC269A0-BD27-4577-9DED-0AAE60100C51}" type="slidenum">
              <a:rPr lang="de-DE" smtClean="0"/>
              <a:pPr/>
              <a:t>52</a:t>
            </a:fld>
            <a:r>
              <a:rPr lang="de-DE"/>
              <a:t> | ©</a:t>
            </a:r>
            <a:endParaRPr lang="de-DE" dirty="0"/>
          </a:p>
        </p:txBody>
      </p:sp>
      <p:sp>
        <p:nvSpPr>
          <p:cNvPr id="8" name="Fußzeilenplatzhalter 7">
            <a:extLst>
              <a:ext uri="{FF2B5EF4-FFF2-40B4-BE49-F238E27FC236}">
                <a16:creationId xmlns:a16="http://schemas.microsoft.com/office/drawing/2014/main" id="{58087E2D-E909-431F-8411-4632ED4A0CF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023826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20524" name="think-cell Folie" r:id="rId6" imgW="360" imgH="360" progId="TCLayout.ActiveDocument.1">
                  <p:embed/>
                </p:oleObj>
              </mc:Choice>
              <mc:Fallback>
                <p:oleObj name="think-cell Folie" r:id="rId6" imgW="360" imgH="360" progId="TCLayout.ActiveDocument.1">
                  <p:embed/>
                  <p:pic>
                    <p:nvPicPr>
                      <p:cNvPr id="125" name="Objekt 124"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11" name="Gruppieren 10">
            <a:extLst>
              <a:ext uri="{FF2B5EF4-FFF2-40B4-BE49-F238E27FC236}">
                <a16:creationId xmlns:a16="http://schemas.microsoft.com/office/drawing/2014/main" id="{AFD49ACB-2C08-44AA-AD36-C7DDCEF01637}"/>
              </a:ext>
            </a:extLst>
          </p:cNvPr>
          <p:cNvGrpSpPr/>
          <p:nvPr/>
        </p:nvGrpSpPr>
        <p:grpSpPr>
          <a:xfrm>
            <a:off x="1271464" y="1317483"/>
            <a:ext cx="9258696" cy="5011034"/>
            <a:chOff x="1819737" y="1514475"/>
            <a:chExt cx="8459808" cy="4578656"/>
          </a:xfrm>
        </p:grpSpPr>
        <p:sp>
          <p:nvSpPr>
            <p:cNvPr id="19" name="Rechteck 18"/>
            <p:cNvSpPr/>
            <p:nvPr/>
          </p:nvSpPr>
          <p:spPr bwMode="gray">
            <a:xfrm>
              <a:off x="7345252" y="4546105"/>
              <a:ext cx="1409109" cy="627978"/>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Daten-Management</a:t>
              </a:r>
            </a:p>
          </p:txBody>
        </p:sp>
        <p:sp>
          <p:nvSpPr>
            <p:cNvPr id="20" name="Rechteck 19"/>
            <p:cNvSpPr/>
            <p:nvPr/>
          </p:nvSpPr>
          <p:spPr bwMode="gray">
            <a:xfrm>
              <a:off x="7339647" y="3026222"/>
              <a:ext cx="1409109" cy="627978"/>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Self- </a:t>
              </a:r>
              <a:br>
                <a:rPr lang="de-DE" sz="1600" dirty="0">
                  <a:solidFill>
                    <a:schemeClr val="tx1"/>
                  </a:solidFill>
                </a:rPr>
              </a:br>
              <a:r>
                <a:rPr lang="de-DE" sz="1600" dirty="0">
                  <a:solidFill>
                    <a:schemeClr val="tx1"/>
                  </a:solidFill>
                </a:rPr>
                <a:t>Controlling</a:t>
              </a:r>
            </a:p>
          </p:txBody>
        </p:sp>
        <p:sp>
          <p:nvSpPr>
            <p:cNvPr id="21" name="Rechteck 20"/>
            <p:cNvSpPr/>
            <p:nvPr/>
          </p:nvSpPr>
          <p:spPr bwMode="gray">
            <a:xfrm>
              <a:off x="7350571" y="5303187"/>
              <a:ext cx="1409109" cy="627978"/>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bg1"/>
                  </a:solidFill>
                </a:rPr>
                <a:t>Agile Unternehmens- steuerung</a:t>
              </a:r>
            </a:p>
          </p:txBody>
        </p:sp>
        <p:sp>
          <p:nvSpPr>
            <p:cNvPr id="22" name="Rechteck 21"/>
            <p:cNvSpPr/>
            <p:nvPr/>
          </p:nvSpPr>
          <p:spPr bwMode="gray">
            <a:xfrm>
              <a:off x="7351658" y="2265936"/>
              <a:ext cx="1409109" cy="627978"/>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Effizienz im Controlling</a:t>
              </a:r>
            </a:p>
          </p:txBody>
        </p:sp>
        <p:sp>
          <p:nvSpPr>
            <p:cNvPr id="23" name="Rechteck 22"/>
            <p:cNvSpPr/>
            <p:nvPr/>
          </p:nvSpPr>
          <p:spPr bwMode="gray">
            <a:xfrm>
              <a:off x="7351192" y="1526320"/>
              <a:ext cx="1409109" cy="627978"/>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bg1"/>
                  </a:solidFill>
                </a:rPr>
                <a:t>Business Partnering</a:t>
              </a:r>
            </a:p>
          </p:txBody>
        </p:sp>
        <p:sp>
          <p:nvSpPr>
            <p:cNvPr id="24" name="Rechteck 23"/>
            <p:cNvSpPr/>
            <p:nvPr/>
          </p:nvSpPr>
          <p:spPr bwMode="gray">
            <a:xfrm>
              <a:off x="7350571" y="3785083"/>
              <a:ext cx="1409109" cy="627978"/>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Analytics</a:t>
              </a:r>
            </a:p>
          </p:txBody>
        </p:sp>
        <p:sp>
          <p:nvSpPr>
            <p:cNvPr id="25" name="Rechteck 24"/>
            <p:cNvSpPr/>
            <p:nvPr/>
          </p:nvSpPr>
          <p:spPr bwMode="gray">
            <a:xfrm rot="16200000">
              <a:off x="1848684" y="1485774"/>
              <a:ext cx="4578410"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600" dirty="0">
                <a:solidFill>
                  <a:schemeClr val="tx1"/>
                </a:solidFill>
              </a:endParaRPr>
            </a:p>
          </p:txBody>
        </p:sp>
        <p:sp>
          <p:nvSpPr>
            <p:cNvPr id="26" name="Rechteck 25"/>
            <p:cNvSpPr/>
            <p:nvPr/>
          </p:nvSpPr>
          <p:spPr bwMode="gray">
            <a:xfrm rot="16200000">
              <a:off x="7204544" y="3534544"/>
              <a:ext cx="4423562" cy="383926"/>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Fähigkeiten</a:t>
              </a:r>
            </a:p>
          </p:txBody>
        </p:sp>
        <p:sp>
          <p:nvSpPr>
            <p:cNvPr id="27" name="Rechteck 26"/>
            <p:cNvSpPr/>
            <p:nvPr/>
          </p:nvSpPr>
          <p:spPr bwMode="gray">
            <a:xfrm rot="16200000">
              <a:off x="7875675" y="3534419"/>
              <a:ext cx="4423814" cy="383926"/>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Controlling-Mindset</a:t>
              </a:r>
            </a:p>
          </p:txBody>
        </p:sp>
        <p:cxnSp>
          <p:nvCxnSpPr>
            <p:cNvPr id="28" name="Gewinkelter Verbinder 27"/>
            <p:cNvCxnSpPr>
              <a:stCxn id="25" idx="2"/>
              <a:endCxn id="19" idx="1"/>
            </p:cNvCxnSpPr>
            <p:nvPr/>
          </p:nvCxnSpPr>
          <p:spPr bwMode="gray">
            <a:xfrm flipV="1">
              <a:off x="6456044" y="2582024"/>
              <a:ext cx="894527" cy="122190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a:off x="6456044" y="3803929"/>
              <a:ext cx="894527" cy="29620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cxnSpLocks/>
              <a:stCxn id="25" idx="2"/>
              <a:endCxn id="21" idx="1"/>
            </p:cNvCxnSpPr>
            <p:nvPr/>
          </p:nvCxnSpPr>
          <p:spPr bwMode="gray">
            <a:xfrm>
              <a:off x="6456044" y="3803929"/>
              <a:ext cx="894527" cy="1055257"/>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flipV="1">
              <a:off x="6456045" y="1822968"/>
              <a:ext cx="895147" cy="1980958"/>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cxnSpLocks/>
              <a:stCxn id="25" idx="2"/>
              <a:endCxn id="23" idx="1"/>
            </p:cNvCxnSpPr>
            <p:nvPr/>
          </p:nvCxnSpPr>
          <p:spPr bwMode="gray">
            <a:xfrm>
              <a:off x="6456041" y="3803929"/>
              <a:ext cx="895148" cy="18143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flipV="1">
              <a:off x="6456044" y="3341078"/>
              <a:ext cx="894527" cy="46285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0800000" flipV="1">
              <a:off x="9608292" y="3726381"/>
              <a:ext cx="287331" cy="126"/>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60298" y="1822967"/>
              <a:ext cx="464064" cy="190354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cxnSpLocks/>
              <a:stCxn id="26" idx="0"/>
              <a:endCxn id="21" idx="3"/>
            </p:cNvCxnSpPr>
            <p:nvPr/>
          </p:nvCxnSpPr>
          <p:spPr bwMode="gray">
            <a:xfrm rot="10800000" flipV="1">
              <a:off x="8759681" y="3726508"/>
              <a:ext cx="464685" cy="1132676"/>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a:off x="8759681" y="3341075"/>
              <a:ext cx="464685" cy="385432"/>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a:off x="8759681" y="2582021"/>
              <a:ext cx="464685" cy="1144486"/>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cxnSpLocks/>
              <a:stCxn id="26" idx="0"/>
              <a:endCxn id="23" idx="3"/>
            </p:cNvCxnSpPr>
            <p:nvPr/>
          </p:nvCxnSpPr>
          <p:spPr bwMode="gray">
            <a:xfrm rot="10800000" flipV="1">
              <a:off x="8760298" y="3726510"/>
              <a:ext cx="464064" cy="189172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cxnSpLocks/>
              <a:stCxn id="26" idx="0"/>
              <a:endCxn id="20" idx="3"/>
            </p:cNvCxnSpPr>
            <p:nvPr/>
          </p:nvCxnSpPr>
          <p:spPr bwMode="gray">
            <a:xfrm rot="10800000" flipV="1">
              <a:off x="8759681" y="3726508"/>
              <a:ext cx="464685" cy="373622"/>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Trapezoid 41"/>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tx1"/>
                </a:solidFill>
              </a:endParaRPr>
            </a:p>
          </p:txBody>
        </p:sp>
        <p:sp>
          <p:nvSpPr>
            <p:cNvPr id="43" name="Trapezoid 42"/>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bg1"/>
                </a:solidFill>
              </a:endParaRPr>
            </a:p>
          </p:txBody>
        </p:sp>
        <p:sp>
          <p:nvSpPr>
            <p:cNvPr id="44" name="Trapezoid 43"/>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tx1"/>
                </a:solidFill>
              </a:endParaRPr>
            </a:p>
          </p:txBody>
        </p:sp>
        <p:sp>
          <p:nvSpPr>
            <p:cNvPr id="45" name="Rad 44"/>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tx1"/>
                </a:solidFill>
              </a:endParaRPr>
            </a:p>
          </p:txBody>
        </p:sp>
        <p:sp>
          <p:nvSpPr>
            <p:cNvPr id="46" name="Textfeld 45"/>
            <p:cNvSpPr txBox="1"/>
            <p:nvPr/>
          </p:nvSpPr>
          <p:spPr>
            <a:xfrm>
              <a:off x="2679670" y="3995718"/>
              <a:ext cx="2848711" cy="449952"/>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7" name="Textfeld 46"/>
            <p:cNvSpPr txBox="1"/>
            <p:nvPr/>
          </p:nvSpPr>
          <p:spPr>
            <a:xfrm>
              <a:off x="2834428" y="4581128"/>
              <a:ext cx="2570175" cy="449952"/>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8" name="Textfeld 47"/>
            <p:cNvSpPr txBox="1"/>
            <p:nvPr/>
          </p:nvSpPr>
          <p:spPr>
            <a:xfrm>
              <a:off x="2834428" y="5326199"/>
              <a:ext cx="2570175" cy="449952"/>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49" name="Textfeld 48"/>
            <p:cNvSpPr txBox="1"/>
            <p:nvPr/>
          </p:nvSpPr>
          <p:spPr>
            <a:xfrm>
              <a:off x="3513946" y="2228470"/>
              <a:ext cx="1332351" cy="267159"/>
            </a:xfrm>
            <a:prstGeom prst="rect">
              <a:avLst/>
            </a:prstGeom>
            <a:noFill/>
          </p:spPr>
          <p:txBody>
            <a:bodyPr wrap="square" rtlCol="0">
              <a:spAutoFit/>
            </a:bodyPr>
            <a:lstStyle/>
            <a:p>
              <a:pPr algn="ctr"/>
              <a:r>
                <a:rPr lang="de-DE" sz="1300" dirty="0">
                  <a:solidFill>
                    <a:schemeClr val="bg1"/>
                  </a:solidFill>
                </a:rPr>
                <a:t>1.Geschäftsmodell</a:t>
              </a:r>
            </a:p>
          </p:txBody>
        </p:sp>
        <p:sp>
          <p:nvSpPr>
            <p:cNvPr id="50" name="Halbbogen 49"/>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tx1"/>
                </a:solidFill>
              </a:endParaRPr>
            </a:p>
          </p:txBody>
        </p:sp>
        <p:sp>
          <p:nvSpPr>
            <p:cNvPr id="51" name="Halbbogen 50"/>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tx1"/>
                </a:solidFill>
              </a:endParaRPr>
            </a:p>
          </p:txBody>
        </p:sp>
        <p:sp>
          <p:nvSpPr>
            <p:cNvPr id="52" name="Textfeld 51"/>
            <p:cNvSpPr txBox="1"/>
            <p:nvPr/>
          </p:nvSpPr>
          <p:spPr>
            <a:xfrm flipH="1">
              <a:off x="3661048" y="2578424"/>
              <a:ext cx="946934" cy="449952"/>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3" name="Textfeld 52"/>
            <p:cNvSpPr txBox="1"/>
            <p:nvPr/>
          </p:nvSpPr>
          <p:spPr>
            <a:xfrm flipH="1">
              <a:off x="3645656" y="3022617"/>
              <a:ext cx="946934" cy="449952"/>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59820B57-3C20-4153-BF41-C77DB1B215DE}"/>
              </a:ext>
            </a:extLst>
          </p:cNvPr>
          <p:cNvSpPr>
            <a:spLocks noGrp="1"/>
          </p:cNvSpPr>
          <p:nvPr>
            <p:ph type="sldNum" sz="quarter" idx="11"/>
          </p:nvPr>
        </p:nvSpPr>
        <p:spPr/>
        <p:txBody>
          <a:bodyPr/>
          <a:lstStyle/>
          <a:p>
            <a:fld id="{FFC269A0-BD27-4577-9DED-0AAE60100C51}" type="slidenum">
              <a:rPr lang="de-DE" smtClean="0"/>
              <a:pPr/>
              <a:t>53</a:t>
            </a:fld>
            <a:r>
              <a:rPr lang="de-DE"/>
              <a:t> | ©</a:t>
            </a:r>
            <a:endParaRPr lang="de-DE" dirty="0"/>
          </a:p>
        </p:txBody>
      </p:sp>
      <p:sp>
        <p:nvSpPr>
          <p:cNvPr id="6" name="Fußzeilenplatzhalter 5">
            <a:extLst>
              <a:ext uri="{FF2B5EF4-FFF2-40B4-BE49-F238E27FC236}">
                <a16:creationId xmlns:a16="http://schemas.microsoft.com/office/drawing/2014/main" id="{9AE80617-8DC2-4374-A3B2-BCB2EB9DDB7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205284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1616320173"/>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21548" name="think-cell Folie" r:id="rId6" imgW="360" imgH="360" progId="TCLayout.ActiveDocument.1">
                  <p:embed/>
                </p:oleObj>
              </mc:Choice>
              <mc:Fallback>
                <p:oleObj name="think-cell Folie" r:id="rId6" imgW="360" imgH="360" progId="TCLayout.ActiveDocument.1">
                  <p:embed/>
                  <p:pic>
                    <p:nvPicPr>
                      <p:cNvPr id="125" name="Objekt 124"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A252B21D-8A3B-4D37-B2E3-A32AB4C1C669}"/>
              </a:ext>
            </a:extLst>
          </p:cNvPr>
          <p:cNvGrpSpPr/>
          <p:nvPr/>
        </p:nvGrpSpPr>
        <p:grpSpPr>
          <a:xfrm>
            <a:off x="1271464" y="1373432"/>
            <a:ext cx="9345708" cy="5062090"/>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45390"/>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45390"/>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45390"/>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454494" y="2228470"/>
              <a:ext cx="1366795" cy="264450"/>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45390"/>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45390"/>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1780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9247" y="3292727"/>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a:t>
              </a:r>
              <a:br>
                <a:rPr lang="de-DE" sz="1400" dirty="0">
                  <a:solidFill>
                    <a:schemeClr val="tx1"/>
                  </a:solidFill>
                </a:rPr>
              </a:br>
              <a:r>
                <a:rPr lang="de-DE" sz="1400" dirty="0">
                  <a:solidFill>
                    <a:schemeClr val="tx1"/>
                  </a:solidFill>
                </a:rPr>
                <a:t>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45468" y="247970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Business Partnering</a:t>
              </a:r>
            </a:p>
          </p:txBody>
        </p:sp>
        <p:sp>
          <p:nvSpPr>
            <p:cNvPr id="24" name="Rechteck 23"/>
            <p:cNvSpPr/>
            <p:nvPr/>
          </p:nvSpPr>
          <p:spPr bwMode="gray">
            <a:xfrm>
              <a:off x="7375263" y="401748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9D18C3D5-2159-4B98-813C-04AE91FE00FF}"/>
              </a:ext>
            </a:extLst>
          </p:cNvPr>
          <p:cNvSpPr>
            <a:spLocks noGrp="1"/>
          </p:cNvSpPr>
          <p:nvPr>
            <p:ph type="sldNum" sz="quarter" idx="11"/>
          </p:nvPr>
        </p:nvSpPr>
        <p:spPr/>
        <p:txBody>
          <a:bodyPr/>
          <a:lstStyle/>
          <a:p>
            <a:fld id="{FFC269A0-BD27-4577-9DED-0AAE60100C51}" type="slidenum">
              <a:rPr lang="de-DE" smtClean="0"/>
              <a:pPr/>
              <a:t>54</a:t>
            </a:fld>
            <a:r>
              <a:rPr lang="de-DE"/>
              <a:t> | ©</a:t>
            </a:r>
            <a:endParaRPr lang="de-DE" dirty="0"/>
          </a:p>
        </p:txBody>
      </p:sp>
      <p:sp>
        <p:nvSpPr>
          <p:cNvPr id="18" name="Fußzeilenplatzhalter 17">
            <a:extLst>
              <a:ext uri="{FF2B5EF4-FFF2-40B4-BE49-F238E27FC236}">
                <a16:creationId xmlns:a16="http://schemas.microsoft.com/office/drawing/2014/main" id="{88AEF3F0-54FA-420D-BD71-7F77A1B3075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054927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627499933"/>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22572" name="think-cell Folie" r:id="rId6" imgW="360" imgH="360" progId="TCLayout.ActiveDocument.1">
                  <p:embed/>
                </p:oleObj>
              </mc:Choice>
              <mc:Fallback>
                <p:oleObj name="think-cell Folie" r:id="rId6" imgW="360" imgH="360" progId="TCLayout.ActiveDocument.1">
                  <p:embed/>
                  <p:pic>
                    <p:nvPicPr>
                      <p:cNvPr id="8" name="Objekt 7"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Der Controller wird künftig stärker die Rolle als Business Partner übernehmen.</a:t>
            </a:r>
          </a:p>
        </p:txBody>
      </p:sp>
      <p:grpSp>
        <p:nvGrpSpPr>
          <p:cNvPr id="6" name="Gruppieren 5">
            <a:extLst>
              <a:ext uri="{FF2B5EF4-FFF2-40B4-BE49-F238E27FC236}">
                <a16:creationId xmlns:a16="http://schemas.microsoft.com/office/drawing/2014/main" id="{ACFC6F83-1087-4B0B-8956-251313C72950}"/>
              </a:ext>
            </a:extLst>
          </p:cNvPr>
          <p:cNvGrpSpPr/>
          <p:nvPr/>
        </p:nvGrpSpPr>
        <p:grpSpPr>
          <a:xfrm>
            <a:off x="2417732" y="1617990"/>
            <a:ext cx="7427859" cy="4762492"/>
            <a:chOff x="2927648" y="1985883"/>
            <a:chExt cx="6529999" cy="4186814"/>
          </a:xfrm>
        </p:grpSpPr>
        <p:sp>
          <p:nvSpPr>
            <p:cNvPr id="3" name="Rechteck 2"/>
            <p:cNvSpPr/>
            <p:nvPr/>
          </p:nvSpPr>
          <p:spPr bwMode="gray">
            <a:xfrm>
              <a:off x="4079776" y="2420888"/>
              <a:ext cx="720080" cy="43204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0" name="Rechteck 9"/>
            <p:cNvSpPr/>
            <p:nvPr/>
          </p:nvSpPr>
          <p:spPr bwMode="gray">
            <a:xfrm>
              <a:off x="4079776" y="2855997"/>
              <a:ext cx="720080" cy="717021"/>
            </a:xfrm>
            <a:prstGeom prst="rect">
              <a:avLst/>
            </a:prstGeom>
            <a:solidFill>
              <a:schemeClr val="accent1">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1" name="Rechteck 10"/>
            <p:cNvSpPr/>
            <p:nvPr/>
          </p:nvSpPr>
          <p:spPr bwMode="gray">
            <a:xfrm>
              <a:off x="4079776" y="3573018"/>
              <a:ext cx="720080" cy="1080121"/>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2" name="Rechteck 11"/>
            <p:cNvSpPr/>
            <p:nvPr/>
          </p:nvSpPr>
          <p:spPr bwMode="gray">
            <a:xfrm>
              <a:off x="4079364" y="4653136"/>
              <a:ext cx="720080" cy="1440160"/>
            </a:xfrm>
            <a:prstGeom prst="rect">
              <a:avLst/>
            </a:prstGeom>
            <a:solidFill>
              <a:schemeClr val="accent1">
                <a:lumMod val="7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3" name="Rechteck 12"/>
            <p:cNvSpPr/>
            <p:nvPr/>
          </p:nvSpPr>
          <p:spPr bwMode="gray">
            <a:xfrm>
              <a:off x="5075743" y="2428412"/>
              <a:ext cx="720080" cy="122273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4" name="Rechteck 13"/>
            <p:cNvSpPr/>
            <p:nvPr/>
          </p:nvSpPr>
          <p:spPr bwMode="gray">
            <a:xfrm>
              <a:off x="5074654" y="3648554"/>
              <a:ext cx="720080" cy="1076590"/>
            </a:xfrm>
            <a:prstGeom prst="rect">
              <a:avLst/>
            </a:prstGeom>
            <a:solidFill>
              <a:schemeClr val="accent1">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5" name="Rechteck 14"/>
            <p:cNvSpPr/>
            <p:nvPr/>
          </p:nvSpPr>
          <p:spPr bwMode="gray">
            <a:xfrm>
              <a:off x="5074242" y="4725146"/>
              <a:ext cx="720080" cy="903555"/>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9" name="Rechteck 18"/>
            <p:cNvSpPr/>
            <p:nvPr/>
          </p:nvSpPr>
          <p:spPr bwMode="gray">
            <a:xfrm>
              <a:off x="5075936" y="5628701"/>
              <a:ext cx="720080" cy="462593"/>
            </a:xfrm>
            <a:prstGeom prst="rect">
              <a:avLst/>
            </a:prstGeom>
            <a:solidFill>
              <a:schemeClr val="accent1">
                <a:lumMod val="7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 name="Textfeld 3"/>
            <p:cNvSpPr txBox="1"/>
            <p:nvPr/>
          </p:nvSpPr>
          <p:spPr bwMode="gray">
            <a:xfrm>
              <a:off x="3861775" y="1985883"/>
              <a:ext cx="1540935" cy="215444"/>
            </a:xfrm>
            <a:prstGeom prst="rect">
              <a:avLst/>
            </a:prstGeom>
            <a:noFill/>
          </p:spPr>
          <p:txBody>
            <a:bodyPr wrap="none" lIns="0" tIns="0" rIns="0" bIns="0" rtlCol="0">
              <a:spAutoFit/>
            </a:bodyPr>
            <a:lstStyle/>
            <a:p>
              <a:pPr>
                <a:buSzPct val="90000"/>
              </a:pPr>
              <a:r>
                <a:rPr lang="de-DE" sz="1600" dirty="0"/>
                <a:t>Zeitliche Entwicklung</a:t>
              </a:r>
            </a:p>
          </p:txBody>
        </p:sp>
        <p:sp>
          <p:nvSpPr>
            <p:cNvPr id="20" name="Textfeld 19"/>
            <p:cNvSpPr txBox="1"/>
            <p:nvPr/>
          </p:nvSpPr>
          <p:spPr bwMode="gray">
            <a:xfrm>
              <a:off x="6960096" y="1985883"/>
              <a:ext cx="1202958" cy="215444"/>
            </a:xfrm>
            <a:prstGeom prst="rect">
              <a:avLst/>
            </a:prstGeom>
            <a:noFill/>
          </p:spPr>
          <p:txBody>
            <a:bodyPr wrap="none" lIns="0" tIns="0" rIns="0" bIns="0" rtlCol="0">
              <a:spAutoFit/>
            </a:bodyPr>
            <a:lstStyle/>
            <a:p>
              <a:pPr>
                <a:buSzPct val="90000"/>
              </a:pPr>
              <a:r>
                <a:rPr lang="de-DE" sz="1600" dirty="0"/>
                <a:t>Aufgabeninhalte</a:t>
              </a:r>
            </a:p>
          </p:txBody>
        </p:sp>
        <p:sp>
          <p:nvSpPr>
            <p:cNvPr id="21" name="Textfeld 20"/>
            <p:cNvSpPr txBox="1"/>
            <p:nvPr/>
          </p:nvSpPr>
          <p:spPr bwMode="gray">
            <a:xfrm>
              <a:off x="2927651" y="2442586"/>
              <a:ext cx="684483" cy="430887"/>
            </a:xfrm>
            <a:prstGeom prst="rect">
              <a:avLst/>
            </a:prstGeom>
            <a:noFill/>
          </p:spPr>
          <p:txBody>
            <a:bodyPr wrap="none" lIns="0" tIns="0" rIns="0" bIns="0" rtlCol="0">
              <a:spAutoFit/>
            </a:bodyPr>
            <a:lstStyle/>
            <a:p>
              <a:pPr>
                <a:buSzPct val="90000"/>
              </a:pPr>
              <a:r>
                <a:rPr lang="de-DE" sz="1600" dirty="0"/>
                <a:t>Business-</a:t>
              </a:r>
            </a:p>
            <a:p>
              <a:pPr>
                <a:buSzPct val="90000"/>
              </a:pPr>
              <a:r>
                <a:rPr lang="de-DE" sz="1600" dirty="0"/>
                <a:t>Partner</a:t>
              </a:r>
            </a:p>
          </p:txBody>
        </p:sp>
        <p:sp>
          <p:nvSpPr>
            <p:cNvPr id="22" name="Textfeld 21"/>
            <p:cNvSpPr txBox="1"/>
            <p:nvPr/>
          </p:nvSpPr>
          <p:spPr bwMode="gray">
            <a:xfrm>
              <a:off x="2927648" y="3023286"/>
              <a:ext cx="705258" cy="215444"/>
            </a:xfrm>
            <a:prstGeom prst="rect">
              <a:avLst/>
            </a:prstGeom>
            <a:noFill/>
          </p:spPr>
          <p:txBody>
            <a:bodyPr wrap="none" lIns="0" tIns="0" rIns="0" bIns="0" rtlCol="0">
              <a:spAutoFit/>
            </a:bodyPr>
            <a:lstStyle/>
            <a:p>
              <a:pPr>
                <a:buSzPct val="90000"/>
              </a:pPr>
              <a:r>
                <a:rPr lang="de-DE" sz="1600" dirty="0"/>
                <a:t>Navigator</a:t>
              </a:r>
            </a:p>
          </p:txBody>
        </p:sp>
        <p:sp>
          <p:nvSpPr>
            <p:cNvPr id="23" name="Textfeld 22"/>
            <p:cNvSpPr txBox="1"/>
            <p:nvPr/>
          </p:nvSpPr>
          <p:spPr bwMode="gray">
            <a:xfrm>
              <a:off x="2927651" y="5069201"/>
              <a:ext cx="860877" cy="430887"/>
            </a:xfrm>
            <a:prstGeom prst="rect">
              <a:avLst/>
            </a:prstGeom>
            <a:noFill/>
          </p:spPr>
          <p:txBody>
            <a:bodyPr wrap="none" lIns="0" tIns="0" rIns="0" bIns="0" rtlCol="0">
              <a:spAutoFit/>
            </a:bodyPr>
            <a:lstStyle/>
            <a:p>
              <a:pPr>
                <a:buSzPct val="90000"/>
              </a:pPr>
              <a:r>
                <a:rPr lang="de-DE" sz="1600" dirty="0"/>
                <a:t>Technischer</a:t>
              </a:r>
            </a:p>
            <a:p>
              <a:pPr>
                <a:buSzPct val="90000"/>
              </a:pPr>
              <a:r>
                <a:rPr lang="de-DE" sz="1600" dirty="0"/>
                <a:t>Experte</a:t>
              </a:r>
            </a:p>
          </p:txBody>
        </p:sp>
        <p:cxnSp>
          <p:nvCxnSpPr>
            <p:cNvPr id="25" name="Gerade Verbindung mit Pfeil 24"/>
            <p:cNvCxnSpPr/>
            <p:nvPr/>
          </p:nvCxnSpPr>
          <p:spPr bwMode="gray">
            <a:xfrm>
              <a:off x="3071664" y="2273813"/>
              <a:ext cx="3024336" cy="18954"/>
            </a:xfrm>
            <a:prstGeom prst="straightConnector1">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bwMode="gray">
            <a:xfrm>
              <a:off x="6531844" y="2492900"/>
              <a:ext cx="2925803" cy="3679797"/>
            </a:xfrm>
            <a:prstGeom prst="rect">
              <a:avLst/>
            </a:prstGeom>
            <a:noFill/>
          </p:spPr>
          <p:txBody>
            <a:bodyPr wrap="square" lIns="0" tIns="0" rIns="0" bIns="0" rtlCol="0">
              <a:spAutoFit/>
            </a:bodyPr>
            <a:lstStyle/>
            <a:p>
              <a:pPr marL="182563" indent="-182563">
                <a:buSzPct val="90000"/>
                <a:buFont typeface="Calibri" panose="020F0502020204030204" pitchFamily="34" charset="0"/>
                <a:buChar char="•"/>
              </a:pPr>
              <a:r>
                <a:rPr lang="de-DE" sz="1600" dirty="0"/>
                <a:t>Architekt des Steuerungssystems </a:t>
              </a:r>
            </a:p>
            <a:p>
              <a:pPr marL="182563" indent="-182563">
                <a:buSzPct val="90000"/>
                <a:buFont typeface="Calibri" panose="020F0502020204030204" pitchFamily="34" charset="0"/>
                <a:buChar char="•"/>
              </a:pPr>
              <a:r>
                <a:rPr lang="de-DE" sz="1600" dirty="0"/>
                <a:t>(proaktiver) Ideengeber und Treiber für das Management </a:t>
              </a:r>
            </a:p>
            <a:p>
              <a:pPr marL="182563" indent="-182563">
                <a:buSzPct val="90000"/>
                <a:buFont typeface="Calibri" panose="020F0502020204030204" pitchFamily="34" charset="0"/>
                <a:buChar char="•"/>
              </a:pPr>
              <a:r>
                <a:rPr lang="de-DE" sz="1600" dirty="0"/>
                <a:t>Sicherstellung des Fits zwischen Organisation und Steuerung</a:t>
              </a:r>
            </a:p>
            <a:p>
              <a:pPr marL="182563" indent="-182563">
                <a:buSzPct val="90000"/>
                <a:buFont typeface="Calibri" panose="020F0502020204030204" pitchFamily="34" charset="0"/>
                <a:buChar char="•"/>
              </a:pPr>
              <a:endParaRPr lang="de-DE" sz="1600" dirty="0"/>
            </a:p>
            <a:p>
              <a:pPr marL="182563" indent="-182563">
                <a:buSzPct val="90000"/>
                <a:buFont typeface="Calibri" panose="020F0502020204030204" pitchFamily="34" charset="0"/>
                <a:buChar char="•"/>
              </a:pPr>
              <a:r>
                <a:rPr lang="de-DE" sz="1600" dirty="0"/>
                <a:t>(reaktive) Optimierung und Entscheidungsunterstützung</a:t>
              </a:r>
            </a:p>
            <a:p>
              <a:pPr marL="182563" indent="-182563">
                <a:buSzPct val="90000"/>
                <a:buFont typeface="Calibri" panose="020F0502020204030204" pitchFamily="34" charset="0"/>
                <a:buChar char="•"/>
              </a:pPr>
              <a:r>
                <a:rPr lang="de-DE" sz="1600" dirty="0"/>
                <a:t>Strategieimplementierung </a:t>
              </a:r>
            </a:p>
            <a:p>
              <a:pPr marL="182563" indent="-182563">
                <a:buSzPct val="90000"/>
                <a:buFont typeface="Calibri" panose="020F0502020204030204" pitchFamily="34" charset="0"/>
                <a:buChar char="•"/>
              </a:pPr>
              <a:endParaRPr lang="de-DE" sz="1600" dirty="0"/>
            </a:p>
            <a:p>
              <a:pPr marL="182563" indent="-182563">
                <a:buSzPct val="90000"/>
                <a:buFont typeface="Calibri" panose="020F0502020204030204" pitchFamily="34" charset="0"/>
                <a:buChar char="•"/>
              </a:pPr>
              <a:endParaRPr lang="de-DE" sz="1600" dirty="0"/>
            </a:p>
            <a:p>
              <a:pPr marL="182563" indent="-182563">
                <a:buSzPct val="90000"/>
                <a:buFont typeface="Calibri" panose="020F0502020204030204" pitchFamily="34" charset="0"/>
                <a:buChar char="•"/>
              </a:pPr>
              <a:r>
                <a:rPr lang="de-DE" sz="1600" dirty="0"/>
                <a:t>Planung </a:t>
              </a:r>
            </a:p>
            <a:p>
              <a:pPr marL="182563" indent="-182563">
                <a:buSzPct val="90000"/>
                <a:buFont typeface="Calibri" panose="020F0502020204030204" pitchFamily="34" charset="0"/>
                <a:buChar char="•"/>
              </a:pPr>
              <a:r>
                <a:rPr lang="de-DE" sz="1600" dirty="0"/>
                <a:t>Berichtswesen und Kommentierung</a:t>
              </a:r>
            </a:p>
            <a:p>
              <a:pPr marL="182563" indent="-182563">
                <a:buSzPct val="90000"/>
                <a:buFont typeface="Calibri" panose="020F0502020204030204" pitchFamily="34" charset="0"/>
                <a:buChar char="•"/>
              </a:pPr>
              <a:endParaRPr lang="de-DE" sz="1100" dirty="0"/>
            </a:p>
            <a:p>
              <a:pPr marL="182563" indent="-182563">
                <a:buSzPct val="90000"/>
                <a:buFont typeface="Calibri" panose="020F0502020204030204" pitchFamily="34" charset="0"/>
                <a:buChar char="•"/>
              </a:pPr>
              <a:endParaRPr lang="de-DE" sz="1600" dirty="0"/>
            </a:p>
            <a:p>
              <a:pPr marL="182563" indent="-182563">
                <a:buSzPct val="90000"/>
                <a:buFont typeface="Calibri" panose="020F0502020204030204" pitchFamily="34" charset="0"/>
                <a:buChar char="•"/>
              </a:pPr>
              <a:r>
                <a:rPr lang="de-DE" sz="1600" dirty="0"/>
                <a:t>Kostenrechnung/Kalkulation </a:t>
              </a:r>
            </a:p>
            <a:p>
              <a:pPr marL="182563" indent="-182563">
                <a:buSzPct val="90000"/>
                <a:buFont typeface="Calibri" panose="020F0502020204030204" pitchFamily="34" charset="0"/>
                <a:buChar char="•"/>
              </a:pPr>
              <a:r>
                <a:rPr lang="de-DE" sz="1600" dirty="0"/>
                <a:t>Konsolidierung/Jahresabschluss </a:t>
              </a:r>
            </a:p>
          </p:txBody>
        </p:sp>
        <p:cxnSp>
          <p:nvCxnSpPr>
            <p:cNvPr id="32" name="Gerader Verbinder 31"/>
            <p:cNvCxnSpPr/>
            <p:nvPr/>
          </p:nvCxnSpPr>
          <p:spPr bwMode="gray">
            <a:xfrm>
              <a:off x="6456040" y="2273813"/>
              <a:ext cx="2592288" cy="18954"/>
            </a:xfrm>
            <a:prstGeom prst="line">
              <a:avLst/>
            </a:prstGeom>
            <a:ln w="6350" cap="rnd">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feld 32"/>
            <p:cNvSpPr txBox="1"/>
            <p:nvPr/>
          </p:nvSpPr>
          <p:spPr bwMode="gray">
            <a:xfrm>
              <a:off x="2927651" y="4046242"/>
              <a:ext cx="647357" cy="215444"/>
            </a:xfrm>
            <a:prstGeom prst="rect">
              <a:avLst/>
            </a:prstGeom>
            <a:noFill/>
          </p:spPr>
          <p:txBody>
            <a:bodyPr wrap="none" lIns="0" tIns="0" rIns="0" bIns="0" rtlCol="0">
              <a:spAutoFit/>
            </a:bodyPr>
            <a:lstStyle/>
            <a:p>
              <a:pPr>
                <a:buSzPct val="90000"/>
              </a:pPr>
              <a:r>
                <a:rPr lang="de-DE" sz="1600" dirty="0"/>
                <a:t>Reporter</a:t>
              </a:r>
            </a:p>
          </p:txBody>
        </p:sp>
        <p:sp>
          <p:nvSpPr>
            <p:cNvPr id="34" name="Pfeil nach links und rechts 33"/>
            <p:cNvSpPr/>
            <p:nvPr/>
          </p:nvSpPr>
          <p:spPr bwMode="gray">
            <a:xfrm rot="5400000">
              <a:off x="4928382" y="2872523"/>
              <a:ext cx="1080117" cy="320873"/>
            </a:xfrm>
            <a:prstGeom prst="leftRight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37" name="Pfeil nach links und rechts 36"/>
            <p:cNvSpPr/>
            <p:nvPr/>
          </p:nvSpPr>
          <p:spPr bwMode="gray">
            <a:xfrm rot="5400000">
              <a:off x="5021814" y="3979537"/>
              <a:ext cx="882317" cy="320873"/>
            </a:xfrm>
            <a:prstGeom prst="leftRight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38" name="Pfeil nach oben 37"/>
            <p:cNvSpPr/>
            <p:nvPr/>
          </p:nvSpPr>
          <p:spPr bwMode="gray">
            <a:xfrm>
              <a:off x="5279574" y="5158146"/>
              <a:ext cx="366801" cy="392420"/>
            </a:xfrm>
            <a:prstGeom prst="up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0" name="Pfeil nach oben 39"/>
            <p:cNvSpPr/>
            <p:nvPr/>
          </p:nvSpPr>
          <p:spPr bwMode="gray">
            <a:xfrm rot="10800000">
              <a:off x="5276061" y="4782087"/>
              <a:ext cx="366801" cy="370305"/>
            </a:xfrm>
            <a:prstGeom prst="up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1" name="Pfeil nach oben 40"/>
            <p:cNvSpPr/>
            <p:nvPr/>
          </p:nvSpPr>
          <p:spPr bwMode="gray">
            <a:xfrm>
              <a:off x="5302533" y="5870570"/>
              <a:ext cx="268108" cy="206932"/>
            </a:xfrm>
            <a:prstGeom prst="up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2" name="Pfeil nach oben 41"/>
            <p:cNvSpPr/>
            <p:nvPr/>
          </p:nvSpPr>
          <p:spPr bwMode="gray">
            <a:xfrm rot="10800000">
              <a:off x="5311364" y="5665190"/>
              <a:ext cx="268108" cy="171345"/>
            </a:xfrm>
            <a:prstGeom prst="up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sp>
        <p:nvSpPr>
          <p:cNvPr id="5" name="Foliennummernplatzhalter 4">
            <a:extLst>
              <a:ext uri="{FF2B5EF4-FFF2-40B4-BE49-F238E27FC236}">
                <a16:creationId xmlns:a16="http://schemas.microsoft.com/office/drawing/2014/main" id="{A4264E67-3609-40DF-96E2-06CC10846B84}"/>
              </a:ext>
            </a:extLst>
          </p:cNvPr>
          <p:cNvSpPr>
            <a:spLocks noGrp="1"/>
          </p:cNvSpPr>
          <p:nvPr>
            <p:ph type="sldNum" sz="quarter" idx="11"/>
          </p:nvPr>
        </p:nvSpPr>
        <p:spPr/>
        <p:txBody>
          <a:bodyPr/>
          <a:lstStyle/>
          <a:p>
            <a:fld id="{FFC269A0-BD27-4577-9DED-0AAE60100C51}" type="slidenum">
              <a:rPr lang="de-DE" smtClean="0"/>
              <a:pPr/>
              <a:t>55</a:t>
            </a:fld>
            <a:r>
              <a:rPr lang="de-DE"/>
              <a:t> | ©</a:t>
            </a:r>
            <a:endParaRPr lang="de-DE" dirty="0"/>
          </a:p>
        </p:txBody>
      </p:sp>
      <p:sp>
        <p:nvSpPr>
          <p:cNvPr id="16" name="Fußzeilenplatzhalter 15">
            <a:extLst>
              <a:ext uri="{FF2B5EF4-FFF2-40B4-BE49-F238E27FC236}">
                <a16:creationId xmlns:a16="http://schemas.microsoft.com/office/drawing/2014/main" id="{203B3169-9D11-404F-B7E0-577F6126576F}"/>
              </a:ext>
            </a:extLst>
          </p:cNvPr>
          <p:cNvSpPr>
            <a:spLocks noGrp="1"/>
          </p:cNvSpPr>
          <p:nvPr>
            <p:ph type="ftr" sz="quarter" idx="10"/>
          </p:nvPr>
        </p:nvSpPr>
        <p:spPr/>
        <p:txBody>
          <a:bodyPr/>
          <a:lstStyle/>
          <a:p>
            <a:r>
              <a:rPr lang="de-DE" dirty="0"/>
              <a:t>Fockel</a:t>
            </a:r>
          </a:p>
        </p:txBody>
      </p:sp>
      <p:sp>
        <p:nvSpPr>
          <p:cNvPr id="31" name="Textfeld 30">
            <a:extLst>
              <a:ext uri="{FF2B5EF4-FFF2-40B4-BE49-F238E27FC236}">
                <a16:creationId xmlns:a16="http://schemas.microsoft.com/office/drawing/2014/main" id="{82F5A2C9-6BB4-428E-B685-38EC0F651F5A}"/>
              </a:ext>
            </a:extLst>
          </p:cNvPr>
          <p:cNvSpPr txBox="1"/>
          <p:nvPr/>
        </p:nvSpPr>
        <p:spPr bwMode="gray">
          <a:xfrm>
            <a:off x="5402710" y="6488210"/>
            <a:ext cx="7272809" cy="369332"/>
          </a:xfrm>
          <a:prstGeom prst="rect">
            <a:avLst/>
          </a:prstGeom>
          <a:noFill/>
        </p:spPr>
        <p:txBody>
          <a:bodyPr wrap="square">
            <a:spAutoFit/>
          </a:bodyPr>
          <a:lstStyle/>
          <a:p>
            <a:r>
              <a:rPr lang="de-DE" sz="900" dirty="0">
                <a:solidFill>
                  <a:schemeClr val="tx1">
                    <a:lumMod val="60000"/>
                    <a:lumOff val="40000"/>
                  </a:schemeClr>
                </a:solidFill>
              </a:rPr>
              <a:t>https://www.igc-controlling.org/fileadmin/downloads/Controlling___Management_Review_-_Controller_Competence_Model/CMR_Serie_Kompetenzen_Teil5_H2_2017.pdf</a:t>
            </a:r>
          </a:p>
        </p:txBody>
      </p:sp>
    </p:spTree>
    <p:extLst>
      <p:ext uri="{BB962C8B-B14F-4D97-AF65-F5344CB8AC3E}">
        <p14:creationId xmlns:p14="http://schemas.microsoft.com/office/powerpoint/2010/main" val="297326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650240240"/>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23596" name="think-cell Folie" r:id="rId6" imgW="360" imgH="360" progId="TCLayout.ActiveDocument.1">
                  <p:embed/>
                </p:oleObj>
              </mc:Choice>
              <mc:Fallback>
                <p:oleObj name="think-cell Folie" r:id="rId6" imgW="360" imgH="360" progId="TCLayout.ActiveDocument.1">
                  <p:embed/>
                  <p:pic>
                    <p:nvPicPr>
                      <p:cNvPr id="6" name="Objekt 5"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2" name="Rechteck 1"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4" name="Titel 3"/>
          <p:cNvSpPr>
            <a:spLocks noGrp="1"/>
          </p:cNvSpPr>
          <p:nvPr>
            <p:ph type="title"/>
          </p:nvPr>
        </p:nvSpPr>
        <p:spPr/>
        <p:txBody>
          <a:bodyPr/>
          <a:lstStyle/>
          <a:p>
            <a:r>
              <a:rPr lang="de-DE" dirty="0"/>
              <a:t>Die größten Hindernisse für die Entwicklung einer effektiven Business-Partner-Rolle von Finanzabteilungen sind:</a:t>
            </a:r>
          </a:p>
        </p:txBody>
      </p:sp>
      <p:pic>
        <p:nvPicPr>
          <p:cNvPr id="25" name="Grafik 24"/>
          <p:cNvPicPr>
            <a:picLocks noChangeAspect="1"/>
          </p:cNvPicPr>
          <p:nvPr/>
        </p:nvPicPr>
        <p:blipFill rotWithShape="1">
          <a:blip r:embed="rId8"/>
          <a:srcRect t="5113"/>
          <a:stretch/>
        </p:blipFill>
        <p:spPr>
          <a:xfrm>
            <a:off x="1894765" y="1700808"/>
            <a:ext cx="8402470" cy="4649062"/>
          </a:xfrm>
          <a:prstGeom prst="rect">
            <a:avLst/>
          </a:prstGeom>
        </p:spPr>
      </p:pic>
      <p:sp>
        <p:nvSpPr>
          <p:cNvPr id="26" name="Textplatzhalter 5"/>
          <p:cNvSpPr txBox="1">
            <a:spLocks/>
          </p:cNvSpPr>
          <p:nvPr/>
        </p:nvSpPr>
        <p:spPr>
          <a:xfrm>
            <a:off x="4799856" y="6597348"/>
            <a:ext cx="8064698" cy="143992"/>
          </a:xfrm>
          <a:prstGeom prst="rect">
            <a:avLst/>
          </a:prstGeom>
        </p:spPr>
        <p:txBody>
          <a:bodyPr vert="horz" lIns="0" tIns="0" rIns="0" bIns="0" rtlCol="0" anchor="b">
            <a:noAutofit/>
          </a:bodyPr>
          <a:lstStyle>
            <a:lvl1pPr marL="90488" indent="-90488">
              <a:lnSpc>
                <a:spcPts val="1100"/>
              </a:lnSpc>
              <a:spcBef>
                <a:spcPts val="0"/>
              </a:spcBef>
              <a:spcAft>
                <a:spcPts val="0"/>
              </a:spcAft>
              <a:buFont typeface="Arial" panose="020B0604020202020204" pitchFamily="34" charset="0"/>
              <a:buNone/>
              <a:tabLst>
                <a:tab pos="88900" algn="l"/>
                <a:tab pos="177800" algn="l"/>
              </a:tabLst>
              <a:defRPr sz="1000" b="0" baseline="0"/>
            </a:lvl1pPr>
            <a:lvl2pPr marL="0" indent="0">
              <a:lnSpc>
                <a:spcPts val="1100"/>
              </a:lnSpc>
              <a:spcBef>
                <a:spcPts val="0"/>
              </a:spcBef>
              <a:spcAft>
                <a:spcPts val="0"/>
              </a:spcAft>
              <a:buFont typeface="Arial" panose="020B0604020202020204" pitchFamily="34" charset="0"/>
              <a:buNone/>
              <a:tabLst>
                <a:tab pos="88900" algn="l"/>
                <a:tab pos="177800" algn="l"/>
              </a:tabLst>
              <a:defRPr sz="900" b="0"/>
            </a:lvl2pPr>
            <a:lvl3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3pPr>
            <a:lvl4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4pPr>
            <a:lvl5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5pPr>
            <a:lvl6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6pPr>
            <a:lvl7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7pPr>
            <a:lvl8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8pPr>
            <a:lvl9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9pPr>
          </a:lstStyle>
          <a:p>
            <a:r>
              <a:rPr lang="de-DE" dirty="0"/>
              <a:t>Robert Half Befragung von 1000 Leitern von Finanz- und Controllingabteilungen in D, F, NL und B</a:t>
            </a:r>
          </a:p>
        </p:txBody>
      </p:sp>
      <p:sp>
        <p:nvSpPr>
          <p:cNvPr id="3" name="Foliennummernplatzhalter 2">
            <a:extLst>
              <a:ext uri="{FF2B5EF4-FFF2-40B4-BE49-F238E27FC236}">
                <a16:creationId xmlns:a16="http://schemas.microsoft.com/office/drawing/2014/main" id="{89900DE6-2504-46BB-9B32-3091163A8250}"/>
              </a:ext>
            </a:extLst>
          </p:cNvPr>
          <p:cNvSpPr>
            <a:spLocks noGrp="1"/>
          </p:cNvSpPr>
          <p:nvPr>
            <p:ph type="sldNum" sz="quarter" idx="11"/>
          </p:nvPr>
        </p:nvSpPr>
        <p:spPr/>
        <p:txBody>
          <a:bodyPr/>
          <a:lstStyle/>
          <a:p>
            <a:fld id="{FFC269A0-BD27-4577-9DED-0AAE60100C51}" type="slidenum">
              <a:rPr lang="de-DE" smtClean="0"/>
              <a:pPr/>
              <a:t>56</a:t>
            </a:fld>
            <a:r>
              <a:rPr lang="de-DE"/>
              <a:t> | ©</a:t>
            </a:r>
            <a:endParaRPr lang="de-DE" dirty="0"/>
          </a:p>
        </p:txBody>
      </p:sp>
      <p:sp>
        <p:nvSpPr>
          <p:cNvPr id="5" name="Fußzeilenplatzhalter 4">
            <a:extLst>
              <a:ext uri="{FF2B5EF4-FFF2-40B4-BE49-F238E27FC236}">
                <a16:creationId xmlns:a16="http://schemas.microsoft.com/office/drawing/2014/main" id="{3195858D-E4C1-4A31-BD5F-86A5B7ABB77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577401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4287466462"/>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24620" name="think-cell Folie" r:id="rId6" imgW="360" imgH="360" progId="TCLayout.ActiveDocument.1">
                  <p:embed/>
                </p:oleObj>
              </mc:Choice>
              <mc:Fallback>
                <p:oleObj name="think-cell Folie" r:id="rId6" imgW="360" imgH="360" progId="TCLayout.ActiveDocument.1">
                  <p:embed/>
                  <p:pic>
                    <p:nvPicPr>
                      <p:cNvPr id="4" name="Objekt 3"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2" name="Rechteck 1"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12" name="Titel 3"/>
          <p:cNvSpPr>
            <a:spLocks noGrp="1"/>
          </p:cNvSpPr>
          <p:nvPr>
            <p:ph type="title"/>
          </p:nvPr>
        </p:nvSpPr>
        <p:spPr/>
        <p:txBody>
          <a:bodyPr/>
          <a:lstStyle/>
          <a:p>
            <a:r>
              <a:rPr lang="de-DE" b="0" dirty="0"/>
              <a:t>Vorteile Digitale Leader: Details zum konkreten Nutzen der Digitalisierung für Finanzorganisationen (Finanzen/Controlling)</a:t>
            </a:r>
          </a:p>
        </p:txBody>
      </p:sp>
      <p:grpSp>
        <p:nvGrpSpPr>
          <p:cNvPr id="5" name="Gruppieren 4">
            <a:extLst>
              <a:ext uri="{FF2B5EF4-FFF2-40B4-BE49-F238E27FC236}">
                <a16:creationId xmlns:a16="http://schemas.microsoft.com/office/drawing/2014/main" id="{649F85EA-22D5-4B5F-86A7-BCCAF59CFA13}"/>
              </a:ext>
            </a:extLst>
          </p:cNvPr>
          <p:cNvGrpSpPr/>
          <p:nvPr/>
        </p:nvGrpSpPr>
        <p:grpSpPr>
          <a:xfrm>
            <a:off x="1991544" y="1880146"/>
            <a:ext cx="7577942" cy="4479812"/>
            <a:chOff x="2639616" y="2028465"/>
            <a:chExt cx="6336704" cy="3746035"/>
          </a:xfrm>
        </p:grpSpPr>
        <p:sp>
          <p:nvSpPr>
            <p:cNvPr id="6" name="Textfeld 5"/>
            <p:cNvSpPr txBox="1"/>
            <p:nvPr/>
          </p:nvSpPr>
          <p:spPr>
            <a:xfrm>
              <a:off x="7055748" y="3140465"/>
              <a:ext cx="1792287" cy="369332"/>
            </a:xfrm>
            <a:prstGeom prst="rect">
              <a:avLst/>
            </a:prstGeom>
            <a:noFill/>
          </p:spPr>
          <p:txBody>
            <a:bodyPr wrap="square" lIns="0" tIns="0" rIns="0" bIns="0" rtlCol="0">
              <a:spAutoFit/>
            </a:bodyPr>
            <a:lstStyle/>
            <a:p>
              <a:pPr algn="ctr"/>
              <a:r>
                <a:rPr lang="de-DE" sz="1400" i="1" dirty="0">
                  <a:solidFill>
                    <a:srgbClr val="000000"/>
                  </a:solidFill>
                  <a:latin typeface="+mj-lt"/>
                  <a:cs typeface="Calibri" panose="020F0502020204030204" pitchFamily="34" charset="0"/>
                </a:rPr>
                <a:t>Exaktere Planung </a:t>
              </a:r>
              <a:br>
                <a:rPr lang="de-DE" sz="1400" i="1" dirty="0">
                  <a:solidFill>
                    <a:srgbClr val="000000"/>
                  </a:solidFill>
                  <a:latin typeface="+mj-lt"/>
                  <a:cs typeface="Calibri" panose="020F0502020204030204" pitchFamily="34" charset="0"/>
                </a:rPr>
              </a:br>
              <a:r>
                <a:rPr lang="de-DE" sz="1400" i="1" dirty="0">
                  <a:solidFill>
                    <a:srgbClr val="000000"/>
                  </a:solidFill>
                  <a:latin typeface="+mj-lt"/>
                  <a:cs typeface="Calibri" panose="020F0502020204030204" pitchFamily="34" charset="0"/>
                </a:rPr>
                <a:t>und Prognosen</a:t>
              </a:r>
            </a:p>
          </p:txBody>
        </p:sp>
        <p:pic>
          <p:nvPicPr>
            <p:cNvPr id="16" name="Grafik 15"/>
            <p:cNvPicPr>
              <a:picLocks noChangeAspect="1"/>
            </p:cNvPicPr>
            <p:nvPr/>
          </p:nvPicPr>
          <p:blipFill>
            <a:blip r:embed="rId8">
              <a:duotone>
                <a:schemeClr val="accent1">
                  <a:shade val="45000"/>
                  <a:satMod val="135000"/>
                </a:schemeClr>
                <a:prstClr val="white"/>
              </a:duotone>
            </a:blip>
            <a:stretch>
              <a:fillRect/>
            </a:stretch>
          </p:blipFill>
          <p:spPr>
            <a:xfrm>
              <a:off x="6930830" y="3532809"/>
              <a:ext cx="2042116" cy="1794286"/>
            </a:xfrm>
            <a:prstGeom prst="rect">
              <a:avLst/>
            </a:prstGeom>
          </p:spPr>
        </p:pic>
        <p:sp>
          <p:nvSpPr>
            <p:cNvPr id="20" name="Textfeld 19"/>
            <p:cNvSpPr txBox="1"/>
            <p:nvPr/>
          </p:nvSpPr>
          <p:spPr>
            <a:xfrm>
              <a:off x="6927456" y="2028465"/>
              <a:ext cx="2048864" cy="184666"/>
            </a:xfrm>
            <a:prstGeom prst="rect">
              <a:avLst/>
            </a:prstGeom>
            <a:noFill/>
          </p:spPr>
          <p:txBody>
            <a:bodyPr wrap="square" lIns="0" tIns="0" rIns="0" bIns="0" rtlCol="0">
              <a:spAutoFit/>
            </a:bodyPr>
            <a:lstStyle/>
            <a:p>
              <a:pPr algn="ctr"/>
              <a:r>
                <a:rPr lang="de-DE" sz="1400" b="1" dirty="0">
                  <a:solidFill>
                    <a:srgbClr val="000000"/>
                  </a:solidFill>
                  <a:latin typeface="+mj-lt"/>
                  <a:cs typeface="Calibri" panose="020F0502020204030204" pitchFamily="34" charset="0"/>
                </a:rPr>
                <a:t>Predictive Forecasting</a:t>
              </a:r>
            </a:p>
          </p:txBody>
        </p:sp>
        <p:sp>
          <p:nvSpPr>
            <p:cNvPr id="27" name="Textfeld 26"/>
            <p:cNvSpPr txBox="1"/>
            <p:nvPr/>
          </p:nvSpPr>
          <p:spPr>
            <a:xfrm>
              <a:off x="3026830" y="3140465"/>
              <a:ext cx="2249915" cy="369332"/>
            </a:xfrm>
            <a:prstGeom prst="rect">
              <a:avLst/>
            </a:prstGeom>
            <a:noFill/>
          </p:spPr>
          <p:txBody>
            <a:bodyPr wrap="square" lIns="0" tIns="0" rIns="0" bIns="0" rtlCol="0">
              <a:spAutoFit/>
            </a:bodyPr>
            <a:lstStyle/>
            <a:p>
              <a:pPr algn="ctr"/>
              <a:r>
                <a:rPr lang="de-DE" sz="1400" i="1" dirty="0">
                  <a:solidFill>
                    <a:srgbClr val="000000"/>
                  </a:solidFill>
                  <a:latin typeface="+mj-lt"/>
                  <a:cs typeface="Calibri" panose="020F0502020204030204" pitchFamily="34" charset="0"/>
                </a:rPr>
                <a:t>Finance wahrgenommen als Business Partner</a:t>
              </a:r>
            </a:p>
          </p:txBody>
        </p:sp>
        <p:pic>
          <p:nvPicPr>
            <p:cNvPr id="28" name="Grafik 27"/>
            <p:cNvPicPr>
              <a:picLocks noChangeAspect="1"/>
            </p:cNvPicPr>
            <p:nvPr/>
          </p:nvPicPr>
          <p:blipFill>
            <a:blip r:embed="rId9">
              <a:duotone>
                <a:schemeClr val="accent1">
                  <a:shade val="45000"/>
                  <a:satMod val="135000"/>
                </a:schemeClr>
                <a:prstClr val="white"/>
              </a:duotone>
            </a:blip>
            <a:stretch>
              <a:fillRect/>
            </a:stretch>
          </p:blipFill>
          <p:spPr>
            <a:xfrm>
              <a:off x="3108175" y="3592511"/>
              <a:ext cx="2087218" cy="1734584"/>
            </a:xfrm>
            <a:prstGeom prst="rect">
              <a:avLst/>
            </a:prstGeom>
          </p:spPr>
        </p:pic>
        <p:sp>
          <p:nvSpPr>
            <p:cNvPr id="29" name="Textfeld 28"/>
            <p:cNvSpPr txBox="1"/>
            <p:nvPr/>
          </p:nvSpPr>
          <p:spPr>
            <a:xfrm>
              <a:off x="2639616" y="2028465"/>
              <a:ext cx="3024336" cy="184666"/>
            </a:xfrm>
            <a:prstGeom prst="rect">
              <a:avLst/>
            </a:prstGeom>
            <a:noFill/>
          </p:spPr>
          <p:txBody>
            <a:bodyPr wrap="square" lIns="0" tIns="0" rIns="0" bIns="0" rtlCol="0">
              <a:spAutoFit/>
            </a:bodyPr>
            <a:lstStyle/>
            <a:p>
              <a:pPr algn="ctr"/>
              <a:r>
                <a:rPr lang="de-DE" sz="1400" b="1" dirty="0">
                  <a:solidFill>
                    <a:srgbClr val="000000"/>
                  </a:solidFill>
                  <a:latin typeface="+mj-lt"/>
                  <a:cs typeface="Calibri" panose="020F0502020204030204" pitchFamily="34" charset="0"/>
                </a:rPr>
                <a:t>Verständnis Muster der Geschäftszyklen</a:t>
              </a:r>
            </a:p>
          </p:txBody>
        </p:sp>
        <p:sp>
          <p:nvSpPr>
            <p:cNvPr id="18" name="Pfeil nach unten 17"/>
            <p:cNvSpPr/>
            <p:nvPr/>
          </p:nvSpPr>
          <p:spPr>
            <a:xfrm>
              <a:off x="3854751" y="2348880"/>
              <a:ext cx="594066" cy="70207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mj-lt"/>
                <a:cs typeface="Calibri" panose="020F0502020204030204" pitchFamily="34" charset="0"/>
              </a:endParaRPr>
            </a:p>
          </p:txBody>
        </p:sp>
        <p:sp>
          <p:nvSpPr>
            <p:cNvPr id="31" name="Pfeil nach unten 30"/>
            <p:cNvSpPr/>
            <p:nvPr/>
          </p:nvSpPr>
          <p:spPr>
            <a:xfrm>
              <a:off x="7654855" y="2348880"/>
              <a:ext cx="594066" cy="70207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mj-lt"/>
                <a:cs typeface="Calibri" panose="020F0502020204030204" pitchFamily="34" charset="0"/>
              </a:endParaRPr>
            </a:p>
          </p:txBody>
        </p:sp>
        <p:sp>
          <p:nvSpPr>
            <p:cNvPr id="24" name="Textfeld 23"/>
            <p:cNvSpPr txBox="1"/>
            <p:nvPr/>
          </p:nvSpPr>
          <p:spPr>
            <a:xfrm>
              <a:off x="7019744" y="5405168"/>
              <a:ext cx="1864295" cy="369332"/>
            </a:xfrm>
            <a:prstGeom prst="rect">
              <a:avLst/>
            </a:prstGeom>
            <a:noFill/>
          </p:spPr>
          <p:txBody>
            <a:bodyPr wrap="square" lIns="0" tIns="0" rIns="0" bIns="0" rtlCol="0">
              <a:spAutoFit/>
            </a:bodyPr>
            <a:lstStyle/>
            <a:p>
              <a:pPr algn="ctr"/>
              <a:r>
                <a:rPr lang="de-DE" sz="1400" dirty="0">
                  <a:latin typeface="+mj-lt"/>
                  <a:cs typeface="Calibri" panose="020F0502020204030204" pitchFamily="34" charset="0"/>
                </a:rPr>
                <a:t>Max. 5% absoluter Fehler von Planumsatz</a:t>
              </a:r>
            </a:p>
          </p:txBody>
        </p:sp>
        <p:sp>
          <p:nvSpPr>
            <p:cNvPr id="25" name="Textfeld 24"/>
            <p:cNvSpPr txBox="1"/>
            <p:nvPr/>
          </p:nvSpPr>
          <p:spPr>
            <a:xfrm>
              <a:off x="3026830" y="5391547"/>
              <a:ext cx="2249915" cy="369332"/>
            </a:xfrm>
            <a:prstGeom prst="rect">
              <a:avLst/>
            </a:prstGeom>
            <a:noFill/>
          </p:spPr>
          <p:txBody>
            <a:bodyPr wrap="square" lIns="0" tIns="0" rIns="0" bIns="0" rtlCol="0">
              <a:spAutoFit/>
            </a:bodyPr>
            <a:lstStyle/>
            <a:p>
              <a:pPr algn="ctr"/>
              <a:r>
                <a:rPr lang="de-DE" sz="1400" dirty="0">
                  <a:latin typeface="+mj-lt"/>
                  <a:cs typeface="Calibri" panose="020F0502020204030204" pitchFamily="34" charset="0"/>
                </a:rPr>
                <a:t>Finanzabteilungen werden als Business Partner wertgeschätzt</a:t>
              </a:r>
            </a:p>
          </p:txBody>
        </p:sp>
      </p:grpSp>
      <p:sp>
        <p:nvSpPr>
          <p:cNvPr id="3" name="Textfeld 2"/>
          <p:cNvSpPr txBox="1"/>
          <p:nvPr/>
        </p:nvSpPr>
        <p:spPr>
          <a:xfrm>
            <a:off x="8400256" y="6580543"/>
            <a:ext cx="1401025" cy="169277"/>
          </a:xfrm>
          <a:prstGeom prst="rect">
            <a:avLst/>
          </a:prstGeom>
          <a:noFill/>
        </p:spPr>
        <p:txBody>
          <a:bodyPr wrap="none" lIns="0" tIns="0" rIns="0" bIns="0" rtlCol="0">
            <a:spAutoFit/>
          </a:bodyPr>
          <a:lstStyle/>
          <a:p>
            <a:r>
              <a:rPr lang="de-DE" sz="1100" dirty="0">
                <a:solidFill>
                  <a:schemeClr val="tx1">
                    <a:lumMod val="60000"/>
                    <a:lumOff val="40000"/>
                  </a:schemeClr>
                </a:solidFill>
                <a:latin typeface="+mj-lt"/>
                <a:cs typeface="Calibri" panose="020F0502020204030204" pitchFamily="34" charset="0"/>
              </a:rPr>
              <a:t>The Hackett Group 2018</a:t>
            </a:r>
          </a:p>
        </p:txBody>
      </p:sp>
      <p:sp>
        <p:nvSpPr>
          <p:cNvPr id="8" name="Foliennummernplatzhalter 7">
            <a:extLst>
              <a:ext uri="{FF2B5EF4-FFF2-40B4-BE49-F238E27FC236}">
                <a16:creationId xmlns:a16="http://schemas.microsoft.com/office/drawing/2014/main" id="{5EA49BB7-0E82-452E-BDDB-8B54116ECDBD}"/>
              </a:ext>
            </a:extLst>
          </p:cNvPr>
          <p:cNvSpPr>
            <a:spLocks noGrp="1"/>
          </p:cNvSpPr>
          <p:nvPr>
            <p:ph type="sldNum" sz="quarter" idx="11"/>
          </p:nvPr>
        </p:nvSpPr>
        <p:spPr/>
        <p:txBody>
          <a:bodyPr/>
          <a:lstStyle/>
          <a:p>
            <a:fld id="{FFC269A0-BD27-4577-9DED-0AAE60100C51}" type="slidenum">
              <a:rPr lang="de-DE" smtClean="0"/>
              <a:pPr/>
              <a:t>57</a:t>
            </a:fld>
            <a:r>
              <a:rPr lang="de-DE"/>
              <a:t> | ©</a:t>
            </a:r>
            <a:endParaRPr lang="de-DE" dirty="0"/>
          </a:p>
        </p:txBody>
      </p:sp>
      <p:sp>
        <p:nvSpPr>
          <p:cNvPr id="9" name="Fußzeilenplatzhalter 8">
            <a:extLst>
              <a:ext uri="{FF2B5EF4-FFF2-40B4-BE49-F238E27FC236}">
                <a16:creationId xmlns:a16="http://schemas.microsoft.com/office/drawing/2014/main" id="{3FBDB5B7-D612-4A74-8C85-36EC4FA01DB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904504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3241768355"/>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25644"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33A15BE9-BF9B-4560-A094-8BB2D4123F32}"/>
              </a:ext>
            </a:extLst>
          </p:cNvPr>
          <p:cNvGrpSpPr/>
          <p:nvPr/>
        </p:nvGrpSpPr>
        <p:grpSpPr>
          <a:xfrm>
            <a:off x="1373250" y="1343759"/>
            <a:ext cx="9345708" cy="5062090"/>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0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45390"/>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45390"/>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45390"/>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513946" y="2228470"/>
              <a:ext cx="1274551" cy="445390"/>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45390"/>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45390"/>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1780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9247" y="3292727"/>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a:t>
              </a:r>
              <a:br>
                <a:rPr lang="de-DE" sz="1400" dirty="0">
                  <a:solidFill>
                    <a:schemeClr val="tx1"/>
                  </a:solidFill>
                </a:rPr>
              </a:br>
              <a:r>
                <a:rPr lang="de-DE" sz="1400" dirty="0">
                  <a:solidFill>
                    <a:schemeClr val="tx1"/>
                  </a:solidFill>
                </a:rPr>
                <a:t>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45468" y="2479703"/>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5263" y="401748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7BB1FEA6-C540-4D74-96D7-A984CE805B58}"/>
              </a:ext>
            </a:extLst>
          </p:cNvPr>
          <p:cNvSpPr>
            <a:spLocks noGrp="1"/>
          </p:cNvSpPr>
          <p:nvPr>
            <p:ph type="sldNum" sz="quarter" idx="11"/>
          </p:nvPr>
        </p:nvSpPr>
        <p:spPr/>
        <p:txBody>
          <a:bodyPr/>
          <a:lstStyle/>
          <a:p>
            <a:fld id="{FFC269A0-BD27-4577-9DED-0AAE60100C51}" type="slidenum">
              <a:rPr lang="de-DE" smtClean="0"/>
              <a:pPr/>
              <a:t>58</a:t>
            </a:fld>
            <a:r>
              <a:rPr lang="de-DE"/>
              <a:t> | ©</a:t>
            </a:r>
            <a:endParaRPr lang="de-DE" dirty="0"/>
          </a:p>
        </p:txBody>
      </p:sp>
      <p:sp>
        <p:nvSpPr>
          <p:cNvPr id="18" name="Fußzeilenplatzhalter 17">
            <a:extLst>
              <a:ext uri="{FF2B5EF4-FFF2-40B4-BE49-F238E27FC236}">
                <a16:creationId xmlns:a16="http://schemas.microsoft.com/office/drawing/2014/main" id="{646430ED-A562-4453-BFF0-55898DE41B8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6267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Intelligence</a:t>
            </a:r>
          </a:p>
          <a:p>
            <a:pPr marL="0" indent="0">
              <a:buNone/>
            </a:pP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5</a:t>
            </a:fld>
            <a:r>
              <a:rPr lang="de-DE" dirty="0"/>
              <a:t> | ©</a:t>
            </a:r>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2" name="Textplatzhalter 1">
            <a:extLst>
              <a:ext uri="{FF2B5EF4-FFF2-40B4-BE49-F238E27FC236}">
                <a16:creationId xmlns:a16="http://schemas.microsoft.com/office/drawing/2014/main" id="{44F3E4B0-A8EE-4EB3-BB4E-7FC552F069C4}"/>
              </a:ext>
            </a:extLst>
          </p:cNvPr>
          <p:cNvSpPr>
            <a:spLocks noGrp="1"/>
          </p:cNvSpPr>
          <p:nvPr>
            <p:ph type="body" sz="quarter" idx="13"/>
          </p:nvPr>
        </p:nvSpPr>
        <p:spPr/>
        <p:txBody>
          <a:bodyPr/>
          <a:lstStyle/>
          <a:p>
            <a:endParaRPr lang="de-DE" dirty="0"/>
          </a:p>
        </p:txBody>
      </p:sp>
      <p:sp>
        <p:nvSpPr>
          <p:cNvPr id="3" name="Textplatzhalter 2">
            <a:extLst>
              <a:ext uri="{FF2B5EF4-FFF2-40B4-BE49-F238E27FC236}">
                <a16:creationId xmlns:a16="http://schemas.microsoft.com/office/drawing/2014/main" id="{F20AD18E-6DEB-49D0-A609-E6A5A31A0762}"/>
              </a:ext>
            </a:extLst>
          </p:cNvPr>
          <p:cNvSpPr>
            <a:spLocks noGrp="1"/>
          </p:cNvSpPr>
          <p:nvPr>
            <p:ph type="body" sz="quarter" idx="14"/>
          </p:nvPr>
        </p:nvSpPr>
        <p:spPr/>
        <p:txBody>
          <a:bodyPr/>
          <a:lstStyle/>
          <a:p>
            <a:endParaRPr lang="de-DE" dirty="0"/>
          </a:p>
        </p:txBody>
      </p:sp>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2226517138"/>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7211"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1063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834" name="Rectangle 2"/>
          <p:cNvSpPr>
            <a:spLocks noChangeArrowheads="1"/>
          </p:cNvSpPr>
          <p:nvPr/>
        </p:nvSpPr>
        <p:spPr bwMode="auto">
          <a:xfrm>
            <a:off x="5076919" y="3108442"/>
            <a:ext cx="12824"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t</a:t>
            </a:r>
            <a:endParaRPr lang="de-DE" altLang="de-DE" sz="2400" dirty="0">
              <a:solidFill>
                <a:srgbClr val="363636"/>
              </a:solidFill>
              <a:latin typeface="+mj-lt"/>
            </a:endParaRPr>
          </a:p>
        </p:txBody>
      </p:sp>
      <p:sp>
        <p:nvSpPr>
          <p:cNvPr id="1912835" name="Rectangle 3"/>
          <p:cNvSpPr>
            <a:spLocks noChangeArrowheads="1"/>
          </p:cNvSpPr>
          <p:nvPr/>
        </p:nvSpPr>
        <p:spPr bwMode="auto">
          <a:xfrm>
            <a:off x="5103907" y="3143367"/>
            <a:ext cx="12824"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t</a:t>
            </a:r>
            <a:endParaRPr lang="de-DE" altLang="de-DE" sz="2400" dirty="0">
              <a:solidFill>
                <a:srgbClr val="363636"/>
              </a:solidFill>
              <a:latin typeface="+mj-lt"/>
            </a:endParaRPr>
          </a:p>
        </p:txBody>
      </p:sp>
      <p:sp>
        <p:nvSpPr>
          <p:cNvPr id="1912836" name="Rectangle 4"/>
          <p:cNvSpPr>
            <a:spLocks noChangeArrowheads="1"/>
          </p:cNvSpPr>
          <p:nvPr/>
        </p:nvSpPr>
        <p:spPr bwMode="auto">
          <a:xfrm>
            <a:off x="5292819" y="3143367"/>
            <a:ext cx="12824"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r</a:t>
            </a:r>
            <a:endParaRPr lang="de-DE" altLang="de-DE" sz="2400" dirty="0">
              <a:solidFill>
                <a:srgbClr val="363636"/>
              </a:solidFill>
              <a:latin typeface="+mj-lt"/>
            </a:endParaRPr>
          </a:p>
        </p:txBody>
      </p:sp>
      <p:sp>
        <p:nvSpPr>
          <p:cNvPr id="1912837" name="Rectangle 5"/>
          <p:cNvSpPr>
            <a:spLocks noChangeArrowheads="1"/>
          </p:cNvSpPr>
          <p:nvPr/>
        </p:nvSpPr>
        <p:spPr bwMode="auto">
          <a:xfrm>
            <a:off x="5278532" y="3437055"/>
            <a:ext cx="9618"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i</a:t>
            </a:r>
            <a:endParaRPr lang="de-DE" altLang="de-DE" sz="2400" dirty="0">
              <a:solidFill>
                <a:srgbClr val="363636"/>
              </a:solidFill>
              <a:latin typeface="+mj-lt"/>
            </a:endParaRPr>
          </a:p>
        </p:txBody>
      </p:sp>
      <p:sp>
        <p:nvSpPr>
          <p:cNvPr id="1912838" name="Rectangle 6"/>
          <p:cNvSpPr>
            <a:spLocks noChangeArrowheads="1"/>
          </p:cNvSpPr>
          <p:nvPr/>
        </p:nvSpPr>
        <p:spPr bwMode="auto">
          <a:xfrm>
            <a:off x="5307107" y="3437055"/>
            <a:ext cx="12824"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t</a:t>
            </a:r>
            <a:endParaRPr lang="de-DE" altLang="de-DE" sz="2400" dirty="0">
              <a:solidFill>
                <a:srgbClr val="363636"/>
              </a:solidFill>
              <a:latin typeface="+mj-lt"/>
            </a:endParaRPr>
          </a:p>
        </p:txBody>
      </p:sp>
      <p:sp>
        <p:nvSpPr>
          <p:cNvPr id="1912839" name="Rectangle 7"/>
          <p:cNvSpPr>
            <a:spLocks noChangeArrowheads="1"/>
          </p:cNvSpPr>
          <p:nvPr/>
        </p:nvSpPr>
        <p:spPr bwMode="auto">
          <a:xfrm>
            <a:off x="5316632" y="3437055"/>
            <a:ext cx="12824"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r</a:t>
            </a:r>
            <a:endParaRPr lang="de-DE" altLang="de-DE" sz="2400" dirty="0">
              <a:solidFill>
                <a:srgbClr val="363636"/>
              </a:solidFill>
              <a:latin typeface="+mj-lt"/>
            </a:endParaRPr>
          </a:p>
        </p:txBody>
      </p:sp>
      <p:sp>
        <p:nvSpPr>
          <p:cNvPr id="1912840" name="Rectangle 8"/>
          <p:cNvSpPr>
            <a:spLocks noChangeArrowheads="1"/>
          </p:cNvSpPr>
          <p:nvPr/>
        </p:nvSpPr>
        <p:spPr bwMode="auto">
          <a:xfrm>
            <a:off x="4924522" y="3694233"/>
            <a:ext cx="3175" cy="7937"/>
          </a:xfrm>
          <a:prstGeom prst="rect">
            <a:avLst/>
          </a:prstGeom>
          <a:solidFill>
            <a:srgbClr val="DE00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1" name="Rectangle 9"/>
          <p:cNvSpPr>
            <a:spLocks noChangeArrowheads="1"/>
          </p:cNvSpPr>
          <p:nvPr/>
        </p:nvSpPr>
        <p:spPr bwMode="auto">
          <a:xfrm>
            <a:off x="4927694" y="3694233"/>
            <a:ext cx="1588" cy="7937"/>
          </a:xfrm>
          <a:prstGeom prst="rect">
            <a:avLst/>
          </a:prstGeom>
          <a:solidFill>
            <a:srgbClr val="E004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2" name="Rectangle 10"/>
          <p:cNvSpPr>
            <a:spLocks noChangeArrowheads="1"/>
          </p:cNvSpPr>
          <p:nvPr/>
        </p:nvSpPr>
        <p:spPr bwMode="auto">
          <a:xfrm>
            <a:off x="4929285" y="3694233"/>
            <a:ext cx="3175" cy="7937"/>
          </a:xfrm>
          <a:prstGeom prst="rect">
            <a:avLst/>
          </a:prstGeom>
          <a:solidFill>
            <a:srgbClr val="E01F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3" name="Rectangle 11"/>
          <p:cNvSpPr>
            <a:spLocks noChangeArrowheads="1"/>
          </p:cNvSpPr>
          <p:nvPr/>
        </p:nvSpPr>
        <p:spPr bwMode="auto">
          <a:xfrm>
            <a:off x="4935635" y="3694233"/>
            <a:ext cx="3175" cy="7937"/>
          </a:xfrm>
          <a:prstGeom prst="rect">
            <a:avLst/>
          </a:prstGeom>
          <a:solidFill>
            <a:srgbClr val="E133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4" name="Rectangle 12"/>
          <p:cNvSpPr>
            <a:spLocks noChangeArrowheads="1"/>
          </p:cNvSpPr>
          <p:nvPr/>
        </p:nvSpPr>
        <p:spPr bwMode="auto">
          <a:xfrm>
            <a:off x="4938810" y="3694233"/>
            <a:ext cx="1587" cy="7937"/>
          </a:xfrm>
          <a:prstGeom prst="rect">
            <a:avLst/>
          </a:prstGeom>
          <a:solidFill>
            <a:srgbClr val="E23A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5" name="Rectangle 13"/>
          <p:cNvSpPr>
            <a:spLocks noChangeArrowheads="1"/>
          </p:cNvSpPr>
          <p:nvPr/>
        </p:nvSpPr>
        <p:spPr bwMode="auto">
          <a:xfrm>
            <a:off x="4940397" y="3694233"/>
            <a:ext cx="3175" cy="7937"/>
          </a:xfrm>
          <a:prstGeom prst="rect">
            <a:avLst/>
          </a:prstGeom>
          <a:solidFill>
            <a:srgbClr val="E33F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6" name="Rectangle 14"/>
          <p:cNvSpPr>
            <a:spLocks noChangeArrowheads="1"/>
          </p:cNvSpPr>
          <p:nvPr/>
        </p:nvSpPr>
        <p:spPr bwMode="auto">
          <a:xfrm>
            <a:off x="4943569" y="3694233"/>
            <a:ext cx="1588" cy="7937"/>
          </a:xfrm>
          <a:prstGeom prst="rect">
            <a:avLst/>
          </a:prstGeom>
          <a:solidFill>
            <a:srgbClr val="E3443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7" name="Rectangle 15"/>
          <p:cNvSpPr>
            <a:spLocks noChangeArrowheads="1"/>
          </p:cNvSpPr>
          <p:nvPr/>
        </p:nvSpPr>
        <p:spPr bwMode="auto">
          <a:xfrm>
            <a:off x="4948335" y="3694233"/>
            <a:ext cx="3175" cy="7937"/>
          </a:xfrm>
          <a:prstGeom prst="rect">
            <a:avLst/>
          </a:prstGeom>
          <a:solidFill>
            <a:srgbClr val="E54C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8" name="Rectangle 16"/>
          <p:cNvSpPr>
            <a:spLocks noChangeArrowheads="1"/>
          </p:cNvSpPr>
          <p:nvPr/>
        </p:nvSpPr>
        <p:spPr bwMode="auto">
          <a:xfrm>
            <a:off x="4951510" y="3694233"/>
            <a:ext cx="1587" cy="7937"/>
          </a:xfrm>
          <a:prstGeom prst="rect">
            <a:avLst/>
          </a:prstGeom>
          <a:solidFill>
            <a:srgbClr val="E550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9" name="Rectangle 17"/>
          <p:cNvSpPr>
            <a:spLocks noChangeArrowheads="1"/>
          </p:cNvSpPr>
          <p:nvPr/>
        </p:nvSpPr>
        <p:spPr bwMode="auto">
          <a:xfrm>
            <a:off x="4953097" y="3694233"/>
            <a:ext cx="3175" cy="7937"/>
          </a:xfrm>
          <a:prstGeom prst="rect">
            <a:avLst/>
          </a:prstGeom>
          <a:solidFill>
            <a:srgbClr val="E654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0" name="Rectangle 18"/>
          <p:cNvSpPr>
            <a:spLocks noChangeArrowheads="1"/>
          </p:cNvSpPr>
          <p:nvPr/>
        </p:nvSpPr>
        <p:spPr bwMode="auto">
          <a:xfrm>
            <a:off x="4962619" y="3694233"/>
            <a:ext cx="1588" cy="7937"/>
          </a:xfrm>
          <a:prstGeom prst="rect">
            <a:avLst/>
          </a:prstGeom>
          <a:solidFill>
            <a:srgbClr val="E75F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1" name="Rectangle 19"/>
          <p:cNvSpPr>
            <a:spLocks noChangeArrowheads="1"/>
          </p:cNvSpPr>
          <p:nvPr/>
        </p:nvSpPr>
        <p:spPr bwMode="auto">
          <a:xfrm>
            <a:off x="4964210" y="3694233"/>
            <a:ext cx="3175" cy="7937"/>
          </a:xfrm>
          <a:prstGeom prst="rect">
            <a:avLst/>
          </a:prstGeom>
          <a:solidFill>
            <a:srgbClr val="E861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2" name="Rectangle 20"/>
          <p:cNvSpPr>
            <a:spLocks noChangeArrowheads="1"/>
          </p:cNvSpPr>
          <p:nvPr/>
        </p:nvSpPr>
        <p:spPr bwMode="auto">
          <a:xfrm>
            <a:off x="4967385" y="3694233"/>
            <a:ext cx="3175" cy="7937"/>
          </a:xfrm>
          <a:prstGeom prst="rect">
            <a:avLst/>
          </a:prstGeom>
          <a:solidFill>
            <a:srgbClr val="E865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3" name="Rectangle 21"/>
          <p:cNvSpPr>
            <a:spLocks noChangeArrowheads="1"/>
          </p:cNvSpPr>
          <p:nvPr/>
        </p:nvSpPr>
        <p:spPr bwMode="auto">
          <a:xfrm>
            <a:off x="4973735" y="3694233"/>
            <a:ext cx="1587" cy="7937"/>
          </a:xfrm>
          <a:prstGeom prst="rect">
            <a:avLst/>
          </a:prstGeom>
          <a:solidFill>
            <a:srgbClr val="E96B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4" name="Rectangle 22"/>
          <p:cNvSpPr>
            <a:spLocks noChangeArrowheads="1"/>
          </p:cNvSpPr>
          <p:nvPr/>
        </p:nvSpPr>
        <p:spPr bwMode="auto">
          <a:xfrm>
            <a:off x="4975319" y="3694233"/>
            <a:ext cx="1588" cy="7937"/>
          </a:xfrm>
          <a:prstGeom prst="rect">
            <a:avLst/>
          </a:prstGeom>
          <a:solidFill>
            <a:srgbClr val="EB6E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5" name="Rectangle 23"/>
          <p:cNvSpPr>
            <a:spLocks noChangeArrowheads="1"/>
          </p:cNvSpPr>
          <p:nvPr/>
        </p:nvSpPr>
        <p:spPr bwMode="auto">
          <a:xfrm>
            <a:off x="4978497" y="3694233"/>
            <a:ext cx="3175" cy="7937"/>
          </a:xfrm>
          <a:prstGeom prst="rect">
            <a:avLst/>
          </a:prstGeom>
          <a:solidFill>
            <a:srgbClr val="EB71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6" name="Rectangle 24"/>
          <p:cNvSpPr>
            <a:spLocks noChangeArrowheads="1"/>
          </p:cNvSpPr>
          <p:nvPr/>
        </p:nvSpPr>
        <p:spPr bwMode="auto">
          <a:xfrm>
            <a:off x="4981669" y="3694233"/>
            <a:ext cx="1588" cy="7937"/>
          </a:xfrm>
          <a:prstGeom prst="rect">
            <a:avLst/>
          </a:prstGeom>
          <a:solidFill>
            <a:srgbClr val="EB73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7" name="Rectangle 25"/>
          <p:cNvSpPr>
            <a:spLocks noChangeArrowheads="1"/>
          </p:cNvSpPr>
          <p:nvPr/>
        </p:nvSpPr>
        <p:spPr bwMode="auto">
          <a:xfrm>
            <a:off x="4986435" y="3694233"/>
            <a:ext cx="1587" cy="7937"/>
          </a:xfrm>
          <a:prstGeom prst="rect">
            <a:avLst/>
          </a:prstGeom>
          <a:solidFill>
            <a:srgbClr val="EC79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8" name="Rectangle 26"/>
          <p:cNvSpPr>
            <a:spLocks noChangeArrowheads="1"/>
          </p:cNvSpPr>
          <p:nvPr/>
        </p:nvSpPr>
        <p:spPr bwMode="auto">
          <a:xfrm>
            <a:off x="4988022" y="3694233"/>
            <a:ext cx="3175" cy="7937"/>
          </a:xfrm>
          <a:prstGeom prst="rect">
            <a:avLst/>
          </a:prstGeom>
          <a:solidFill>
            <a:srgbClr val="EC7C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9" name="Rectangle 27"/>
          <p:cNvSpPr>
            <a:spLocks noChangeArrowheads="1"/>
          </p:cNvSpPr>
          <p:nvPr/>
        </p:nvSpPr>
        <p:spPr bwMode="auto">
          <a:xfrm>
            <a:off x="4991197" y="3694233"/>
            <a:ext cx="3175" cy="7937"/>
          </a:xfrm>
          <a:prstGeom prst="rect">
            <a:avLst/>
          </a:prstGeom>
          <a:solidFill>
            <a:srgbClr val="EC7F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0" name="Rectangle 28"/>
          <p:cNvSpPr>
            <a:spLocks noChangeArrowheads="1"/>
          </p:cNvSpPr>
          <p:nvPr/>
        </p:nvSpPr>
        <p:spPr bwMode="auto">
          <a:xfrm>
            <a:off x="4999135" y="3694233"/>
            <a:ext cx="3175" cy="7937"/>
          </a:xfrm>
          <a:prstGeom prst="rect">
            <a:avLst/>
          </a:prstGeom>
          <a:solidFill>
            <a:srgbClr val="EE85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1" name="Rectangle 29"/>
          <p:cNvSpPr>
            <a:spLocks noChangeArrowheads="1"/>
          </p:cNvSpPr>
          <p:nvPr/>
        </p:nvSpPr>
        <p:spPr bwMode="auto">
          <a:xfrm>
            <a:off x="5002310" y="3694233"/>
            <a:ext cx="3175" cy="7937"/>
          </a:xfrm>
          <a:prstGeom prst="rect">
            <a:avLst/>
          </a:prstGeom>
          <a:solidFill>
            <a:srgbClr val="EF88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2" name="Rectangle 30"/>
          <p:cNvSpPr>
            <a:spLocks noChangeArrowheads="1"/>
          </p:cNvSpPr>
          <p:nvPr/>
        </p:nvSpPr>
        <p:spPr bwMode="auto">
          <a:xfrm>
            <a:off x="5005485" y="3694233"/>
            <a:ext cx="3175" cy="7937"/>
          </a:xfrm>
          <a:prstGeom prst="rect">
            <a:avLst/>
          </a:prstGeom>
          <a:solidFill>
            <a:srgbClr val="EF8A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3" name="Rectangle 31"/>
          <p:cNvSpPr>
            <a:spLocks noChangeArrowheads="1"/>
          </p:cNvSpPr>
          <p:nvPr/>
        </p:nvSpPr>
        <p:spPr bwMode="auto">
          <a:xfrm>
            <a:off x="5011835" y="3694233"/>
            <a:ext cx="3175" cy="7937"/>
          </a:xfrm>
          <a:prstGeom prst="rect">
            <a:avLst/>
          </a:prstGeom>
          <a:solidFill>
            <a:srgbClr val="F091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4" name="Rectangle 32"/>
          <p:cNvSpPr>
            <a:spLocks noChangeArrowheads="1"/>
          </p:cNvSpPr>
          <p:nvPr/>
        </p:nvSpPr>
        <p:spPr bwMode="auto">
          <a:xfrm>
            <a:off x="5015010" y="3694233"/>
            <a:ext cx="3175" cy="7937"/>
          </a:xfrm>
          <a:prstGeom prst="rect">
            <a:avLst/>
          </a:prstGeom>
          <a:solidFill>
            <a:srgbClr val="F193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5" name="Rectangle 33"/>
          <p:cNvSpPr>
            <a:spLocks noChangeArrowheads="1"/>
          </p:cNvSpPr>
          <p:nvPr/>
        </p:nvSpPr>
        <p:spPr bwMode="auto">
          <a:xfrm>
            <a:off x="5018185" y="3694233"/>
            <a:ext cx="3175" cy="7937"/>
          </a:xfrm>
          <a:prstGeom prst="rect">
            <a:avLst/>
          </a:prstGeom>
          <a:solidFill>
            <a:srgbClr val="F196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6" name="Rectangle 34"/>
          <p:cNvSpPr>
            <a:spLocks noChangeArrowheads="1"/>
          </p:cNvSpPr>
          <p:nvPr/>
        </p:nvSpPr>
        <p:spPr bwMode="auto">
          <a:xfrm>
            <a:off x="1774828" y="44450"/>
            <a:ext cx="7059613"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80000"/>
                    </a:srgbClr>
                  </a:outerShdw>
                </a:effectLst>
              </a14:hiddenEffects>
            </a:ext>
          </a:extLst>
        </p:spPr>
        <p:txBody>
          <a:bodyPr lIns="87280" tIns="43640" rIns="87280" bIns="43640"/>
          <a:lstStyle>
            <a:lvl1pPr algn="l" defTabSz="1006475">
              <a:spcBef>
                <a:spcPct val="0"/>
              </a:spcBef>
              <a:spcAft>
                <a:spcPct val="0"/>
              </a:spcAft>
              <a:defRPr>
                <a:solidFill>
                  <a:schemeClr val="tx1"/>
                </a:solidFill>
                <a:latin typeface="Arial" panose="020B0604020202020204" pitchFamily="34" charset="0"/>
              </a:defRPr>
            </a:lvl1pPr>
            <a:lvl2pPr algn="l" defTabSz="1006475">
              <a:spcBef>
                <a:spcPct val="0"/>
              </a:spcBef>
              <a:spcAft>
                <a:spcPct val="0"/>
              </a:spcAft>
              <a:defRPr>
                <a:solidFill>
                  <a:schemeClr val="tx1"/>
                </a:solidFill>
                <a:latin typeface="Arial" panose="020B0604020202020204" pitchFamily="34" charset="0"/>
              </a:defRPr>
            </a:lvl2pPr>
            <a:lvl3pPr algn="l" defTabSz="1006475">
              <a:spcBef>
                <a:spcPct val="0"/>
              </a:spcBef>
              <a:spcAft>
                <a:spcPct val="0"/>
              </a:spcAft>
              <a:defRPr>
                <a:solidFill>
                  <a:schemeClr val="tx1"/>
                </a:solidFill>
                <a:latin typeface="Arial" panose="020B0604020202020204" pitchFamily="34" charset="0"/>
              </a:defRPr>
            </a:lvl3pPr>
            <a:lvl4pPr algn="l" defTabSz="1006475">
              <a:spcBef>
                <a:spcPct val="0"/>
              </a:spcBef>
              <a:spcAft>
                <a:spcPct val="0"/>
              </a:spcAft>
              <a:defRPr>
                <a:solidFill>
                  <a:schemeClr val="tx1"/>
                </a:solidFill>
                <a:latin typeface="Arial" panose="020B0604020202020204" pitchFamily="34" charset="0"/>
              </a:defRPr>
            </a:lvl4pPr>
            <a:lvl5pPr algn="l" defTabSz="1006475">
              <a:spcBef>
                <a:spcPct val="0"/>
              </a:spcBef>
              <a:spcAft>
                <a:spcPct val="0"/>
              </a:spcAft>
              <a:defRPr>
                <a:solidFill>
                  <a:schemeClr val="tx1"/>
                </a:solidFill>
                <a:latin typeface="Arial" panose="020B0604020202020204" pitchFamily="34" charset="0"/>
              </a:defRPr>
            </a:lvl5pPr>
            <a:lvl6pPr marL="457200" defTabSz="1006475" fontAlgn="base">
              <a:spcBef>
                <a:spcPct val="0"/>
              </a:spcBef>
              <a:spcAft>
                <a:spcPct val="0"/>
              </a:spcAft>
              <a:defRPr>
                <a:solidFill>
                  <a:schemeClr val="tx1"/>
                </a:solidFill>
                <a:latin typeface="Arial" panose="020B0604020202020204" pitchFamily="34" charset="0"/>
              </a:defRPr>
            </a:lvl6pPr>
            <a:lvl7pPr marL="914400" defTabSz="1006475" fontAlgn="base">
              <a:spcBef>
                <a:spcPct val="0"/>
              </a:spcBef>
              <a:spcAft>
                <a:spcPct val="0"/>
              </a:spcAft>
              <a:defRPr>
                <a:solidFill>
                  <a:schemeClr val="tx1"/>
                </a:solidFill>
                <a:latin typeface="Arial" panose="020B0604020202020204" pitchFamily="34" charset="0"/>
              </a:defRPr>
            </a:lvl7pPr>
            <a:lvl8pPr marL="1371600" defTabSz="1006475" fontAlgn="base">
              <a:spcBef>
                <a:spcPct val="0"/>
              </a:spcBef>
              <a:spcAft>
                <a:spcPct val="0"/>
              </a:spcAft>
              <a:defRPr>
                <a:solidFill>
                  <a:schemeClr val="tx1"/>
                </a:solidFill>
                <a:latin typeface="Arial" panose="020B0604020202020204" pitchFamily="34" charset="0"/>
              </a:defRPr>
            </a:lvl8pPr>
            <a:lvl9pPr marL="1828800" defTabSz="1006475" fontAlgn="base">
              <a:spcBef>
                <a:spcPct val="0"/>
              </a:spcBef>
              <a:spcAft>
                <a:spcPct val="0"/>
              </a:spcAft>
              <a:defRPr>
                <a:solidFill>
                  <a:schemeClr val="tx1"/>
                </a:solidFill>
                <a:latin typeface="Arial" panose="020B0604020202020204" pitchFamily="34" charset="0"/>
              </a:defRPr>
            </a:lvl9pPr>
          </a:lstStyle>
          <a:p>
            <a:pPr>
              <a:defRPr/>
            </a:pPr>
            <a:endParaRPr lang="en-US" altLang="de-DE" sz="1900" dirty="0">
              <a:solidFill>
                <a:srgbClr val="D43817"/>
              </a:solidFill>
              <a:latin typeface="+mj-lt"/>
            </a:endParaRPr>
          </a:p>
        </p:txBody>
      </p:sp>
      <p:sp>
        <p:nvSpPr>
          <p:cNvPr id="1912867" name="AutoShape 35">
            <a:hlinkClick r:id="rId3" action="ppaction://hlinksldjump" highlightClick="1"/>
          </p:cNvPr>
          <p:cNvSpPr>
            <a:spLocks noChangeArrowheads="1"/>
          </p:cNvSpPr>
          <p:nvPr/>
        </p:nvSpPr>
        <p:spPr bwMode="auto">
          <a:xfrm>
            <a:off x="9466266" y="6711953"/>
            <a:ext cx="1201737" cy="390525"/>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de-DE" dirty="0">
              <a:solidFill>
                <a:srgbClr val="363636"/>
              </a:solidFill>
              <a:latin typeface="+mj-lt"/>
            </a:endParaRPr>
          </a:p>
        </p:txBody>
      </p:sp>
      <p:sp>
        <p:nvSpPr>
          <p:cNvPr id="1912868" name="Text Box 36"/>
          <p:cNvSpPr txBox="1">
            <a:spLocks noChangeArrowheads="1"/>
          </p:cNvSpPr>
          <p:nvPr/>
        </p:nvSpPr>
        <p:spPr bwMode="auto">
          <a:xfrm>
            <a:off x="3492597" y="1587617"/>
            <a:ext cx="50013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spcAft>
                <a:spcPct val="0"/>
              </a:spcAft>
              <a:defRPr/>
            </a:pPr>
            <a:r>
              <a:rPr lang="de-DE" altLang="de-DE" sz="2000" dirty="0">
                <a:solidFill>
                  <a:srgbClr val="363636"/>
                </a:solidFill>
                <a:latin typeface="+mj-lt"/>
              </a:rPr>
              <a:t>Basis: 56 Berichte, 918 Stellgrößen, 116 Seiten</a:t>
            </a:r>
          </a:p>
        </p:txBody>
      </p:sp>
      <p:grpSp>
        <p:nvGrpSpPr>
          <p:cNvPr id="1912870" name="Group 38"/>
          <p:cNvGrpSpPr>
            <a:grpSpLocks/>
          </p:cNvGrpSpPr>
          <p:nvPr/>
        </p:nvGrpSpPr>
        <p:grpSpPr bwMode="auto">
          <a:xfrm>
            <a:off x="2501994" y="2222617"/>
            <a:ext cx="3505200" cy="1600200"/>
            <a:chOff x="624" y="1152"/>
            <a:chExt cx="2208" cy="1008"/>
          </a:xfrm>
        </p:grpSpPr>
        <p:sp>
          <p:nvSpPr>
            <p:cNvPr id="1912871" name="AutoShape 39"/>
            <p:cNvSpPr>
              <a:spLocks noChangeArrowheads="1"/>
            </p:cNvSpPr>
            <p:nvPr/>
          </p:nvSpPr>
          <p:spPr bwMode="auto">
            <a:xfrm>
              <a:off x="624" y="1152"/>
              <a:ext cx="2208" cy="1008"/>
            </a:xfrm>
            <a:prstGeom prst="cloudCallout">
              <a:avLst>
                <a:gd name="adj1" fmla="val -41486"/>
                <a:gd name="adj2" fmla="val 31745"/>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spcAft>
                  <a:spcPct val="0"/>
                </a:spcAft>
                <a:defRPr/>
              </a:pPr>
              <a:endParaRPr lang="en-US" altLang="de-DE" sz="1600" dirty="0">
                <a:solidFill>
                  <a:srgbClr val="363636"/>
                </a:solidFill>
                <a:latin typeface="+mj-lt"/>
              </a:endParaRPr>
            </a:p>
          </p:txBody>
        </p:sp>
        <p:sp>
          <p:nvSpPr>
            <p:cNvPr id="1912872" name="Text Box 40"/>
            <p:cNvSpPr txBox="1">
              <a:spLocks noChangeArrowheads="1"/>
            </p:cNvSpPr>
            <p:nvPr/>
          </p:nvSpPr>
          <p:spPr bwMode="auto">
            <a:xfrm>
              <a:off x="844" y="1304"/>
              <a:ext cx="152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spcAft>
                  <a:spcPct val="0"/>
                </a:spcAft>
                <a:defRPr/>
              </a:pPr>
              <a:r>
                <a:rPr lang="de-DE" altLang="de-DE" sz="1600" dirty="0">
                  <a:solidFill>
                    <a:srgbClr val="363636"/>
                  </a:solidFill>
                  <a:latin typeface="+mj-lt"/>
                </a:rPr>
                <a:t>Informationsflut</a:t>
              </a:r>
            </a:p>
            <a:p>
              <a:pPr eaLnBrk="0" hangingPunct="0">
                <a:spcBef>
                  <a:spcPct val="0"/>
                </a:spcBef>
                <a:spcAft>
                  <a:spcPct val="0"/>
                </a:spcAft>
                <a:defRPr/>
              </a:pPr>
              <a:r>
                <a:rPr lang="de-DE" altLang="de-DE" sz="1600" dirty="0">
                  <a:solidFill>
                    <a:srgbClr val="363636"/>
                  </a:solidFill>
                  <a:latin typeface="+mj-lt"/>
                </a:rPr>
                <a:t>z. B. Vorstand: 30 Berichte,</a:t>
              </a:r>
            </a:p>
            <a:p>
              <a:pPr eaLnBrk="0" hangingPunct="0">
                <a:spcBef>
                  <a:spcPct val="0"/>
                </a:spcBef>
                <a:spcAft>
                  <a:spcPct val="0"/>
                </a:spcAft>
                <a:defRPr/>
              </a:pPr>
              <a:r>
                <a:rPr lang="de-DE" altLang="de-DE" sz="1600" dirty="0">
                  <a:solidFill>
                    <a:srgbClr val="363636"/>
                  </a:solidFill>
                  <a:latin typeface="+mj-lt"/>
                </a:rPr>
                <a:t>492 Berichtsgrößen </a:t>
              </a:r>
              <a:br>
                <a:rPr lang="de-DE" altLang="de-DE" sz="1600" dirty="0">
                  <a:solidFill>
                    <a:srgbClr val="363636"/>
                  </a:solidFill>
                  <a:latin typeface="+mj-lt"/>
                </a:rPr>
              </a:br>
              <a:r>
                <a:rPr lang="de-DE" altLang="de-DE" sz="1600" dirty="0">
                  <a:solidFill>
                    <a:srgbClr val="363636"/>
                  </a:solidFill>
                  <a:latin typeface="+mj-lt"/>
                </a:rPr>
                <a:t>monatlich</a:t>
              </a:r>
              <a:endParaRPr lang="de-DE" altLang="de-DE" sz="2000" dirty="0">
                <a:solidFill>
                  <a:srgbClr val="363636"/>
                </a:solidFill>
                <a:latin typeface="+mj-lt"/>
              </a:endParaRPr>
            </a:p>
          </p:txBody>
        </p:sp>
      </p:grpSp>
      <p:grpSp>
        <p:nvGrpSpPr>
          <p:cNvPr id="1912873" name="Group 41"/>
          <p:cNvGrpSpPr>
            <a:grpSpLocks/>
          </p:cNvGrpSpPr>
          <p:nvPr/>
        </p:nvGrpSpPr>
        <p:grpSpPr bwMode="auto">
          <a:xfrm>
            <a:off x="1435196" y="3783130"/>
            <a:ext cx="4549775" cy="2295526"/>
            <a:chOff x="-48" y="2135"/>
            <a:chExt cx="2866" cy="1446"/>
          </a:xfrm>
        </p:grpSpPr>
        <p:sp>
          <p:nvSpPr>
            <p:cNvPr id="1912874" name="AutoShape 42"/>
            <p:cNvSpPr>
              <a:spLocks noChangeArrowheads="1"/>
            </p:cNvSpPr>
            <p:nvPr/>
          </p:nvSpPr>
          <p:spPr bwMode="auto">
            <a:xfrm flipV="1">
              <a:off x="322" y="2135"/>
              <a:ext cx="2496" cy="1296"/>
            </a:xfrm>
            <a:prstGeom prst="cloudCallout">
              <a:avLst>
                <a:gd name="adj1" fmla="val -24681"/>
                <a:gd name="adj2" fmla="val 34644"/>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eaLnBrk="0" hangingPunct="0">
                <a:spcBef>
                  <a:spcPct val="0"/>
                </a:spcBef>
                <a:spcAft>
                  <a:spcPct val="0"/>
                </a:spcAft>
                <a:defRPr/>
              </a:pPr>
              <a:endParaRPr lang="en-US" altLang="de-DE" sz="1600" dirty="0">
                <a:solidFill>
                  <a:srgbClr val="363636"/>
                </a:solidFill>
                <a:latin typeface="+mj-lt"/>
              </a:endParaRPr>
            </a:p>
          </p:txBody>
        </p:sp>
        <p:sp>
          <p:nvSpPr>
            <p:cNvPr id="1912875" name="AutoShape 43">
              <a:hlinkClick r:id="rId3" action="ppaction://hlinksldjump" highlightClick="1"/>
            </p:cNvPr>
            <p:cNvSpPr>
              <a:spLocks noChangeArrowheads="1"/>
            </p:cNvSpPr>
            <p:nvPr/>
          </p:nvSpPr>
          <p:spPr bwMode="auto">
            <a:xfrm>
              <a:off x="-48" y="3215"/>
              <a:ext cx="785" cy="366"/>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de-DE" sz="1600" dirty="0">
                <a:solidFill>
                  <a:srgbClr val="363636"/>
                </a:solidFill>
                <a:latin typeface="+mj-lt"/>
              </a:endParaRPr>
            </a:p>
          </p:txBody>
        </p:sp>
        <p:sp>
          <p:nvSpPr>
            <p:cNvPr id="1912876" name="Text Box 44"/>
            <p:cNvSpPr txBox="1">
              <a:spLocks noChangeArrowheads="1"/>
            </p:cNvSpPr>
            <p:nvPr/>
          </p:nvSpPr>
          <p:spPr bwMode="auto">
            <a:xfrm>
              <a:off x="785" y="2416"/>
              <a:ext cx="1635"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spcAft>
                  <a:spcPct val="0"/>
                </a:spcAft>
                <a:defRPr/>
              </a:pPr>
              <a:r>
                <a:rPr lang="de-DE" altLang="de-DE" sz="1600" dirty="0">
                  <a:solidFill>
                    <a:srgbClr val="363636"/>
                  </a:solidFill>
                  <a:latin typeface="+mj-lt"/>
                </a:rPr>
                <a:t>Manuelle Eingriffe in ...</a:t>
              </a:r>
            </a:p>
            <a:p>
              <a:pPr eaLnBrk="0" hangingPunct="0">
                <a:spcBef>
                  <a:spcPct val="0"/>
                </a:spcBef>
                <a:spcAft>
                  <a:spcPct val="0"/>
                </a:spcAft>
                <a:defRPr/>
              </a:pPr>
              <a:r>
                <a:rPr lang="de-DE" altLang="de-DE" sz="1600" dirty="0">
                  <a:solidFill>
                    <a:srgbClr val="363636"/>
                  </a:solidFill>
                  <a:latin typeface="+mj-lt"/>
                </a:rPr>
                <a:t>95 % der Finanzberichte</a:t>
              </a:r>
            </a:p>
            <a:p>
              <a:pPr eaLnBrk="0" hangingPunct="0">
                <a:spcBef>
                  <a:spcPct val="0"/>
                </a:spcBef>
                <a:spcAft>
                  <a:spcPct val="0"/>
                </a:spcAft>
                <a:defRPr/>
              </a:pPr>
              <a:r>
                <a:rPr lang="de-DE" altLang="de-DE" sz="1600" dirty="0">
                  <a:solidFill>
                    <a:srgbClr val="363636"/>
                  </a:solidFill>
                  <a:latin typeface="+mj-lt"/>
                </a:rPr>
                <a:t>86 % der Berichte an Externe</a:t>
              </a:r>
            </a:p>
            <a:p>
              <a:pPr eaLnBrk="0" hangingPunct="0">
                <a:spcBef>
                  <a:spcPct val="0"/>
                </a:spcBef>
                <a:spcAft>
                  <a:spcPct val="0"/>
                </a:spcAft>
                <a:defRPr/>
              </a:pPr>
              <a:r>
                <a:rPr lang="de-DE" altLang="de-DE" sz="1600" dirty="0">
                  <a:solidFill>
                    <a:srgbClr val="363636"/>
                  </a:solidFill>
                  <a:latin typeface="+mj-lt"/>
                </a:rPr>
                <a:t>64 % der Ergebnisberichte</a:t>
              </a:r>
            </a:p>
            <a:p>
              <a:pPr eaLnBrk="0" hangingPunct="0">
                <a:spcBef>
                  <a:spcPct val="0"/>
                </a:spcBef>
                <a:spcAft>
                  <a:spcPct val="0"/>
                </a:spcAft>
                <a:defRPr/>
              </a:pPr>
              <a:r>
                <a:rPr lang="de-DE" altLang="de-DE" sz="1600" dirty="0">
                  <a:solidFill>
                    <a:srgbClr val="363636"/>
                  </a:solidFill>
                  <a:latin typeface="+mj-lt"/>
                </a:rPr>
                <a:t>52 % der Kostenberichte</a:t>
              </a:r>
              <a:endParaRPr lang="de-DE" altLang="de-DE" sz="2000" dirty="0">
                <a:solidFill>
                  <a:srgbClr val="363636"/>
                </a:solidFill>
                <a:latin typeface="+mj-lt"/>
              </a:endParaRPr>
            </a:p>
          </p:txBody>
        </p:sp>
      </p:grpSp>
      <p:grpSp>
        <p:nvGrpSpPr>
          <p:cNvPr id="1912877" name="Group 45"/>
          <p:cNvGrpSpPr>
            <a:grpSpLocks/>
          </p:cNvGrpSpPr>
          <p:nvPr/>
        </p:nvGrpSpPr>
        <p:grpSpPr bwMode="auto">
          <a:xfrm>
            <a:off x="6159594" y="1994017"/>
            <a:ext cx="3962400" cy="2057400"/>
            <a:chOff x="2928" y="1008"/>
            <a:chExt cx="2496" cy="1296"/>
          </a:xfrm>
        </p:grpSpPr>
        <p:sp>
          <p:nvSpPr>
            <p:cNvPr id="1912878" name="AutoShape 46"/>
            <p:cNvSpPr>
              <a:spLocks noChangeArrowheads="1"/>
            </p:cNvSpPr>
            <p:nvPr/>
          </p:nvSpPr>
          <p:spPr bwMode="auto">
            <a:xfrm flipV="1">
              <a:off x="2928" y="1008"/>
              <a:ext cx="2496" cy="1296"/>
            </a:xfrm>
            <a:prstGeom prst="cloudCallout">
              <a:avLst>
                <a:gd name="adj1" fmla="val -24722"/>
                <a:gd name="adj2" fmla="val 3094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eaLnBrk="0" hangingPunct="0">
                <a:spcBef>
                  <a:spcPct val="0"/>
                </a:spcBef>
                <a:spcAft>
                  <a:spcPct val="0"/>
                </a:spcAft>
                <a:defRPr/>
              </a:pPr>
              <a:endParaRPr lang="en-US" altLang="de-DE" sz="1600" dirty="0">
                <a:solidFill>
                  <a:srgbClr val="363636"/>
                </a:solidFill>
                <a:latin typeface="+mj-lt"/>
              </a:endParaRPr>
            </a:p>
          </p:txBody>
        </p:sp>
        <p:sp>
          <p:nvSpPr>
            <p:cNvPr id="1912879" name="Text Box 47"/>
            <p:cNvSpPr txBox="1">
              <a:spLocks noChangeArrowheads="1"/>
            </p:cNvSpPr>
            <p:nvPr/>
          </p:nvSpPr>
          <p:spPr bwMode="auto">
            <a:xfrm>
              <a:off x="3542" y="1207"/>
              <a:ext cx="1342"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spcAft>
                  <a:spcPct val="0"/>
                </a:spcAft>
                <a:defRPr/>
              </a:pPr>
              <a:r>
                <a:rPr lang="de-DE" altLang="de-DE" sz="1600" dirty="0">
                  <a:solidFill>
                    <a:srgbClr val="363636"/>
                  </a:solidFill>
                  <a:latin typeface="+mj-lt"/>
                </a:rPr>
                <a:t>Zahlreiche </a:t>
              </a:r>
              <a:br>
                <a:rPr lang="de-DE" altLang="de-DE" sz="1600" dirty="0">
                  <a:solidFill>
                    <a:srgbClr val="363636"/>
                  </a:solidFill>
                  <a:latin typeface="+mj-lt"/>
                </a:rPr>
              </a:br>
              <a:r>
                <a:rPr lang="de-DE" altLang="de-DE" sz="1600" dirty="0">
                  <a:solidFill>
                    <a:srgbClr val="363636"/>
                  </a:solidFill>
                  <a:latin typeface="+mj-lt"/>
                </a:rPr>
                <a:t>Informationsquellen:</a:t>
              </a:r>
              <a:br>
                <a:rPr lang="de-DE" altLang="de-DE" sz="1600" dirty="0">
                  <a:solidFill>
                    <a:srgbClr val="363636"/>
                  </a:solidFill>
                  <a:latin typeface="+mj-lt"/>
                </a:rPr>
              </a:br>
              <a:r>
                <a:rPr lang="de-DE" altLang="de-DE" sz="1600" dirty="0">
                  <a:solidFill>
                    <a:srgbClr val="363636"/>
                  </a:solidFill>
                  <a:latin typeface="+mj-lt"/>
                </a:rPr>
                <a:t>externe Meldungen: 29</a:t>
              </a:r>
            </a:p>
            <a:p>
              <a:pPr eaLnBrk="0" hangingPunct="0">
                <a:spcBef>
                  <a:spcPct val="0"/>
                </a:spcBef>
                <a:spcAft>
                  <a:spcPct val="0"/>
                </a:spcAft>
                <a:defRPr/>
              </a:pPr>
              <a:r>
                <a:rPr lang="de-DE" altLang="de-DE" sz="1600" dirty="0">
                  <a:solidFill>
                    <a:srgbClr val="363636"/>
                  </a:solidFill>
                  <a:latin typeface="+mj-lt"/>
                </a:rPr>
                <a:t>Finanzberichte: 14</a:t>
              </a:r>
            </a:p>
            <a:p>
              <a:pPr eaLnBrk="0" hangingPunct="0">
                <a:spcBef>
                  <a:spcPct val="0"/>
                </a:spcBef>
                <a:spcAft>
                  <a:spcPct val="0"/>
                </a:spcAft>
                <a:defRPr/>
              </a:pPr>
              <a:r>
                <a:rPr lang="de-DE" altLang="de-DE" sz="1600" dirty="0">
                  <a:solidFill>
                    <a:srgbClr val="363636"/>
                  </a:solidFill>
                  <a:latin typeface="+mj-lt"/>
                </a:rPr>
                <a:t>Kostenberichte: 6</a:t>
              </a:r>
            </a:p>
            <a:p>
              <a:pPr eaLnBrk="0" hangingPunct="0">
                <a:spcBef>
                  <a:spcPct val="0"/>
                </a:spcBef>
                <a:spcAft>
                  <a:spcPct val="0"/>
                </a:spcAft>
                <a:defRPr/>
              </a:pPr>
              <a:r>
                <a:rPr lang="de-DE" altLang="de-DE" sz="1600" dirty="0">
                  <a:solidFill>
                    <a:srgbClr val="363636"/>
                  </a:solidFill>
                  <a:latin typeface="+mj-lt"/>
                </a:rPr>
                <a:t>Vertriebsstatistik: 2</a:t>
              </a:r>
              <a:endParaRPr lang="de-DE" altLang="de-DE" sz="2000" dirty="0">
                <a:solidFill>
                  <a:srgbClr val="363636"/>
                </a:solidFill>
                <a:latin typeface="+mj-lt"/>
              </a:endParaRPr>
            </a:p>
          </p:txBody>
        </p:sp>
      </p:grpSp>
      <p:grpSp>
        <p:nvGrpSpPr>
          <p:cNvPr id="1912880" name="Group 48"/>
          <p:cNvGrpSpPr>
            <a:grpSpLocks/>
          </p:cNvGrpSpPr>
          <p:nvPr/>
        </p:nvGrpSpPr>
        <p:grpSpPr bwMode="auto">
          <a:xfrm>
            <a:off x="6159597" y="4064116"/>
            <a:ext cx="4976963" cy="2179197"/>
            <a:chOff x="2928" y="2312"/>
            <a:chExt cx="2830" cy="1248"/>
          </a:xfrm>
        </p:grpSpPr>
        <p:sp>
          <p:nvSpPr>
            <p:cNvPr id="1912881" name="AutoShape 49"/>
            <p:cNvSpPr>
              <a:spLocks noChangeArrowheads="1"/>
            </p:cNvSpPr>
            <p:nvPr/>
          </p:nvSpPr>
          <p:spPr bwMode="auto">
            <a:xfrm rot="16200000" flipV="1">
              <a:off x="3504" y="1736"/>
              <a:ext cx="1248" cy="2400"/>
            </a:xfrm>
            <a:prstGeom prst="cloudCallout">
              <a:avLst>
                <a:gd name="adj1" fmla="val 30685"/>
                <a:gd name="adj2" fmla="val -45708"/>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lstStyle/>
            <a:p>
              <a:pPr eaLnBrk="0" hangingPunct="0">
                <a:spcBef>
                  <a:spcPct val="0"/>
                </a:spcBef>
                <a:spcAft>
                  <a:spcPct val="0"/>
                </a:spcAft>
                <a:defRPr/>
              </a:pPr>
              <a:endParaRPr lang="en-US" altLang="de-DE" sz="1600" dirty="0">
                <a:solidFill>
                  <a:srgbClr val="363636"/>
                </a:solidFill>
                <a:latin typeface="+mj-lt"/>
              </a:endParaRPr>
            </a:p>
          </p:txBody>
        </p:sp>
        <p:sp>
          <p:nvSpPr>
            <p:cNvPr id="1912882" name="Text Box 50"/>
            <p:cNvSpPr txBox="1">
              <a:spLocks noChangeArrowheads="1"/>
            </p:cNvSpPr>
            <p:nvPr/>
          </p:nvSpPr>
          <p:spPr bwMode="auto">
            <a:xfrm>
              <a:off x="3542" y="2603"/>
              <a:ext cx="2216"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0"/>
                </a:spcBef>
                <a:spcAft>
                  <a:spcPct val="0"/>
                </a:spcAft>
                <a:defRPr/>
              </a:pPr>
              <a:r>
                <a:rPr lang="de-DE" altLang="de-DE" sz="1600" dirty="0">
                  <a:solidFill>
                    <a:srgbClr val="363636"/>
                  </a:solidFill>
                  <a:latin typeface="+mj-lt"/>
                </a:rPr>
                <a:t>Kaum management-</a:t>
              </a:r>
              <a:br>
                <a:rPr lang="de-DE" altLang="de-DE" sz="1600" dirty="0">
                  <a:solidFill>
                    <a:srgbClr val="363636"/>
                  </a:solidFill>
                  <a:latin typeface="+mj-lt"/>
                </a:rPr>
              </a:br>
              <a:r>
                <a:rPr lang="de-DE" altLang="de-DE" sz="1600" dirty="0">
                  <a:solidFill>
                    <a:srgbClr val="363636"/>
                  </a:solidFill>
                  <a:latin typeface="+mj-lt"/>
                </a:rPr>
                <a:t>gerechte Aufbereitung ...</a:t>
              </a:r>
            </a:p>
            <a:p>
              <a:pPr eaLnBrk="0" hangingPunct="0">
                <a:spcBef>
                  <a:spcPct val="0"/>
                </a:spcBef>
                <a:spcAft>
                  <a:spcPct val="0"/>
                </a:spcAft>
                <a:defRPr/>
              </a:pPr>
              <a:r>
                <a:rPr lang="de-DE" altLang="de-DE" sz="1600" dirty="0">
                  <a:solidFill>
                    <a:srgbClr val="363636"/>
                  </a:solidFill>
                  <a:latin typeface="+mj-lt"/>
                </a:rPr>
                <a:t>Nur 6 Berichte mit Kommentar,</a:t>
              </a:r>
            </a:p>
            <a:p>
              <a:pPr eaLnBrk="0" hangingPunct="0">
                <a:spcBef>
                  <a:spcPct val="0"/>
                </a:spcBef>
                <a:spcAft>
                  <a:spcPct val="0"/>
                </a:spcAft>
                <a:defRPr/>
              </a:pPr>
              <a:r>
                <a:rPr lang="de-DE" altLang="de-DE" sz="1600" dirty="0">
                  <a:solidFill>
                    <a:srgbClr val="363636"/>
                  </a:solidFill>
                  <a:latin typeface="+mj-lt"/>
                </a:rPr>
                <a:t>Nur 3 Berichte mit Grafik</a:t>
              </a:r>
            </a:p>
            <a:p>
              <a:pPr eaLnBrk="0" hangingPunct="0">
                <a:spcBef>
                  <a:spcPct val="0"/>
                </a:spcBef>
                <a:spcAft>
                  <a:spcPct val="0"/>
                </a:spcAft>
                <a:defRPr/>
              </a:pPr>
              <a:r>
                <a:rPr lang="de-DE" altLang="de-DE" sz="1600" dirty="0">
                  <a:solidFill>
                    <a:srgbClr val="363636"/>
                  </a:solidFill>
                  <a:latin typeface="+mj-lt"/>
                </a:rPr>
                <a:t>Nur 1 Bericht mit beidem</a:t>
              </a:r>
              <a:endParaRPr lang="de-DE" altLang="de-DE" sz="2000" dirty="0">
                <a:solidFill>
                  <a:srgbClr val="363636"/>
                </a:solidFill>
                <a:latin typeface="+mj-lt"/>
              </a:endParaRPr>
            </a:p>
          </p:txBody>
        </p:sp>
      </p:grpSp>
      <p:sp>
        <p:nvSpPr>
          <p:cNvPr id="1912884" name="Rectangle 52"/>
          <p:cNvSpPr>
            <a:spLocks noGrp="1" noChangeArrowheads="1"/>
          </p:cNvSpPr>
          <p:nvPr>
            <p:ph type="title"/>
          </p:nvPr>
        </p:nvSpPr>
        <p:spPr/>
        <p:txBody>
          <a:bodyPr/>
          <a:lstStyle/>
          <a:p>
            <a:r>
              <a:rPr lang="en-US" altLang="de-DE" dirty="0"/>
              <a:t>Informationsarmut im Datenüberfluss …</a:t>
            </a:r>
          </a:p>
        </p:txBody>
      </p:sp>
      <p:sp>
        <p:nvSpPr>
          <p:cNvPr id="1912886" name="Assessment" hidden="1"/>
          <p:cNvSpPr>
            <a:spLocks noChangeArrowheads="1"/>
          </p:cNvSpPr>
          <p:nvPr/>
        </p:nvSpPr>
        <p:spPr bwMode="auto">
          <a:xfrm>
            <a:off x="1524000" y="6477000"/>
            <a:ext cx="381000" cy="381000"/>
          </a:xfrm>
          <a:prstGeom prst="ellipse">
            <a:avLst/>
          </a:prstGeom>
          <a:solidFill>
            <a:srgbClr val="00FF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r>
              <a:rPr lang="en-US" altLang="de-DE" dirty="0">
                <a:solidFill>
                  <a:srgbClr val="363636"/>
                </a:solidFill>
                <a:latin typeface="Calibri"/>
              </a:rPr>
              <a:t>2</a:t>
            </a:r>
          </a:p>
        </p:txBody>
      </p:sp>
      <p:sp>
        <p:nvSpPr>
          <p:cNvPr id="4" name="Foliennummernplatzhalter 3">
            <a:extLst>
              <a:ext uri="{FF2B5EF4-FFF2-40B4-BE49-F238E27FC236}">
                <a16:creationId xmlns:a16="http://schemas.microsoft.com/office/drawing/2014/main" id="{16B4B693-6A31-4773-8CDA-49A940E0DE1E}"/>
              </a:ext>
            </a:extLst>
          </p:cNvPr>
          <p:cNvSpPr>
            <a:spLocks noGrp="1"/>
          </p:cNvSpPr>
          <p:nvPr>
            <p:ph type="sldNum" sz="quarter" idx="11"/>
          </p:nvPr>
        </p:nvSpPr>
        <p:spPr/>
        <p:txBody>
          <a:bodyPr/>
          <a:lstStyle/>
          <a:p>
            <a:fld id="{FFC269A0-BD27-4577-9DED-0AAE60100C51}" type="slidenum">
              <a:rPr lang="de-DE" smtClean="0"/>
              <a:pPr/>
              <a:t>59</a:t>
            </a:fld>
            <a:r>
              <a:rPr lang="de-DE"/>
              <a:t> | ©</a:t>
            </a:r>
            <a:endParaRPr lang="de-DE" dirty="0"/>
          </a:p>
        </p:txBody>
      </p:sp>
      <p:sp>
        <p:nvSpPr>
          <p:cNvPr id="5" name="Fußzeilenplatzhalter 4">
            <a:extLst>
              <a:ext uri="{FF2B5EF4-FFF2-40B4-BE49-F238E27FC236}">
                <a16:creationId xmlns:a16="http://schemas.microsoft.com/office/drawing/2014/main" id="{DFB1A037-7472-4F5E-AE6E-DFBEEBC8236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5441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12870"/>
                                        </p:tgtEl>
                                        <p:attrNameLst>
                                          <p:attrName>style.visibility</p:attrName>
                                        </p:attrNameLst>
                                      </p:cBhvr>
                                      <p:to>
                                        <p:strVal val="visible"/>
                                      </p:to>
                                    </p:set>
                                    <p:animEffect transition="in" filter="blinds(horizontal)">
                                      <p:cBhvr>
                                        <p:cTn id="7" dur="500"/>
                                        <p:tgtEl>
                                          <p:spTgt spid="19128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12877"/>
                                        </p:tgtEl>
                                        <p:attrNameLst>
                                          <p:attrName>style.visibility</p:attrName>
                                        </p:attrNameLst>
                                      </p:cBhvr>
                                      <p:to>
                                        <p:strVal val="visible"/>
                                      </p:to>
                                    </p:set>
                                    <p:animEffect transition="in" filter="blinds(horizontal)">
                                      <p:cBhvr>
                                        <p:cTn id="12" dur="500"/>
                                        <p:tgtEl>
                                          <p:spTgt spid="19128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12873"/>
                                        </p:tgtEl>
                                        <p:attrNameLst>
                                          <p:attrName>style.visibility</p:attrName>
                                        </p:attrNameLst>
                                      </p:cBhvr>
                                      <p:to>
                                        <p:strVal val="visible"/>
                                      </p:to>
                                    </p:set>
                                    <p:animEffect transition="in" filter="blinds(horizontal)">
                                      <p:cBhvr>
                                        <p:cTn id="17" dur="500"/>
                                        <p:tgtEl>
                                          <p:spTgt spid="19128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12880"/>
                                        </p:tgtEl>
                                        <p:attrNameLst>
                                          <p:attrName>style.visibility</p:attrName>
                                        </p:attrNameLst>
                                      </p:cBhvr>
                                      <p:to>
                                        <p:strVal val="visible"/>
                                      </p:to>
                                    </p:set>
                                    <p:animEffect transition="in" filter="blinds(horizontal)">
                                      <p:cBhvr>
                                        <p:cTn id="22" dur="500"/>
                                        <p:tgtEl>
                                          <p:spTgt spid="1912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2"/>
            </p:custDataLst>
            <p:extLst>
              <p:ext uri="{D42A27DB-BD31-4B8C-83A1-F6EECF244321}">
                <p14:modId xmlns:p14="http://schemas.microsoft.com/office/powerpoint/2010/main" val="747811036"/>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26668" name="think-cell Folie" r:id="rId6" imgW="360" imgH="360" progId="TCLayout.ActiveDocument.1">
                  <p:embed/>
                </p:oleObj>
              </mc:Choice>
              <mc:Fallback>
                <p:oleObj name="think-cell Folie" r:id="rId6" imgW="360" imgH="360" progId="TCLayout.ActiveDocument.1">
                  <p:embed/>
                  <p:pic>
                    <p:nvPicPr>
                      <p:cNvPr id="11" name="Objekt 10"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12" name="Rechteck 11"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grpSp>
        <p:nvGrpSpPr>
          <p:cNvPr id="2" name="Gruppierung 1"/>
          <p:cNvGrpSpPr/>
          <p:nvPr/>
        </p:nvGrpSpPr>
        <p:grpSpPr>
          <a:xfrm>
            <a:off x="4122738" y="2159656"/>
            <a:ext cx="3943350" cy="3530601"/>
            <a:chOff x="2609850" y="1900238"/>
            <a:chExt cx="3943350" cy="3530601"/>
          </a:xfrm>
        </p:grpSpPr>
        <p:sp>
          <p:nvSpPr>
            <p:cNvPr id="384011" name="Oval 11"/>
            <p:cNvSpPr>
              <a:spLocks noChangeArrowheads="1"/>
            </p:cNvSpPr>
            <p:nvPr/>
          </p:nvSpPr>
          <p:spPr bwMode="auto">
            <a:xfrm>
              <a:off x="3378200" y="1900238"/>
              <a:ext cx="874713" cy="871538"/>
            </a:xfrm>
            <a:prstGeom prst="ellipse">
              <a:avLst/>
            </a:prstGeom>
            <a:solidFill>
              <a:srgbClr val="C6C7C8"/>
            </a:solidFill>
            <a:ln w="9525">
              <a:noFill/>
              <a:round/>
              <a:headEnd/>
              <a:tailEnd/>
            </a:ln>
          </p:spPr>
          <p:txBody>
            <a:bodyPr/>
            <a:lstStyle/>
            <a:p>
              <a:pPr algn="ctr" eaLnBrk="0" hangingPunct="0"/>
              <a:endParaRPr lang="de-DE" noProof="1"/>
            </a:p>
          </p:txBody>
        </p:sp>
        <p:sp>
          <p:nvSpPr>
            <p:cNvPr id="384012" name="Oval 12"/>
            <p:cNvSpPr>
              <a:spLocks noChangeArrowheads="1"/>
            </p:cNvSpPr>
            <p:nvPr/>
          </p:nvSpPr>
          <p:spPr bwMode="auto">
            <a:xfrm>
              <a:off x="4910138" y="1906588"/>
              <a:ext cx="874713" cy="877888"/>
            </a:xfrm>
            <a:prstGeom prst="ellipse">
              <a:avLst/>
            </a:prstGeom>
            <a:solidFill>
              <a:srgbClr val="C6C7C8"/>
            </a:solidFill>
            <a:ln w="9525">
              <a:noFill/>
              <a:round/>
              <a:headEnd/>
              <a:tailEnd/>
            </a:ln>
          </p:spPr>
          <p:txBody>
            <a:bodyPr/>
            <a:lstStyle/>
            <a:p>
              <a:pPr algn="ctr" eaLnBrk="0" hangingPunct="0"/>
              <a:endParaRPr lang="de-DE" noProof="1"/>
            </a:p>
          </p:txBody>
        </p:sp>
        <p:sp>
          <p:nvSpPr>
            <p:cNvPr id="384013" name="Oval 13"/>
            <p:cNvSpPr>
              <a:spLocks noChangeArrowheads="1"/>
            </p:cNvSpPr>
            <p:nvPr/>
          </p:nvSpPr>
          <p:spPr bwMode="auto">
            <a:xfrm>
              <a:off x="3378200" y="4554538"/>
              <a:ext cx="874713" cy="876300"/>
            </a:xfrm>
            <a:prstGeom prst="ellipse">
              <a:avLst/>
            </a:prstGeom>
            <a:solidFill>
              <a:srgbClr val="C6C7C8"/>
            </a:solidFill>
            <a:ln w="9525">
              <a:noFill/>
              <a:round/>
              <a:headEnd/>
              <a:tailEnd/>
            </a:ln>
          </p:spPr>
          <p:txBody>
            <a:bodyPr/>
            <a:lstStyle/>
            <a:p>
              <a:pPr algn="ctr" eaLnBrk="0" hangingPunct="0"/>
              <a:endParaRPr lang="de-DE" noProof="1"/>
            </a:p>
          </p:txBody>
        </p:sp>
        <p:sp>
          <p:nvSpPr>
            <p:cNvPr id="384014" name="Oval 14"/>
            <p:cNvSpPr>
              <a:spLocks noChangeArrowheads="1"/>
            </p:cNvSpPr>
            <p:nvPr/>
          </p:nvSpPr>
          <p:spPr bwMode="auto">
            <a:xfrm>
              <a:off x="4910138" y="4554538"/>
              <a:ext cx="874713" cy="876300"/>
            </a:xfrm>
            <a:prstGeom prst="ellipse">
              <a:avLst/>
            </a:prstGeom>
            <a:solidFill>
              <a:srgbClr val="C6C7C8"/>
            </a:solidFill>
            <a:ln w="9525">
              <a:noFill/>
              <a:round/>
              <a:headEnd/>
              <a:tailEnd/>
            </a:ln>
          </p:spPr>
          <p:txBody>
            <a:bodyPr/>
            <a:lstStyle/>
            <a:p>
              <a:pPr algn="ctr" eaLnBrk="0" hangingPunct="0"/>
              <a:endParaRPr lang="de-DE" noProof="1"/>
            </a:p>
          </p:txBody>
        </p:sp>
        <p:sp>
          <p:nvSpPr>
            <p:cNvPr id="384015" name="Oval 15"/>
            <p:cNvSpPr>
              <a:spLocks noChangeArrowheads="1"/>
            </p:cNvSpPr>
            <p:nvPr/>
          </p:nvSpPr>
          <p:spPr bwMode="auto">
            <a:xfrm>
              <a:off x="5676900" y="3228976"/>
              <a:ext cx="876300" cy="871538"/>
            </a:xfrm>
            <a:prstGeom prst="ellipse">
              <a:avLst/>
            </a:prstGeom>
            <a:solidFill>
              <a:srgbClr val="C6C7C8"/>
            </a:solidFill>
            <a:ln w="9525">
              <a:noFill/>
              <a:round/>
              <a:headEnd/>
              <a:tailEnd/>
            </a:ln>
          </p:spPr>
          <p:txBody>
            <a:bodyPr/>
            <a:lstStyle/>
            <a:p>
              <a:pPr algn="ctr" eaLnBrk="0" hangingPunct="0"/>
              <a:endParaRPr lang="de-DE" noProof="1"/>
            </a:p>
          </p:txBody>
        </p:sp>
        <p:sp>
          <p:nvSpPr>
            <p:cNvPr id="384016" name="Oval 16"/>
            <p:cNvSpPr>
              <a:spLocks noChangeArrowheads="1"/>
            </p:cNvSpPr>
            <p:nvPr/>
          </p:nvSpPr>
          <p:spPr bwMode="auto">
            <a:xfrm>
              <a:off x="2609850" y="3228976"/>
              <a:ext cx="876300" cy="871538"/>
            </a:xfrm>
            <a:prstGeom prst="ellipse">
              <a:avLst/>
            </a:prstGeom>
            <a:solidFill>
              <a:srgbClr val="C6C7C8"/>
            </a:solidFill>
            <a:ln w="9525">
              <a:noFill/>
              <a:round/>
              <a:headEnd/>
              <a:tailEnd/>
            </a:ln>
          </p:spPr>
          <p:txBody>
            <a:bodyPr/>
            <a:lstStyle/>
            <a:p>
              <a:pPr algn="ctr" eaLnBrk="0" hangingPunct="0"/>
              <a:endParaRPr lang="de-DE" noProof="1"/>
            </a:p>
          </p:txBody>
        </p:sp>
        <p:sp>
          <p:nvSpPr>
            <p:cNvPr id="384017" name="Oval 17"/>
            <p:cNvSpPr>
              <a:spLocks noChangeArrowheads="1"/>
            </p:cNvSpPr>
            <p:nvPr/>
          </p:nvSpPr>
          <p:spPr bwMode="auto">
            <a:xfrm>
              <a:off x="3743325" y="2830513"/>
              <a:ext cx="1677988" cy="1671638"/>
            </a:xfrm>
            <a:prstGeom prst="ellipse">
              <a:avLst/>
            </a:prstGeom>
            <a:gradFill rotWithShape="1">
              <a:gsLst>
                <a:gs pos="0">
                  <a:srgbClr val="FDFDFD"/>
                </a:gs>
                <a:gs pos="100000">
                  <a:srgbClr val="C6C7C8"/>
                </a:gs>
              </a:gsLst>
              <a:path path="shape">
                <a:fillToRect l="50000" t="50000" r="50000" b="50000"/>
              </a:path>
            </a:gradFill>
            <a:ln w="19050" algn="ctr">
              <a:solidFill>
                <a:srgbClr val="FFFFFF"/>
              </a:solidFill>
              <a:round/>
              <a:headEnd/>
              <a:tailEnd/>
            </a:ln>
          </p:spPr>
          <p:txBody>
            <a:bodyPr/>
            <a:lstStyle/>
            <a:p>
              <a:pPr algn="ctr" eaLnBrk="0" hangingPunct="0"/>
              <a:endParaRPr lang="de-DE" noProof="1"/>
            </a:p>
          </p:txBody>
        </p:sp>
        <p:sp>
          <p:nvSpPr>
            <p:cNvPr id="384018" name="AutoShape 18"/>
            <p:cNvSpPr>
              <a:spLocks noChangeArrowheads="1"/>
            </p:cNvSpPr>
            <p:nvPr/>
          </p:nvSpPr>
          <p:spPr bwMode="auto">
            <a:xfrm>
              <a:off x="3746500" y="2833688"/>
              <a:ext cx="1671638" cy="1666875"/>
            </a:xfrm>
            <a:custGeom>
              <a:avLst/>
              <a:gdLst>
                <a:gd name="T0" fmla="*/ 835819 w 21600"/>
                <a:gd name="T1" fmla="*/ 0 h 21600"/>
                <a:gd name="T2" fmla="*/ 244787 w 21600"/>
                <a:gd name="T3" fmla="*/ 244089 h 21600"/>
                <a:gd name="T4" fmla="*/ 0 w 21600"/>
                <a:gd name="T5" fmla="*/ 833438 h 21600"/>
                <a:gd name="T6" fmla="*/ 244787 w 21600"/>
                <a:gd name="T7" fmla="*/ 1422786 h 21600"/>
                <a:gd name="T8" fmla="*/ 835819 w 21600"/>
                <a:gd name="T9" fmla="*/ 1666875 h 21600"/>
                <a:gd name="T10" fmla="*/ 1426851 w 21600"/>
                <a:gd name="T11" fmla="*/ 1422786 h 21600"/>
                <a:gd name="T12" fmla="*/ 1671638 w 21600"/>
                <a:gd name="T13" fmla="*/ 833438 h 21600"/>
                <a:gd name="T14" fmla="*/ 1426851 w 21600"/>
                <a:gd name="T15" fmla="*/ 24408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33" y="10800"/>
                  </a:moveTo>
                  <a:cubicBezTo>
                    <a:pt x="1233" y="16084"/>
                    <a:pt x="5516" y="20367"/>
                    <a:pt x="10800" y="20367"/>
                  </a:cubicBezTo>
                  <a:cubicBezTo>
                    <a:pt x="16084" y="20367"/>
                    <a:pt x="20367" y="16084"/>
                    <a:pt x="20367" y="10800"/>
                  </a:cubicBezTo>
                  <a:cubicBezTo>
                    <a:pt x="20367" y="5516"/>
                    <a:pt x="16084" y="1233"/>
                    <a:pt x="10800" y="1233"/>
                  </a:cubicBezTo>
                  <a:cubicBezTo>
                    <a:pt x="5516" y="1233"/>
                    <a:pt x="1233" y="5516"/>
                    <a:pt x="1233" y="10800"/>
                  </a:cubicBezTo>
                  <a:close/>
                </a:path>
              </a:pathLst>
            </a:custGeom>
            <a:gradFill rotWithShape="1">
              <a:gsLst>
                <a:gs pos="0">
                  <a:srgbClr val="EAEAEA"/>
                </a:gs>
                <a:gs pos="100000">
                  <a:srgbClr val="3D3D3D"/>
                </a:gs>
              </a:gsLst>
              <a:lin ang="2700000" scaled="1"/>
            </a:gradFill>
            <a:ln w="19050" algn="ctr">
              <a:solidFill>
                <a:srgbClr val="FFFFFF"/>
              </a:solidFill>
              <a:round/>
              <a:headEnd/>
              <a:tailEnd/>
            </a:ln>
          </p:spPr>
          <p:txBody>
            <a:bodyPr wrap="none" anchor="ctr"/>
            <a:lstStyle/>
            <a:p>
              <a:pPr algn="ctr" eaLnBrk="0" hangingPunct="0"/>
              <a:endParaRPr lang="de-DE" noProof="1"/>
            </a:p>
          </p:txBody>
        </p:sp>
        <p:sp>
          <p:nvSpPr>
            <p:cNvPr id="384019" name="Freeform 19"/>
            <p:cNvSpPr>
              <a:spLocks/>
            </p:cNvSpPr>
            <p:nvPr/>
          </p:nvSpPr>
          <p:spPr bwMode="auto">
            <a:xfrm rot="3600000">
              <a:off x="3903663" y="2765426"/>
              <a:ext cx="3778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vert="eaVert"/>
            <a:lstStyle/>
            <a:p>
              <a:pPr algn="ctr" eaLnBrk="0" hangingPunct="0"/>
              <a:endParaRPr lang="de-DE" noProof="1"/>
            </a:p>
          </p:txBody>
        </p:sp>
        <p:sp>
          <p:nvSpPr>
            <p:cNvPr id="384020" name="Freeform 20"/>
            <p:cNvSpPr>
              <a:spLocks/>
            </p:cNvSpPr>
            <p:nvPr/>
          </p:nvSpPr>
          <p:spPr bwMode="auto">
            <a:xfrm rot="18000000" flipH="1">
              <a:off x="4902200" y="2768601"/>
              <a:ext cx="37147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vert="eaVert"/>
            <a:lstStyle/>
            <a:p>
              <a:pPr algn="ctr" eaLnBrk="0" hangingPunct="0"/>
              <a:endParaRPr lang="de-DE" noProof="1"/>
            </a:p>
          </p:txBody>
        </p:sp>
        <p:sp>
          <p:nvSpPr>
            <p:cNvPr id="384021" name="Freeform 21"/>
            <p:cNvSpPr>
              <a:spLocks/>
            </p:cNvSpPr>
            <p:nvPr/>
          </p:nvSpPr>
          <p:spPr bwMode="auto">
            <a:xfrm rot="18000000" flipV="1">
              <a:off x="3890963" y="4468813"/>
              <a:ext cx="4032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vert="eaVert"/>
            <a:lstStyle/>
            <a:p>
              <a:pPr algn="ctr" eaLnBrk="0" hangingPunct="0"/>
              <a:endParaRPr lang="de-DE" noProof="1"/>
            </a:p>
          </p:txBody>
        </p:sp>
        <p:sp>
          <p:nvSpPr>
            <p:cNvPr id="384022" name="Freeform 22"/>
            <p:cNvSpPr>
              <a:spLocks/>
            </p:cNvSpPr>
            <p:nvPr/>
          </p:nvSpPr>
          <p:spPr bwMode="auto">
            <a:xfrm rot="3600000" flipH="1" flipV="1">
              <a:off x="4872038" y="4475163"/>
              <a:ext cx="4032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vert="eaVert"/>
            <a:lstStyle/>
            <a:p>
              <a:pPr algn="ctr" eaLnBrk="0" hangingPunct="0"/>
              <a:endParaRPr lang="de-DE" noProof="1"/>
            </a:p>
          </p:txBody>
        </p:sp>
        <p:sp>
          <p:nvSpPr>
            <p:cNvPr id="384023" name="Freeform 23"/>
            <p:cNvSpPr>
              <a:spLocks/>
            </p:cNvSpPr>
            <p:nvPr/>
          </p:nvSpPr>
          <p:spPr bwMode="auto">
            <a:xfrm flipV="1">
              <a:off x="3376613" y="3582988"/>
              <a:ext cx="404813"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a:lstStyle/>
            <a:p>
              <a:pPr algn="ctr" eaLnBrk="0" hangingPunct="0"/>
              <a:endParaRPr lang="de-DE" noProof="1"/>
            </a:p>
          </p:txBody>
        </p:sp>
        <p:sp>
          <p:nvSpPr>
            <p:cNvPr id="384024" name="Freeform 24"/>
            <p:cNvSpPr>
              <a:spLocks/>
            </p:cNvSpPr>
            <p:nvPr/>
          </p:nvSpPr>
          <p:spPr bwMode="auto">
            <a:xfrm flipV="1">
              <a:off x="5373688" y="3582988"/>
              <a:ext cx="404813"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a:lstStyle/>
            <a:p>
              <a:pPr algn="ctr" eaLnBrk="0" hangingPunct="0"/>
              <a:endParaRPr lang="de-DE" noProof="1"/>
            </a:p>
          </p:txBody>
        </p:sp>
        <p:sp>
          <p:nvSpPr>
            <p:cNvPr id="384026" name="Oval 5"/>
            <p:cNvSpPr>
              <a:spLocks noChangeArrowheads="1"/>
            </p:cNvSpPr>
            <p:nvPr/>
          </p:nvSpPr>
          <p:spPr bwMode="gray">
            <a:xfrm>
              <a:off x="5676900" y="322897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27" name="Freeform 6"/>
            <p:cNvSpPr>
              <a:spLocks/>
            </p:cNvSpPr>
            <p:nvPr/>
          </p:nvSpPr>
          <p:spPr bwMode="gray">
            <a:xfrm>
              <a:off x="5688013" y="361156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28" name="Picture 7"/>
            <p:cNvPicPr>
              <a:picLocks noChangeAspect="1" noChangeArrowheads="1"/>
            </p:cNvPicPr>
            <p:nvPr/>
          </p:nvPicPr>
          <p:blipFill>
            <a:blip r:embed="rId8" cstate="print"/>
            <a:srcRect/>
            <a:stretch>
              <a:fillRect/>
            </a:stretch>
          </p:blipFill>
          <p:spPr bwMode="gray">
            <a:xfrm>
              <a:off x="5843588" y="3248026"/>
              <a:ext cx="546100" cy="315913"/>
            </a:xfrm>
            <a:prstGeom prst="rect">
              <a:avLst/>
            </a:prstGeom>
            <a:noFill/>
            <a:ln w="9525">
              <a:noFill/>
              <a:miter lim="800000"/>
              <a:headEnd/>
              <a:tailEnd/>
            </a:ln>
          </p:spPr>
        </p:pic>
        <p:sp>
          <p:nvSpPr>
            <p:cNvPr id="384030" name="Oval 5"/>
            <p:cNvSpPr>
              <a:spLocks noChangeArrowheads="1"/>
            </p:cNvSpPr>
            <p:nvPr/>
          </p:nvSpPr>
          <p:spPr bwMode="gray">
            <a:xfrm>
              <a:off x="2609850" y="322897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31" name="Freeform 6"/>
            <p:cNvSpPr>
              <a:spLocks/>
            </p:cNvSpPr>
            <p:nvPr/>
          </p:nvSpPr>
          <p:spPr bwMode="gray">
            <a:xfrm>
              <a:off x="2620963" y="361156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32" name="Picture 7"/>
            <p:cNvPicPr>
              <a:picLocks noChangeAspect="1" noChangeArrowheads="1"/>
            </p:cNvPicPr>
            <p:nvPr/>
          </p:nvPicPr>
          <p:blipFill>
            <a:blip r:embed="rId8" cstate="print"/>
            <a:srcRect/>
            <a:stretch>
              <a:fillRect/>
            </a:stretch>
          </p:blipFill>
          <p:spPr bwMode="gray">
            <a:xfrm>
              <a:off x="2776538" y="3248026"/>
              <a:ext cx="546100" cy="315913"/>
            </a:xfrm>
            <a:prstGeom prst="rect">
              <a:avLst/>
            </a:prstGeom>
            <a:noFill/>
            <a:ln w="9525">
              <a:noFill/>
              <a:miter lim="800000"/>
              <a:headEnd/>
              <a:tailEnd/>
            </a:ln>
          </p:spPr>
        </p:pic>
        <p:sp>
          <p:nvSpPr>
            <p:cNvPr id="384034" name="Oval 5"/>
            <p:cNvSpPr>
              <a:spLocks noChangeArrowheads="1"/>
            </p:cNvSpPr>
            <p:nvPr/>
          </p:nvSpPr>
          <p:spPr bwMode="gray">
            <a:xfrm>
              <a:off x="4908550" y="1906588"/>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35" name="Freeform 6"/>
            <p:cNvSpPr>
              <a:spLocks/>
            </p:cNvSpPr>
            <p:nvPr/>
          </p:nvSpPr>
          <p:spPr bwMode="gray">
            <a:xfrm>
              <a:off x="4919663" y="2289176"/>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36" name="Picture 7"/>
            <p:cNvPicPr>
              <a:picLocks noChangeAspect="1" noChangeArrowheads="1"/>
            </p:cNvPicPr>
            <p:nvPr/>
          </p:nvPicPr>
          <p:blipFill>
            <a:blip r:embed="rId8" cstate="print"/>
            <a:srcRect/>
            <a:stretch>
              <a:fillRect/>
            </a:stretch>
          </p:blipFill>
          <p:spPr bwMode="gray">
            <a:xfrm>
              <a:off x="5075238" y="1925638"/>
              <a:ext cx="546100" cy="315913"/>
            </a:xfrm>
            <a:prstGeom prst="rect">
              <a:avLst/>
            </a:prstGeom>
            <a:noFill/>
            <a:ln w="9525">
              <a:noFill/>
              <a:miter lim="800000"/>
              <a:headEnd/>
              <a:tailEnd/>
            </a:ln>
          </p:spPr>
        </p:pic>
        <p:sp>
          <p:nvSpPr>
            <p:cNvPr id="384038" name="Oval 5"/>
            <p:cNvSpPr>
              <a:spLocks noChangeArrowheads="1"/>
            </p:cNvSpPr>
            <p:nvPr/>
          </p:nvSpPr>
          <p:spPr bwMode="gray">
            <a:xfrm>
              <a:off x="4908550" y="455612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39" name="Freeform 6"/>
            <p:cNvSpPr>
              <a:spLocks/>
            </p:cNvSpPr>
            <p:nvPr/>
          </p:nvSpPr>
          <p:spPr bwMode="gray">
            <a:xfrm>
              <a:off x="4919663" y="493871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40" name="Picture 7"/>
            <p:cNvPicPr>
              <a:picLocks noChangeAspect="1" noChangeArrowheads="1"/>
            </p:cNvPicPr>
            <p:nvPr/>
          </p:nvPicPr>
          <p:blipFill>
            <a:blip r:embed="rId8" cstate="print"/>
            <a:srcRect/>
            <a:stretch>
              <a:fillRect/>
            </a:stretch>
          </p:blipFill>
          <p:spPr bwMode="gray">
            <a:xfrm>
              <a:off x="5075238" y="4575176"/>
              <a:ext cx="546100" cy="315913"/>
            </a:xfrm>
            <a:prstGeom prst="rect">
              <a:avLst/>
            </a:prstGeom>
            <a:noFill/>
            <a:ln w="9525">
              <a:noFill/>
              <a:miter lim="800000"/>
              <a:headEnd/>
              <a:tailEnd/>
            </a:ln>
          </p:spPr>
        </p:pic>
        <p:sp>
          <p:nvSpPr>
            <p:cNvPr id="384042" name="Oval 5"/>
            <p:cNvSpPr>
              <a:spLocks noChangeArrowheads="1"/>
            </p:cNvSpPr>
            <p:nvPr/>
          </p:nvSpPr>
          <p:spPr bwMode="gray">
            <a:xfrm>
              <a:off x="3376613" y="455612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43" name="Freeform 6"/>
            <p:cNvSpPr>
              <a:spLocks/>
            </p:cNvSpPr>
            <p:nvPr/>
          </p:nvSpPr>
          <p:spPr bwMode="gray">
            <a:xfrm>
              <a:off x="3387725" y="493871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44" name="Picture 7"/>
            <p:cNvPicPr>
              <a:picLocks noChangeAspect="1" noChangeArrowheads="1"/>
            </p:cNvPicPr>
            <p:nvPr/>
          </p:nvPicPr>
          <p:blipFill>
            <a:blip r:embed="rId8" cstate="print"/>
            <a:srcRect/>
            <a:stretch>
              <a:fillRect/>
            </a:stretch>
          </p:blipFill>
          <p:spPr bwMode="gray">
            <a:xfrm>
              <a:off x="3543300" y="4575176"/>
              <a:ext cx="546100" cy="315913"/>
            </a:xfrm>
            <a:prstGeom prst="rect">
              <a:avLst/>
            </a:prstGeom>
            <a:noFill/>
            <a:ln w="9525">
              <a:noFill/>
              <a:miter lim="800000"/>
              <a:headEnd/>
              <a:tailEnd/>
            </a:ln>
          </p:spPr>
        </p:pic>
        <p:sp>
          <p:nvSpPr>
            <p:cNvPr id="384046" name="Oval 5"/>
            <p:cNvSpPr>
              <a:spLocks noChangeArrowheads="1"/>
            </p:cNvSpPr>
            <p:nvPr/>
          </p:nvSpPr>
          <p:spPr bwMode="gray">
            <a:xfrm>
              <a:off x="3376613" y="1900238"/>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47" name="Freeform 6"/>
            <p:cNvSpPr>
              <a:spLocks/>
            </p:cNvSpPr>
            <p:nvPr/>
          </p:nvSpPr>
          <p:spPr bwMode="gray">
            <a:xfrm>
              <a:off x="3387725" y="2282826"/>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48" name="Picture 7"/>
            <p:cNvPicPr>
              <a:picLocks noChangeAspect="1" noChangeArrowheads="1"/>
            </p:cNvPicPr>
            <p:nvPr/>
          </p:nvPicPr>
          <p:blipFill>
            <a:blip r:embed="rId8" cstate="print"/>
            <a:srcRect/>
            <a:stretch>
              <a:fillRect/>
            </a:stretch>
          </p:blipFill>
          <p:spPr bwMode="gray">
            <a:xfrm>
              <a:off x="3543300" y="1919288"/>
              <a:ext cx="546100" cy="315913"/>
            </a:xfrm>
            <a:prstGeom prst="rect">
              <a:avLst/>
            </a:prstGeom>
            <a:noFill/>
            <a:ln w="9525">
              <a:noFill/>
              <a:miter lim="800000"/>
              <a:headEnd/>
              <a:tailEnd/>
            </a:ln>
          </p:spPr>
        </p:pic>
        <p:sp>
          <p:nvSpPr>
            <p:cNvPr id="384061" name="Text Box 67"/>
            <p:cNvSpPr txBox="1">
              <a:spLocks noChangeArrowheads="1"/>
            </p:cNvSpPr>
            <p:nvPr/>
          </p:nvSpPr>
          <p:spPr bwMode="auto">
            <a:xfrm>
              <a:off x="3852790" y="3235325"/>
              <a:ext cx="1465594" cy="769441"/>
            </a:xfrm>
            <a:prstGeom prst="rect">
              <a:avLst/>
            </a:prstGeom>
            <a:noFill/>
            <a:ln w="9525" algn="ctr">
              <a:noFill/>
              <a:miter lim="800000"/>
              <a:headEnd/>
              <a:tailEnd/>
            </a:ln>
          </p:spPr>
          <p:txBody>
            <a:bodyPr wrap="none">
              <a:spAutoFit/>
            </a:bodyPr>
            <a:lstStyle/>
            <a:p>
              <a:pPr algn="ctr" eaLnBrk="0" hangingPunct="0"/>
              <a:r>
                <a:rPr lang="de-DE" sz="2200" b="1" noProof="1"/>
                <a:t>Repetitive</a:t>
              </a:r>
            </a:p>
            <a:p>
              <a:pPr algn="ctr" eaLnBrk="0" hangingPunct="0"/>
              <a:r>
                <a:rPr lang="de-DE" sz="2200" b="1" noProof="1"/>
                <a:t>Tätigkeiten</a:t>
              </a:r>
            </a:p>
          </p:txBody>
        </p:sp>
      </p:grpSp>
      <p:grpSp>
        <p:nvGrpSpPr>
          <p:cNvPr id="10" name="Gruppieren 9"/>
          <p:cNvGrpSpPr/>
          <p:nvPr/>
        </p:nvGrpSpPr>
        <p:grpSpPr>
          <a:xfrm>
            <a:off x="1849438" y="1988205"/>
            <a:ext cx="3011488" cy="601664"/>
            <a:chOff x="336550" y="1728790"/>
            <a:chExt cx="3011488" cy="601664"/>
          </a:xfrm>
        </p:grpSpPr>
        <p:sp>
          <p:nvSpPr>
            <p:cNvPr id="384097" name="Line 51"/>
            <p:cNvSpPr>
              <a:spLocks noChangeShapeType="1"/>
            </p:cNvSpPr>
            <p:nvPr/>
          </p:nvSpPr>
          <p:spPr bwMode="gray">
            <a:xfrm>
              <a:off x="336550" y="2330454"/>
              <a:ext cx="3011488" cy="0"/>
            </a:xfrm>
            <a:prstGeom prst="line">
              <a:avLst/>
            </a:prstGeom>
            <a:noFill/>
            <a:ln w="38100">
              <a:solidFill>
                <a:srgbClr val="868282"/>
              </a:solidFill>
              <a:prstDash val="sysDot"/>
              <a:round/>
              <a:headEnd/>
              <a:tailEnd/>
            </a:ln>
          </p:spPr>
          <p:txBody>
            <a:bodyPr/>
            <a:lstStyle/>
            <a:p>
              <a:endParaRPr lang="de-DE" dirty="0"/>
            </a:p>
          </p:txBody>
        </p:sp>
        <p:sp>
          <p:nvSpPr>
            <p:cNvPr id="384098" name="Text Box 98"/>
            <p:cNvSpPr txBox="1">
              <a:spLocks noChangeArrowheads="1"/>
            </p:cNvSpPr>
            <p:nvPr/>
          </p:nvSpPr>
          <p:spPr bwMode="gray">
            <a:xfrm>
              <a:off x="336550" y="1728790"/>
              <a:ext cx="2695575" cy="584201"/>
            </a:xfrm>
            <a:prstGeom prst="rect">
              <a:avLst/>
            </a:prstGeom>
            <a:noFill/>
            <a:ln w="9525">
              <a:noFill/>
              <a:miter lim="800000"/>
              <a:headEnd/>
              <a:tailEnd/>
            </a:ln>
          </p:spPr>
          <p:txBody>
            <a:bodyPr lIns="0" rIns="0">
              <a:spAutoFit/>
            </a:bodyPr>
            <a:lstStyle/>
            <a:p>
              <a:pPr defTabSz="801688">
                <a:spcBef>
                  <a:spcPct val="20000"/>
                </a:spcBef>
              </a:pPr>
              <a:r>
                <a:rPr lang="de-DE" sz="1600" b="1" noProof="1">
                  <a:solidFill>
                    <a:srgbClr val="080808"/>
                  </a:solidFill>
                  <a:cs typeface="Calibri" panose="020F0502020204030204" pitchFamily="34" charset="0"/>
                </a:rPr>
                <a:t>Repititive Tasks </a:t>
              </a:r>
              <a:br>
                <a:rPr lang="de-DE" sz="1600" b="1" noProof="1">
                  <a:solidFill>
                    <a:srgbClr val="080808"/>
                  </a:solidFill>
                  <a:cs typeface="Calibri" panose="020F0502020204030204" pitchFamily="34" charset="0"/>
                </a:rPr>
              </a:br>
              <a:r>
                <a:rPr lang="de-DE" sz="1600" b="1" noProof="1">
                  <a:solidFill>
                    <a:srgbClr val="080808"/>
                  </a:solidFill>
                  <a:cs typeface="Calibri" panose="020F0502020204030204" pitchFamily="34" charset="0"/>
                </a:rPr>
                <a:t>(ca.50-60/Tag) </a:t>
              </a:r>
            </a:p>
          </p:txBody>
        </p:sp>
      </p:grpSp>
      <p:pic>
        <p:nvPicPr>
          <p:cNvPr id="3" name="Grafik 2"/>
          <p:cNvPicPr>
            <a:picLocks noChangeAspect="1"/>
          </p:cNvPicPr>
          <p:nvPr/>
        </p:nvPicPr>
        <p:blipFill rotWithShape="1">
          <a:blip r:embed="rId9"/>
          <a:srcRect t="31917" r="32375"/>
          <a:stretch/>
        </p:blipFill>
        <p:spPr>
          <a:xfrm>
            <a:off x="3345845" y="1897433"/>
            <a:ext cx="667962" cy="644811"/>
          </a:xfrm>
          <a:prstGeom prst="rect">
            <a:avLst/>
          </a:prstGeom>
        </p:spPr>
      </p:pic>
      <p:grpSp>
        <p:nvGrpSpPr>
          <p:cNvPr id="15" name="Gruppieren 14"/>
          <p:cNvGrpSpPr/>
          <p:nvPr/>
        </p:nvGrpSpPr>
        <p:grpSpPr>
          <a:xfrm>
            <a:off x="7297738" y="1880537"/>
            <a:ext cx="3101976" cy="709333"/>
            <a:chOff x="5784850" y="1621119"/>
            <a:chExt cx="3101976" cy="709333"/>
          </a:xfrm>
        </p:grpSpPr>
        <p:grpSp>
          <p:nvGrpSpPr>
            <p:cNvPr id="384100" name="Group 100"/>
            <p:cNvGrpSpPr>
              <a:grpSpLocks/>
            </p:cNvGrpSpPr>
            <p:nvPr/>
          </p:nvGrpSpPr>
          <p:grpSpPr bwMode="auto">
            <a:xfrm>
              <a:off x="5843588" y="1746251"/>
              <a:ext cx="3043238" cy="584201"/>
              <a:chOff x="3681" y="1100"/>
              <a:chExt cx="1917" cy="368"/>
            </a:xfrm>
          </p:grpSpPr>
          <p:sp>
            <p:nvSpPr>
              <p:cNvPr id="384086" name="Line 51"/>
              <p:cNvSpPr>
                <a:spLocks noChangeShapeType="1"/>
              </p:cNvSpPr>
              <p:nvPr/>
            </p:nvSpPr>
            <p:spPr bwMode="gray">
              <a:xfrm>
                <a:off x="3681" y="1468"/>
                <a:ext cx="1917" cy="0"/>
              </a:xfrm>
              <a:prstGeom prst="line">
                <a:avLst/>
              </a:prstGeom>
              <a:noFill/>
              <a:ln w="38100">
                <a:solidFill>
                  <a:srgbClr val="868282"/>
                </a:solidFill>
                <a:prstDash val="sysDot"/>
                <a:round/>
                <a:headEnd/>
                <a:tailEnd/>
              </a:ln>
            </p:spPr>
            <p:txBody>
              <a:bodyPr/>
              <a:lstStyle/>
              <a:p>
                <a:endParaRPr lang="de-DE" dirty="0"/>
              </a:p>
            </p:txBody>
          </p:sp>
          <p:sp>
            <p:nvSpPr>
              <p:cNvPr id="384087" name="Text Box 87"/>
              <p:cNvSpPr txBox="1">
                <a:spLocks noChangeArrowheads="1"/>
              </p:cNvSpPr>
              <p:nvPr/>
            </p:nvSpPr>
            <p:spPr bwMode="gray">
              <a:xfrm>
                <a:off x="3852" y="1100"/>
                <a:ext cx="1698" cy="368"/>
              </a:xfrm>
              <a:prstGeom prst="rect">
                <a:avLst/>
              </a:prstGeom>
              <a:noFill/>
              <a:ln w="9525">
                <a:noFill/>
                <a:miter lim="800000"/>
                <a:headEnd/>
                <a:tailEnd/>
              </a:ln>
            </p:spPr>
            <p:txBody>
              <a:bodyPr lIns="0" rIns="0">
                <a:spAutoFit/>
              </a:bodyPr>
              <a:lstStyle/>
              <a:p>
                <a:pPr algn="r" defTabSz="801688">
                  <a:spcBef>
                    <a:spcPct val="20000"/>
                  </a:spcBef>
                </a:pPr>
                <a:r>
                  <a:rPr lang="de-DE" sz="1600" b="1" noProof="1">
                    <a:solidFill>
                      <a:srgbClr val="080808"/>
                    </a:solidFill>
                    <a:cs typeface="Calibri" panose="020F0502020204030204" pitchFamily="34" charset="0"/>
                  </a:rPr>
                  <a:t>Periodische Reports insb. Dateneingabe</a:t>
                </a:r>
              </a:p>
            </p:txBody>
          </p:sp>
        </p:grpSp>
        <p:pic>
          <p:nvPicPr>
            <p:cNvPr id="4" name="Grafik 3"/>
            <p:cNvPicPr>
              <a:picLocks noChangeAspect="1"/>
            </p:cNvPicPr>
            <p:nvPr/>
          </p:nvPicPr>
          <p:blipFill>
            <a:blip r:embed="rId10"/>
            <a:stretch>
              <a:fillRect/>
            </a:stretch>
          </p:blipFill>
          <p:spPr>
            <a:xfrm>
              <a:off x="5784850" y="1621119"/>
              <a:ext cx="748304" cy="643279"/>
            </a:xfrm>
            <a:prstGeom prst="rect">
              <a:avLst/>
            </a:prstGeom>
          </p:spPr>
        </p:pic>
      </p:grpSp>
      <p:grpSp>
        <p:nvGrpSpPr>
          <p:cNvPr id="16" name="Gruppieren 15"/>
          <p:cNvGrpSpPr/>
          <p:nvPr/>
        </p:nvGrpSpPr>
        <p:grpSpPr>
          <a:xfrm>
            <a:off x="7575551" y="2954535"/>
            <a:ext cx="2852738" cy="981530"/>
            <a:chOff x="6062663" y="2695120"/>
            <a:chExt cx="2852738" cy="981530"/>
          </a:xfrm>
        </p:grpSpPr>
        <p:grpSp>
          <p:nvGrpSpPr>
            <p:cNvPr id="384101" name="Group 101"/>
            <p:cNvGrpSpPr>
              <a:grpSpLocks/>
            </p:cNvGrpSpPr>
            <p:nvPr/>
          </p:nvGrpSpPr>
          <p:grpSpPr bwMode="auto">
            <a:xfrm>
              <a:off x="6062663" y="3017837"/>
              <a:ext cx="2852738" cy="658813"/>
              <a:chOff x="3819" y="1901"/>
              <a:chExt cx="1797" cy="415"/>
            </a:xfrm>
          </p:grpSpPr>
          <p:sp>
            <p:nvSpPr>
              <p:cNvPr id="384095" name="Line 51"/>
              <p:cNvSpPr>
                <a:spLocks noChangeShapeType="1"/>
              </p:cNvSpPr>
              <p:nvPr/>
            </p:nvSpPr>
            <p:spPr bwMode="gray">
              <a:xfrm>
                <a:off x="4155" y="2316"/>
                <a:ext cx="1443" cy="0"/>
              </a:xfrm>
              <a:prstGeom prst="line">
                <a:avLst/>
              </a:prstGeom>
              <a:noFill/>
              <a:ln w="38100">
                <a:solidFill>
                  <a:srgbClr val="868282"/>
                </a:solidFill>
                <a:prstDash val="sysDot"/>
                <a:round/>
                <a:headEnd/>
                <a:tailEnd/>
              </a:ln>
            </p:spPr>
            <p:txBody>
              <a:bodyPr/>
              <a:lstStyle/>
              <a:p>
                <a:endParaRPr lang="de-DE" dirty="0"/>
              </a:p>
            </p:txBody>
          </p:sp>
          <p:sp>
            <p:nvSpPr>
              <p:cNvPr id="384096" name="Text Box 96"/>
              <p:cNvSpPr txBox="1">
                <a:spLocks noChangeArrowheads="1"/>
              </p:cNvSpPr>
              <p:nvPr/>
            </p:nvSpPr>
            <p:spPr bwMode="gray">
              <a:xfrm>
                <a:off x="3819" y="1901"/>
                <a:ext cx="1797" cy="368"/>
              </a:xfrm>
              <a:prstGeom prst="rect">
                <a:avLst/>
              </a:prstGeom>
              <a:noFill/>
              <a:ln w="9525">
                <a:noFill/>
                <a:miter lim="800000"/>
                <a:headEnd/>
                <a:tailEnd/>
              </a:ln>
            </p:spPr>
            <p:txBody>
              <a:bodyPr wrap="square" lIns="0">
                <a:spAutoFit/>
              </a:bodyPr>
              <a:lstStyle/>
              <a:p>
                <a:pPr algn="r" defTabSz="801688">
                  <a:spcBef>
                    <a:spcPct val="20000"/>
                  </a:spcBef>
                </a:pPr>
                <a:r>
                  <a:rPr lang="de-DE" sz="1600" b="1" noProof="1">
                    <a:solidFill>
                      <a:srgbClr val="080808"/>
                    </a:solidFill>
                    <a:cs typeface="Calibri" panose="020F0502020204030204" pitchFamily="34" charset="0"/>
                  </a:rPr>
                  <a:t>Mail-Generierung/</a:t>
                </a:r>
                <a:br>
                  <a:rPr lang="de-DE" sz="1600" b="1" noProof="1">
                    <a:solidFill>
                      <a:srgbClr val="080808"/>
                    </a:solidFill>
                    <a:cs typeface="Calibri" panose="020F0502020204030204" pitchFamily="34" charset="0"/>
                  </a:rPr>
                </a:br>
                <a:r>
                  <a:rPr lang="de-DE" sz="1600" b="1" noProof="1">
                    <a:solidFill>
                      <a:srgbClr val="080808"/>
                    </a:solidFill>
                    <a:cs typeface="Calibri" panose="020F0502020204030204" pitchFamily="34" charset="0"/>
                  </a:rPr>
                  <a:t>Archivierung/Extraktion</a:t>
                </a:r>
              </a:p>
            </p:txBody>
          </p:sp>
        </p:grpSp>
        <p:pic>
          <p:nvPicPr>
            <p:cNvPr id="5" name="Grafik 4"/>
            <p:cNvPicPr>
              <a:picLocks noChangeAspect="1"/>
            </p:cNvPicPr>
            <p:nvPr/>
          </p:nvPicPr>
          <p:blipFill>
            <a:blip r:embed="rId11"/>
            <a:stretch>
              <a:fillRect/>
            </a:stretch>
          </p:blipFill>
          <p:spPr>
            <a:xfrm>
              <a:off x="6545191" y="2695120"/>
              <a:ext cx="628080" cy="645431"/>
            </a:xfrm>
            <a:prstGeom prst="rect">
              <a:avLst/>
            </a:prstGeom>
          </p:spPr>
        </p:pic>
      </p:grpSp>
      <p:grpSp>
        <p:nvGrpSpPr>
          <p:cNvPr id="13" name="Gruppieren 12"/>
          <p:cNvGrpSpPr/>
          <p:nvPr/>
        </p:nvGrpSpPr>
        <p:grpSpPr>
          <a:xfrm>
            <a:off x="1849441" y="3189768"/>
            <a:ext cx="2219325" cy="746298"/>
            <a:chOff x="336550" y="2930353"/>
            <a:chExt cx="2219325" cy="746298"/>
          </a:xfrm>
        </p:grpSpPr>
        <p:sp>
          <p:nvSpPr>
            <p:cNvPr id="384090" name="Text Box 90"/>
            <p:cNvSpPr txBox="1">
              <a:spLocks noChangeArrowheads="1"/>
            </p:cNvSpPr>
            <p:nvPr/>
          </p:nvSpPr>
          <p:spPr bwMode="gray">
            <a:xfrm>
              <a:off x="336550" y="3078721"/>
              <a:ext cx="2109788" cy="584775"/>
            </a:xfrm>
            <a:prstGeom prst="rect">
              <a:avLst/>
            </a:prstGeom>
            <a:noFill/>
            <a:ln w="9525">
              <a:noFill/>
              <a:miter lim="800000"/>
              <a:headEnd/>
              <a:tailEnd/>
            </a:ln>
          </p:spPr>
          <p:txBody>
            <a:bodyPr wrap="square" lIns="0">
              <a:spAutoFit/>
            </a:bodyPr>
            <a:lstStyle/>
            <a:p>
              <a:pPr defTabSz="801688">
                <a:spcBef>
                  <a:spcPct val="20000"/>
                </a:spcBef>
              </a:pPr>
              <a:r>
                <a:rPr lang="de-DE" sz="1600" b="1" noProof="1">
                  <a:solidFill>
                    <a:srgbClr val="080808"/>
                  </a:solidFill>
                  <a:cs typeface="Calibri" panose="020F0502020204030204" pitchFamily="34" charset="0"/>
                </a:rPr>
                <a:t>Koordination Meldeprozesse </a:t>
              </a:r>
            </a:p>
          </p:txBody>
        </p:sp>
        <p:sp>
          <p:nvSpPr>
            <p:cNvPr id="384089" name="Line 51"/>
            <p:cNvSpPr>
              <a:spLocks noChangeShapeType="1"/>
            </p:cNvSpPr>
            <p:nvPr/>
          </p:nvSpPr>
          <p:spPr bwMode="gray">
            <a:xfrm>
              <a:off x="336550" y="3676651"/>
              <a:ext cx="2219325" cy="0"/>
            </a:xfrm>
            <a:prstGeom prst="line">
              <a:avLst/>
            </a:prstGeom>
            <a:noFill/>
            <a:ln w="38100">
              <a:solidFill>
                <a:srgbClr val="868282"/>
              </a:solidFill>
              <a:prstDash val="sysDot"/>
              <a:round/>
              <a:headEnd/>
              <a:tailEnd/>
            </a:ln>
          </p:spPr>
          <p:txBody>
            <a:bodyPr/>
            <a:lstStyle/>
            <a:p>
              <a:endParaRPr lang="de-DE" dirty="0"/>
            </a:p>
          </p:txBody>
        </p:sp>
        <p:pic>
          <p:nvPicPr>
            <p:cNvPr id="6" name="Grafik 5"/>
            <p:cNvPicPr>
              <a:picLocks noChangeAspect="1"/>
            </p:cNvPicPr>
            <p:nvPr/>
          </p:nvPicPr>
          <p:blipFill>
            <a:blip r:embed="rId12"/>
            <a:stretch>
              <a:fillRect/>
            </a:stretch>
          </p:blipFill>
          <p:spPr>
            <a:xfrm>
              <a:off x="1762125" y="2930353"/>
              <a:ext cx="665200" cy="506007"/>
            </a:xfrm>
            <a:prstGeom prst="rect">
              <a:avLst/>
            </a:prstGeom>
          </p:spPr>
        </p:pic>
      </p:grpSp>
      <p:grpSp>
        <p:nvGrpSpPr>
          <p:cNvPr id="14" name="Gruppieren 13"/>
          <p:cNvGrpSpPr/>
          <p:nvPr/>
        </p:nvGrpSpPr>
        <p:grpSpPr>
          <a:xfrm>
            <a:off x="1849438" y="4659792"/>
            <a:ext cx="2795588" cy="609777"/>
            <a:chOff x="336550" y="4400374"/>
            <a:chExt cx="2795588" cy="609777"/>
          </a:xfrm>
        </p:grpSpPr>
        <p:grpSp>
          <p:nvGrpSpPr>
            <p:cNvPr id="384082" name="Group 82"/>
            <p:cNvGrpSpPr>
              <a:grpSpLocks/>
            </p:cNvGrpSpPr>
            <p:nvPr/>
          </p:nvGrpSpPr>
          <p:grpSpPr bwMode="auto">
            <a:xfrm>
              <a:off x="336550" y="4598988"/>
              <a:ext cx="2795588" cy="411163"/>
              <a:chOff x="212" y="2897"/>
              <a:chExt cx="1761" cy="259"/>
            </a:xfrm>
          </p:grpSpPr>
          <p:sp>
            <p:nvSpPr>
              <p:cNvPr id="384083" name="Line 51"/>
              <p:cNvSpPr>
                <a:spLocks noChangeShapeType="1"/>
              </p:cNvSpPr>
              <p:nvPr/>
            </p:nvSpPr>
            <p:spPr bwMode="gray">
              <a:xfrm>
                <a:off x="212" y="3156"/>
                <a:ext cx="1761" cy="0"/>
              </a:xfrm>
              <a:prstGeom prst="line">
                <a:avLst/>
              </a:prstGeom>
              <a:noFill/>
              <a:ln w="38100">
                <a:solidFill>
                  <a:srgbClr val="868282"/>
                </a:solidFill>
                <a:prstDash val="sysDot"/>
                <a:round/>
                <a:headEnd/>
                <a:tailEnd/>
              </a:ln>
            </p:spPr>
            <p:txBody>
              <a:bodyPr/>
              <a:lstStyle/>
              <a:p>
                <a:endParaRPr lang="de-DE" dirty="0"/>
              </a:p>
            </p:txBody>
          </p:sp>
          <p:sp>
            <p:nvSpPr>
              <p:cNvPr id="384084" name="Text Box 84"/>
              <p:cNvSpPr txBox="1">
                <a:spLocks noChangeArrowheads="1"/>
              </p:cNvSpPr>
              <p:nvPr/>
            </p:nvSpPr>
            <p:spPr bwMode="gray">
              <a:xfrm>
                <a:off x="212" y="2897"/>
                <a:ext cx="1649" cy="213"/>
              </a:xfrm>
              <a:prstGeom prst="rect">
                <a:avLst/>
              </a:prstGeom>
              <a:noFill/>
              <a:ln w="9525">
                <a:noFill/>
                <a:miter lim="800000"/>
                <a:headEnd/>
                <a:tailEnd/>
              </a:ln>
            </p:spPr>
            <p:txBody>
              <a:bodyPr lIns="0">
                <a:spAutoFit/>
              </a:bodyPr>
              <a:lstStyle/>
              <a:p>
                <a:pPr defTabSz="801688">
                  <a:spcBef>
                    <a:spcPct val="20000"/>
                  </a:spcBef>
                </a:pPr>
                <a:r>
                  <a:rPr lang="de-DE" sz="1600" b="1" noProof="1">
                    <a:solidFill>
                      <a:srgbClr val="080808"/>
                    </a:solidFill>
                    <a:cs typeface="Calibri" panose="020F0502020204030204" pitchFamily="34" charset="0"/>
                  </a:rPr>
                  <a:t>ERP-Transaktionen</a:t>
                </a:r>
              </a:p>
            </p:txBody>
          </p:sp>
        </p:grpSp>
        <p:pic>
          <p:nvPicPr>
            <p:cNvPr id="7" name="Grafik 6"/>
            <p:cNvPicPr>
              <a:picLocks noChangeAspect="1"/>
            </p:cNvPicPr>
            <p:nvPr/>
          </p:nvPicPr>
          <p:blipFill>
            <a:blip r:embed="rId13"/>
            <a:stretch>
              <a:fillRect/>
            </a:stretch>
          </p:blipFill>
          <p:spPr>
            <a:xfrm>
              <a:off x="2215823" y="4400374"/>
              <a:ext cx="754477" cy="559870"/>
            </a:xfrm>
            <a:prstGeom prst="rect">
              <a:avLst/>
            </a:prstGeom>
          </p:spPr>
        </p:pic>
      </p:grpSp>
      <p:grpSp>
        <p:nvGrpSpPr>
          <p:cNvPr id="17" name="Gruppieren 16"/>
          <p:cNvGrpSpPr/>
          <p:nvPr/>
        </p:nvGrpSpPr>
        <p:grpSpPr>
          <a:xfrm>
            <a:off x="7581818" y="4580616"/>
            <a:ext cx="2817899" cy="688955"/>
            <a:chOff x="6068927" y="4321198"/>
            <a:chExt cx="2817899" cy="688955"/>
          </a:xfrm>
        </p:grpSpPr>
        <p:grpSp>
          <p:nvGrpSpPr>
            <p:cNvPr id="384091" name="Group 91"/>
            <p:cNvGrpSpPr>
              <a:grpSpLocks/>
            </p:cNvGrpSpPr>
            <p:nvPr/>
          </p:nvGrpSpPr>
          <p:grpSpPr bwMode="auto">
            <a:xfrm>
              <a:off x="6091238" y="4330702"/>
              <a:ext cx="2795588" cy="679451"/>
              <a:chOff x="3837" y="2728"/>
              <a:chExt cx="1761" cy="428"/>
            </a:xfrm>
          </p:grpSpPr>
          <p:sp>
            <p:nvSpPr>
              <p:cNvPr id="384092" name="Line 51"/>
              <p:cNvSpPr>
                <a:spLocks noChangeShapeType="1"/>
              </p:cNvSpPr>
              <p:nvPr/>
            </p:nvSpPr>
            <p:spPr bwMode="gray">
              <a:xfrm>
                <a:off x="3837" y="3156"/>
                <a:ext cx="1761" cy="0"/>
              </a:xfrm>
              <a:prstGeom prst="line">
                <a:avLst/>
              </a:prstGeom>
              <a:noFill/>
              <a:ln w="38100">
                <a:solidFill>
                  <a:srgbClr val="868282"/>
                </a:solidFill>
                <a:prstDash val="sysDot"/>
                <a:round/>
                <a:headEnd/>
                <a:tailEnd/>
              </a:ln>
            </p:spPr>
            <p:txBody>
              <a:bodyPr/>
              <a:lstStyle/>
              <a:p>
                <a:endParaRPr lang="de-DE" dirty="0"/>
              </a:p>
            </p:txBody>
          </p:sp>
          <p:sp>
            <p:nvSpPr>
              <p:cNvPr id="384093" name="Text Box 93"/>
              <p:cNvSpPr txBox="1">
                <a:spLocks noChangeArrowheads="1"/>
              </p:cNvSpPr>
              <p:nvPr/>
            </p:nvSpPr>
            <p:spPr bwMode="gray">
              <a:xfrm>
                <a:off x="3949" y="2728"/>
                <a:ext cx="1649" cy="368"/>
              </a:xfrm>
              <a:prstGeom prst="rect">
                <a:avLst/>
              </a:prstGeom>
              <a:noFill/>
              <a:ln w="9525">
                <a:noFill/>
                <a:miter lim="800000"/>
                <a:headEnd/>
                <a:tailEnd/>
              </a:ln>
            </p:spPr>
            <p:txBody>
              <a:bodyPr lIns="0">
                <a:spAutoFit/>
              </a:bodyPr>
              <a:lstStyle/>
              <a:p>
                <a:pPr algn="r" defTabSz="801688">
                  <a:spcBef>
                    <a:spcPct val="20000"/>
                  </a:spcBef>
                </a:pPr>
                <a:r>
                  <a:rPr lang="de-DE" sz="1600" b="1" noProof="1">
                    <a:solidFill>
                      <a:srgbClr val="080808"/>
                    </a:solidFill>
                    <a:cs typeface="Calibri" panose="020F0502020204030204" pitchFamily="34" charset="0"/>
                  </a:rPr>
                  <a:t>Listen-Bearbeitung/ </a:t>
                </a:r>
                <a:br>
                  <a:rPr lang="de-DE" sz="1600" b="1" noProof="1">
                    <a:solidFill>
                      <a:srgbClr val="080808"/>
                    </a:solidFill>
                    <a:cs typeface="Calibri" panose="020F0502020204030204" pitchFamily="34" charset="0"/>
                  </a:rPr>
                </a:br>
                <a:r>
                  <a:rPr lang="de-DE" sz="1600" b="1" noProof="1">
                    <a:solidFill>
                      <a:srgbClr val="080808"/>
                    </a:solidFill>
                    <a:cs typeface="Calibri" panose="020F0502020204030204" pitchFamily="34" charset="0"/>
                  </a:rPr>
                  <a:t>Dateiablage</a:t>
                </a:r>
              </a:p>
            </p:txBody>
          </p:sp>
        </p:grpSp>
        <p:pic>
          <p:nvPicPr>
            <p:cNvPr id="8" name="Grafik 7"/>
            <p:cNvPicPr>
              <a:picLocks noChangeAspect="1"/>
            </p:cNvPicPr>
            <p:nvPr/>
          </p:nvPicPr>
          <p:blipFill>
            <a:blip r:embed="rId14"/>
            <a:stretch>
              <a:fillRect/>
            </a:stretch>
          </p:blipFill>
          <p:spPr>
            <a:xfrm>
              <a:off x="6068927" y="4321198"/>
              <a:ext cx="767325" cy="646020"/>
            </a:xfrm>
            <a:prstGeom prst="rect">
              <a:avLst/>
            </a:prstGeom>
          </p:spPr>
        </p:pic>
      </p:grpSp>
      <p:sp>
        <p:nvSpPr>
          <p:cNvPr id="9" name="Titel 8"/>
          <p:cNvSpPr>
            <a:spLocks noGrp="1"/>
          </p:cNvSpPr>
          <p:nvPr>
            <p:ph type="title"/>
          </p:nvPr>
        </p:nvSpPr>
        <p:spPr/>
        <p:txBody>
          <a:bodyPr/>
          <a:lstStyle/>
          <a:p>
            <a:r>
              <a:rPr lang="de-DE" dirty="0"/>
              <a:t>Problem: Realität im Controlling ist stark von repetitiven Tätigkeiten geprägt</a:t>
            </a:r>
          </a:p>
        </p:txBody>
      </p:sp>
      <p:sp>
        <p:nvSpPr>
          <p:cNvPr id="20" name="Foliennummernplatzhalter 19">
            <a:extLst>
              <a:ext uri="{FF2B5EF4-FFF2-40B4-BE49-F238E27FC236}">
                <a16:creationId xmlns:a16="http://schemas.microsoft.com/office/drawing/2014/main" id="{A7AAA65E-760C-4F6C-801A-F1A37576C7B2}"/>
              </a:ext>
            </a:extLst>
          </p:cNvPr>
          <p:cNvSpPr>
            <a:spLocks noGrp="1"/>
          </p:cNvSpPr>
          <p:nvPr>
            <p:ph type="sldNum" sz="quarter" idx="11"/>
          </p:nvPr>
        </p:nvSpPr>
        <p:spPr/>
        <p:txBody>
          <a:bodyPr/>
          <a:lstStyle/>
          <a:p>
            <a:fld id="{FFC269A0-BD27-4577-9DED-0AAE60100C51}" type="slidenum">
              <a:rPr lang="de-DE" smtClean="0"/>
              <a:pPr/>
              <a:t>60</a:t>
            </a:fld>
            <a:r>
              <a:rPr lang="de-DE"/>
              <a:t> | ©</a:t>
            </a:r>
            <a:endParaRPr lang="de-DE" dirty="0"/>
          </a:p>
        </p:txBody>
      </p:sp>
      <p:sp>
        <p:nvSpPr>
          <p:cNvPr id="21" name="Fußzeilenplatzhalter 20">
            <a:extLst>
              <a:ext uri="{FF2B5EF4-FFF2-40B4-BE49-F238E27FC236}">
                <a16:creationId xmlns:a16="http://schemas.microsoft.com/office/drawing/2014/main" id="{241C9293-F0AA-45AD-9064-2A80C0A0173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90285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27C513-0AF4-40F5-A811-B942E2E9FC3E}"/>
              </a:ext>
            </a:extLst>
          </p:cNvPr>
          <p:cNvSpPr>
            <a:spLocks noGrp="1"/>
          </p:cNvSpPr>
          <p:nvPr>
            <p:ph type="title"/>
          </p:nvPr>
        </p:nvSpPr>
        <p:spPr/>
        <p:txBody>
          <a:bodyPr/>
          <a:lstStyle/>
          <a:p>
            <a:r>
              <a:rPr lang="de-DE" dirty="0"/>
              <a:t>Beispiel: Zeitersparnis mit KI – Marktbeobachtung durch News-</a:t>
            </a:r>
            <a:r>
              <a:rPr lang="de-DE" dirty="0" err="1"/>
              <a:t>Recommender</a:t>
            </a:r>
            <a:endParaRPr lang="de-DE" dirty="0"/>
          </a:p>
        </p:txBody>
      </p:sp>
      <p:sp>
        <p:nvSpPr>
          <p:cNvPr id="3" name="Fußzeilenplatzhalter 2">
            <a:extLst>
              <a:ext uri="{FF2B5EF4-FFF2-40B4-BE49-F238E27FC236}">
                <a16:creationId xmlns:a16="http://schemas.microsoft.com/office/drawing/2014/main" id="{B1BA2902-CF9E-4056-B4AE-2B67D070BCAB}"/>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65D19EA6-FBF9-4219-9F1B-81A2B57BCF6C}"/>
              </a:ext>
            </a:extLst>
          </p:cNvPr>
          <p:cNvSpPr>
            <a:spLocks noGrp="1"/>
          </p:cNvSpPr>
          <p:nvPr>
            <p:ph type="sldNum" sz="quarter" idx="11"/>
          </p:nvPr>
        </p:nvSpPr>
        <p:spPr/>
        <p:txBody>
          <a:bodyPr/>
          <a:lstStyle/>
          <a:p>
            <a:fld id="{FFC269A0-BD27-4577-9DED-0AAE60100C51}" type="slidenum">
              <a:rPr lang="de-DE" smtClean="0"/>
              <a:pPr/>
              <a:t>61</a:t>
            </a:fld>
            <a:r>
              <a:rPr lang="de-DE"/>
              <a:t> | ©</a:t>
            </a:r>
            <a:endParaRPr lang="de-DE" dirty="0"/>
          </a:p>
        </p:txBody>
      </p:sp>
      <p:sp>
        <p:nvSpPr>
          <p:cNvPr id="5" name="Rechteck 4">
            <a:extLst>
              <a:ext uri="{FF2B5EF4-FFF2-40B4-BE49-F238E27FC236}">
                <a16:creationId xmlns:a16="http://schemas.microsoft.com/office/drawing/2014/main" id="{67A02D8B-00F1-4947-A4C7-2BBC6A0424FB}"/>
              </a:ext>
            </a:extLst>
          </p:cNvPr>
          <p:cNvSpPr/>
          <p:nvPr/>
        </p:nvSpPr>
        <p:spPr>
          <a:xfrm>
            <a:off x="508965" y="2621048"/>
            <a:ext cx="2065536" cy="523220"/>
          </a:xfrm>
          <a:prstGeom prst="rect">
            <a:avLst/>
          </a:prstGeom>
        </p:spPr>
        <p:txBody>
          <a:bodyPr wrap="square">
            <a:spAutoFit/>
          </a:bodyPr>
          <a:lstStyle/>
          <a:p>
            <a:r>
              <a:rPr lang="de-DE" sz="1400" dirty="0">
                <a:solidFill>
                  <a:srgbClr val="0478B7"/>
                </a:solidFill>
              </a:rPr>
              <a:t>Filtermöglichkeiten, z. B. nach Region oder Datum</a:t>
            </a:r>
          </a:p>
        </p:txBody>
      </p:sp>
      <p:grpSp>
        <p:nvGrpSpPr>
          <p:cNvPr id="6" name="Gruppieren 5">
            <a:extLst>
              <a:ext uri="{FF2B5EF4-FFF2-40B4-BE49-F238E27FC236}">
                <a16:creationId xmlns:a16="http://schemas.microsoft.com/office/drawing/2014/main" id="{6C155E5A-715D-4434-83DE-1CDE7963D5B8}"/>
              </a:ext>
            </a:extLst>
          </p:cNvPr>
          <p:cNvGrpSpPr/>
          <p:nvPr/>
        </p:nvGrpSpPr>
        <p:grpSpPr>
          <a:xfrm>
            <a:off x="508965" y="2691058"/>
            <a:ext cx="2472760" cy="479738"/>
            <a:chOff x="354063" y="2478488"/>
            <a:chExt cx="2210912" cy="479738"/>
          </a:xfrm>
        </p:grpSpPr>
        <p:cxnSp>
          <p:nvCxnSpPr>
            <p:cNvPr id="7" name="Gerader Verbinder 6">
              <a:extLst>
                <a:ext uri="{FF2B5EF4-FFF2-40B4-BE49-F238E27FC236}">
                  <a16:creationId xmlns:a16="http://schemas.microsoft.com/office/drawing/2014/main" id="{AA76776C-A39E-4545-BEB7-0E8C65C1936F}"/>
                </a:ext>
              </a:extLst>
            </p:cNvPr>
            <p:cNvCxnSpPr>
              <a:cxnSpLocks/>
            </p:cNvCxnSpPr>
            <p:nvPr/>
          </p:nvCxnSpPr>
          <p:spPr>
            <a:xfrm flipV="1">
              <a:off x="2021983" y="2478488"/>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8835378-289C-4D5C-9FC6-4B153B776785}"/>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uppieren 8">
            <a:extLst>
              <a:ext uri="{FF2B5EF4-FFF2-40B4-BE49-F238E27FC236}">
                <a16:creationId xmlns:a16="http://schemas.microsoft.com/office/drawing/2014/main" id="{79592176-2337-4696-9C64-4F89DAF31495}"/>
              </a:ext>
            </a:extLst>
          </p:cNvPr>
          <p:cNvGrpSpPr/>
          <p:nvPr/>
        </p:nvGrpSpPr>
        <p:grpSpPr>
          <a:xfrm flipH="1">
            <a:off x="7719060" y="3528990"/>
            <a:ext cx="4135753" cy="1513297"/>
            <a:chOff x="354063" y="2217742"/>
            <a:chExt cx="4135753" cy="1513297"/>
          </a:xfrm>
        </p:grpSpPr>
        <p:cxnSp>
          <p:nvCxnSpPr>
            <p:cNvPr id="10" name="Gerader Verbinder 9">
              <a:extLst>
                <a:ext uri="{FF2B5EF4-FFF2-40B4-BE49-F238E27FC236}">
                  <a16:creationId xmlns:a16="http://schemas.microsoft.com/office/drawing/2014/main" id="{A27DF9F6-BB20-4827-9C2F-1D0D6314FF6F}"/>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C976D02C-CDE3-4928-B9DA-FAF52C86C8C5}"/>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hteck 11">
            <a:extLst>
              <a:ext uri="{FF2B5EF4-FFF2-40B4-BE49-F238E27FC236}">
                <a16:creationId xmlns:a16="http://schemas.microsoft.com/office/drawing/2014/main" id="{812907C6-1A9E-4050-AFDB-497EB0A86E32}"/>
              </a:ext>
            </a:extLst>
          </p:cNvPr>
          <p:cNvSpPr/>
          <p:nvPr/>
        </p:nvSpPr>
        <p:spPr>
          <a:xfrm>
            <a:off x="10123994" y="2801464"/>
            <a:ext cx="2243985" cy="738664"/>
          </a:xfrm>
          <a:prstGeom prst="rect">
            <a:avLst/>
          </a:prstGeom>
        </p:spPr>
        <p:txBody>
          <a:bodyPr wrap="square">
            <a:spAutoFit/>
          </a:bodyPr>
          <a:lstStyle/>
          <a:p>
            <a:r>
              <a:rPr lang="de-DE" sz="1400" dirty="0">
                <a:solidFill>
                  <a:srgbClr val="0478B7"/>
                </a:solidFill>
              </a:rPr>
              <a:t>Auflistung und Priori-</a:t>
            </a:r>
            <a:r>
              <a:rPr lang="de-DE" sz="1400" dirty="0" err="1">
                <a:solidFill>
                  <a:srgbClr val="0478B7"/>
                </a:solidFill>
              </a:rPr>
              <a:t>sierung</a:t>
            </a:r>
            <a:r>
              <a:rPr lang="de-DE" sz="1400" dirty="0">
                <a:solidFill>
                  <a:srgbClr val="0478B7"/>
                </a:solidFill>
              </a:rPr>
              <a:t> relevanter Nachrichten</a:t>
            </a:r>
          </a:p>
        </p:txBody>
      </p:sp>
      <p:pic>
        <p:nvPicPr>
          <p:cNvPr id="13" name="Bildplatzhalter 16">
            <a:extLst>
              <a:ext uri="{FF2B5EF4-FFF2-40B4-BE49-F238E27FC236}">
                <a16:creationId xmlns:a16="http://schemas.microsoft.com/office/drawing/2014/main" id="{4A16D773-D53E-4CAB-A925-F14D9606A5C3}"/>
              </a:ext>
            </a:extLst>
          </p:cNvPr>
          <p:cNvPicPr>
            <a:picLocks noChangeAspect="1"/>
          </p:cNvPicPr>
          <p:nvPr/>
        </p:nvPicPr>
        <p:blipFill rotWithShape="1">
          <a:blip r:embed="rId2"/>
          <a:srcRect t="9477" b="9477"/>
          <a:stretch/>
        </p:blipFill>
        <p:spPr>
          <a:xfrm>
            <a:off x="2919469" y="1792625"/>
            <a:ext cx="6337229" cy="3988786"/>
          </a:xfrm>
          <a:prstGeom prst="rect">
            <a:avLst/>
          </a:prstGeom>
        </p:spPr>
      </p:pic>
      <p:pic>
        <p:nvPicPr>
          <p:cNvPr id="14" name="Grafik 13">
            <a:extLst>
              <a:ext uri="{FF2B5EF4-FFF2-40B4-BE49-F238E27FC236}">
                <a16:creationId xmlns:a16="http://schemas.microsoft.com/office/drawing/2014/main" id="{1AFBD7FF-A6C8-46CA-A2ED-6E8B09484C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31778" y="1669154"/>
            <a:ext cx="842395" cy="503939"/>
          </a:xfrm>
          <a:prstGeom prst="rect">
            <a:avLst/>
          </a:prstGeom>
        </p:spPr>
      </p:pic>
      <p:pic>
        <p:nvPicPr>
          <p:cNvPr id="15" name="Picture 7">
            <a:extLst>
              <a:ext uri="{FF2B5EF4-FFF2-40B4-BE49-F238E27FC236}">
                <a16:creationId xmlns:a16="http://schemas.microsoft.com/office/drawing/2014/main" id="{3657610C-9D73-427D-AAE6-3FFD2E945FD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9516" y="1349605"/>
            <a:ext cx="8512969" cy="5103731"/>
          </a:xfrm>
          <a:prstGeom prst="rect">
            <a:avLst/>
          </a:prstGeom>
          <a:effectLst/>
        </p:spPr>
      </p:pic>
    </p:spTree>
    <p:extLst>
      <p:ext uri="{BB962C8B-B14F-4D97-AF65-F5344CB8AC3E}">
        <p14:creationId xmlns:p14="http://schemas.microsoft.com/office/powerpoint/2010/main" val="230336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812039049"/>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27692" name="think-cell Folie" r:id="rId6" imgW="360" imgH="360" progId="TCLayout.ActiveDocument.1">
                  <p:embed/>
                </p:oleObj>
              </mc:Choice>
              <mc:Fallback>
                <p:oleObj name="think-cell Folie" r:id="rId6" imgW="360" imgH="360" progId="TCLayout.ActiveDocument.1">
                  <p:embed/>
                  <p:pic>
                    <p:nvPicPr>
                      <p:cNvPr id="8" name="Objekt 7"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12" name="Titel 3"/>
          <p:cNvSpPr>
            <a:spLocks noGrp="1"/>
          </p:cNvSpPr>
          <p:nvPr>
            <p:ph type="title"/>
          </p:nvPr>
        </p:nvSpPr>
        <p:spPr/>
        <p:txBody>
          <a:bodyPr/>
          <a:lstStyle/>
          <a:p>
            <a:r>
              <a:rPr lang="de-DE" dirty="0"/>
              <a:t>Vorteile Digitale Leader: Details zum konkreten Nutzen der Digitalisierung für Finanzorganisationen (Finanzen/Controlling)</a:t>
            </a:r>
          </a:p>
        </p:txBody>
      </p:sp>
      <p:grpSp>
        <p:nvGrpSpPr>
          <p:cNvPr id="4" name="Gruppieren 3">
            <a:extLst>
              <a:ext uri="{FF2B5EF4-FFF2-40B4-BE49-F238E27FC236}">
                <a16:creationId xmlns:a16="http://schemas.microsoft.com/office/drawing/2014/main" id="{F10C8CDD-84F0-48E0-9275-43260801E2E8}"/>
              </a:ext>
            </a:extLst>
          </p:cNvPr>
          <p:cNvGrpSpPr/>
          <p:nvPr/>
        </p:nvGrpSpPr>
        <p:grpSpPr>
          <a:xfrm>
            <a:off x="1682750" y="2025655"/>
            <a:ext cx="8818348" cy="4198530"/>
            <a:chOff x="2495603" y="2060848"/>
            <a:chExt cx="7515724" cy="3578334"/>
          </a:xfrm>
        </p:grpSpPr>
        <p:sp>
          <p:nvSpPr>
            <p:cNvPr id="10" name="Textfeld 9"/>
            <p:cNvSpPr txBox="1"/>
            <p:nvPr/>
          </p:nvSpPr>
          <p:spPr>
            <a:xfrm>
              <a:off x="3184176" y="3231827"/>
              <a:ext cx="1674186" cy="184666"/>
            </a:xfrm>
            <a:prstGeom prst="rect">
              <a:avLst/>
            </a:prstGeom>
            <a:noFill/>
          </p:spPr>
          <p:txBody>
            <a:bodyPr wrap="square" lIns="0" tIns="0" rIns="0" bIns="0" rtlCol="0">
              <a:spAutoFit/>
            </a:bodyPr>
            <a:lstStyle/>
            <a:p>
              <a:pPr algn="ctr"/>
              <a:r>
                <a:rPr lang="de-DE" sz="1400" i="1" dirty="0">
                  <a:solidFill>
                    <a:srgbClr val="000000"/>
                  </a:solidFill>
                  <a:latin typeface="+mj-lt"/>
                  <a:cs typeface="Calibri" panose="020F0502020204030204" pitchFamily="34" charset="0"/>
                </a:rPr>
                <a:t>Mehr Zeit für Analysen</a:t>
              </a:r>
            </a:p>
          </p:txBody>
        </p:sp>
        <p:sp>
          <p:nvSpPr>
            <p:cNvPr id="11" name="Textfeld 10"/>
            <p:cNvSpPr txBox="1"/>
            <p:nvPr/>
          </p:nvSpPr>
          <p:spPr>
            <a:xfrm>
              <a:off x="7243979" y="3231827"/>
              <a:ext cx="2366448" cy="184666"/>
            </a:xfrm>
            <a:prstGeom prst="rect">
              <a:avLst/>
            </a:prstGeom>
            <a:noFill/>
          </p:spPr>
          <p:txBody>
            <a:bodyPr wrap="square" lIns="0" tIns="0" rIns="0" bIns="0" rtlCol="0">
              <a:spAutoFit/>
            </a:bodyPr>
            <a:lstStyle/>
            <a:p>
              <a:pPr algn="ctr"/>
              <a:r>
                <a:rPr lang="de-DE" sz="1400" i="1" dirty="0">
                  <a:solidFill>
                    <a:srgbClr val="000000"/>
                  </a:solidFill>
                  <a:latin typeface="+mj-lt"/>
                  <a:cs typeface="Calibri" panose="020F0502020204030204" pitchFamily="34" charset="0"/>
                </a:rPr>
                <a:t>Effizientere Finanzfunktionen</a:t>
              </a:r>
            </a:p>
          </p:txBody>
        </p:sp>
        <p:pic>
          <p:nvPicPr>
            <p:cNvPr id="5" name="Grafik 4"/>
            <p:cNvPicPr>
              <a:picLocks noChangeAspect="1"/>
            </p:cNvPicPr>
            <p:nvPr/>
          </p:nvPicPr>
          <p:blipFill>
            <a:blip r:embed="rId8">
              <a:duotone>
                <a:schemeClr val="accent1">
                  <a:shade val="45000"/>
                  <a:satMod val="135000"/>
                </a:schemeClr>
                <a:prstClr val="white"/>
              </a:duotone>
            </a:blip>
            <a:stretch>
              <a:fillRect/>
            </a:stretch>
          </p:blipFill>
          <p:spPr>
            <a:xfrm>
              <a:off x="7408427" y="3416289"/>
              <a:ext cx="2037552" cy="1704306"/>
            </a:xfrm>
            <a:prstGeom prst="rect">
              <a:avLst/>
            </a:prstGeom>
          </p:spPr>
        </p:pic>
        <p:pic>
          <p:nvPicPr>
            <p:cNvPr id="14" name="Grafik 13"/>
            <p:cNvPicPr>
              <a:picLocks noChangeAspect="1"/>
            </p:cNvPicPr>
            <p:nvPr/>
          </p:nvPicPr>
          <p:blipFill>
            <a:blip r:embed="rId9">
              <a:duotone>
                <a:schemeClr val="accent1">
                  <a:shade val="45000"/>
                  <a:satMod val="135000"/>
                </a:schemeClr>
                <a:prstClr val="white"/>
              </a:duotone>
            </a:blip>
            <a:stretch>
              <a:fillRect/>
            </a:stretch>
          </p:blipFill>
          <p:spPr>
            <a:xfrm>
              <a:off x="3026662" y="3439013"/>
              <a:ext cx="2073573" cy="1658858"/>
            </a:xfrm>
            <a:prstGeom prst="rect">
              <a:avLst/>
            </a:prstGeom>
          </p:spPr>
        </p:pic>
        <p:sp>
          <p:nvSpPr>
            <p:cNvPr id="22" name="Textfeld 21"/>
            <p:cNvSpPr txBox="1"/>
            <p:nvPr/>
          </p:nvSpPr>
          <p:spPr>
            <a:xfrm>
              <a:off x="2495603" y="2060848"/>
              <a:ext cx="3051339" cy="184666"/>
            </a:xfrm>
            <a:prstGeom prst="rect">
              <a:avLst/>
            </a:prstGeom>
            <a:noFill/>
          </p:spPr>
          <p:txBody>
            <a:bodyPr wrap="square" lIns="0" tIns="0" rIns="0" bIns="0" rtlCol="0">
              <a:spAutoFit/>
            </a:bodyPr>
            <a:lstStyle/>
            <a:p>
              <a:pPr algn="ctr"/>
              <a:r>
                <a:rPr lang="de-DE" sz="1400" b="1" dirty="0">
                  <a:solidFill>
                    <a:srgbClr val="000000"/>
                  </a:solidFill>
                  <a:latin typeface="+mj-lt"/>
                  <a:cs typeface="Calibri" panose="020F0502020204030204" pitchFamily="34" charset="0"/>
                </a:rPr>
                <a:t>Objektivierung von Reporting/Planung</a:t>
              </a:r>
            </a:p>
          </p:txBody>
        </p:sp>
        <p:sp>
          <p:nvSpPr>
            <p:cNvPr id="23" name="Textfeld 22"/>
            <p:cNvSpPr txBox="1"/>
            <p:nvPr/>
          </p:nvSpPr>
          <p:spPr>
            <a:xfrm>
              <a:off x="6843086" y="2060848"/>
              <a:ext cx="3168241" cy="184666"/>
            </a:xfrm>
            <a:prstGeom prst="rect">
              <a:avLst/>
            </a:prstGeom>
            <a:noFill/>
          </p:spPr>
          <p:txBody>
            <a:bodyPr wrap="square" lIns="0" tIns="0" rIns="0" bIns="0" rtlCol="0">
              <a:spAutoFit/>
            </a:bodyPr>
            <a:lstStyle/>
            <a:p>
              <a:pPr algn="ctr"/>
              <a:r>
                <a:rPr lang="de-DE" sz="1400" b="1" dirty="0">
                  <a:solidFill>
                    <a:srgbClr val="000000"/>
                  </a:solidFill>
                  <a:latin typeface="+mj-lt"/>
                  <a:cs typeface="Calibri" panose="020F0502020204030204" pitchFamily="34" charset="0"/>
                </a:rPr>
                <a:t>Automatisierung von Reporting/Planung</a:t>
              </a:r>
            </a:p>
          </p:txBody>
        </p:sp>
        <p:sp>
          <p:nvSpPr>
            <p:cNvPr id="32" name="Pfeil nach unten 31"/>
            <p:cNvSpPr/>
            <p:nvPr/>
          </p:nvSpPr>
          <p:spPr>
            <a:xfrm>
              <a:off x="3724236" y="2436166"/>
              <a:ext cx="594066" cy="70207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mj-lt"/>
                <a:cs typeface="Calibri" panose="020F0502020204030204" pitchFamily="34" charset="0"/>
              </a:endParaRPr>
            </a:p>
          </p:txBody>
        </p:sp>
        <p:sp>
          <p:nvSpPr>
            <p:cNvPr id="33" name="Pfeil nach unten 32"/>
            <p:cNvSpPr/>
            <p:nvPr/>
          </p:nvSpPr>
          <p:spPr>
            <a:xfrm>
              <a:off x="8130170" y="2436166"/>
              <a:ext cx="594066" cy="70207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mj-lt"/>
                <a:cs typeface="Calibri" panose="020F0502020204030204" pitchFamily="34" charset="0"/>
              </a:endParaRPr>
            </a:p>
          </p:txBody>
        </p:sp>
        <p:sp>
          <p:nvSpPr>
            <p:cNvPr id="2" name="Textfeld 1"/>
            <p:cNvSpPr txBox="1"/>
            <p:nvPr/>
          </p:nvSpPr>
          <p:spPr>
            <a:xfrm>
              <a:off x="7400427" y="5269850"/>
              <a:ext cx="2053559" cy="184666"/>
            </a:xfrm>
            <a:prstGeom prst="rect">
              <a:avLst/>
            </a:prstGeom>
            <a:noFill/>
          </p:spPr>
          <p:txBody>
            <a:bodyPr wrap="square" lIns="0" tIns="0" rIns="0" bIns="0" rtlCol="0">
              <a:spAutoFit/>
            </a:bodyPr>
            <a:lstStyle/>
            <a:p>
              <a:pPr algn="ctr"/>
              <a:r>
                <a:rPr lang="de-DE" sz="1400" dirty="0">
                  <a:latin typeface="+mj-lt"/>
                  <a:cs typeface="Calibri" panose="020F0502020204030204" pitchFamily="34" charset="0"/>
                </a:rPr>
                <a:t>% als FTE/  $ Mrd. Umsatz</a:t>
              </a:r>
            </a:p>
          </p:txBody>
        </p:sp>
        <p:sp>
          <p:nvSpPr>
            <p:cNvPr id="21" name="Textfeld 20"/>
            <p:cNvSpPr txBox="1"/>
            <p:nvPr/>
          </p:nvSpPr>
          <p:spPr>
            <a:xfrm>
              <a:off x="2644460" y="5269850"/>
              <a:ext cx="2753625" cy="369332"/>
            </a:xfrm>
            <a:prstGeom prst="rect">
              <a:avLst/>
            </a:prstGeom>
            <a:noFill/>
          </p:spPr>
          <p:txBody>
            <a:bodyPr wrap="square" lIns="0" tIns="0" rIns="0" bIns="0" rtlCol="0">
              <a:spAutoFit/>
            </a:bodyPr>
            <a:lstStyle/>
            <a:p>
              <a:pPr algn="ctr"/>
              <a:r>
                <a:rPr lang="de-DE" sz="1400" dirty="0">
                  <a:latin typeface="+mj-lt"/>
                  <a:cs typeface="Calibri" panose="020F0502020204030204" pitchFamily="34" charset="0"/>
                </a:rPr>
                <a:t>Verhältnis von Zeitaufwand für Sammeln versus Analyse von Daten</a:t>
              </a:r>
            </a:p>
          </p:txBody>
        </p:sp>
      </p:grpSp>
      <p:sp>
        <p:nvSpPr>
          <p:cNvPr id="3" name="Textfeld 2"/>
          <p:cNvSpPr txBox="1"/>
          <p:nvPr/>
        </p:nvSpPr>
        <p:spPr>
          <a:xfrm>
            <a:off x="8610302" y="6593621"/>
            <a:ext cx="1401025" cy="169277"/>
          </a:xfrm>
          <a:prstGeom prst="rect">
            <a:avLst/>
          </a:prstGeom>
          <a:noFill/>
        </p:spPr>
        <p:txBody>
          <a:bodyPr wrap="none" lIns="0" tIns="0" rIns="0" bIns="0" rtlCol="0">
            <a:spAutoFit/>
          </a:bodyPr>
          <a:lstStyle/>
          <a:p>
            <a:r>
              <a:rPr lang="de-DE" sz="1100" dirty="0">
                <a:solidFill>
                  <a:schemeClr val="tx1">
                    <a:lumMod val="60000"/>
                    <a:lumOff val="40000"/>
                  </a:schemeClr>
                </a:solidFill>
                <a:latin typeface="+mj-lt"/>
                <a:cs typeface="Calibri" panose="020F0502020204030204" pitchFamily="34" charset="0"/>
              </a:rPr>
              <a:t>The Hackett Group 2018</a:t>
            </a:r>
          </a:p>
        </p:txBody>
      </p:sp>
      <p:sp>
        <p:nvSpPr>
          <p:cNvPr id="9" name="Foliennummernplatzhalter 8">
            <a:extLst>
              <a:ext uri="{FF2B5EF4-FFF2-40B4-BE49-F238E27FC236}">
                <a16:creationId xmlns:a16="http://schemas.microsoft.com/office/drawing/2014/main" id="{6D012AED-1449-4B78-A36E-20CCF6B07168}"/>
              </a:ext>
            </a:extLst>
          </p:cNvPr>
          <p:cNvSpPr>
            <a:spLocks noGrp="1"/>
          </p:cNvSpPr>
          <p:nvPr>
            <p:ph type="sldNum" sz="quarter" idx="11"/>
          </p:nvPr>
        </p:nvSpPr>
        <p:spPr/>
        <p:txBody>
          <a:bodyPr/>
          <a:lstStyle/>
          <a:p>
            <a:fld id="{FFC269A0-BD27-4577-9DED-0AAE60100C51}" type="slidenum">
              <a:rPr lang="de-DE" smtClean="0"/>
              <a:pPr/>
              <a:t>62</a:t>
            </a:fld>
            <a:r>
              <a:rPr lang="de-DE"/>
              <a:t> | ©</a:t>
            </a:r>
            <a:endParaRPr lang="de-DE" dirty="0"/>
          </a:p>
        </p:txBody>
      </p:sp>
      <p:sp>
        <p:nvSpPr>
          <p:cNvPr id="13" name="Fußzeilenplatzhalter 12">
            <a:extLst>
              <a:ext uri="{FF2B5EF4-FFF2-40B4-BE49-F238E27FC236}">
                <a16:creationId xmlns:a16="http://schemas.microsoft.com/office/drawing/2014/main" id="{19253C15-BDA2-48F2-BD50-44D22C6B17D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909723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3404414855"/>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28716"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FBC0E034-1040-4885-8AF5-FE79E852DC34}"/>
              </a:ext>
            </a:extLst>
          </p:cNvPr>
          <p:cNvGrpSpPr/>
          <p:nvPr/>
        </p:nvGrpSpPr>
        <p:grpSpPr>
          <a:xfrm>
            <a:off x="1415480" y="1410411"/>
            <a:ext cx="9172798" cy="4968434"/>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53786"/>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53786"/>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53786"/>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407240" y="2228470"/>
              <a:ext cx="1358140" cy="269435"/>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53786"/>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53786"/>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2831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9247" y="3274474"/>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Self-</a:t>
              </a:r>
              <a:br>
                <a:rPr lang="de-DE" sz="1400" b="1" dirty="0">
                  <a:solidFill>
                    <a:schemeClr val="bg1"/>
                  </a:solidFill>
                </a:rPr>
              </a:br>
              <a:r>
                <a:rPr lang="de-DE" sz="1400" b="1" dirty="0">
                  <a:solidFill>
                    <a:schemeClr val="bg1"/>
                  </a:solidFill>
                </a:rPr>
                <a:t>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45468" y="247970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5263" y="401748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1077C9B2-1993-46B9-9BDF-0BEE54007D84}"/>
              </a:ext>
            </a:extLst>
          </p:cNvPr>
          <p:cNvSpPr>
            <a:spLocks noGrp="1"/>
          </p:cNvSpPr>
          <p:nvPr>
            <p:ph type="sldNum" sz="quarter" idx="11"/>
          </p:nvPr>
        </p:nvSpPr>
        <p:spPr/>
        <p:txBody>
          <a:bodyPr/>
          <a:lstStyle/>
          <a:p>
            <a:fld id="{FFC269A0-BD27-4577-9DED-0AAE60100C51}" type="slidenum">
              <a:rPr lang="de-DE" smtClean="0"/>
              <a:pPr/>
              <a:t>63</a:t>
            </a:fld>
            <a:r>
              <a:rPr lang="de-DE"/>
              <a:t> | ©</a:t>
            </a:r>
            <a:endParaRPr lang="de-DE" dirty="0"/>
          </a:p>
        </p:txBody>
      </p:sp>
      <p:sp>
        <p:nvSpPr>
          <p:cNvPr id="18" name="Fußzeilenplatzhalter 17">
            <a:extLst>
              <a:ext uri="{FF2B5EF4-FFF2-40B4-BE49-F238E27FC236}">
                <a16:creationId xmlns:a16="http://schemas.microsoft.com/office/drawing/2014/main" id="{86577C37-9C7D-4D37-A3E5-A4D67C61907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37145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Self-Controlling durch die Fachabteilung entlastet das Controlling von Reporting-Aktivitäten und IT-Korrespondenz.</a:t>
            </a:r>
          </a:p>
        </p:txBody>
      </p:sp>
      <p:sp>
        <p:nvSpPr>
          <p:cNvPr id="5" name="Rectangle 5"/>
          <p:cNvSpPr>
            <a:spLocks noChangeArrowheads="1"/>
          </p:cNvSpPr>
          <p:nvPr/>
        </p:nvSpPr>
        <p:spPr bwMode="gray">
          <a:xfrm>
            <a:off x="1847853" y="3220990"/>
            <a:ext cx="2735263" cy="1980888"/>
          </a:xfrm>
          <a:prstGeom prst="rect">
            <a:avLst/>
          </a:prstGeom>
          <a:noFill/>
          <a:ln w="12700">
            <a:noFill/>
            <a:miter lim="800000"/>
            <a:headEnd/>
            <a:tailEnd/>
          </a:ln>
          <a:effectLst/>
        </p:spPr>
        <p:txBody>
          <a:bodyPr lIns="0" tIns="0" rIns="0" bIns="0"/>
          <a:lstStyle/>
          <a:p>
            <a:pPr marL="190500" indent="-190500">
              <a:lnSpc>
                <a:spcPct val="95000"/>
              </a:lnSpc>
              <a:spcAft>
                <a:spcPct val="40000"/>
              </a:spcAft>
              <a:buClr>
                <a:srgbClr val="292929"/>
              </a:buClr>
              <a:buFont typeface="Wingdings" pitchFamily="2" charset="2"/>
              <a:buChar char="§"/>
            </a:pPr>
            <a:endParaRPr lang="de-DE" noProof="1">
              <a:solidFill>
                <a:srgbClr val="4D4D4D"/>
              </a:solidFill>
              <a:latin typeface="+mj-lt"/>
              <a:cs typeface="Calibri" panose="020F0502020204030204" pitchFamily="34" charset="0"/>
            </a:endParaRPr>
          </a:p>
          <a:p>
            <a:pPr marL="285750" indent="-285750">
              <a:lnSpc>
                <a:spcPct val="95000"/>
              </a:lnSpc>
              <a:spcAft>
                <a:spcPct val="40000"/>
              </a:spcAft>
              <a:buClr>
                <a:srgbClr val="292929"/>
              </a:buClr>
              <a:buFont typeface="Arial" panose="020B0604020202020204" pitchFamily="34" charset="0"/>
              <a:buChar char="•"/>
            </a:pPr>
            <a:r>
              <a:rPr lang="de-DE" noProof="1">
                <a:latin typeface="+mj-lt"/>
                <a:cs typeface="Calibri" panose="020F0502020204030204" pitchFamily="34" charset="0"/>
              </a:rPr>
              <a:t>Mehr Zeit für Analysen</a:t>
            </a:r>
          </a:p>
          <a:p>
            <a:pPr marL="285750" indent="-285750">
              <a:lnSpc>
                <a:spcPct val="95000"/>
              </a:lnSpc>
              <a:spcAft>
                <a:spcPct val="40000"/>
              </a:spcAft>
              <a:buClr>
                <a:srgbClr val="292929"/>
              </a:buClr>
              <a:buFont typeface="Arial" panose="020B0604020202020204" pitchFamily="34" charset="0"/>
              <a:buChar char="•"/>
            </a:pPr>
            <a:r>
              <a:rPr lang="de-DE" noProof="1">
                <a:latin typeface="+mj-lt"/>
                <a:cs typeface="Calibri" panose="020F0502020204030204" pitchFamily="34" charset="0"/>
              </a:rPr>
              <a:t>Daten</a:t>
            </a:r>
            <a:br>
              <a:rPr lang="de-DE" noProof="1">
                <a:latin typeface="+mj-lt"/>
                <a:cs typeface="Calibri" panose="020F0502020204030204" pitchFamily="34" charset="0"/>
              </a:rPr>
            </a:br>
            <a:r>
              <a:rPr lang="de-DE" noProof="1">
                <a:latin typeface="+mj-lt"/>
                <a:cs typeface="Calibri" panose="020F0502020204030204" pitchFamily="34" charset="0"/>
              </a:rPr>
              <a:t>Governance</a:t>
            </a:r>
          </a:p>
          <a:p>
            <a:pPr marL="190500" indent="-190500">
              <a:lnSpc>
                <a:spcPct val="95000"/>
              </a:lnSpc>
              <a:spcAft>
                <a:spcPct val="40000"/>
              </a:spcAft>
              <a:buClr>
                <a:srgbClr val="292929"/>
              </a:buClr>
              <a:buFont typeface="Wingdings" pitchFamily="2" charset="2"/>
              <a:buChar char="§"/>
            </a:pPr>
            <a:endParaRPr lang="de-DE" noProof="1">
              <a:latin typeface="+mj-lt"/>
              <a:cs typeface="Calibri" panose="020F0502020204030204" pitchFamily="34" charset="0"/>
            </a:endParaRPr>
          </a:p>
        </p:txBody>
      </p:sp>
      <p:sp>
        <p:nvSpPr>
          <p:cNvPr id="6" name="Rectangle 5"/>
          <p:cNvSpPr>
            <a:spLocks noChangeArrowheads="1"/>
          </p:cNvSpPr>
          <p:nvPr/>
        </p:nvSpPr>
        <p:spPr bwMode="gray">
          <a:xfrm>
            <a:off x="8307391" y="2351558"/>
            <a:ext cx="2062163" cy="578487"/>
          </a:xfrm>
          <a:prstGeom prst="rect">
            <a:avLst/>
          </a:prstGeom>
          <a:noFill/>
          <a:ln w="12700">
            <a:noFill/>
            <a:miter lim="800000"/>
            <a:headEnd/>
            <a:tailEnd/>
          </a:ln>
          <a:effectLst/>
        </p:spPr>
        <p:txBody>
          <a:bodyPr lIns="0" tIns="0" rIns="0" bIns="0"/>
          <a:lstStyle/>
          <a:p>
            <a:pPr marL="285750" indent="-285750">
              <a:lnSpc>
                <a:spcPct val="95000"/>
              </a:lnSpc>
              <a:spcAft>
                <a:spcPct val="40000"/>
              </a:spcAft>
              <a:buClr>
                <a:srgbClr val="292929"/>
              </a:buClr>
              <a:buFont typeface="Arial" panose="020B0604020202020204" pitchFamily="34" charset="0"/>
              <a:buChar char="•"/>
            </a:pPr>
            <a:r>
              <a:rPr lang="de-DE" noProof="1">
                <a:latin typeface="+mj-lt"/>
                <a:cs typeface="Calibri" panose="020F0502020204030204" pitchFamily="34" charset="0"/>
              </a:rPr>
              <a:t>Weniger Anfragen Fachabteilungen</a:t>
            </a:r>
          </a:p>
        </p:txBody>
      </p:sp>
      <p:sp>
        <p:nvSpPr>
          <p:cNvPr id="26" name="Rectangle 5"/>
          <p:cNvSpPr>
            <a:spLocks noChangeArrowheads="1"/>
          </p:cNvSpPr>
          <p:nvPr/>
        </p:nvSpPr>
        <p:spPr bwMode="gray">
          <a:xfrm>
            <a:off x="8307391" y="3211419"/>
            <a:ext cx="2062163" cy="578487"/>
          </a:xfrm>
          <a:prstGeom prst="rect">
            <a:avLst/>
          </a:prstGeom>
          <a:noFill/>
          <a:ln w="12700">
            <a:noFill/>
            <a:miter lim="800000"/>
            <a:headEnd/>
            <a:tailEnd/>
          </a:ln>
          <a:effectLst/>
        </p:spPr>
        <p:txBody>
          <a:bodyPr lIns="0" tIns="0" rIns="0" bIns="0"/>
          <a:lstStyle/>
          <a:p>
            <a:pPr marL="285750" indent="-285750">
              <a:lnSpc>
                <a:spcPct val="95000"/>
              </a:lnSpc>
              <a:spcAft>
                <a:spcPct val="40000"/>
              </a:spcAft>
              <a:buClr>
                <a:srgbClr val="292929"/>
              </a:buClr>
              <a:buFont typeface="Arial" panose="020B0604020202020204" pitchFamily="34" charset="0"/>
              <a:buChar char="•"/>
            </a:pPr>
            <a:r>
              <a:rPr lang="de-DE" noProof="1">
                <a:latin typeface="+mj-lt"/>
                <a:cs typeface="Calibri" panose="020F0502020204030204" pitchFamily="34" charset="0"/>
              </a:rPr>
              <a:t>Weniger Requests an IT</a:t>
            </a:r>
          </a:p>
        </p:txBody>
      </p:sp>
      <p:pic>
        <p:nvPicPr>
          <p:cNvPr id="2" name="Grafik 1"/>
          <p:cNvPicPr>
            <a:picLocks noChangeAspect="1"/>
          </p:cNvPicPr>
          <p:nvPr/>
        </p:nvPicPr>
        <p:blipFill>
          <a:blip r:embed="rId3"/>
          <a:stretch>
            <a:fillRect/>
          </a:stretch>
        </p:blipFill>
        <p:spPr>
          <a:xfrm>
            <a:off x="3697016" y="1640188"/>
            <a:ext cx="4797968" cy="4237087"/>
          </a:xfrm>
          <a:prstGeom prst="rect">
            <a:avLst/>
          </a:prstGeom>
        </p:spPr>
      </p:pic>
      <p:sp>
        <p:nvSpPr>
          <p:cNvPr id="8" name="Foliennummernplatzhalter 7">
            <a:extLst>
              <a:ext uri="{FF2B5EF4-FFF2-40B4-BE49-F238E27FC236}">
                <a16:creationId xmlns:a16="http://schemas.microsoft.com/office/drawing/2014/main" id="{4A689614-AB88-4B90-A204-BDEED6DBF146}"/>
              </a:ext>
            </a:extLst>
          </p:cNvPr>
          <p:cNvSpPr>
            <a:spLocks noGrp="1"/>
          </p:cNvSpPr>
          <p:nvPr>
            <p:ph type="sldNum" sz="quarter" idx="11"/>
          </p:nvPr>
        </p:nvSpPr>
        <p:spPr/>
        <p:txBody>
          <a:bodyPr/>
          <a:lstStyle/>
          <a:p>
            <a:fld id="{FFC269A0-BD27-4577-9DED-0AAE60100C51}" type="slidenum">
              <a:rPr lang="de-DE" smtClean="0"/>
              <a:pPr/>
              <a:t>64</a:t>
            </a:fld>
            <a:r>
              <a:rPr lang="de-DE"/>
              <a:t> | ©</a:t>
            </a:r>
            <a:endParaRPr lang="de-DE" dirty="0"/>
          </a:p>
        </p:txBody>
      </p:sp>
      <p:sp>
        <p:nvSpPr>
          <p:cNvPr id="9" name="Fußzeilenplatzhalter 8">
            <a:extLst>
              <a:ext uri="{FF2B5EF4-FFF2-40B4-BE49-F238E27FC236}">
                <a16:creationId xmlns:a16="http://schemas.microsoft.com/office/drawing/2014/main" id="{13DD2151-A6D6-417A-B20E-5F5DBDC06DCE}"/>
              </a:ext>
            </a:extLst>
          </p:cNvPr>
          <p:cNvSpPr>
            <a:spLocks noGrp="1"/>
          </p:cNvSpPr>
          <p:nvPr>
            <p:ph type="ftr" sz="quarter" idx="10"/>
          </p:nvPr>
        </p:nvSpPr>
        <p:spPr/>
        <p:txBody>
          <a:bodyPr/>
          <a:lstStyle/>
          <a:p>
            <a:r>
              <a:rPr lang="de-DE" dirty="0"/>
              <a:t>Fockel</a:t>
            </a:r>
          </a:p>
        </p:txBody>
      </p:sp>
      <p:sp>
        <p:nvSpPr>
          <p:cNvPr id="4" name="Pfeil: nach rechts 3">
            <a:extLst>
              <a:ext uri="{FF2B5EF4-FFF2-40B4-BE49-F238E27FC236}">
                <a16:creationId xmlns:a16="http://schemas.microsoft.com/office/drawing/2014/main" id="{656A896A-D3E2-49E2-A99C-7B3E036E0733}"/>
              </a:ext>
            </a:extLst>
          </p:cNvPr>
          <p:cNvSpPr/>
          <p:nvPr/>
        </p:nvSpPr>
        <p:spPr bwMode="gray">
          <a:xfrm>
            <a:off x="455712" y="6060822"/>
            <a:ext cx="528060" cy="288032"/>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tx1"/>
              </a:solidFill>
            </a:endParaRPr>
          </a:p>
        </p:txBody>
      </p:sp>
      <p:sp>
        <p:nvSpPr>
          <p:cNvPr id="7" name="Textfeld 6">
            <a:extLst>
              <a:ext uri="{FF2B5EF4-FFF2-40B4-BE49-F238E27FC236}">
                <a16:creationId xmlns:a16="http://schemas.microsoft.com/office/drawing/2014/main" id="{FC5A6741-6F66-4681-958E-ECD9B00EFECF}"/>
              </a:ext>
            </a:extLst>
          </p:cNvPr>
          <p:cNvSpPr txBox="1"/>
          <p:nvPr/>
        </p:nvSpPr>
        <p:spPr bwMode="gray">
          <a:xfrm>
            <a:off x="1199456" y="6102633"/>
            <a:ext cx="11785308" cy="246221"/>
          </a:xfrm>
          <a:prstGeom prst="rect">
            <a:avLst/>
          </a:prstGeom>
          <a:noFill/>
        </p:spPr>
        <p:txBody>
          <a:bodyPr wrap="square" lIns="0" tIns="0" rIns="0" bIns="0" rtlCol="0">
            <a:spAutoFit/>
          </a:bodyPr>
          <a:lstStyle/>
          <a:p>
            <a:pPr>
              <a:buSzPct val="90000"/>
            </a:pPr>
            <a:r>
              <a:rPr lang="de-DE" sz="1600" dirty="0"/>
              <a:t>Management kann Informationen selbst aus dem System ziehen (</a:t>
            </a:r>
            <a:r>
              <a:rPr lang="de-DE" sz="1600" b="1" dirty="0" err="1"/>
              <a:t>Self</a:t>
            </a:r>
            <a:r>
              <a:rPr lang="de-DE" sz="1600" b="1" dirty="0"/>
              <a:t> Service</a:t>
            </a:r>
            <a:r>
              <a:rPr lang="de-DE" sz="1600" dirty="0"/>
              <a:t>), ortsungebunden (</a:t>
            </a:r>
            <a:r>
              <a:rPr lang="de-DE" sz="1600" b="1" dirty="0"/>
              <a:t>mobil</a:t>
            </a:r>
            <a:r>
              <a:rPr lang="de-DE" sz="1600" dirty="0"/>
              <a:t>) und aktuell (</a:t>
            </a:r>
            <a:r>
              <a:rPr lang="de-DE" sz="1600" b="1" dirty="0" err="1"/>
              <a:t>realtime</a:t>
            </a:r>
            <a:r>
              <a:rPr lang="de-DE" sz="1600" dirty="0"/>
              <a:t>). </a:t>
            </a:r>
          </a:p>
        </p:txBody>
      </p:sp>
    </p:spTree>
    <p:extLst>
      <p:ext uri="{BB962C8B-B14F-4D97-AF65-F5344CB8AC3E}">
        <p14:creationId xmlns:p14="http://schemas.microsoft.com/office/powerpoint/2010/main" val="18891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2269683418"/>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29740"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423614EA-9748-48F8-B854-059ECEE08405}"/>
              </a:ext>
            </a:extLst>
          </p:cNvPr>
          <p:cNvGrpSpPr/>
          <p:nvPr/>
        </p:nvGrpSpPr>
        <p:grpSpPr>
          <a:xfrm>
            <a:off x="1387697" y="1381535"/>
            <a:ext cx="9316814" cy="5046440"/>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46771"/>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46771"/>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46771"/>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440139" y="2228470"/>
              <a:ext cx="1336164" cy="265271"/>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46771"/>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46771"/>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1780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9247" y="3297056"/>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a:t>
              </a:r>
              <a:br>
                <a:rPr lang="de-DE" sz="1400" dirty="0">
                  <a:solidFill>
                    <a:schemeClr val="tx1"/>
                  </a:solidFill>
                </a:rPr>
              </a:br>
              <a:r>
                <a:rPr lang="de-DE" sz="1400" dirty="0">
                  <a:solidFill>
                    <a:schemeClr val="tx1"/>
                  </a:solidFill>
                </a:rPr>
                <a:t>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45468" y="247970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5263" y="4017484"/>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60166927-DFE7-4B6D-96D7-10FDAFA2DEF3}"/>
              </a:ext>
            </a:extLst>
          </p:cNvPr>
          <p:cNvSpPr>
            <a:spLocks noGrp="1"/>
          </p:cNvSpPr>
          <p:nvPr>
            <p:ph type="sldNum" sz="quarter" idx="11"/>
          </p:nvPr>
        </p:nvSpPr>
        <p:spPr/>
        <p:txBody>
          <a:bodyPr/>
          <a:lstStyle/>
          <a:p>
            <a:fld id="{FFC269A0-BD27-4577-9DED-0AAE60100C51}" type="slidenum">
              <a:rPr lang="de-DE" smtClean="0"/>
              <a:pPr/>
              <a:t>65</a:t>
            </a:fld>
            <a:r>
              <a:rPr lang="de-DE"/>
              <a:t> | ©</a:t>
            </a:r>
            <a:endParaRPr lang="de-DE" dirty="0"/>
          </a:p>
        </p:txBody>
      </p:sp>
      <p:sp>
        <p:nvSpPr>
          <p:cNvPr id="18" name="Fußzeilenplatzhalter 17">
            <a:extLst>
              <a:ext uri="{FF2B5EF4-FFF2-40B4-BE49-F238E27FC236}">
                <a16:creationId xmlns:a16="http://schemas.microsoft.com/office/drawing/2014/main" id="{3A30528B-060B-4486-816C-584D0EFD8A1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710806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extLst>
              <p:ext uri="{D42A27DB-BD31-4B8C-83A1-F6EECF244321}">
                <p14:modId xmlns:p14="http://schemas.microsoft.com/office/powerpoint/2010/main" val="3599917887"/>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30763" name="think-cell Folie" r:id="rId6" imgW="360" imgH="360" progId="TCLayout.ActiveDocument.1">
                  <p:embed/>
                </p:oleObj>
              </mc:Choice>
              <mc:Fallback>
                <p:oleObj name="think-cell Folie" r:id="rId6" imgW="360" imgH="360" progId="TCLayout.ActiveDocument.1">
                  <p:embed/>
                  <p:pic>
                    <p:nvPicPr>
                      <p:cNvPr id="6" name="Objekt 5"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en-US" sz="2400" dirty="0">
              <a:solidFill>
                <a:schemeClr val="tx1"/>
              </a:solidFill>
              <a:latin typeface="Calibri" panose="020F0502020204030204" pitchFamily="34" charset="0"/>
              <a:ea typeface="+mj-ea"/>
              <a:cs typeface="+mj-cs"/>
              <a:sym typeface="Calibri" panose="020F0502020204030204" pitchFamily="34" charset="0"/>
            </a:endParaRPr>
          </a:p>
        </p:txBody>
      </p:sp>
      <p:grpSp>
        <p:nvGrpSpPr>
          <p:cNvPr id="2" name="Gruppierung 1"/>
          <p:cNvGrpSpPr/>
          <p:nvPr/>
        </p:nvGrpSpPr>
        <p:grpSpPr>
          <a:xfrm>
            <a:off x="2342318" y="4616570"/>
            <a:ext cx="7210066" cy="756231"/>
            <a:chOff x="315915" y="4849810"/>
            <a:chExt cx="8515352" cy="952501"/>
          </a:xfrm>
        </p:grpSpPr>
        <p:sp>
          <p:nvSpPr>
            <p:cNvPr id="16395" name="Rectangle 11"/>
            <p:cNvSpPr>
              <a:spLocks noChangeArrowheads="1"/>
            </p:cNvSpPr>
            <p:nvPr/>
          </p:nvSpPr>
          <p:spPr bwMode="gray">
            <a:xfrm>
              <a:off x="315915" y="4851398"/>
              <a:ext cx="377825" cy="950913"/>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1</a:t>
              </a:r>
            </a:p>
          </p:txBody>
        </p:sp>
        <p:sp>
          <p:nvSpPr>
            <p:cNvPr id="16399" name="Rectangle 15"/>
            <p:cNvSpPr>
              <a:spLocks noChangeArrowheads="1"/>
            </p:cNvSpPr>
            <p:nvPr/>
          </p:nvSpPr>
          <p:spPr bwMode="gray">
            <a:xfrm>
              <a:off x="700090" y="4849810"/>
              <a:ext cx="8131177"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Descriptive/Diagnostic Analytics: </a:t>
              </a:r>
              <a:br>
                <a:rPr lang="de-DE" sz="1600" b="1" noProof="1">
                  <a:cs typeface="Calibri" panose="020F0502020204030204" pitchFamily="34" charset="0"/>
                </a:rPr>
              </a:br>
              <a:r>
                <a:rPr lang="de-DE" sz="1600" noProof="1">
                  <a:cs typeface="Calibri" panose="020F0502020204030204" pitchFamily="34" charset="0"/>
                </a:rPr>
                <a:t>Was ist passiert? Warum ist es passiert?</a:t>
              </a:r>
            </a:p>
          </p:txBody>
        </p:sp>
      </p:grpSp>
      <p:grpSp>
        <p:nvGrpSpPr>
          <p:cNvPr id="4" name="Gruppierung 3"/>
          <p:cNvGrpSpPr/>
          <p:nvPr/>
        </p:nvGrpSpPr>
        <p:grpSpPr>
          <a:xfrm>
            <a:off x="2999656" y="3525056"/>
            <a:ext cx="6552728" cy="757222"/>
            <a:chOff x="1411288" y="2655888"/>
            <a:chExt cx="7419986" cy="953749"/>
          </a:xfrm>
        </p:grpSpPr>
        <p:sp>
          <p:nvSpPr>
            <p:cNvPr id="22" name="Rectangle 11"/>
            <p:cNvSpPr>
              <a:spLocks noChangeArrowheads="1"/>
            </p:cNvSpPr>
            <p:nvPr/>
          </p:nvSpPr>
          <p:spPr bwMode="gray">
            <a:xfrm>
              <a:off x="2496967" y="2659237"/>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2</a:t>
              </a:r>
            </a:p>
          </p:txBody>
        </p:sp>
        <p:sp>
          <p:nvSpPr>
            <p:cNvPr id="16400" name="Rectangle 16"/>
            <p:cNvSpPr>
              <a:spLocks noChangeArrowheads="1"/>
            </p:cNvSpPr>
            <p:nvPr/>
          </p:nvSpPr>
          <p:spPr bwMode="gray">
            <a:xfrm>
              <a:off x="2879729" y="2655888"/>
              <a:ext cx="5951545"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Predictive Analytics: </a:t>
              </a:r>
              <a:br>
                <a:rPr lang="de-DE" sz="1600" noProof="1">
                  <a:cs typeface="Calibri" panose="020F0502020204030204" pitchFamily="34" charset="0"/>
                </a:rPr>
              </a:br>
              <a:r>
                <a:rPr lang="de-DE" sz="1600" noProof="1">
                  <a:cs typeface="Calibri" panose="020F0502020204030204" pitchFamily="34" charset="0"/>
                </a:rPr>
                <a:t>Was wird wann und warum passieren?</a:t>
              </a:r>
            </a:p>
          </p:txBody>
        </p:sp>
        <p:sp>
          <p:nvSpPr>
            <p:cNvPr id="16409" name="Freeform 25"/>
            <p:cNvSpPr>
              <a:spLocks/>
            </p:cNvSpPr>
            <p:nvPr/>
          </p:nvSpPr>
          <p:spPr bwMode="auto">
            <a:xfrm rot="20717918">
              <a:off x="1411288" y="30416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grpSp>
        <p:nvGrpSpPr>
          <p:cNvPr id="5" name="Gruppierung 4"/>
          <p:cNvGrpSpPr/>
          <p:nvPr/>
        </p:nvGrpSpPr>
        <p:grpSpPr>
          <a:xfrm>
            <a:off x="4529892" y="2420891"/>
            <a:ext cx="5022492" cy="757491"/>
            <a:chOff x="2503488" y="1551721"/>
            <a:chExt cx="6327776" cy="954088"/>
          </a:xfrm>
        </p:grpSpPr>
        <p:sp>
          <p:nvSpPr>
            <p:cNvPr id="23" name="Rectangle 11"/>
            <p:cNvSpPr>
              <a:spLocks noChangeArrowheads="1"/>
            </p:cNvSpPr>
            <p:nvPr/>
          </p:nvSpPr>
          <p:spPr bwMode="gray">
            <a:xfrm>
              <a:off x="3586611" y="1553565"/>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3</a:t>
              </a:r>
            </a:p>
          </p:txBody>
        </p:sp>
        <p:sp>
          <p:nvSpPr>
            <p:cNvPr id="16398" name="Rectangle 14"/>
            <p:cNvSpPr>
              <a:spLocks noChangeArrowheads="1"/>
            </p:cNvSpPr>
            <p:nvPr/>
          </p:nvSpPr>
          <p:spPr bwMode="gray">
            <a:xfrm>
              <a:off x="3971926" y="1551721"/>
              <a:ext cx="4859338" cy="954088"/>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Prescriptive Analytics:</a:t>
              </a:r>
              <a:br>
                <a:rPr lang="de-DE" sz="1600" noProof="1">
                  <a:cs typeface="Calibri" panose="020F0502020204030204" pitchFamily="34" charset="0"/>
                </a:rPr>
              </a:br>
              <a:r>
                <a:rPr lang="de-DE" sz="1600" noProof="1">
                  <a:cs typeface="Calibri" panose="020F0502020204030204" pitchFamily="34" charset="0"/>
                </a:rPr>
                <a:t>Was sollte wir tun?</a:t>
              </a:r>
            </a:p>
          </p:txBody>
        </p:sp>
        <p:sp>
          <p:nvSpPr>
            <p:cNvPr id="16410" name="Freeform 26"/>
            <p:cNvSpPr>
              <a:spLocks/>
            </p:cNvSpPr>
            <p:nvPr/>
          </p:nvSpPr>
          <p:spPr bwMode="auto">
            <a:xfrm rot="20717918">
              <a:off x="2503488" y="19621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sp>
        <p:nvSpPr>
          <p:cNvPr id="13" name="Title 1"/>
          <p:cNvSpPr txBox="1">
            <a:spLocks/>
          </p:cNvSpPr>
          <p:nvPr/>
        </p:nvSpPr>
        <p:spPr>
          <a:xfrm>
            <a:off x="2063552" y="908720"/>
            <a:ext cx="8064896" cy="648072"/>
          </a:xfrm>
          <a:prstGeom prst="rect">
            <a:avLst/>
          </a:prstGeom>
        </p:spPr>
        <p:txBody>
          <a:bodyPr vert="horz" wrap="square" lIns="0" tIns="0" rIns="0" bIns="0" numCol="1" rtlCol="0" anchor="ctr" anchorCtr="0" compatLnSpc="1">
            <a:prstTxWarp prst="textNoShape">
              <a:avLst/>
            </a:prstTxWarp>
            <a:noAutofit/>
          </a:bodyPr>
          <a:lstStyle>
            <a:lvl1pPr algn="l" defTabSz="914400" rtl="0" eaLnBrk="1" latinLnBrk="0" hangingPunct="1">
              <a:lnSpc>
                <a:spcPct val="89000"/>
              </a:lnSpc>
              <a:spcBef>
                <a:spcPct val="0"/>
              </a:spcBef>
              <a:buNone/>
              <a:defRPr sz="2400" kern="1200">
                <a:solidFill>
                  <a:schemeClr val="accent1"/>
                </a:solidFill>
                <a:latin typeface="+mj-lt"/>
                <a:ea typeface="+mj-ea"/>
                <a:cs typeface="+mj-cs"/>
              </a:defRPr>
            </a:lvl1pPr>
          </a:lstStyle>
          <a:p>
            <a:endParaRPr lang="en-US" dirty="0"/>
          </a:p>
        </p:txBody>
      </p:sp>
      <p:sp>
        <p:nvSpPr>
          <p:cNvPr id="3" name="Titel 2"/>
          <p:cNvSpPr>
            <a:spLocks noGrp="1"/>
          </p:cNvSpPr>
          <p:nvPr>
            <p:ph type="title"/>
          </p:nvPr>
        </p:nvSpPr>
        <p:spPr/>
        <p:txBody>
          <a:bodyPr/>
          <a:lstStyle/>
          <a:p>
            <a:r>
              <a:rPr lang="en-US" dirty="0">
                <a:sym typeface="Source Sans Pro Semibold"/>
              </a:rPr>
              <a:t>Stufen von Business Analytics</a:t>
            </a:r>
            <a:endParaRPr lang="de-DE" dirty="0"/>
          </a:p>
        </p:txBody>
      </p:sp>
      <p:sp>
        <p:nvSpPr>
          <p:cNvPr id="10" name="Foliennummernplatzhalter 9">
            <a:extLst>
              <a:ext uri="{FF2B5EF4-FFF2-40B4-BE49-F238E27FC236}">
                <a16:creationId xmlns:a16="http://schemas.microsoft.com/office/drawing/2014/main" id="{2175C70D-BEAF-4859-A1B6-2AC60F1F5C3C}"/>
              </a:ext>
            </a:extLst>
          </p:cNvPr>
          <p:cNvSpPr>
            <a:spLocks noGrp="1"/>
          </p:cNvSpPr>
          <p:nvPr>
            <p:ph type="sldNum" sz="quarter" idx="11"/>
          </p:nvPr>
        </p:nvSpPr>
        <p:spPr/>
        <p:txBody>
          <a:bodyPr/>
          <a:lstStyle/>
          <a:p>
            <a:fld id="{FFC269A0-BD27-4577-9DED-0AAE60100C51}" type="slidenum">
              <a:rPr lang="de-DE" smtClean="0"/>
              <a:pPr/>
              <a:t>66</a:t>
            </a:fld>
            <a:r>
              <a:rPr lang="de-DE"/>
              <a:t> | ©</a:t>
            </a:r>
            <a:endParaRPr lang="de-DE" dirty="0"/>
          </a:p>
        </p:txBody>
      </p:sp>
      <p:sp>
        <p:nvSpPr>
          <p:cNvPr id="11" name="Fußzeilenplatzhalter 10">
            <a:extLst>
              <a:ext uri="{FF2B5EF4-FFF2-40B4-BE49-F238E27FC236}">
                <a16:creationId xmlns:a16="http://schemas.microsoft.com/office/drawing/2014/main" id="{B8596FC7-47D8-46D4-A3A6-A5EC9FD5212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92950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408336977"/>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31788" name="think-cell Folie" r:id="rId6" imgW="360" imgH="360" progId="TCLayout.ActiveDocument.1">
                  <p:embed/>
                </p:oleObj>
              </mc:Choice>
              <mc:Fallback>
                <p:oleObj name="think-cell Folie" r:id="rId6" imgW="360" imgH="360" progId="TCLayout.ActiveDocument.1">
                  <p:embed/>
                  <p:pic>
                    <p:nvPicPr>
                      <p:cNvPr id="7" name="Objekt 6"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9" name="Rechteck 8"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en-US"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8" name="Titel 7"/>
          <p:cNvSpPr>
            <a:spLocks noGrp="1"/>
          </p:cNvSpPr>
          <p:nvPr>
            <p:ph type="title"/>
          </p:nvPr>
        </p:nvSpPr>
        <p:spPr/>
        <p:txBody>
          <a:bodyPr/>
          <a:lstStyle/>
          <a:p>
            <a:r>
              <a:rPr lang="en-US" dirty="0">
                <a:sym typeface="Source Sans Pro Semibold"/>
              </a:rPr>
              <a:t>Wie </a:t>
            </a:r>
            <a:r>
              <a:rPr lang="en-US" dirty="0" err="1">
                <a:sym typeface="Source Sans Pro Semibold"/>
              </a:rPr>
              <a:t>können</a:t>
            </a:r>
            <a:r>
              <a:rPr lang="en-US" dirty="0">
                <a:sym typeface="Source Sans Pro Semibold"/>
              </a:rPr>
              <a:t> Analytics helfen, die Planungsqualität zu </a:t>
            </a:r>
            <a:r>
              <a:rPr lang="en-US" dirty="0" err="1">
                <a:sym typeface="Source Sans Pro Semibold"/>
              </a:rPr>
              <a:t>steigern</a:t>
            </a:r>
            <a:r>
              <a:rPr lang="en-US" dirty="0">
                <a:sym typeface="Source Sans Pro Semibold"/>
              </a:rPr>
              <a:t>? </a:t>
            </a:r>
            <a:r>
              <a:rPr lang="en-US" dirty="0" err="1">
                <a:sym typeface="Source Sans Pro Semibold"/>
              </a:rPr>
              <a:t>Beispiel</a:t>
            </a:r>
            <a:endParaRPr lang="de-DE" dirty="0"/>
          </a:p>
        </p:txBody>
      </p:sp>
      <p:grpSp>
        <p:nvGrpSpPr>
          <p:cNvPr id="5" name="Gruppieren 4">
            <a:extLst>
              <a:ext uri="{FF2B5EF4-FFF2-40B4-BE49-F238E27FC236}">
                <a16:creationId xmlns:a16="http://schemas.microsoft.com/office/drawing/2014/main" id="{116C81D1-70C4-476C-A2A4-63AA03584B99}"/>
              </a:ext>
            </a:extLst>
          </p:cNvPr>
          <p:cNvGrpSpPr/>
          <p:nvPr/>
        </p:nvGrpSpPr>
        <p:grpSpPr>
          <a:xfrm>
            <a:off x="1861830" y="1616716"/>
            <a:ext cx="9090108" cy="4834074"/>
            <a:chOff x="2182476" y="1916832"/>
            <a:chExt cx="8794699" cy="4676976"/>
          </a:xfrm>
        </p:grpSpPr>
        <p:grpSp>
          <p:nvGrpSpPr>
            <p:cNvPr id="6" name="Gruppieren 5"/>
            <p:cNvGrpSpPr/>
            <p:nvPr/>
          </p:nvGrpSpPr>
          <p:grpSpPr>
            <a:xfrm>
              <a:off x="2182476" y="2668402"/>
              <a:ext cx="8794699" cy="544572"/>
              <a:chOff x="877969" y="1274008"/>
              <a:chExt cx="11726264" cy="726096"/>
            </a:xfrm>
          </p:grpSpPr>
          <p:sp>
            <p:nvSpPr>
              <p:cNvPr id="328" name="Shape 328"/>
              <p:cNvSpPr/>
              <p:nvPr/>
            </p:nvSpPr>
            <p:spPr>
              <a:xfrm flipV="1">
                <a:off x="4514516" y="1987176"/>
                <a:ext cx="3317092" cy="1011"/>
              </a:xfrm>
              <a:prstGeom prst="line">
                <a:avLst/>
              </a:prstGeom>
              <a:ln w="12700">
                <a:solidFill>
                  <a:srgbClr val="CBCBCB"/>
                </a:solidFill>
                <a:miter lim="400000"/>
              </a:ln>
            </p:spPr>
            <p:txBody>
              <a:bodyPr lIns="0" tIns="0" rIns="0" bIns="0" anchor="ctr"/>
              <a:lstStyle/>
              <a:p>
                <a:pPr lvl="0">
                  <a:defRPr sz="3200"/>
                </a:pPr>
                <a:endParaRPr sz="1200" dirty="0">
                  <a:latin typeface="+mj-lt"/>
                  <a:cs typeface="Calibri" panose="020F0502020204030204" pitchFamily="34" charset="0"/>
                </a:endParaRPr>
              </a:p>
            </p:txBody>
          </p:sp>
          <p:sp>
            <p:nvSpPr>
              <p:cNvPr id="356" name="Shape 356"/>
              <p:cNvSpPr/>
              <p:nvPr/>
            </p:nvSpPr>
            <p:spPr>
              <a:xfrm>
                <a:off x="4575310" y="1274008"/>
                <a:ext cx="3256298" cy="63525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lvl="0">
                  <a:defRPr sz="1800" b="0">
                    <a:solidFill>
                      <a:srgbClr val="000000"/>
                    </a:solidFill>
                  </a:defRPr>
                </a:pPr>
                <a:r>
                  <a:rPr lang="en-US" sz="1600" dirty="0">
                    <a:solidFill>
                      <a:srgbClr val="000000"/>
                    </a:solidFill>
                    <a:latin typeface="+mj-lt"/>
                    <a:cs typeface="Calibri" panose="020F0502020204030204" pitchFamily="34" charset="0"/>
                  </a:rPr>
                  <a:t>Predictive Analytics/</a:t>
                </a:r>
                <a:br>
                  <a:rPr lang="en-US" sz="1600" dirty="0">
                    <a:solidFill>
                      <a:srgbClr val="000000"/>
                    </a:solidFill>
                    <a:latin typeface="+mj-lt"/>
                    <a:cs typeface="Calibri" panose="020F0502020204030204" pitchFamily="34" charset="0"/>
                  </a:rPr>
                </a:br>
                <a:r>
                  <a:rPr lang="en-US" sz="1600" dirty="0">
                    <a:solidFill>
                      <a:srgbClr val="000000"/>
                    </a:solidFill>
                    <a:latin typeface="+mj-lt"/>
                    <a:cs typeface="Calibri" panose="020F0502020204030204" pitchFamily="34" charset="0"/>
                  </a:rPr>
                  <a:t>Predictive Forecasting</a:t>
                </a:r>
                <a:endParaRPr sz="1600" dirty="0">
                  <a:solidFill>
                    <a:srgbClr val="000000"/>
                  </a:solidFill>
                  <a:latin typeface="+mj-lt"/>
                  <a:cs typeface="Calibri" panose="020F0502020204030204" pitchFamily="34" charset="0"/>
                </a:endParaRPr>
              </a:p>
            </p:txBody>
          </p:sp>
          <p:sp>
            <p:nvSpPr>
              <p:cNvPr id="37" name="Shape 328"/>
              <p:cNvSpPr/>
              <p:nvPr/>
            </p:nvSpPr>
            <p:spPr>
              <a:xfrm>
                <a:off x="8462672" y="2000104"/>
                <a:ext cx="3360291" cy="0"/>
              </a:xfrm>
              <a:prstGeom prst="line">
                <a:avLst/>
              </a:prstGeom>
              <a:ln w="12700">
                <a:solidFill>
                  <a:srgbClr val="CBCBCB"/>
                </a:solidFill>
                <a:miter lim="400000"/>
              </a:ln>
            </p:spPr>
            <p:txBody>
              <a:bodyPr lIns="0" tIns="0" rIns="0" bIns="0" anchor="ctr"/>
              <a:lstStyle/>
              <a:p>
                <a:pPr lvl="0">
                  <a:defRPr sz="3200"/>
                </a:pPr>
                <a:endParaRPr sz="1200" dirty="0">
                  <a:latin typeface="+mj-lt"/>
                  <a:cs typeface="Calibri" panose="020F0502020204030204" pitchFamily="34" charset="0"/>
                </a:endParaRPr>
              </a:p>
            </p:txBody>
          </p:sp>
          <p:sp>
            <p:nvSpPr>
              <p:cNvPr id="38" name="Shape 356"/>
              <p:cNvSpPr/>
              <p:nvPr/>
            </p:nvSpPr>
            <p:spPr>
              <a:xfrm>
                <a:off x="8566664" y="1330408"/>
                <a:ext cx="4037569" cy="63525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lvl="0">
                  <a:defRPr sz="1800" b="0">
                    <a:solidFill>
                      <a:srgbClr val="000000"/>
                    </a:solidFill>
                  </a:defRPr>
                </a:pPr>
                <a:r>
                  <a:rPr lang="en-US" sz="1600" dirty="0">
                    <a:solidFill>
                      <a:srgbClr val="000000"/>
                    </a:solidFill>
                    <a:latin typeface="+mj-lt"/>
                    <a:cs typeface="Calibri" panose="020F0502020204030204" pitchFamily="34" charset="0"/>
                  </a:rPr>
                  <a:t>Simulation &amp; </a:t>
                </a:r>
                <a:br>
                  <a:rPr lang="en-US" sz="1600" dirty="0">
                    <a:solidFill>
                      <a:srgbClr val="000000"/>
                    </a:solidFill>
                    <a:latin typeface="+mj-lt"/>
                    <a:cs typeface="Calibri" panose="020F0502020204030204" pitchFamily="34" charset="0"/>
                  </a:rPr>
                </a:br>
                <a:r>
                  <a:rPr lang="en-US" sz="1600" dirty="0">
                    <a:solidFill>
                      <a:srgbClr val="000000"/>
                    </a:solidFill>
                    <a:latin typeface="+mj-lt"/>
                    <a:cs typeface="Calibri" panose="020F0502020204030204" pitchFamily="34" charset="0"/>
                  </a:rPr>
                  <a:t>Risikobewertung </a:t>
                </a:r>
                <a:endParaRPr sz="1600" dirty="0">
                  <a:solidFill>
                    <a:srgbClr val="000000"/>
                  </a:solidFill>
                  <a:latin typeface="+mj-lt"/>
                  <a:cs typeface="Calibri" panose="020F0502020204030204" pitchFamily="34" charset="0"/>
                </a:endParaRPr>
              </a:p>
            </p:txBody>
          </p:sp>
          <p:sp>
            <p:nvSpPr>
              <p:cNvPr id="42" name="Shape 328"/>
              <p:cNvSpPr/>
              <p:nvPr/>
            </p:nvSpPr>
            <p:spPr>
              <a:xfrm>
                <a:off x="931822" y="1987175"/>
                <a:ext cx="2826000" cy="0"/>
              </a:xfrm>
              <a:prstGeom prst="line">
                <a:avLst/>
              </a:prstGeom>
              <a:ln w="12700">
                <a:solidFill>
                  <a:srgbClr val="CBCBCB"/>
                </a:solidFill>
                <a:miter lim="400000"/>
              </a:ln>
            </p:spPr>
            <p:txBody>
              <a:bodyPr lIns="0" tIns="0" rIns="0" bIns="0" anchor="ctr"/>
              <a:lstStyle/>
              <a:p>
                <a:pPr lvl="0">
                  <a:defRPr sz="3200"/>
                </a:pPr>
                <a:endParaRPr sz="1200" dirty="0">
                  <a:latin typeface="+mj-lt"/>
                  <a:cs typeface="Calibri" panose="020F0502020204030204" pitchFamily="34" charset="0"/>
                </a:endParaRPr>
              </a:p>
            </p:txBody>
          </p:sp>
          <p:sp>
            <p:nvSpPr>
              <p:cNvPr id="43" name="Shape 356"/>
              <p:cNvSpPr/>
              <p:nvPr/>
            </p:nvSpPr>
            <p:spPr>
              <a:xfrm>
                <a:off x="877969" y="1330409"/>
                <a:ext cx="2988001" cy="6352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lvl="0">
                  <a:defRPr sz="1800" b="0">
                    <a:solidFill>
                      <a:srgbClr val="000000"/>
                    </a:solidFill>
                  </a:defRPr>
                </a:pPr>
                <a:r>
                  <a:rPr lang="en-US" sz="1600" dirty="0">
                    <a:solidFill>
                      <a:srgbClr val="000000"/>
                    </a:solidFill>
                    <a:latin typeface="+mj-lt"/>
                    <a:cs typeface="Calibri" panose="020F0502020204030204" pitchFamily="34" charset="0"/>
                  </a:rPr>
                  <a:t>Mustererkennung aus Daten/ Planabweichungen</a:t>
                </a:r>
                <a:endParaRPr sz="1600" dirty="0">
                  <a:solidFill>
                    <a:srgbClr val="000000"/>
                  </a:solidFill>
                  <a:latin typeface="+mj-lt"/>
                  <a:cs typeface="Calibri" panose="020F0502020204030204" pitchFamily="34" charset="0"/>
                </a:endParaRPr>
              </a:p>
            </p:txBody>
          </p:sp>
        </p:grpSp>
        <p:sp>
          <p:nvSpPr>
            <p:cNvPr id="27" name="Textfeld 26"/>
            <p:cNvSpPr txBox="1"/>
            <p:nvPr/>
          </p:nvSpPr>
          <p:spPr>
            <a:xfrm>
              <a:off x="2196975" y="3328224"/>
              <a:ext cx="2442224" cy="2918189"/>
            </a:xfrm>
            <a:prstGeom prst="rect">
              <a:avLst/>
            </a:prstGeom>
            <a:noFill/>
          </p:spPr>
          <p:txBody>
            <a:bodyPr wrap="square" lIns="0" tIns="0" rIns="0" bIns="0" rtlCol="0">
              <a:spAutoFit/>
            </a:bodyPr>
            <a:lstStyle/>
            <a:p>
              <a:r>
                <a:rPr lang="de-DE" sz="1400" dirty="0">
                  <a:latin typeface="+mj-lt"/>
                  <a:cs typeface="Calibri" panose="020F0502020204030204" pitchFamily="34" charset="0"/>
                </a:rPr>
                <a:t>Wie gut ist die Planungsqualität?</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Wie lässt sich die Qualität von Meldedaten bestimmen?</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Welche Produkte, Accounts, Vertriebseinheiten sind </a:t>
              </a:r>
              <a:r>
                <a:rPr lang="de-DE" sz="1400" dirty="0" err="1">
                  <a:latin typeface="+mj-lt"/>
                  <a:cs typeface="Calibri" panose="020F0502020204030204" pitchFamily="34" charset="0"/>
                </a:rPr>
                <a:t>Kontributoren</a:t>
              </a:r>
              <a:r>
                <a:rPr lang="de-DE" sz="1400" dirty="0">
                  <a:latin typeface="+mj-lt"/>
                  <a:cs typeface="Calibri" panose="020F0502020204030204" pitchFamily="34" charset="0"/>
                </a:rPr>
                <a:t> zu den Planabweichungen?</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Woher kommen die Ausreißer?</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a:t>
              </a:r>
            </a:p>
            <a:p>
              <a:endParaRPr lang="de-DE" sz="1400" dirty="0">
                <a:latin typeface="+mj-lt"/>
                <a:cs typeface="Calibri" panose="020F0502020204030204" pitchFamily="34" charset="0"/>
              </a:endParaRPr>
            </a:p>
          </p:txBody>
        </p:sp>
        <p:sp>
          <p:nvSpPr>
            <p:cNvPr id="30" name="Textfeld 29"/>
            <p:cNvSpPr txBox="1"/>
            <p:nvPr/>
          </p:nvSpPr>
          <p:spPr>
            <a:xfrm>
              <a:off x="4909887" y="3243846"/>
              <a:ext cx="2768417" cy="3349962"/>
            </a:xfrm>
            <a:prstGeom prst="rect">
              <a:avLst/>
            </a:prstGeom>
            <a:noFill/>
          </p:spPr>
          <p:txBody>
            <a:bodyPr wrap="square" lIns="0" tIns="0" rIns="0" bIns="0" rtlCol="0">
              <a:spAutoFit/>
            </a:bodyPr>
            <a:lstStyle/>
            <a:p>
              <a:r>
                <a:rPr lang="de-DE" sz="1300" dirty="0">
                  <a:latin typeface="+mj-lt"/>
                  <a:cs typeface="Calibri" panose="020F0502020204030204" pitchFamily="34" charset="0"/>
                </a:rPr>
                <a:t>Welchen Trends, Saisonalitäten, äußeren Einflüssen (Wetter) unterliegt das Geschäftsmodell bzw. unterliegen meine Bereiche, Produktgruppen, Produkte?</a:t>
              </a:r>
            </a:p>
            <a:p>
              <a:endParaRPr lang="de-DE" sz="1300" dirty="0">
                <a:latin typeface="+mj-lt"/>
                <a:cs typeface="Calibri" panose="020F0502020204030204" pitchFamily="34" charset="0"/>
              </a:endParaRPr>
            </a:p>
            <a:p>
              <a:r>
                <a:rPr lang="de-DE" sz="1300" dirty="0">
                  <a:latin typeface="+mj-lt"/>
                  <a:cs typeface="Calibri" panose="020F0502020204030204" pitchFamily="34" charset="0"/>
                </a:rPr>
                <a:t>Welche Treiber beeinflussen meinen künftigen Gewinn (am stärksten)?</a:t>
              </a:r>
            </a:p>
            <a:p>
              <a:endParaRPr lang="de-DE" sz="1300" dirty="0">
                <a:latin typeface="+mj-lt"/>
                <a:cs typeface="Calibri" panose="020F0502020204030204" pitchFamily="34" charset="0"/>
              </a:endParaRPr>
            </a:p>
            <a:p>
              <a:r>
                <a:rPr lang="de-DE" sz="1300" dirty="0">
                  <a:latin typeface="+mj-lt"/>
                  <a:cs typeface="Calibri" panose="020F0502020204030204" pitchFamily="34" charset="0"/>
                </a:rPr>
                <a:t>Wann kaufen welche Kundensegmente, welche Produkte?</a:t>
              </a:r>
            </a:p>
            <a:p>
              <a:endParaRPr lang="de-DE" sz="1300" dirty="0">
                <a:latin typeface="+mj-lt"/>
                <a:cs typeface="Calibri" panose="020F0502020204030204" pitchFamily="34" charset="0"/>
              </a:endParaRPr>
            </a:p>
            <a:p>
              <a:r>
                <a:rPr lang="de-DE" sz="1300" dirty="0">
                  <a:latin typeface="+mj-lt"/>
                  <a:cs typeface="Calibri" panose="020F0502020204030204" pitchFamily="34" charset="0"/>
                </a:rPr>
                <a:t>Welche Interaktionen/Exponenten/Polynome von Treibern haben ggf. Prognosekraft?</a:t>
              </a:r>
            </a:p>
            <a:p>
              <a:endParaRPr lang="de-DE" sz="300" dirty="0">
                <a:latin typeface="+mj-lt"/>
                <a:cs typeface="Calibri" panose="020F0502020204030204" pitchFamily="34" charset="0"/>
              </a:endParaRPr>
            </a:p>
            <a:p>
              <a:r>
                <a:rPr lang="de-DE" sz="1300" dirty="0">
                  <a:latin typeface="+mj-lt"/>
                  <a:cs typeface="Calibri" panose="020F0502020204030204" pitchFamily="34" charset="0"/>
                </a:rPr>
                <a:t>…</a:t>
              </a:r>
            </a:p>
            <a:p>
              <a:endParaRPr lang="de-DE" sz="700" dirty="0">
                <a:latin typeface="+mj-lt"/>
                <a:cs typeface="Calibri" panose="020F0502020204030204" pitchFamily="34" charset="0"/>
              </a:endParaRPr>
            </a:p>
            <a:p>
              <a:r>
                <a:rPr lang="de-DE" sz="1300" dirty="0">
                  <a:latin typeface="+mj-lt"/>
                  <a:cs typeface="Calibri" panose="020F0502020204030204" pitchFamily="34" charset="0"/>
                </a:rPr>
                <a:t>…</a:t>
              </a:r>
            </a:p>
          </p:txBody>
        </p:sp>
        <p:sp>
          <p:nvSpPr>
            <p:cNvPr id="32" name="Textfeld 31"/>
            <p:cNvSpPr txBox="1"/>
            <p:nvPr/>
          </p:nvSpPr>
          <p:spPr>
            <a:xfrm>
              <a:off x="7948998" y="3326684"/>
              <a:ext cx="2442224" cy="2419418"/>
            </a:xfrm>
            <a:prstGeom prst="rect">
              <a:avLst/>
            </a:prstGeom>
            <a:noFill/>
          </p:spPr>
          <p:txBody>
            <a:bodyPr wrap="square" lIns="0" tIns="0" rIns="0" bIns="0" rtlCol="0">
              <a:spAutoFit/>
            </a:bodyPr>
            <a:lstStyle/>
            <a:p>
              <a:pPr>
                <a:spcAft>
                  <a:spcPts val="900"/>
                </a:spcAft>
              </a:pPr>
              <a:r>
                <a:rPr lang="de-DE" sz="1400" dirty="0">
                  <a:latin typeface="+mj-lt"/>
                  <a:cs typeface="Calibri" panose="020F0502020204030204" pitchFamily="34" charset="0"/>
                </a:rPr>
                <a:t>Was ist die optimale Preissetzung unter Berücksichtigung der Reaktion der Wettbewerber?</a:t>
              </a:r>
            </a:p>
            <a:p>
              <a:pPr>
                <a:spcAft>
                  <a:spcPts val="900"/>
                </a:spcAft>
              </a:pPr>
              <a:r>
                <a:rPr lang="de-DE" sz="1400" dirty="0">
                  <a:latin typeface="+mj-lt"/>
                  <a:cs typeface="Calibri" panose="020F0502020204030204" pitchFamily="34" charset="0"/>
                </a:rPr>
                <a:t>Wie muss das Produktportfolio readjustiert werden, z. B. welche Produkte ausbauen und welche aussortieren?</a:t>
              </a:r>
            </a:p>
            <a:p>
              <a:pPr>
                <a:spcAft>
                  <a:spcPts val="900"/>
                </a:spcAft>
              </a:pPr>
              <a:r>
                <a:rPr lang="de-DE" sz="1400" dirty="0">
                  <a:latin typeface="+mj-lt"/>
                  <a:cs typeface="Calibri" panose="020F0502020204030204" pitchFamily="34" charset="0"/>
                </a:rPr>
                <a:t>Welches Eigenkapital muss ich zur Deckung der Risiken hinterlegen?</a:t>
              </a:r>
            </a:p>
            <a:p>
              <a:pPr>
                <a:spcAft>
                  <a:spcPts val="900"/>
                </a:spcAft>
              </a:pPr>
              <a:r>
                <a:rPr lang="de-DE" sz="1400" dirty="0">
                  <a:latin typeface="+mj-lt"/>
                  <a:cs typeface="Calibri" panose="020F0502020204030204" pitchFamily="34" charset="0"/>
                </a:rPr>
                <a:t>…</a:t>
              </a:r>
            </a:p>
          </p:txBody>
        </p:sp>
        <p:sp>
          <p:nvSpPr>
            <p:cNvPr id="3" name="Ellipse 2"/>
            <p:cNvSpPr/>
            <p:nvPr/>
          </p:nvSpPr>
          <p:spPr bwMode="gray">
            <a:xfrm>
              <a:off x="2195614" y="1916832"/>
              <a:ext cx="2028178" cy="576064"/>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mj-lt"/>
                </a:rPr>
                <a:t>Descriptive Analytics</a:t>
              </a:r>
            </a:p>
          </p:txBody>
        </p:sp>
        <p:sp>
          <p:nvSpPr>
            <p:cNvPr id="15" name="Ellipse 14"/>
            <p:cNvSpPr/>
            <p:nvPr/>
          </p:nvSpPr>
          <p:spPr bwMode="gray">
            <a:xfrm>
              <a:off x="5029384" y="1943698"/>
              <a:ext cx="2028178" cy="576064"/>
            </a:xfrm>
            <a:prstGeom prst="ellipse">
              <a:avLst/>
            </a:prstGeom>
            <a:solidFill>
              <a:schemeClr val="accent3">
                <a:lumMod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mj-lt"/>
                </a:rPr>
                <a:t>Predictive</a:t>
              </a:r>
              <a:br>
                <a:rPr lang="de-DE" dirty="0">
                  <a:solidFill>
                    <a:schemeClr val="tx1"/>
                  </a:solidFill>
                  <a:latin typeface="+mj-lt"/>
                </a:rPr>
              </a:br>
              <a:r>
                <a:rPr lang="de-DE" dirty="0">
                  <a:solidFill>
                    <a:schemeClr val="tx1"/>
                  </a:solidFill>
                  <a:latin typeface="+mj-lt"/>
                </a:rPr>
                <a:t>Analytics</a:t>
              </a:r>
            </a:p>
          </p:txBody>
        </p:sp>
        <p:sp>
          <p:nvSpPr>
            <p:cNvPr id="16" name="Ellipse 15"/>
            <p:cNvSpPr/>
            <p:nvPr/>
          </p:nvSpPr>
          <p:spPr bwMode="gray">
            <a:xfrm>
              <a:off x="7863154" y="1921201"/>
              <a:ext cx="2028178" cy="576064"/>
            </a:xfrm>
            <a:prstGeom prst="ellipse">
              <a:avLst/>
            </a:pr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latin typeface="+mj-lt"/>
                </a:rPr>
                <a:t>Prescriptive Analytics</a:t>
              </a:r>
            </a:p>
          </p:txBody>
        </p:sp>
      </p:grpSp>
      <p:sp>
        <p:nvSpPr>
          <p:cNvPr id="2" name="Foliennummernplatzhalter 1">
            <a:extLst>
              <a:ext uri="{FF2B5EF4-FFF2-40B4-BE49-F238E27FC236}">
                <a16:creationId xmlns:a16="http://schemas.microsoft.com/office/drawing/2014/main" id="{55911556-A49D-4CE7-B8AD-84FF2E36F2E8}"/>
              </a:ext>
            </a:extLst>
          </p:cNvPr>
          <p:cNvSpPr>
            <a:spLocks noGrp="1"/>
          </p:cNvSpPr>
          <p:nvPr>
            <p:ph type="sldNum" sz="quarter" idx="11"/>
          </p:nvPr>
        </p:nvSpPr>
        <p:spPr/>
        <p:txBody>
          <a:bodyPr/>
          <a:lstStyle/>
          <a:p>
            <a:fld id="{FFC269A0-BD27-4577-9DED-0AAE60100C51}" type="slidenum">
              <a:rPr lang="de-DE" smtClean="0"/>
              <a:pPr/>
              <a:t>67</a:t>
            </a:fld>
            <a:r>
              <a:rPr lang="de-DE"/>
              <a:t> | ©</a:t>
            </a:r>
            <a:endParaRPr lang="de-DE" dirty="0"/>
          </a:p>
        </p:txBody>
      </p:sp>
      <p:sp>
        <p:nvSpPr>
          <p:cNvPr id="4" name="Fußzeilenplatzhalter 3">
            <a:extLst>
              <a:ext uri="{FF2B5EF4-FFF2-40B4-BE49-F238E27FC236}">
                <a16:creationId xmlns:a16="http://schemas.microsoft.com/office/drawing/2014/main" id="{F7E1A8F7-2AB7-48A5-8BA5-6D7B9FB91CBA}"/>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47481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2040278661"/>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32811"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4F2CF42A-3DC5-468F-80A7-99F15BF75427}"/>
              </a:ext>
            </a:extLst>
          </p:cNvPr>
          <p:cNvGrpSpPr/>
          <p:nvPr/>
        </p:nvGrpSpPr>
        <p:grpSpPr>
          <a:xfrm>
            <a:off x="1343472" y="1421922"/>
            <a:ext cx="9172798" cy="4968434"/>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53786"/>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53786"/>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53786"/>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460634" y="2228470"/>
              <a:ext cx="1358140" cy="269435"/>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53786"/>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53786"/>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17808"/>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Daten-Management</a:t>
              </a:r>
            </a:p>
          </p:txBody>
        </p:sp>
        <p:sp>
          <p:nvSpPr>
            <p:cNvPr id="20" name="Rechteck 19"/>
            <p:cNvSpPr/>
            <p:nvPr/>
          </p:nvSpPr>
          <p:spPr bwMode="gray">
            <a:xfrm>
              <a:off x="7369247" y="3297056"/>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a:t>
              </a:r>
              <a:br>
                <a:rPr lang="de-DE" sz="1400" dirty="0">
                  <a:solidFill>
                    <a:schemeClr val="tx1"/>
                  </a:solidFill>
                </a:rPr>
              </a:br>
              <a:r>
                <a:rPr lang="de-DE" sz="1400" dirty="0">
                  <a:solidFill>
                    <a:schemeClr val="tx1"/>
                  </a:solidFill>
                </a:rPr>
                <a:t>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45468" y="247970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5263" y="401748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C33796B2-C86E-4F04-B56B-EB79C6EBC9F6}"/>
              </a:ext>
            </a:extLst>
          </p:cNvPr>
          <p:cNvSpPr>
            <a:spLocks noGrp="1"/>
          </p:cNvSpPr>
          <p:nvPr>
            <p:ph type="sldNum" sz="quarter" idx="11"/>
          </p:nvPr>
        </p:nvSpPr>
        <p:spPr/>
        <p:txBody>
          <a:bodyPr/>
          <a:lstStyle/>
          <a:p>
            <a:fld id="{FFC269A0-BD27-4577-9DED-0AAE60100C51}" type="slidenum">
              <a:rPr lang="de-DE" smtClean="0"/>
              <a:pPr/>
              <a:t>68</a:t>
            </a:fld>
            <a:r>
              <a:rPr lang="de-DE"/>
              <a:t> | ©</a:t>
            </a:r>
            <a:endParaRPr lang="de-DE" dirty="0"/>
          </a:p>
        </p:txBody>
      </p:sp>
      <p:sp>
        <p:nvSpPr>
          <p:cNvPr id="18" name="Fußzeilenplatzhalter 17">
            <a:extLst>
              <a:ext uri="{FF2B5EF4-FFF2-40B4-BE49-F238E27FC236}">
                <a16:creationId xmlns:a16="http://schemas.microsoft.com/office/drawing/2014/main" id="{1545F9FC-9D78-4F70-8DFD-E42E23E3912D}"/>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476889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8235"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b="1"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Intelligence</a:t>
            </a:r>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dirty="0"/>
          </a:p>
        </p:txBody>
      </p:sp>
      <p:sp>
        <p:nvSpPr>
          <p:cNvPr id="12" name="Textplatzhalter 11"/>
          <p:cNvSpPr>
            <a:spLocks noGrp="1"/>
          </p:cNvSpPr>
          <p:nvPr>
            <p:ph type="body" sz="quarter" idx="14"/>
          </p:nvPr>
        </p:nvSpPr>
        <p:spPr/>
        <p:txBody>
          <a:bodyPr/>
          <a:lstStyle/>
          <a:p>
            <a:endParaRPr lang="de-DE" dirty="0"/>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6</a:t>
            </a:fld>
            <a:r>
              <a:rPr lang="de-DE" dirty="0"/>
              <a:t> | ©</a:t>
            </a:r>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95027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636045799"/>
              </p:ext>
            </p:extLst>
          </p:nvPr>
        </p:nvGraphicFramePr>
        <p:xfrm>
          <a:off x="2668194" y="858444"/>
          <a:ext cx="1191" cy="1191"/>
        </p:xfrm>
        <a:graphic>
          <a:graphicData uri="http://schemas.openxmlformats.org/presentationml/2006/ole">
            <mc:AlternateContent xmlns:mc="http://schemas.openxmlformats.org/markup-compatibility/2006">
              <mc:Choice xmlns:v="urn:schemas-microsoft-com:vml" Requires="v">
                <p:oleObj spid="_x0000_s34737" name="think-cell Folie" r:id="rId6" imgW="196" imgH="196" progId="TCLayout.ActiveDocument.1">
                  <p:embed/>
                </p:oleObj>
              </mc:Choice>
              <mc:Fallback>
                <p:oleObj name="think-cell Folie" r:id="rId6" imgW="196" imgH="196" progId="TCLayout.ActiveDocument.1">
                  <p:embed/>
                  <p:pic>
                    <p:nvPicPr>
                      <p:cNvPr id="3" name="Objekt 2" hidden="1"/>
                      <p:cNvPicPr/>
                      <p:nvPr/>
                    </p:nvPicPr>
                    <p:blipFill>
                      <a:blip r:embed="rId7"/>
                      <a:stretch>
                        <a:fillRect/>
                      </a:stretch>
                    </p:blipFill>
                    <p:spPr>
                      <a:xfrm>
                        <a:off x="2668194" y="858444"/>
                        <a:ext cx="1191" cy="1191"/>
                      </a:xfrm>
                      <a:prstGeom prst="rect">
                        <a:avLst/>
                      </a:prstGeom>
                    </p:spPr>
                  </p:pic>
                </p:oleObj>
              </mc:Fallback>
            </mc:AlternateContent>
          </a:graphicData>
        </a:graphic>
      </p:graphicFrame>
      <p:sp>
        <p:nvSpPr>
          <p:cNvPr id="5" name="Rechteck 4" hidden="1"/>
          <p:cNvSpPr/>
          <p:nvPr>
            <p:custDataLst>
              <p:tags r:id="rId3"/>
            </p:custDataLst>
          </p:nvPr>
        </p:nvSpPr>
        <p:spPr bwMode="gray">
          <a:xfrm>
            <a:off x="2667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a:solidFill>
                <a:schemeClr val="tx1"/>
              </a:solidFill>
              <a:latin typeface="Calibri" panose="020F0502020204030204" pitchFamily="34" charset="0"/>
              <a:ea typeface="+mj-ea"/>
              <a:cs typeface="+mj-cs"/>
              <a:sym typeface="Calibri" panose="020F0502020204030204" pitchFamily="34" charset="0"/>
            </a:endParaRPr>
          </a:p>
        </p:txBody>
      </p:sp>
      <p:sp>
        <p:nvSpPr>
          <p:cNvPr id="1944578" name="Rectangle 2"/>
          <p:cNvSpPr>
            <a:spLocks noGrp="1" noChangeArrowheads="1"/>
          </p:cNvSpPr>
          <p:nvPr>
            <p:ph type="title"/>
          </p:nvPr>
        </p:nvSpPr>
        <p:spPr/>
        <p:txBody>
          <a:bodyPr/>
          <a:lstStyle/>
          <a:p>
            <a:r>
              <a:rPr lang="de-DE" altLang="de-DE" dirty="0"/>
              <a:t>Datenmanagement?</a:t>
            </a:r>
            <a:endParaRPr lang="en-US" altLang="de-DE" dirty="0"/>
          </a:p>
        </p:txBody>
      </p:sp>
      <p:grpSp>
        <p:nvGrpSpPr>
          <p:cNvPr id="1944580" name="Group 4"/>
          <p:cNvGrpSpPr>
            <a:grpSpLocks/>
          </p:cNvGrpSpPr>
          <p:nvPr/>
        </p:nvGrpSpPr>
        <p:grpSpPr bwMode="auto">
          <a:xfrm>
            <a:off x="3039990" y="1604060"/>
            <a:ext cx="6669870" cy="4063022"/>
            <a:chOff x="592" y="1595"/>
            <a:chExt cx="6174365" cy="2351"/>
          </a:xfrm>
        </p:grpSpPr>
        <p:sp>
          <p:nvSpPr>
            <p:cNvPr id="1944581" name="Rectangle 5"/>
            <p:cNvSpPr>
              <a:spLocks noChangeArrowheads="1"/>
            </p:cNvSpPr>
            <p:nvPr/>
          </p:nvSpPr>
          <p:spPr bwMode="auto">
            <a:xfrm>
              <a:off x="93943" y="1604"/>
              <a:ext cx="666635" cy="2341"/>
            </a:xfrm>
            <a:prstGeom prst="rect">
              <a:avLst/>
            </a:prstGeom>
            <a:solidFill>
              <a:srgbClr val="466A9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100" dirty="0"/>
            </a:p>
          </p:txBody>
        </p:sp>
        <p:sp>
          <p:nvSpPr>
            <p:cNvPr id="1944582" name="Rectangle 6" descr="50%"/>
            <p:cNvSpPr>
              <a:spLocks noChangeArrowheads="1"/>
            </p:cNvSpPr>
            <p:nvPr/>
          </p:nvSpPr>
          <p:spPr bwMode="auto">
            <a:xfrm>
              <a:off x="760578" y="1605"/>
              <a:ext cx="666635" cy="2341"/>
            </a:xfrm>
            <a:prstGeom prst="rect">
              <a:avLst/>
            </a:prstGeom>
            <a:pattFill prst="pct50">
              <a:fgClr>
                <a:schemeClr val="folHlink"/>
              </a:fgClr>
              <a:bgClr>
                <a:srgbClr val="FFFFFF"/>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100" dirty="0"/>
            </a:p>
          </p:txBody>
        </p:sp>
        <p:sp>
          <p:nvSpPr>
            <p:cNvPr id="1944583" name="Rectangle 7"/>
            <p:cNvSpPr>
              <a:spLocks noChangeArrowheads="1"/>
            </p:cNvSpPr>
            <p:nvPr/>
          </p:nvSpPr>
          <p:spPr bwMode="auto">
            <a:xfrm>
              <a:off x="1427213" y="1605"/>
              <a:ext cx="4747744" cy="2341"/>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endParaRPr lang="en-US" altLang="de-DE" sz="1100" dirty="0">
                <a:solidFill>
                  <a:schemeClr val="bg2"/>
                </a:solidFill>
                <a:latin typeface="Calibri" panose="020F0502020204030204" pitchFamily="34" charset="0"/>
              </a:endParaRPr>
            </a:p>
          </p:txBody>
        </p:sp>
        <p:sp>
          <p:nvSpPr>
            <p:cNvPr id="1944584" name="Rectangle 8"/>
            <p:cNvSpPr>
              <a:spLocks noChangeArrowheads="1"/>
            </p:cNvSpPr>
            <p:nvPr/>
          </p:nvSpPr>
          <p:spPr bwMode="auto">
            <a:xfrm>
              <a:off x="144528" y="1849"/>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85" name="Rectangle 9"/>
            <p:cNvSpPr>
              <a:spLocks noChangeArrowheads="1"/>
            </p:cNvSpPr>
            <p:nvPr/>
          </p:nvSpPr>
          <p:spPr bwMode="auto">
            <a:xfrm>
              <a:off x="146334" y="2157"/>
              <a:ext cx="422744" cy="271"/>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86" name="Rectangle 10"/>
            <p:cNvSpPr>
              <a:spLocks noChangeArrowheads="1"/>
            </p:cNvSpPr>
            <p:nvPr/>
          </p:nvSpPr>
          <p:spPr bwMode="auto">
            <a:xfrm>
              <a:off x="144528" y="2456"/>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87" name="Rectangle 11"/>
            <p:cNvSpPr>
              <a:spLocks noChangeArrowheads="1"/>
            </p:cNvSpPr>
            <p:nvPr/>
          </p:nvSpPr>
          <p:spPr bwMode="auto">
            <a:xfrm>
              <a:off x="144528" y="3274"/>
              <a:ext cx="422744" cy="271"/>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88" name="Rectangle 12"/>
            <p:cNvSpPr>
              <a:spLocks noChangeArrowheads="1"/>
            </p:cNvSpPr>
            <p:nvPr/>
          </p:nvSpPr>
          <p:spPr bwMode="auto">
            <a:xfrm>
              <a:off x="144528" y="3583"/>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89" name="Rectangle 13"/>
            <p:cNvSpPr>
              <a:spLocks noChangeArrowheads="1"/>
            </p:cNvSpPr>
            <p:nvPr/>
          </p:nvSpPr>
          <p:spPr bwMode="auto">
            <a:xfrm>
              <a:off x="852715" y="3279"/>
              <a:ext cx="424551"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90" name="Rectangle 14"/>
            <p:cNvSpPr>
              <a:spLocks noChangeArrowheads="1"/>
            </p:cNvSpPr>
            <p:nvPr/>
          </p:nvSpPr>
          <p:spPr bwMode="auto">
            <a:xfrm>
              <a:off x="859941" y="2157"/>
              <a:ext cx="424551"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91" name="Rectangle 15"/>
            <p:cNvSpPr>
              <a:spLocks noChangeArrowheads="1"/>
            </p:cNvSpPr>
            <p:nvPr/>
          </p:nvSpPr>
          <p:spPr bwMode="auto">
            <a:xfrm>
              <a:off x="1501284" y="2508"/>
              <a:ext cx="697347" cy="418"/>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92" name="Rectangle 16"/>
            <p:cNvSpPr>
              <a:spLocks noChangeArrowheads="1"/>
            </p:cNvSpPr>
            <p:nvPr/>
          </p:nvSpPr>
          <p:spPr bwMode="auto">
            <a:xfrm>
              <a:off x="2195018" y="3613"/>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CRM</a:t>
              </a:r>
            </a:p>
          </p:txBody>
        </p:sp>
        <p:sp>
          <p:nvSpPr>
            <p:cNvPr id="1944593" name="Rectangle 17"/>
            <p:cNvSpPr>
              <a:spLocks noChangeArrowheads="1"/>
            </p:cNvSpPr>
            <p:nvPr/>
          </p:nvSpPr>
          <p:spPr bwMode="auto">
            <a:xfrm>
              <a:off x="2877913" y="3608"/>
              <a:ext cx="424551"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SCM</a:t>
              </a:r>
            </a:p>
          </p:txBody>
        </p:sp>
        <p:sp>
          <p:nvSpPr>
            <p:cNvPr id="1944594" name="Rectangle 18"/>
            <p:cNvSpPr>
              <a:spLocks noChangeArrowheads="1"/>
            </p:cNvSpPr>
            <p:nvPr/>
          </p:nvSpPr>
          <p:spPr bwMode="auto">
            <a:xfrm>
              <a:off x="3553581" y="3613"/>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HCM</a:t>
              </a:r>
            </a:p>
          </p:txBody>
        </p:sp>
        <p:sp>
          <p:nvSpPr>
            <p:cNvPr id="1944595" name="Rectangle 19"/>
            <p:cNvSpPr>
              <a:spLocks noChangeArrowheads="1"/>
            </p:cNvSpPr>
            <p:nvPr/>
          </p:nvSpPr>
          <p:spPr bwMode="auto">
            <a:xfrm>
              <a:off x="2204051" y="3149"/>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Compliance</a:t>
              </a:r>
            </a:p>
          </p:txBody>
        </p:sp>
        <p:sp>
          <p:nvSpPr>
            <p:cNvPr id="1944596" name="Rectangle 20"/>
            <p:cNvSpPr>
              <a:spLocks noChangeArrowheads="1"/>
            </p:cNvSpPr>
            <p:nvPr/>
          </p:nvSpPr>
          <p:spPr bwMode="auto">
            <a:xfrm>
              <a:off x="3031474" y="3149"/>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Disclosure</a:t>
              </a:r>
            </a:p>
          </p:txBody>
        </p:sp>
        <p:sp>
          <p:nvSpPr>
            <p:cNvPr id="1944597" name="Rectangle 21"/>
            <p:cNvSpPr>
              <a:spLocks noChangeArrowheads="1"/>
            </p:cNvSpPr>
            <p:nvPr/>
          </p:nvSpPr>
          <p:spPr bwMode="auto">
            <a:xfrm>
              <a:off x="3876962" y="3149"/>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Management</a:t>
              </a:r>
            </a:p>
            <a:p>
              <a:pPr>
                <a:spcBef>
                  <a:spcPct val="0"/>
                </a:spcBef>
                <a:spcAft>
                  <a:spcPct val="0"/>
                </a:spcAft>
              </a:pPr>
              <a:r>
                <a:rPr lang="de-DE" altLang="de-DE" sz="1100" b="1" dirty="0">
                  <a:latin typeface="Calibri" panose="020F0502020204030204" pitchFamily="34" charset="0"/>
                </a:rPr>
                <a:t>Info</a:t>
              </a:r>
            </a:p>
          </p:txBody>
        </p:sp>
        <p:sp>
          <p:nvSpPr>
            <p:cNvPr id="1944598" name="Rectangle 22"/>
            <p:cNvSpPr>
              <a:spLocks noChangeArrowheads="1"/>
            </p:cNvSpPr>
            <p:nvPr/>
          </p:nvSpPr>
          <p:spPr bwMode="auto">
            <a:xfrm>
              <a:off x="3038700" y="2609"/>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Managerial</a:t>
              </a:r>
            </a:p>
            <a:p>
              <a:pPr>
                <a:spcBef>
                  <a:spcPct val="0"/>
                </a:spcBef>
                <a:spcAft>
                  <a:spcPct val="0"/>
                </a:spcAft>
              </a:pPr>
              <a:r>
                <a:rPr lang="de-DE" altLang="de-DE" sz="1100" b="1" dirty="0">
                  <a:latin typeface="Calibri" panose="020F0502020204030204" pitchFamily="34" charset="0"/>
                </a:rPr>
                <a:t>Accounting</a:t>
              </a:r>
            </a:p>
          </p:txBody>
        </p:sp>
        <p:sp>
          <p:nvSpPr>
            <p:cNvPr id="1944599" name="Rectangle 23"/>
            <p:cNvSpPr>
              <a:spLocks noChangeArrowheads="1"/>
            </p:cNvSpPr>
            <p:nvPr/>
          </p:nvSpPr>
          <p:spPr bwMode="auto">
            <a:xfrm>
              <a:off x="3038700" y="2218"/>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SEC</a:t>
              </a:r>
            </a:p>
            <a:p>
              <a:pPr>
                <a:spcBef>
                  <a:spcPct val="0"/>
                </a:spcBef>
                <a:spcAft>
                  <a:spcPct val="0"/>
                </a:spcAft>
              </a:pPr>
              <a:r>
                <a:rPr lang="de-DE" altLang="de-DE" sz="1100" b="1" dirty="0">
                  <a:latin typeface="Calibri" panose="020F0502020204030204" pitchFamily="34" charset="0"/>
                </a:rPr>
                <a:t>Reporting</a:t>
              </a:r>
            </a:p>
          </p:txBody>
        </p:sp>
        <p:sp>
          <p:nvSpPr>
            <p:cNvPr id="1944600" name="Rectangle 24"/>
            <p:cNvSpPr>
              <a:spLocks noChangeArrowheads="1"/>
            </p:cNvSpPr>
            <p:nvPr/>
          </p:nvSpPr>
          <p:spPr bwMode="auto">
            <a:xfrm>
              <a:off x="3038700" y="1832"/>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Regularity</a:t>
              </a:r>
            </a:p>
            <a:p>
              <a:pPr>
                <a:spcBef>
                  <a:spcPct val="0"/>
                </a:spcBef>
                <a:spcAft>
                  <a:spcPct val="0"/>
                </a:spcAft>
              </a:pPr>
              <a:r>
                <a:rPr lang="de-DE" altLang="de-DE" sz="1100" b="1" dirty="0">
                  <a:latin typeface="Calibri" panose="020F0502020204030204" pitchFamily="34" charset="0"/>
                </a:rPr>
                <a:t>Reporting</a:t>
              </a:r>
            </a:p>
          </p:txBody>
        </p:sp>
        <p:sp>
          <p:nvSpPr>
            <p:cNvPr id="1944601" name="Text Box 25"/>
            <p:cNvSpPr txBox="1">
              <a:spLocks noChangeArrowheads="1"/>
            </p:cNvSpPr>
            <p:nvPr/>
          </p:nvSpPr>
          <p:spPr bwMode="auto">
            <a:xfrm>
              <a:off x="84910" y="1595"/>
              <a:ext cx="446955"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solidFill>
                    <a:schemeClr val="bg1"/>
                  </a:solidFill>
                  <a:latin typeface="Calibri" panose="020F0502020204030204" pitchFamily="34" charset="0"/>
                </a:rPr>
                <a:t>Local</a:t>
              </a:r>
            </a:p>
          </p:txBody>
        </p:sp>
        <p:sp>
          <p:nvSpPr>
            <p:cNvPr id="1944602" name="Text Box 26"/>
            <p:cNvSpPr txBox="1">
              <a:spLocks noChangeArrowheads="1"/>
            </p:cNvSpPr>
            <p:nvPr/>
          </p:nvSpPr>
          <p:spPr bwMode="auto">
            <a:xfrm>
              <a:off x="704574" y="1602"/>
              <a:ext cx="641348"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Regional</a:t>
              </a:r>
            </a:p>
          </p:txBody>
        </p:sp>
        <p:sp>
          <p:nvSpPr>
            <p:cNvPr id="1944603" name="Text Box 27"/>
            <p:cNvSpPr txBox="1">
              <a:spLocks noChangeArrowheads="1"/>
            </p:cNvSpPr>
            <p:nvPr/>
          </p:nvSpPr>
          <p:spPr bwMode="auto">
            <a:xfrm>
              <a:off x="1485025" y="1599"/>
              <a:ext cx="717028"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Corporate</a:t>
              </a:r>
            </a:p>
          </p:txBody>
        </p:sp>
        <p:sp>
          <p:nvSpPr>
            <p:cNvPr id="1944604" name="Text Box 28"/>
            <p:cNvSpPr txBox="1">
              <a:spLocks noChangeArrowheads="1"/>
            </p:cNvSpPr>
            <p:nvPr/>
          </p:nvSpPr>
          <p:spPr bwMode="auto">
            <a:xfrm>
              <a:off x="4798328" y="1783"/>
              <a:ext cx="65173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Agencies</a:t>
              </a:r>
            </a:p>
          </p:txBody>
        </p:sp>
        <p:sp>
          <p:nvSpPr>
            <p:cNvPr id="1944605" name="Text Box 29"/>
            <p:cNvSpPr txBox="1">
              <a:spLocks noChangeArrowheads="1"/>
            </p:cNvSpPr>
            <p:nvPr/>
          </p:nvSpPr>
          <p:spPr bwMode="auto">
            <a:xfrm>
              <a:off x="5417992" y="2312"/>
              <a:ext cx="668059"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Investors</a:t>
              </a:r>
            </a:p>
          </p:txBody>
        </p:sp>
        <p:sp>
          <p:nvSpPr>
            <p:cNvPr id="1944606" name="Text Box 30"/>
            <p:cNvSpPr txBox="1">
              <a:spLocks noChangeArrowheads="1"/>
            </p:cNvSpPr>
            <p:nvPr/>
          </p:nvSpPr>
          <p:spPr bwMode="auto">
            <a:xfrm>
              <a:off x="4567083" y="2667"/>
              <a:ext cx="561217"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C-Level</a:t>
              </a:r>
            </a:p>
          </p:txBody>
        </p:sp>
        <p:sp>
          <p:nvSpPr>
            <p:cNvPr id="1944607" name="Text Box 31"/>
            <p:cNvSpPr txBox="1">
              <a:spLocks noChangeArrowheads="1"/>
            </p:cNvSpPr>
            <p:nvPr/>
          </p:nvSpPr>
          <p:spPr bwMode="auto">
            <a:xfrm>
              <a:off x="4733291" y="2846"/>
              <a:ext cx="70812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Business </a:t>
              </a:r>
              <a:br>
                <a:rPr lang="de-DE" altLang="de-DE" sz="1100" b="1" dirty="0">
                  <a:latin typeface="Calibri" panose="020F0502020204030204" pitchFamily="34" charset="0"/>
                </a:rPr>
              </a:br>
              <a:r>
                <a:rPr lang="de-DE" altLang="de-DE" sz="1100" b="1" dirty="0">
                  <a:latin typeface="Calibri" panose="020F0502020204030204" pitchFamily="34" charset="0"/>
                </a:rPr>
                <a:t>Managers</a:t>
              </a:r>
            </a:p>
          </p:txBody>
        </p:sp>
        <p:sp>
          <p:nvSpPr>
            <p:cNvPr id="1944608" name="Text Box 32"/>
            <p:cNvSpPr txBox="1">
              <a:spLocks noChangeArrowheads="1"/>
            </p:cNvSpPr>
            <p:nvPr/>
          </p:nvSpPr>
          <p:spPr bwMode="auto">
            <a:xfrm>
              <a:off x="3974519" y="2084"/>
              <a:ext cx="635413"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Auditors</a:t>
              </a:r>
            </a:p>
          </p:txBody>
        </p:sp>
        <p:sp>
          <p:nvSpPr>
            <p:cNvPr id="1944609" name="Text Box 33"/>
            <p:cNvSpPr txBox="1">
              <a:spLocks noChangeArrowheads="1"/>
            </p:cNvSpPr>
            <p:nvPr/>
          </p:nvSpPr>
          <p:spPr bwMode="auto">
            <a:xfrm>
              <a:off x="4740517" y="2094"/>
              <a:ext cx="366824"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SEC</a:t>
              </a:r>
            </a:p>
          </p:txBody>
        </p:sp>
        <p:cxnSp>
          <p:nvCxnSpPr>
            <p:cNvPr id="1944610" name="AutoShape 34"/>
            <p:cNvCxnSpPr>
              <a:cxnSpLocks noChangeShapeType="1"/>
              <a:stCxn id="1944584" idx="3"/>
              <a:endCxn id="1944590" idx="1"/>
            </p:cNvCxnSpPr>
            <p:nvPr/>
          </p:nvCxnSpPr>
          <p:spPr bwMode="auto">
            <a:xfrm>
              <a:off x="567272" y="1984"/>
              <a:ext cx="292669" cy="308"/>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11" name="AutoShape 35"/>
            <p:cNvCxnSpPr>
              <a:cxnSpLocks noChangeShapeType="1"/>
              <a:stCxn id="1944586" idx="3"/>
              <a:endCxn id="1944590" idx="1"/>
            </p:cNvCxnSpPr>
            <p:nvPr/>
          </p:nvCxnSpPr>
          <p:spPr bwMode="auto">
            <a:xfrm flipV="1">
              <a:off x="567272" y="2292"/>
              <a:ext cx="292669" cy="299"/>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12" name="AutoShape 36"/>
            <p:cNvCxnSpPr>
              <a:cxnSpLocks noChangeShapeType="1"/>
              <a:stCxn id="1944585" idx="3"/>
              <a:endCxn id="1944590" idx="1"/>
            </p:cNvCxnSpPr>
            <p:nvPr/>
          </p:nvCxnSpPr>
          <p:spPr bwMode="auto">
            <a:xfrm flipV="1">
              <a:off x="569079" y="2292"/>
              <a:ext cx="290863" cy="1"/>
            </a:xfrm>
            <a:prstGeom prst="bentConnector3">
              <a:avLst>
                <a:gd name="adj1" fmla="val 4969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13" name="AutoShape 37"/>
            <p:cNvCxnSpPr>
              <a:cxnSpLocks noChangeShapeType="1"/>
              <a:stCxn id="1944588" idx="3"/>
              <a:endCxn id="1944589" idx="1"/>
            </p:cNvCxnSpPr>
            <p:nvPr/>
          </p:nvCxnSpPr>
          <p:spPr bwMode="auto">
            <a:xfrm flipV="1">
              <a:off x="567272" y="3414"/>
              <a:ext cx="285443" cy="304"/>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14" name="AutoShape 38"/>
            <p:cNvCxnSpPr>
              <a:cxnSpLocks noChangeShapeType="1"/>
              <a:stCxn id="1944587" idx="3"/>
              <a:endCxn id="1944589" idx="1"/>
            </p:cNvCxnSpPr>
            <p:nvPr/>
          </p:nvCxnSpPr>
          <p:spPr bwMode="auto">
            <a:xfrm>
              <a:off x="567272" y="3410"/>
              <a:ext cx="285443" cy="4"/>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44615"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234" y="1783"/>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16"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8533" y="2143"/>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17" name="Picture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3548" y="2046"/>
              <a:ext cx="38841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18" name="Picture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620" y="2600"/>
              <a:ext cx="38841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19" name="Picture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2378" y="3096"/>
              <a:ext cx="38841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0" name="Picture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4972" y="3204"/>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1" name="Picture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433" y="2987"/>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2"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2575" y="2720"/>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3" name="Picture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810" y="2823"/>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4" name="Picture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5365" y="2818"/>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5" name="Picture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8544" y="2895"/>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6" name="Picture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204" y="3096"/>
              <a:ext cx="38841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7" name="Picture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6058" y="3234"/>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44628" name="AutoShape 52"/>
            <p:cNvCxnSpPr>
              <a:cxnSpLocks noChangeShapeType="1"/>
              <a:stCxn id="1944621" idx="3"/>
              <a:endCxn id="1944589" idx="1"/>
            </p:cNvCxnSpPr>
            <p:nvPr/>
          </p:nvCxnSpPr>
          <p:spPr bwMode="auto">
            <a:xfrm>
              <a:off x="561852" y="3104"/>
              <a:ext cx="290863" cy="310"/>
            </a:xfrm>
            <a:prstGeom prst="bentConnector3">
              <a:avLst>
                <a:gd name="adj1" fmla="val 4969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29" name="AutoShape 53"/>
            <p:cNvCxnSpPr>
              <a:cxnSpLocks noChangeShapeType="1"/>
              <a:stCxn id="1944618" idx="3"/>
              <a:endCxn id="1944591" idx="1"/>
            </p:cNvCxnSpPr>
            <p:nvPr/>
          </p:nvCxnSpPr>
          <p:spPr bwMode="auto">
            <a:xfrm>
              <a:off x="1270039" y="2717"/>
              <a:ext cx="231245"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30" name="AutoShape 54"/>
            <p:cNvCxnSpPr>
              <a:cxnSpLocks noChangeShapeType="1"/>
              <a:stCxn id="1944590" idx="3"/>
              <a:endCxn id="1944591" idx="1"/>
            </p:cNvCxnSpPr>
            <p:nvPr/>
          </p:nvCxnSpPr>
          <p:spPr bwMode="auto">
            <a:xfrm>
              <a:off x="1284492" y="2292"/>
              <a:ext cx="216792" cy="425"/>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31" name="AutoShape 55"/>
            <p:cNvCxnSpPr>
              <a:cxnSpLocks noChangeShapeType="1"/>
              <a:stCxn id="1944589" idx="3"/>
              <a:endCxn id="1944591" idx="1"/>
            </p:cNvCxnSpPr>
            <p:nvPr/>
          </p:nvCxnSpPr>
          <p:spPr bwMode="auto">
            <a:xfrm flipV="1">
              <a:off x="1277266" y="2717"/>
              <a:ext cx="224018" cy="697"/>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944632" name="Object 56"/>
            <p:cNvGraphicFramePr>
              <a:graphicFrameLocks noChangeAspect="1"/>
            </p:cNvGraphicFramePr>
            <p:nvPr/>
          </p:nvGraphicFramePr>
          <p:xfrm>
            <a:off x="579918" y="1782"/>
            <a:ext cx="202339" cy="195"/>
          </p:xfrm>
          <a:graphic>
            <a:graphicData uri="http://schemas.openxmlformats.org/presentationml/2006/ole">
              <mc:AlternateContent xmlns:mc="http://schemas.openxmlformats.org/markup-compatibility/2006">
                <mc:Choice xmlns:v="urn:schemas-microsoft-com:vml" Requires="v">
                  <p:oleObj spid="_x0000_s34738" name="Photo Editor Photo" r:id="rId9" imgW="1085714" imgH="1409897" progId="MSPhotoEd.3">
                    <p:embed/>
                  </p:oleObj>
                </mc:Choice>
                <mc:Fallback>
                  <p:oleObj name="Photo Editor Photo" r:id="rId9" imgW="1085714" imgH="1409897" progId="MSPhotoEd.3">
                    <p:embed/>
                    <p:pic>
                      <p:nvPicPr>
                        <p:cNvPr id="1944632" name="Object 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918" y="1782"/>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3" name="Object 57"/>
            <p:cNvGraphicFramePr>
              <a:graphicFrameLocks noChangeAspect="1"/>
            </p:cNvGraphicFramePr>
            <p:nvPr/>
          </p:nvGraphicFramePr>
          <p:xfrm>
            <a:off x="563659" y="2085"/>
            <a:ext cx="202339" cy="195"/>
          </p:xfrm>
          <a:graphic>
            <a:graphicData uri="http://schemas.openxmlformats.org/presentationml/2006/ole">
              <mc:AlternateContent xmlns:mc="http://schemas.openxmlformats.org/markup-compatibility/2006">
                <mc:Choice xmlns:v="urn:schemas-microsoft-com:vml" Requires="v">
                  <p:oleObj spid="_x0000_s34739" name="Photo Editor Photo" r:id="rId11" imgW="1085714" imgH="1409897" progId="MSPhotoEd.3">
                    <p:embed/>
                  </p:oleObj>
                </mc:Choice>
                <mc:Fallback>
                  <p:oleObj name="Photo Editor Photo" r:id="rId11" imgW="1085714" imgH="1409897" progId="MSPhotoEd.3">
                    <p:embed/>
                    <p:pic>
                      <p:nvPicPr>
                        <p:cNvPr id="1944633" name="Object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659" y="2085"/>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4" name="Object 58"/>
            <p:cNvGraphicFramePr>
              <a:graphicFrameLocks noChangeAspect="1"/>
            </p:cNvGraphicFramePr>
            <p:nvPr/>
          </p:nvGraphicFramePr>
          <p:xfrm>
            <a:off x="554626" y="2373"/>
            <a:ext cx="202339" cy="195"/>
          </p:xfrm>
          <a:graphic>
            <a:graphicData uri="http://schemas.openxmlformats.org/presentationml/2006/ole">
              <mc:AlternateContent xmlns:mc="http://schemas.openxmlformats.org/markup-compatibility/2006">
                <mc:Choice xmlns:v="urn:schemas-microsoft-com:vml" Requires="v">
                  <p:oleObj spid="_x0000_s34740" name="Photo Editor Photo" r:id="rId12" imgW="1085714" imgH="1409897" progId="MSPhotoEd.3">
                    <p:embed/>
                  </p:oleObj>
                </mc:Choice>
                <mc:Fallback>
                  <p:oleObj name="Photo Editor Photo" r:id="rId12" imgW="1085714" imgH="1409897" progId="MSPhotoEd.3">
                    <p:embed/>
                    <p:pic>
                      <p:nvPicPr>
                        <p:cNvPr id="1944634" name="Object 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4626" y="2373"/>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5" name="Object 59"/>
            <p:cNvGraphicFramePr>
              <a:graphicFrameLocks noChangeAspect="1"/>
            </p:cNvGraphicFramePr>
            <p:nvPr/>
          </p:nvGraphicFramePr>
          <p:xfrm>
            <a:off x="581725" y="2898"/>
            <a:ext cx="202339" cy="195"/>
          </p:xfrm>
          <a:graphic>
            <a:graphicData uri="http://schemas.openxmlformats.org/presentationml/2006/ole">
              <mc:AlternateContent xmlns:mc="http://schemas.openxmlformats.org/markup-compatibility/2006">
                <mc:Choice xmlns:v="urn:schemas-microsoft-com:vml" Requires="v">
                  <p:oleObj spid="_x0000_s34741" name="Photo Editor Photo" r:id="rId13" imgW="1085714" imgH="1409897" progId="MSPhotoEd.3">
                    <p:embed/>
                  </p:oleObj>
                </mc:Choice>
                <mc:Fallback>
                  <p:oleObj name="Photo Editor Photo" r:id="rId13" imgW="1085714" imgH="1409897" progId="MSPhotoEd.3">
                    <p:embed/>
                    <p:pic>
                      <p:nvPicPr>
                        <p:cNvPr id="1944635" name="Object 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725" y="2898"/>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6" name="Object 60"/>
            <p:cNvGraphicFramePr>
              <a:graphicFrameLocks noChangeAspect="1"/>
            </p:cNvGraphicFramePr>
            <p:nvPr/>
          </p:nvGraphicFramePr>
          <p:xfrm>
            <a:off x="563659" y="3192"/>
            <a:ext cx="202339" cy="195"/>
          </p:xfrm>
          <a:graphic>
            <a:graphicData uri="http://schemas.openxmlformats.org/presentationml/2006/ole">
              <mc:AlternateContent xmlns:mc="http://schemas.openxmlformats.org/markup-compatibility/2006">
                <mc:Choice xmlns:v="urn:schemas-microsoft-com:vml" Requires="v">
                  <p:oleObj spid="_x0000_s34742" name="Photo Editor Photo" r:id="rId14" imgW="1085714" imgH="1409897" progId="MSPhotoEd.3">
                    <p:embed/>
                  </p:oleObj>
                </mc:Choice>
                <mc:Fallback>
                  <p:oleObj name="Photo Editor Photo" r:id="rId14" imgW="1085714" imgH="1409897" progId="MSPhotoEd.3">
                    <p:embed/>
                    <p:pic>
                      <p:nvPicPr>
                        <p:cNvPr id="1944636" name="Object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659" y="3192"/>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7" name="Object 61"/>
            <p:cNvGraphicFramePr>
              <a:graphicFrameLocks noChangeAspect="1"/>
            </p:cNvGraphicFramePr>
            <p:nvPr/>
          </p:nvGraphicFramePr>
          <p:xfrm>
            <a:off x="572692" y="3469"/>
            <a:ext cx="202339" cy="196"/>
          </p:xfrm>
          <a:graphic>
            <a:graphicData uri="http://schemas.openxmlformats.org/presentationml/2006/ole">
              <mc:AlternateContent xmlns:mc="http://schemas.openxmlformats.org/markup-compatibility/2006">
                <mc:Choice xmlns:v="urn:schemas-microsoft-com:vml" Requires="v">
                  <p:oleObj spid="_x0000_s34743" name="Photo Editor Photo" r:id="rId15" imgW="1085714" imgH="1409897" progId="MSPhotoEd.3">
                    <p:embed/>
                  </p:oleObj>
                </mc:Choice>
                <mc:Fallback>
                  <p:oleObj name="Photo Editor Photo" r:id="rId15" imgW="1085714" imgH="1409897" progId="MSPhotoEd.3">
                    <p:embed/>
                    <p:pic>
                      <p:nvPicPr>
                        <p:cNvPr id="1944637"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692" y="3469"/>
                          <a:ext cx="202339"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8" name="Object 62"/>
            <p:cNvGraphicFramePr>
              <a:graphicFrameLocks noChangeAspect="1"/>
            </p:cNvGraphicFramePr>
            <p:nvPr/>
          </p:nvGraphicFramePr>
          <p:xfrm>
            <a:off x="1237520" y="3202"/>
            <a:ext cx="202339" cy="195"/>
          </p:xfrm>
          <a:graphic>
            <a:graphicData uri="http://schemas.openxmlformats.org/presentationml/2006/ole">
              <mc:AlternateContent xmlns:mc="http://schemas.openxmlformats.org/markup-compatibility/2006">
                <mc:Choice xmlns:v="urn:schemas-microsoft-com:vml" Requires="v">
                  <p:oleObj spid="_x0000_s34744" name="Photo Editor Photo" r:id="rId16" imgW="1085714" imgH="1409897" progId="MSPhotoEd.3">
                    <p:embed/>
                  </p:oleObj>
                </mc:Choice>
                <mc:Fallback>
                  <p:oleObj name="Photo Editor Photo" r:id="rId16" imgW="1085714" imgH="1409897" progId="MSPhotoEd.3">
                    <p:embed/>
                    <p:pic>
                      <p:nvPicPr>
                        <p:cNvPr id="1944638" name="Object 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7520" y="3202"/>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9" name="Object 63"/>
            <p:cNvGraphicFramePr>
              <a:graphicFrameLocks noChangeAspect="1"/>
            </p:cNvGraphicFramePr>
            <p:nvPr/>
          </p:nvGraphicFramePr>
          <p:xfrm>
            <a:off x="1246553" y="2080"/>
            <a:ext cx="202339" cy="195"/>
          </p:xfrm>
          <a:graphic>
            <a:graphicData uri="http://schemas.openxmlformats.org/presentationml/2006/ole">
              <mc:AlternateContent xmlns:mc="http://schemas.openxmlformats.org/markup-compatibility/2006">
                <mc:Choice xmlns:v="urn:schemas-microsoft-com:vml" Requires="v">
                  <p:oleObj spid="_x0000_s34745" name="Photo Editor Photo" r:id="rId17" imgW="1085714" imgH="1409897" progId="MSPhotoEd.3">
                    <p:embed/>
                  </p:oleObj>
                </mc:Choice>
                <mc:Fallback>
                  <p:oleObj name="Photo Editor Photo" r:id="rId17" imgW="1085714" imgH="1409897" progId="MSPhotoEd.3">
                    <p:embed/>
                    <p:pic>
                      <p:nvPicPr>
                        <p:cNvPr id="1944639" name="Object 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6553" y="2080"/>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0" name="Object 64"/>
            <p:cNvGraphicFramePr>
              <a:graphicFrameLocks noChangeAspect="1"/>
            </p:cNvGraphicFramePr>
            <p:nvPr/>
          </p:nvGraphicFramePr>
          <p:xfrm>
            <a:off x="2167919" y="2492"/>
            <a:ext cx="202339" cy="195"/>
          </p:xfrm>
          <a:graphic>
            <a:graphicData uri="http://schemas.openxmlformats.org/presentationml/2006/ole">
              <mc:AlternateContent xmlns:mc="http://schemas.openxmlformats.org/markup-compatibility/2006">
                <mc:Choice xmlns:v="urn:schemas-microsoft-com:vml" Requires="v">
                  <p:oleObj spid="_x0000_s34746" name="Photo Editor Photo" r:id="rId18" imgW="1085714" imgH="1409897" progId="MSPhotoEd.3">
                    <p:embed/>
                  </p:oleObj>
                </mc:Choice>
                <mc:Fallback>
                  <p:oleObj name="Photo Editor Photo" r:id="rId18" imgW="1085714" imgH="1409897" progId="MSPhotoEd.3">
                    <p:embed/>
                    <p:pic>
                      <p:nvPicPr>
                        <p:cNvPr id="1944640" name="Object 6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7919" y="2492"/>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1" name="Object 65"/>
            <p:cNvGraphicFramePr>
              <a:graphicFrameLocks noChangeAspect="1"/>
            </p:cNvGraphicFramePr>
            <p:nvPr/>
          </p:nvGraphicFramePr>
          <p:xfrm>
            <a:off x="5551680" y="2106"/>
            <a:ext cx="202339" cy="195"/>
          </p:xfrm>
          <a:graphic>
            <a:graphicData uri="http://schemas.openxmlformats.org/presentationml/2006/ole">
              <mc:AlternateContent xmlns:mc="http://schemas.openxmlformats.org/markup-compatibility/2006">
                <mc:Choice xmlns:v="urn:schemas-microsoft-com:vml" Requires="v">
                  <p:oleObj spid="_x0000_s34747" name="Photo Editor Photo" r:id="rId19" imgW="1085714" imgH="1409897" progId="MSPhotoEd.3">
                    <p:embed/>
                  </p:oleObj>
                </mc:Choice>
                <mc:Fallback>
                  <p:oleObj name="Photo Editor Photo" r:id="rId19" imgW="1085714" imgH="1409897" progId="MSPhotoEd.3">
                    <p:embed/>
                    <p:pic>
                      <p:nvPicPr>
                        <p:cNvPr id="1944641" name="Object 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680" y="2106"/>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2" name="Object 66"/>
            <p:cNvGraphicFramePr>
              <a:graphicFrameLocks noChangeAspect="1"/>
            </p:cNvGraphicFramePr>
            <p:nvPr/>
          </p:nvGraphicFramePr>
          <p:xfrm>
            <a:off x="5698015" y="2142"/>
            <a:ext cx="202339" cy="195"/>
          </p:xfrm>
          <a:graphic>
            <a:graphicData uri="http://schemas.openxmlformats.org/presentationml/2006/ole">
              <mc:AlternateContent xmlns:mc="http://schemas.openxmlformats.org/markup-compatibility/2006">
                <mc:Choice xmlns:v="urn:schemas-microsoft-com:vml" Requires="v">
                  <p:oleObj spid="_x0000_s34748" name="Photo Editor Photo" r:id="rId20" imgW="1085714" imgH="1409897" progId="MSPhotoEd.3">
                    <p:embed/>
                  </p:oleObj>
                </mc:Choice>
                <mc:Fallback>
                  <p:oleObj name="Photo Editor Photo" r:id="rId20" imgW="1085714" imgH="1409897" progId="MSPhotoEd.3">
                    <p:embed/>
                    <p:pic>
                      <p:nvPicPr>
                        <p:cNvPr id="1944642" name="Object 6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8015" y="2142"/>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3" name="Object 67"/>
            <p:cNvGraphicFramePr>
              <a:graphicFrameLocks noChangeAspect="1"/>
            </p:cNvGraphicFramePr>
            <p:nvPr/>
          </p:nvGraphicFramePr>
          <p:xfrm>
            <a:off x="5716081" y="1851"/>
            <a:ext cx="202339" cy="195"/>
          </p:xfrm>
          <a:graphic>
            <a:graphicData uri="http://schemas.openxmlformats.org/presentationml/2006/ole">
              <mc:AlternateContent xmlns:mc="http://schemas.openxmlformats.org/markup-compatibility/2006">
                <mc:Choice xmlns:v="urn:schemas-microsoft-com:vml" Requires="v">
                  <p:oleObj spid="_x0000_s34749" name="Photo Editor Photo" r:id="rId21" imgW="1085714" imgH="1409897" progId="MSPhotoEd.3">
                    <p:embed/>
                  </p:oleObj>
                </mc:Choice>
                <mc:Fallback>
                  <p:oleObj name="Photo Editor Photo" r:id="rId21" imgW="1085714" imgH="1409897" progId="MSPhotoEd.3">
                    <p:embed/>
                    <p:pic>
                      <p:nvPicPr>
                        <p:cNvPr id="1944643" name="Object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6081" y="1851"/>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4" name="Object 68"/>
            <p:cNvGraphicFramePr>
              <a:graphicFrameLocks noChangeAspect="1"/>
            </p:cNvGraphicFramePr>
            <p:nvPr/>
          </p:nvGraphicFramePr>
          <p:xfrm>
            <a:off x="4910337" y="2502"/>
            <a:ext cx="204146" cy="195"/>
          </p:xfrm>
          <a:graphic>
            <a:graphicData uri="http://schemas.openxmlformats.org/presentationml/2006/ole">
              <mc:AlternateContent xmlns:mc="http://schemas.openxmlformats.org/markup-compatibility/2006">
                <mc:Choice xmlns:v="urn:schemas-microsoft-com:vml" Requires="v">
                  <p:oleObj spid="_x0000_s34750" name="Photo Editor Photo" r:id="rId22" imgW="1085714" imgH="1409897" progId="MSPhotoEd.3">
                    <p:embed/>
                  </p:oleObj>
                </mc:Choice>
                <mc:Fallback>
                  <p:oleObj name="Photo Editor Photo" r:id="rId22" imgW="1085714" imgH="1409897" progId="MSPhotoEd.3">
                    <p:embed/>
                    <p:pic>
                      <p:nvPicPr>
                        <p:cNvPr id="1944644" name="Object 6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0337" y="2502"/>
                          <a:ext cx="204146"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5" name="Object 69"/>
            <p:cNvGraphicFramePr>
              <a:graphicFrameLocks noChangeAspect="1"/>
            </p:cNvGraphicFramePr>
            <p:nvPr/>
          </p:nvGraphicFramePr>
          <p:xfrm>
            <a:off x="5475803" y="2869"/>
            <a:ext cx="202339" cy="195"/>
          </p:xfrm>
          <a:graphic>
            <a:graphicData uri="http://schemas.openxmlformats.org/presentationml/2006/ole">
              <mc:AlternateContent xmlns:mc="http://schemas.openxmlformats.org/markup-compatibility/2006">
                <mc:Choice xmlns:v="urn:schemas-microsoft-com:vml" Requires="v">
                  <p:oleObj spid="_x0000_s34751" name="Photo Editor Photo" r:id="rId23" imgW="1085714" imgH="1409897" progId="MSPhotoEd.3">
                    <p:embed/>
                  </p:oleObj>
                </mc:Choice>
                <mc:Fallback>
                  <p:oleObj name="Photo Editor Photo" r:id="rId23" imgW="1085714" imgH="1409897" progId="MSPhotoEd.3">
                    <p:embed/>
                    <p:pic>
                      <p:nvPicPr>
                        <p:cNvPr id="1944645" name="Object 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75803" y="2869"/>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6" name="Object 70"/>
            <p:cNvGraphicFramePr>
              <a:graphicFrameLocks noChangeAspect="1"/>
            </p:cNvGraphicFramePr>
            <p:nvPr/>
          </p:nvGraphicFramePr>
          <p:xfrm>
            <a:off x="5613105" y="2961"/>
            <a:ext cx="202339" cy="195"/>
          </p:xfrm>
          <a:graphic>
            <a:graphicData uri="http://schemas.openxmlformats.org/presentationml/2006/ole">
              <mc:AlternateContent xmlns:mc="http://schemas.openxmlformats.org/markup-compatibility/2006">
                <mc:Choice xmlns:v="urn:schemas-microsoft-com:vml" Requires="v">
                  <p:oleObj spid="_x0000_s34752" name="Photo Editor Photo" r:id="rId24" imgW="1085714" imgH="1409897" progId="MSPhotoEd.3">
                    <p:embed/>
                  </p:oleObj>
                </mc:Choice>
                <mc:Fallback>
                  <p:oleObj name="Photo Editor Photo" r:id="rId24" imgW="1085714" imgH="1409897" progId="MSPhotoEd.3">
                    <p:embed/>
                    <p:pic>
                      <p:nvPicPr>
                        <p:cNvPr id="1944646" name="Object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3105" y="2961"/>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7" name="Object 71"/>
            <p:cNvGraphicFramePr>
              <a:graphicFrameLocks noChangeAspect="1"/>
            </p:cNvGraphicFramePr>
            <p:nvPr/>
          </p:nvGraphicFramePr>
          <p:xfrm>
            <a:off x="5723307" y="3018"/>
            <a:ext cx="204146" cy="195"/>
          </p:xfrm>
          <a:graphic>
            <a:graphicData uri="http://schemas.openxmlformats.org/presentationml/2006/ole">
              <mc:AlternateContent xmlns:mc="http://schemas.openxmlformats.org/markup-compatibility/2006">
                <mc:Choice xmlns:v="urn:schemas-microsoft-com:vml" Requires="v">
                  <p:oleObj spid="_x0000_s34753" name="Photo Editor Photo" r:id="rId25" imgW="1085714" imgH="1409897" progId="MSPhotoEd.3">
                    <p:embed/>
                  </p:oleObj>
                </mc:Choice>
                <mc:Fallback>
                  <p:oleObj name="Photo Editor Photo" r:id="rId25" imgW="1085714" imgH="1409897" progId="MSPhotoEd.3">
                    <p:embed/>
                    <p:pic>
                      <p:nvPicPr>
                        <p:cNvPr id="1944647" name="Object 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3307" y="3018"/>
                          <a:ext cx="204146"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44648" name="Picture 7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18942" y="1850"/>
              <a:ext cx="390225"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944649" name="Object 73"/>
            <p:cNvGraphicFramePr>
              <a:graphicFrameLocks noChangeAspect="1"/>
            </p:cNvGraphicFramePr>
            <p:nvPr/>
          </p:nvGraphicFramePr>
          <p:xfrm>
            <a:off x="3876962" y="1842"/>
            <a:ext cx="326995" cy="148"/>
          </p:xfrm>
          <a:graphic>
            <a:graphicData uri="http://schemas.openxmlformats.org/presentationml/2006/ole">
              <mc:AlternateContent xmlns:mc="http://schemas.openxmlformats.org/markup-compatibility/2006">
                <mc:Choice xmlns:v="urn:schemas-microsoft-com:vml" Requires="v">
                  <p:oleObj spid="_x0000_s34754" name="Photo Editor Photo" r:id="rId27" imgW="1362265" imgH="1028844" progId="MSPhotoEd.3">
                    <p:embed/>
                  </p:oleObj>
                </mc:Choice>
                <mc:Fallback>
                  <p:oleObj name="Photo Editor Photo" r:id="rId27" imgW="1362265" imgH="1028844" progId="MSPhotoEd.3">
                    <p:embed/>
                    <p:pic>
                      <p:nvPicPr>
                        <p:cNvPr id="1944649" name="Object 7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76962" y="1842"/>
                          <a:ext cx="326995"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50" name="Object 74"/>
            <p:cNvGraphicFramePr>
              <a:graphicFrameLocks noChangeAspect="1"/>
            </p:cNvGraphicFramePr>
            <p:nvPr/>
          </p:nvGraphicFramePr>
          <p:xfrm>
            <a:off x="3858896" y="2243"/>
            <a:ext cx="326995" cy="149"/>
          </p:xfrm>
          <a:graphic>
            <a:graphicData uri="http://schemas.openxmlformats.org/presentationml/2006/ole">
              <mc:AlternateContent xmlns:mc="http://schemas.openxmlformats.org/markup-compatibility/2006">
                <mc:Choice xmlns:v="urn:schemas-microsoft-com:vml" Requires="v">
                  <p:oleObj spid="_x0000_s34755" name="Photo Editor Photo" r:id="rId29" imgW="1362265" imgH="1028844" progId="MSPhotoEd.3">
                    <p:embed/>
                  </p:oleObj>
                </mc:Choice>
                <mc:Fallback>
                  <p:oleObj name="Photo Editor Photo" r:id="rId29" imgW="1362265" imgH="1028844" progId="MSPhotoEd.3">
                    <p:embed/>
                    <p:pic>
                      <p:nvPicPr>
                        <p:cNvPr id="1944650" name="Object 7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58896" y="2243"/>
                          <a:ext cx="32699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51" name="Object 75"/>
            <p:cNvGraphicFramePr>
              <a:graphicFrameLocks noChangeAspect="1"/>
            </p:cNvGraphicFramePr>
            <p:nvPr/>
          </p:nvGraphicFramePr>
          <p:xfrm>
            <a:off x="3909481" y="2526"/>
            <a:ext cx="326995" cy="149"/>
          </p:xfrm>
          <a:graphic>
            <a:graphicData uri="http://schemas.openxmlformats.org/presentationml/2006/ole">
              <mc:AlternateContent xmlns:mc="http://schemas.openxmlformats.org/markup-compatibility/2006">
                <mc:Choice xmlns:v="urn:schemas-microsoft-com:vml" Requires="v">
                  <p:oleObj spid="_x0000_s34756" name="Photo Editor Photo" r:id="rId30" imgW="1362265" imgH="1028844" progId="MSPhotoEd.3">
                    <p:embed/>
                  </p:oleObj>
                </mc:Choice>
                <mc:Fallback>
                  <p:oleObj name="Photo Editor Photo" r:id="rId30" imgW="1362265" imgH="1028844" progId="MSPhotoEd.3">
                    <p:embed/>
                    <p:pic>
                      <p:nvPicPr>
                        <p:cNvPr id="1944651" name="Object 7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09481" y="2526"/>
                          <a:ext cx="32699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52" name="Object 76"/>
            <p:cNvGraphicFramePr>
              <a:graphicFrameLocks noChangeAspect="1"/>
            </p:cNvGraphicFramePr>
            <p:nvPr/>
          </p:nvGraphicFramePr>
          <p:xfrm>
            <a:off x="3909481" y="2825"/>
            <a:ext cx="326995" cy="149"/>
          </p:xfrm>
          <a:graphic>
            <a:graphicData uri="http://schemas.openxmlformats.org/presentationml/2006/ole">
              <mc:AlternateContent xmlns:mc="http://schemas.openxmlformats.org/markup-compatibility/2006">
                <mc:Choice xmlns:v="urn:schemas-microsoft-com:vml" Requires="v">
                  <p:oleObj spid="_x0000_s34757" name="Photo Editor Photo" r:id="rId31" imgW="1362265" imgH="1028844" progId="MSPhotoEd.3">
                    <p:embed/>
                  </p:oleObj>
                </mc:Choice>
                <mc:Fallback>
                  <p:oleObj name="Photo Editor Photo" r:id="rId31" imgW="1362265" imgH="1028844" progId="MSPhotoEd.3">
                    <p:embed/>
                    <p:pic>
                      <p:nvPicPr>
                        <p:cNvPr id="1944652" name="Object 7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09481" y="2825"/>
                          <a:ext cx="32699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53" name="Object 77"/>
            <p:cNvGraphicFramePr>
              <a:graphicFrameLocks noChangeAspect="1"/>
            </p:cNvGraphicFramePr>
            <p:nvPr/>
          </p:nvGraphicFramePr>
          <p:xfrm>
            <a:off x="4532758" y="2249"/>
            <a:ext cx="326995" cy="149"/>
          </p:xfrm>
          <a:graphic>
            <a:graphicData uri="http://schemas.openxmlformats.org/presentationml/2006/ole">
              <mc:AlternateContent xmlns:mc="http://schemas.openxmlformats.org/markup-compatibility/2006">
                <mc:Choice xmlns:v="urn:schemas-microsoft-com:vml" Requires="v">
                  <p:oleObj spid="_x0000_s34758" name="Photo Editor Photo" r:id="rId32" imgW="1362265" imgH="1028844" progId="MSPhotoEd.3">
                    <p:embed/>
                  </p:oleObj>
                </mc:Choice>
                <mc:Fallback>
                  <p:oleObj name="Photo Editor Photo" r:id="rId32" imgW="1362265" imgH="1028844" progId="MSPhotoEd.3">
                    <p:embed/>
                    <p:pic>
                      <p:nvPicPr>
                        <p:cNvPr id="1944653" name="Object 7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32758" y="2249"/>
                          <a:ext cx="32699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54" name="Object 78"/>
            <p:cNvGraphicFramePr>
              <a:graphicFrameLocks noChangeAspect="1"/>
            </p:cNvGraphicFramePr>
            <p:nvPr/>
          </p:nvGraphicFramePr>
          <p:xfrm>
            <a:off x="5103643" y="2238"/>
            <a:ext cx="326995" cy="149"/>
          </p:xfrm>
          <a:graphic>
            <a:graphicData uri="http://schemas.openxmlformats.org/presentationml/2006/ole">
              <mc:AlternateContent xmlns:mc="http://schemas.openxmlformats.org/markup-compatibility/2006">
                <mc:Choice xmlns:v="urn:schemas-microsoft-com:vml" Requires="v">
                  <p:oleObj spid="_x0000_s34759" name="Photo Editor Photo" r:id="rId33" imgW="1362265" imgH="1028844" progId="MSPhotoEd.3">
                    <p:embed/>
                  </p:oleObj>
                </mc:Choice>
                <mc:Fallback>
                  <p:oleObj name="Photo Editor Photo" r:id="rId33" imgW="1362265" imgH="1028844" progId="MSPhotoEd.3">
                    <p:embed/>
                    <p:pic>
                      <p:nvPicPr>
                        <p:cNvPr id="1944654" name="Object 7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03643" y="2238"/>
                          <a:ext cx="32699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944655" name="AutoShape 79"/>
            <p:cNvCxnSpPr>
              <a:cxnSpLocks noChangeShapeType="1"/>
              <a:stCxn id="1944592" idx="0"/>
              <a:endCxn id="1944595" idx="2"/>
            </p:cNvCxnSpPr>
            <p:nvPr/>
          </p:nvCxnSpPr>
          <p:spPr bwMode="auto">
            <a:xfrm rot="16200000">
              <a:off x="2484841" y="-76012"/>
              <a:ext cx="271" cy="158981"/>
            </a:xfrm>
            <a:prstGeom prst="bentConnector3">
              <a:avLst>
                <a:gd name="adj1" fmla="val 49815"/>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56" name="AutoShape 80"/>
            <p:cNvCxnSpPr>
              <a:cxnSpLocks noChangeShapeType="1"/>
            </p:cNvCxnSpPr>
            <p:nvPr/>
          </p:nvCxnSpPr>
          <p:spPr bwMode="auto">
            <a:xfrm rot="16200000">
              <a:off x="3242712" y="-147369"/>
              <a:ext cx="266" cy="301702"/>
            </a:xfrm>
            <a:prstGeom prst="bentConnector3">
              <a:avLst>
                <a:gd name="adj1" fmla="val 50000"/>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57" name="AutoShape 81"/>
            <p:cNvCxnSpPr>
              <a:cxnSpLocks noChangeShapeType="1"/>
              <a:stCxn id="1944594" idx="0"/>
              <a:endCxn id="1944597" idx="2"/>
            </p:cNvCxnSpPr>
            <p:nvPr/>
          </p:nvCxnSpPr>
          <p:spPr bwMode="auto">
            <a:xfrm rot="16200000">
              <a:off x="4000578" y="-233186"/>
              <a:ext cx="271" cy="473329"/>
            </a:xfrm>
            <a:prstGeom prst="bentConnector3">
              <a:avLst>
                <a:gd name="adj1" fmla="val 49815"/>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58" name="AutoShape 82"/>
            <p:cNvCxnSpPr>
              <a:cxnSpLocks noChangeShapeType="1"/>
            </p:cNvCxnSpPr>
            <p:nvPr/>
          </p:nvCxnSpPr>
          <p:spPr bwMode="auto">
            <a:xfrm rot="16200000">
              <a:off x="3665457" y="-570114"/>
              <a:ext cx="266" cy="1147191"/>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59" name="AutoShape 83"/>
            <p:cNvCxnSpPr>
              <a:cxnSpLocks noChangeShapeType="1"/>
            </p:cNvCxnSpPr>
            <p:nvPr/>
          </p:nvCxnSpPr>
          <p:spPr bwMode="auto">
            <a:xfrm rot="16200000">
              <a:off x="3321297" y="-912468"/>
              <a:ext cx="271" cy="1831892"/>
            </a:xfrm>
            <a:prstGeom prst="bentConnector3">
              <a:avLst>
                <a:gd name="adj1" fmla="val 49815"/>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4660" name="Rectangle 84"/>
            <p:cNvSpPr>
              <a:spLocks noChangeArrowheads="1"/>
            </p:cNvSpPr>
            <p:nvPr/>
          </p:nvSpPr>
          <p:spPr bwMode="auto">
            <a:xfrm>
              <a:off x="4203957" y="3613"/>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LOB</a:t>
              </a:r>
            </a:p>
          </p:txBody>
        </p:sp>
        <p:cxnSp>
          <p:nvCxnSpPr>
            <p:cNvPr id="1944661" name="AutoShape 85"/>
            <p:cNvCxnSpPr>
              <a:cxnSpLocks noChangeShapeType="1"/>
              <a:stCxn id="1944660" idx="0"/>
              <a:endCxn id="1944597" idx="2"/>
            </p:cNvCxnSpPr>
            <p:nvPr/>
          </p:nvCxnSpPr>
          <p:spPr bwMode="auto">
            <a:xfrm rot="5400000" flipH="1">
              <a:off x="4325766" y="-85045"/>
              <a:ext cx="271" cy="177047"/>
            </a:xfrm>
            <a:prstGeom prst="bentConnector3">
              <a:avLst>
                <a:gd name="adj1" fmla="val 49815"/>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4662" name="Line 86"/>
            <p:cNvSpPr>
              <a:spLocks noChangeShapeType="1"/>
            </p:cNvSpPr>
            <p:nvPr/>
          </p:nvSpPr>
          <p:spPr bwMode="auto">
            <a:xfrm flipV="1">
              <a:off x="1871637" y="2360"/>
              <a:ext cx="0" cy="15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3" name="Line 87"/>
            <p:cNvSpPr>
              <a:spLocks noChangeShapeType="1"/>
            </p:cNvSpPr>
            <p:nvPr/>
          </p:nvSpPr>
          <p:spPr bwMode="auto">
            <a:xfrm flipV="1">
              <a:off x="1837312" y="2927"/>
              <a:ext cx="0" cy="1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4" name="Line 88"/>
            <p:cNvSpPr>
              <a:spLocks noChangeShapeType="1"/>
            </p:cNvSpPr>
            <p:nvPr/>
          </p:nvSpPr>
          <p:spPr bwMode="auto">
            <a:xfrm flipV="1">
              <a:off x="2657508" y="2020"/>
              <a:ext cx="375773" cy="6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5" name="Line 89"/>
            <p:cNvSpPr>
              <a:spLocks noChangeShapeType="1"/>
            </p:cNvSpPr>
            <p:nvPr/>
          </p:nvSpPr>
          <p:spPr bwMode="auto">
            <a:xfrm flipV="1">
              <a:off x="3716175" y="2648"/>
              <a:ext cx="1195969" cy="24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6" name="Line 90"/>
            <p:cNvSpPr>
              <a:spLocks noChangeShapeType="1"/>
            </p:cNvSpPr>
            <p:nvPr/>
          </p:nvSpPr>
          <p:spPr bwMode="auto">
            <a:xfrm>
              <a:off x="4185891" y="2566"/>
              <a:ext cx="231245" cy="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7" name="Line 91"/>
            <p:cNvSpPr>
              <a:spLocks noChangeShapeType="1"/>
            </p:cNvSpPr>
            <p:nvPr/>
          </p:nvSpPr>
          <p:spPr bwMode="auto">
            <a:xfrm>
              <a:off x="4151566" y="1912"/>
              <a:ext cx="26557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8" name="Line 92"/>
            <p:cNvSpPr>
              <a:spLocks noChangeShapeType="1"/>
            </p:cNvSpPr>
            <p:nvPr/>
          </p:nvSpPr>
          <p:spPr bwMode="auto">
            <a:xfrm flipH="1" flipV="1">
              <a:off x="2545499" y="3055"/>
              <a:ext cx="9033" cy="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9" name="Line 93"/>
            <p:cNvSpPr>
              <a:spLocks noChangeShapeType="1"/>
            </p:cNvSpPr>
            <p:nvPr/>
          </p:nvSpPr>
          <p:spPr bwMode="auto">
            <a:xfrm flipV="1">
              <a:off x="2733385" y="2298"/>
              <a:ext cx="290863" cy="51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0" name="Line 94"/>
            <p:cNvSpPr>
              <a:spLocks noChangeShapeType="1"/>
            </p:cNvSpPr>
            <p:nvPr/>
          </p:nvSpPr>
          <p:spPr bwMode="auto">
            <a:xfrm flipV="1">
              <a:off x="2785776" y="2679"/>
              <a:ext cx="247504" cy="24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1" name="Line 95"/>
            <p:cNvSpPr>
              <a:spLocks noChangeShapeType="1"/>
            </p:cNvSpPr>
            <p:nvPr/>
          </p:nvSpPr>
          <p:spPr bwMode="auto">
            <a:xfrm flipV="1">
              <a:off x="3349435" y="3049"/>
              <a:ext cx="41552" cy="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2" name="Line 96"/>
            <p:cNvSpPr>
              <a:spLocks noChangeShapeType="1"/>
            </p:cNvSpPr>
            <p:nvPr/>
          </p:nvSpPr>
          <p:spPr bwMode="auto">
            <a:xfrm flipH="1" flipV="1">
              <a:off x="3882382" y="3018"/>
              <a:ext cx="350480" cy="1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3" name="Line 97"/>
            <p:cNvSpPr>
              <a:spLocks noChangeShapeType="1"/>
            </p:cNvSpPr>
            <p:nvPr/>
          </p:nvSpPr>
          <p:spPr bwMode="auto">
            <a:xfrm flipV="1">
              <a:off x="4608635" y="3206"/>
              <a:ext cx="630503" cy="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4" name="Line 98"/>
            <p:cNvSpPr>
              <a:spLocks noChangeShapeType="1"/>
            </p:cNvSpPr>
            <p:nvPr/>
          </p:nvSpPr>
          <p:spPr bwMode="auto">
            <a:xfrm flipV="1">
              <a:off x="4644767" y="3367"/>
              <a:ext cx="773225" cy="3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5" name="Line 99"/>
            <p:cNvSpPr>
              <a:spLocks noChangeShapeType="1"/>
            </p:cNvSpPr>
            <p:nvPr/>
          </p:nvSpPr>
          <p:spPr bwMode="auto">
            <a:xfrm flipV="1">
              <a:off x="2171532" y="1921"/>
              <a:ext cx="872588" cy="2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6" name="Line 100"/>
            <p:cNvSpPr>
              <a:spLocks noChangeShapeType="1"/>
            </p:cNvSpPr>
            <p:nvPr/>
          </p:nvSpPr>
          <p:spPr bwMode="auto">
            <a:xfrm>
              <a:off x="2180565" y="2255"/>
              <a:ext cx="852715" cy="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7" name="Line 101"/>
            <p:cNvSpPr>
              <a:spLocks noChangeShapeType="1"/>
            </p:cNvSpPr>
            <p:nvPr/>
          </p:nvSpPr>
          <p:spPr bwMode="auto">
            <a:xfrm>
              <a:off x="2160693" y="2298"/>
              <a:ext cx="883427" cy="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8" name="Line 102"/>
            <p:cNvSpPr>
              <a:spLocks noChangeShapeType="1"/>
            </p:cNvSpPr>
            <p:nvPr/>
          </p:nvSpPr>
          <p:spPr bwMode="auto">
            <a:xfrm>
              <a:off x="2196825" y="2739"/>
              <a:ext cx="88523" cy="8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9" name="Line 103"/>
            <p:cNvSpPr>
              <a:spLocks noChangeShapeType="1"/>
            </p:cNvSpPr>
            <p:nvPr/>
          </p:nvSpPr>
          <p:spPr bwMode="auto">
            <a:xfrm>
              <a:off x="4821814" y="1955"/>
              <a:ext cx="81297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0" name="Line 104"/>
            <p:cNvSpPr>
              <a:spLocks noChangeShapeType="1"/>
            </p:cNvSpPr>
            <p:nvPr/>
          </p:nvSpPr>
          <p:spPr bwMode="auto">
            <a:xfrm flipV="1">
              <a:off x="5365600" y="2304"/>
              <a:ext cx="2294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1" name="Line 105"/>
            <p:cNvSpPr>
              <a:spLocks noChangeShapeType="1"/>
            </p:cNvSpPr>
            <p:nvPr/>
          </p:nvSpPr>
          <p:spPr bwMode="auto">
            <a:xfrm flipV="1">
              <a:off x="4812781" y="2304"/>
              <a:ext cx="2276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2" name="Line 106"/>
            <p:cNvSpPr>
              <a:spLocks noChangeShapeType="1"/>
            </p:cNvSpPr>
            <p:nvPr/>
          </p:nvSpPr>
          <p:spPr bwMode="auto">
            <a:xfrm flipV="1">
              <a:off x="4169632" y="2293"/>
              <a:ext cx="370353"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3" name="Line 107"/>
            <p:cNvSpPr>
              <a:spLocks noChangeShapeType="1"/>
            </p:cNvSpPr>
            <p:nvPr/>
          </p:nvSpPr>
          <p:spPr bwMode="auto">
            <a:xfrm flipV="1">
              <a:off x="3768566" y="2584"/>
              <a:ext cx="130075" cy="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4" name="Line 108"/>
            <p:cNvSpPr>
              <a:spLocks noChangeShapeType="1"/>
            </p:cNvSpPr>
            <p:nvPr/>
          </p:nvSpPr>
          <p:spPr bwMode="auto">
            <a:xfrm flipV="1">
              <a:off x="3768566" y="2283"/>
              <a:ext cx="84910" cy="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5" name="Line 109"/>
            <p:cNvSpPr>
              <a:spLocks noChangeShapeType="1"/>
            </p:cNvSpPr>
            <p:nvPr/>
          </p:nvSpPr>
          <p:spPr bwMode="auto">
            <a:xfrm>
              <a:off x="592" y="2016"/>
              <a:ext cx="0" cy="1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500" tIns="35100" rIns="67500" bIns="35100">
              <a:spAutoFit/>
            </a:bodyPr>
            <a:lstStyle/>
            <a:p>
              <a:endParaRPr lang="de-DE" sz="1100" dirty="0"/>
            </a:p>
          </p:txBody>
        </p:sp>
      </p:grpSp>
      <p:sp>
        <p:nvSpPr>
          <p:cNvPr id="1944687" name="Assessment" hidden="1"/>
          <p:cNvSpPr>
            <a:spLocks noChangeArrowheads="1"/>
          </p:cNvSpPr>
          <p:nvPr/>
        </p:nvSpPr>
        <p:spPr bwMode="auto">
          <a:xfrm>
            <a:off x="2667000" y="5715000"/>
            <a:ext cx="285750" cy="285750"/>
          </a:xfrm>
          <a:prstGeom prst="ellipse">
            <a:avLst/>
          </a:prstGeom>
          <a:solidFill>
            <a:srgbClr val="00FF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de-DE" sz="675" dirty="0"/>
              <a:t>2</a:t>
            </a:r>
          </a:p>
        </p:txBody>
      </p:sp>
      <p:sp>
        <p:nvSpPr>
          <p:cNvPr id="7" name="Foliennummernplatzhalter 6">
            <a:extLst>
              <a:ext uri="{FF2B5EF4-FFF2-40B4-BE49-F238E27FC236}">
                <a16:creationId xmlns:a16="http://schemas.microsoft.com/office/drawing/2014/main" id="{46F6BA5D-C74D-4408-9CB2-9B5591B79A56}"/>
              </a:ext>
            </a:extLst>
          </p:cNvPr>
          <p:cNvSpPr>
            <a:spLocks noGrp="1"/>
          </p:cNvSpPr>
          <p:nvPr>
            <p:ph type="sldNum" sz="quarter" idx="11"/>
          </p:nvPr>
        </p:nvSpPr>
        <p:spPr/>
        <p:txBody>
          <a:bodyPr/>
          <a:lstStyle/>
          <a:p>
            <a:fld id="{FFC269A0-BD27-4577-9DED-0AAE60100C51}" type="slidenum">
              <a:rPr lang="de-DE" smtClean="0"/>
              <a:pPr/>
              <a:t>69</a:t>
            </a:fld>
            <a:r>
              <a:rPr lang="de-DE"/>
              <a:t> | ©</a:t>
            </a:r>
            <a:endParaRPr lang="de-DE" dirty="0"/>
          </a:p>
        </p:txBody>
      </p:sp>
      <p:sp>
        <p:nvSpPr>
          <p:cNvPr id="8" name="Fußzeilenplatzhalter 7">
            <a:extLst>
              <a:ext uri="{FF2B5EF4-FFF2-40B4-BE49-F238E27FC236}">
                <a16:creationId xmlns:a16="http://schemas.microsoft.com/office/drawing/2014/main" id="{D1DB182B-A23E-476D-8B76-1D60B1C86DA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3329352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extLst>
              <p:ext uri="{D42A27DB-BD31-4B8C-83A1-F6EECF244321}">
                <p14:modId xmlns:p14="http://schemas.microsoft.com/office/powerpoint/2010/main" val="1096286668"/>
              </p:ext>
            </p:extLst>
          </p:nvPr>
        </p:nvGraphicFramePr>
        <p:xfrm>
          <a:off x="2668194" y="858444"/>
          <a:ext cx="1191" cy="1191"/>
        </p:xfrm>
        <a:graphic>
          <a:graphicData uri="http://schemas.openxmlformats.org/presentationml/2006/ole">
            <mc:AlternateContent xmlns:mc="http://schemas.openxmlformats.org/markup-compatibility/2006">
              <mc:Choice xmlns:v="urn:schemas-microsoft-com:vml" Requires="v">
                <p:oleObj spid="_x0000_s34859" name="think-cell Folie" r:id="rId6" imgW="196" imgH="196" progId="TCLayout.ActiveDocument.1">
                  <p:embed/>
                </p:oleObj>
              </mc:Choice>
              <mc:Fallback>
                <p:oleObj name="think-cell Folie" r:id="rId6" imgW="196" imgH="196" progId="TCLayout.ActiveDocument.1">
                  <p:embed/>
                  <p:pic>
                    <p:nvPicPr>
                      <p:cNvPr id="8" name="Objekt 7" hidden="1"/>
                      <p:cNvPicPr/>
                      <p:nvPr/>
                    </p:nvPicPr>
                    <p:blipFill>
                      <a:blip r:embed="rId7"/>
                      <a:stretch>
                        <a:fillRect/>
                      </a:stretch>
                    </p:blipFill>
                    <p:spPr>
                      <a:xfrm>
                        <a:off x="2668194" y="858444"/>
                        <a:ext cx="1191" cy="1191"/>
                      </a:xfrm>
                      <a:prstGeom prst="rect">
                        <a:avLst/>
                      </a:prstGeom>
                    </p:spPr>
                  </p:pic>
                </p:oleObj>
              </mc:Fallback>
            </mc:AlternateContent>
          </a:graphicData>
        </a:graphic>
      </p:graphicFrame>
      <p:sp>
        <p:nvSpPr>
          <p:cNvPr id="9" name="Rechteck 8" hidden="1"/>
          <p:cNvSpPr/>
          <p:nvPr>
            <p:custDataLst>
              <p:tags r:id="rId3"/>
            </p:custDataLst>
          </p:nvPr>
        </p:nvSpPr>
        <p:spPr bwMode="gray">
          <a:xfrm>
            <a:off x="2667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5" name="Titel 4"/>
          <p:cNvSpPr>
            <a:spLocks noGrp="1"/>
          </p:cNvSpPr>
          <p:nvPr>
            <p:ph type="title"/>
          </p:nvPr>
        </p:nvSpPr>
        <p:spPr/>
        <p:txBody>
          <a:bodyPr/>
          <a:lstStyle/>
          <a:p>
            <a:r>
              <a:rPr lang="de-DE" dirty="0"/>
              <a:t>Klassisches Datenmanagement</a:t>
            </a:r>
          </a:p>
        </p:txBody>
      </p:sp>
      <p:pic>
        <p:nvPicPr>
          <p:cNvPr id="10" name="Picture 6"/>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a:xfrm>
            <a:off x="3374830" y="1700213"/>
            <a:ext cx="5442340" cy="4392612"/>
          </a:xfrm>
        </p:spPr>
      </p:pic>
      <p:sp>
        <p:nvSpPr>
          <p:cNvPr id="2" name="Foliennummernplatzhalter 1">
            <a:extLst>
              <a:ext uri="{FF2B5EF4-FFF2-40B4-BE49-F238E27FC236}">
                <a16:creationId xmlns:a16="http://schemas.microsoft.com/office/drawing/2014/main" id="{A5F38A6B-4677-4E8D-92B4-F4AA65F29090}"/>
              </a:ext>
            </a:extLst>
          </p:cNvPr>
          <p:cNvSpPr>
            <a:spLocks noGrp="1"/>
          </p:cNvSpPr>
          <p:nvPr>
            <p:ph type="sldNum" sz="quarter" idx="11"/>
          </p:nvPr>
        </p:nvSpPr>
        <p:spPr/>
        <p:txBody>
          <a:bodyPr/>
          <a:lstStyle/>
          <a:p>
            <a:fld id="{FFC269A0-BD27-4577-9DED-0AAE60100C51}" type="slidenum">
              <a:rPr lang="de-DE" smtClean="0"/>
              <a:pPr/>
              <a:t>70</a:t>
            </a:fld>
            <a:r>
              <a:rPr lang="de-DE"/>
              <a:t> | ©</a:t>
            </a:r>
            <a:endParaRPr lang="de-DE" dirty="0"/>
          </a:p>
        </p:txBody>
      </p:sp>
      <p:sp>
        <p:nvSpPr>
          <p:cNvPr id="6" name="Fußzeilenplatzhalter 5">
            <a:extLst>
              <a:ext uri="{FF2B5EF4-FFF2-40B4-BE49-F238E27FC236}">
                <a16:creationId xmlns:a16="http://schemas.microsoft.com/office/drawing/2014/main" id="{899CFD7D-17A1-44ED-9073-D3D86AED319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869446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2"/>
            </p:custDataLst>
          </p:nvPr>
        </p:nvGraphicFramePr>
        <p:xfrm>
          <a:off x="-1522412" y="1588"/>
          <a:ext cx="1588" cy="1588"/>
        </p:xfrm>
        <a:graphic>
          <a:graphicData uri="http://schemas.openxmlformats.org/presentationml/2006/ole">
            <mc:AlternateContent xmlns:mc="http://schemas.openxmlformats.org/markup-compatibility/2006">
              <mc:Choice xmlns:v="urn:schemas-microsoft-com:vml" Requires="v">
                <p:oleObj spid="_x0000_s35883" name="think-cell Folie" r:id="rId6" imgW="196" imgH="196" progId="TCLayout.ActiveDocument.1">
                  <p:embed/>
                </p:oleObj>
              </mc:Choice>
              <mc:Fallback>
                <p:oleObj name="think-cell Folie" r:id="rId6" imgW="196" imgH="196" progId="TCLayout.ActiveDocument.1">
                  <p:embed/>
                  <p:pic>
                    <p:nvPicPr>
                      <p:cNvPr id="11" name="Objekt 10" hidden="1"/>
                      <p:cNvPicPr/>
                      <p:nvPr/>
                    </p:nvPicPr>
                    <p:blipFill>
                      <a:blip r:embed="rId7"/>
                      <a:stretch>
                        <a:fillRect/>
                      </a:stretch>
                    </p:blipFill>
                    <p:spPr>
                      <a:xfrm>
                        <a:off x="-1522412" y="1588"/>
                        <a:ext cx="1588" cy="1588"/>
                      </a:xfrm>
                      <a:prstGeom prst="rect">
                        <a:avLst/>
                      </a:prstGeom>
                    </p:spPr>
                  </p:pic>
                </p:oleObj>
              </mc:Fallback>
            </mc:AlternateContent>
          </a:graphicData>
        </a:graphic>
      </p:graphicFrame>
      <p:sp>
        <p:nvSpPr>
          <p:cNvPr id="12" name="Rechteck 11"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Aber es bleibt die zeitaufwändige IT-Wasserfallplanung … </a:t>
            </a:r>
          </a:p>
        </p:txBody>
      </p:sp>
      <p:sp>
        <p:nvSpPr>
          <p:cNvPr id="2" name="Textfeld 1"/>
          <p:cNvSpPr txBox="1"/>
          <p:nvPr/>
        </p:nvSpPr>
        <p:spPr bwMode="gray">
          <a:xfrm>
            <a:off x="1999803" y="1657856"/>
            <a:ext cx="1988191" cy="553998"/>
          </a:xfrm>
          <a:prstGeom prst="rect">
            <a:avLst/>
          </a:prstGeom>
          <a:solidFill>
            <a:schemeClr val="accent1">
              <a:lumMod val="50000"/>
            </a:schemeClr>
          </a:solidFill>
          <a:ln>
            <a:solidFill>
              <a:schemeClr val="accent1"/>
            </a:solidFill>
          </a:ln>
        </p:spPr>
        <p:txBody>
          <a:bodyPr wrap="square" lIns="0" tIns="0" rIns="0" bIns="0" rtlCol="0">
            <a:spAutoFit/>
          </a:bodyPr>
          <a:lstStyle/>
          <a:p>
            <a:pPr algn="ctr">
              <a:buSzPct val="90000"/>
            </a:pPr>
            <a:r>
              <a:rPr lang="de-DE" dirty="0">
                <a:solidFill>
                  <a:schemeClr val="bg1"/>
                </a:solidFill>
              </a:rPr>
              <a:t>Fachabteilung stellt Bedarf</a:t>
            </a:r>
          </a:p>
        </p:txBody>
      </p:sp>
      <p:sp>
        <p:nvSpPr>
          <p:cNvPr id="5" name="Textfeld 4"/>
          <p:cNvSpPr txBox="1"/>
          <p:nvPr/>
        </p:nvSpPr>
        <p:spPr bwMode="gray">
          <a:xfrm>
            <a:off x="2616392" y="2445636"/>
            <a:ext cx="2306972" cy="830997"/>
          </a:xfrm>
          <a:prstGeom prst="rect">
            <a:avLst/>
          </a:prstGeom>
          <a:solidFill>
            <a:schemeClr val="accent1">
              <a:lumMod val="60000"/>
              <a:lumOff val="40000"/>
            </a:schemeClr>
          </a:solidFill>
          <a:ln>
            <a:solidFill>
              <a:schemeClr val="accent1"/>
            </a:solidFill>
          </a:ln>
        </p:spPr>
        <p:txBody>
          <a:bodyPr wrap="square" lIns="0" tIns="0" rIns="0" bIns="0" rtlCol="0">
            <a:spAutoFit/>
          </a:bodyPr>
          <a:lstStyle/>
          <a:p>
            <a:pPr algn="ctr">
              <a:buSzPct val="90000"/>
            </a:pPr>
            <a:r>
              <a:rPr lang="de-DE" dirty="0">
                <a:solidFill>
                  <a:schemeClr val="bg1"/>
                </a:solidFill>
              </a:rPr>
              <a:t>IT lokalisiert und analysiert die Daten, die benötigt werden</a:t>
            </a:r>
          </a:p>
        </p:txBody>
      </p:sp>
      <p:sp>
        <p:nvSpPr>
          <p:cNvPr id="6" name="Textfeld 5"/>
          <p:cNvSpPr txBox="1"/>
          <p:nvPr/>
        </p:nvSpPr>
        <p:spPr bwMode="gray">
          <a:xfrm>
            <a:off x="3361664" y="3478503"/>
            <a:ext cx="2306972" cy="276999"/>
          </a:xfrm>
          <a:prstGeom prst="rect">
            <a:avLst/>
          </a:prstGeom>
          <a:solidFill>
            <a:schemeClr val="accent1">
              <a:lumMod val="40000"/>
              <a:lumOff val="60000"/>
            </a:schemeClr>
          </a:solidFill>
          <a:ln>
            <a:solidFill>
              <a:schemeClr val="accent1"/>
            </a:solidFill>
          </a:ln>
        </p:spPr>
        <p:txBody>
          <a:bodyPr wrap="square" lIns="0" tIns="0" rIns="0" bIns="0" rtlCol="0">
            <a:spAutoFit/>
          </a:bodyPr>
          <a:lstStyle/>
          <a:p>
            <a:pPr algn="ctr">
              <a:buSzPct val="90000"/>
            </a:pPr>
            <a:r>
              <a:rPr lang="de-DE" dirty="0"/>
              <a:t>IT entwirft DW-Struktur</a:t>
            </a:r>
          </a:p>
        </p:txBody>
      </p:sp>
      <p:sp>
        <p:nvSpPr>
          <p:cNvPr id="7" name="Textfeld 6"/>
          <p:cNvSpPr txBox="1"/>
          <p:nvPr/>
        </p:nvSpPr>
        <p:spPr bwMode="gray">
          <a:xfrm>
            <a:off x="4271419" y="4096224"/>
            <a:ext cx="2306972"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pPr algn="ctr">
              <a:buSzPct val="90000"/>
            </a:pPr>
            <a:r>
              <a:rPr lang="de-DE" dirty="0"/>
              <a:t>IT entwirft Ladestrategie</a:t>
            </a:r>
          </a:p>
        </p:txBody>
      </p:sp>
      <p:sp>
        <p:nvSpPr>
          <p:cNvPr id="8" name="Textfeld 7"/>
          <p:cNvSpPr txBox="1"/>
          <p:nvPr/>
        </p:nvSpPr>
        <p:spPr bwMode="gray">
          <a:xfrm>
            <a:off x="6012361" y="5331666"/>
            <a:ext cx="2306972" cy="276999"/>
          </a:xfrm>
          <a:prstGeom prst="rect">
            <a:avLst/>
          </a:prstGeom>
          <a:solidFill>
            <a:schemeClr val="accent1">
              <a:lumMod val="60000"/>
              <a:lumOff val="40000"/>
            </a:schemeClr>
          </a:solidFill>
          <a:ln>
            <a:solidFill>
              <a:schemeClr val="accent1"/>
            </a:solidFill>
          </a:ln>
        </p:spPr>
        <p:txBody>
          <a:bodyPr wrap="square" lIns="0" tIns="0" rIns="0" bIns="0" rtlCol="0">
            <a:spAutoFit/>
          </a:bodyPr>
          <a:lstStyle/>
          <a:p>
            <a:pPr algn="ctr">
              <a:buSzPct val="90000"/>
            </a:pPr>
            <a:r>
              <a:rPr lang="de-DE" dirty="0"/>
              <a:t>IT baut Berichte</a:t>
            </a:r>
          </a:p>
        </p:txBody>
      </p:sp>
      <p:sp>
        <p:nvSpPr>
          <p:cNvPr id="9" name="Textfeld 8"/>
          <p:cNvSpPr txBox="1"/>
          <p:nvPr/>
        </p:nvSpPr>
        <p:spPr bwMode="gray">
          <a:xfrm>
            <a:off x="4923364" y="4713945"/>
            <a:ext cx="2306972" cy="276999"/>
          </a:xfrm>
          <a:prstGeom prst="rect">
            <a:avLst/>
          </a:prstGeom>
          <a:solidFill>
            <a:schemeClr val="accent1">
              <a:lumMod val="40000"/>
              <a:lumOff val="60000"/>
            </a:schemeClr>
          </a:solidFill>
          <a:ln>
            <a:solidFill>
              <a:schemeClr val="accent1"/>
            </a:solidFill>
          </a:ln>
        </p:spPr>
        <p:txBody>
          <a:bodyPr wrap="square" lIns="0" tIns="0" rIns="0" bIns="0" rtlCol="0">
            <a:spAutoFit/>
          </a:bodyPr>
          <a:lstStyle/>
          <a:p>
            <a:pPr algn="ctr">
              <a:buSzPct val="90000"/>
            </a:pPr>
            <a:r>
              <a:rPr lang="de-DE" dirty="0"/>
              <a:t>IT entwirft Cubes</a:t>
            </a:r>
          </a:p>
        </p:txBody>
      </p:sp>
      <p:sp>
        <p:nvSpPr>
          <p:cNvPr id="13" name="Textfeld 12"/>
          <p:cNvSpPr txBox="1"/>
          <p:nvPr/>
        </p:nvSpPr>
        <p:spPr bwMode="gray">
          <a:xfrm>
            <a:off x="7375796" y="5949387"/>
            <a:ext cx="2306972" cy="276999"/>
          </a:xfrm>
          <a:prstGeom prst="rect">
            <a:avLst/>
          </a:prstGeom>
          <a:solidFill>
            <a:schemeClr val="accent1">
              <a:lumMod val="50000"/>
            </a:schemeClr>
          </a:solidFill>
          <a:ln>
            <a:solidFill>
              <a:schemeClr val="accent1"/>
            </a:solidFill>
          </a:ln>
        </p:spPr>
        <p:txBody>
          <a:bodyPr wrap="square" lIns="0" tIns="0" rIns="0" bIns="0" rtlCol="0">
            <a:spAutoFit/>
          </a:bodyPr>
          <a:lstStyle/>
          <a:p>
            <a:pPr algn="ctr">
              <a:buSzPct val="90000"/>
            </a:pPr>
            <a:r>
              <a:rPr lang="de-DE" dirty="0">
                <a:solidFill>
                  <a:schemeClr val="bg1"/>
                </a:solidFill>
              </a:rPr>
              <a:t>Fachbereich?</a:t>
            </a:r>
          </a:p>
        </p:txBody>
      </p:sp>
      <p:sp>
        <p:nvSpPr>
          <p:cNvPr id="14" name="Pfeil nach unten 13"/>
          <p:cNvSpPr/>
          <p:nvPr/>
        </p:nvSpPr>
        <p:spPr bwMode="gray">
          <a:xfrm>
            <a:off x="9484182" y="1787982"/>
            <a:ext cx="775607" cy="4161405"/>
          </a:xfrm>
          <a:prstGeom prst="downArrow">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5" name="Textfeld 14"/>
          <p:cNvSpPr txBox="1"/>
          <p:nvPr/>
        </p:nvSpPr>
        <p:spPr bwMode="gray">
          <a:xfrm rot="16200000">
            <a:off x="9006299" y="3305731"/>
            <a:ext cx="1731371" cy="276999"/>
          </a:xfrm>
          <a:prstGeom prst="rect">
            <a:avLst/>
          </a:prstGeom>
          <a:noFill/>
        </p:spPr>
        <p:txBody>
          <a:bodyPr wrap="none" lIns="0" tIns="0" rIns="0" bIns="0" rtlCol="0">
            <a:spAutoFit/>
          </a:bodyPr>
          <a:lstStyle/>
          <a:p>
            <a:pPr>
              <a:buSzPct val="90000"/>
            </a:pPr>
            <a:r>
              <a:rPr lang="de-DE" dirty="0"/>
              <a:t>Wochen, Monate?</a:t>
            </a:r>
          </a:p>
        </p:txBody>
      </p:sp>
      <p:sp>
        <p:nvSpPr>
          <p:cNvPr id="16" name="Foliennummernplatzhalter 15">
            <a:extLst>
              <a:ext uri="{FF2B5EF4-FFF2-40B4-BE49-F238E27FC236}">
                <a16:creationId xmlns:a16="http://schemas.microsoft.com/office/drawing/2014/main" id="{9233D3B4-558B-40DA-A97F-50EA9CF1F5C4}"/>
              </a:ext>
            </a:extLst>
          </p:cNvPr>
          <p:cNvSpPr>
            <a:spLocks noGrp="1"/>
          </p:cNvSpPr>
          <p:nvPr>
            <p:ph type="sldNum" sz="quarter" idx="11"/>
          </p:nvPr>
        </p:nvSpPr>
        <p:spPr/>
        <p:txBody>
          <a:bodyPr/>
          <a:lstStyle/>
          <a:p>
            <a:fld id="{FFC269A0-BD27-4577-9DED-0AAE60100C51}" type="slidenum">
              <a:rPr lang="de-DE" smtClean="0"/>
              <a:pPr/>
              <a:t>71</a:t>
            </a:fld>
            <a:r>
              <a:rPr lang="de-DE"/>
              <a:t> | ©</a:t>
            </a:r>
            <a:endParaRPr lang="de-DE" dirty="0"/>
          </a:p>
        </p:txBody>
      </p:sp>
      <p:sp>
        <p:nvSpPr>
          <p:cNvPr id="17" name="Fußzeilenplatzhalter 16">
            <a:extLst>
              <a:ext uri="{FF2B5EF4-FFF2-40B4-BE49-F238E27FC236}">
                <a16:creationId xmlns:a16="http://schemas.microsoft.com/office/drawing/2014/main" id="{BE434002-D05C-4FF1-8BEE-6BF78AEE295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293448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1780603146"/>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36907"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AEBB55A2-68E0-4E29-BE2C-1097FDB49D6C}"/>
              </a:ext>
            </a:extLst>
          </p:cNvPr>
          <p:cNvGrpSpPr/>
          <p:nvPr/>
        </p:nvGrpSpPr>
        <p:grpSpPr>
          <a:xfrm>
            <a:off x="1527176" y="1380467"/>
            <a:ext cx="9141244" cy="4951342"/>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55352"/>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55352"/>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55352"/>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448547" y="2222391"/>
              <a:ext cx="1331977" cy="270365"/>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55352"/>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55352"/>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1780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9247" y="3297056"/>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a:t>
              </a:r>
              <a:br>
                <a:rPr lang="de-DE" sz="1400" dirty="0">
                  <a:solidFill>
                    <a:schemeClr val="tx1"/>
                  </a:solidFill>
                </a:rPr>
              </a:br>
              <a:r>
                <a:rPr lang="de-DE" sz="1400" dirty="0">
                  <a:solidFill>
                    <a:schemeClr val="tx1"/>
                  </a:solidFill>
                </a:rPr>
                <a:t>Controlling</a:t>
              </a:r>
            </a:p>
          </p:txBody>
        </p:sp>
        <p:sp>
          <p:nvSpPr>
            <p:cNvPr id="21" name="Rechteck 20"/>
            <p:cNvSpPr/>
            <p:nvPr/>
          </p:nvSpPr>
          <p:spPr bwMode="gray">
            <a:xfrm>
              <a:off x="7369622" y="5474138"/>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Agile Unternehmens- steuerung</a:t>
              </a:r>
            </a:p>
          </p:txBody>
        </p:sp>
        <p:sp>
          <p:nvSpPr>
            <p:cNvPr id="22" name="Rechteck 21"/>
            <p:cNvSpPr/>
            <p:nvPr/>
          </p:nvSpPr>
          <p:spPr bwMode="gray">
            <a:xfrm>
              <a:off x="7345468" y="247970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5263" y="401748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AA441AC7-23E9-4F91-8C92-1ABD24A35868}"/>
              </a:ext>
            </a:extLst>
          </p:cNvPr>
          <p:cNvSpPr>
            <a:spLocks noGrp="1"/>
          </p:cNvSpPr>
          <p:nvPr>
            <p:ph type="sldNum" sz="quarter" idx="11"/>
          </p:nvPr>
        </p:nvSpPr>
        <p:spPr/>
        <p:txBody>
          <a:bodyPr/>
          <a:lstStyle/>
          <a:p>
            <a:fld id="{FFC269A0-BD27-4577-9DED-0AAE60100C51}" type="slidenum">
              <a:rPr lang="de-DE" smtClean="0"/>
              <a:pPr/>
              <a:t>72</a:t>
            </a:fld>
            <a:r>
              <a:rPr lang="de-DE"/>
              <a:t> | ©</a:t>
            </a:r>
            <a:endParaRPr lang="de-DE" dirty="0"/>
          </a:p>
        </p:txBody>
      </p:sp>
      <p:sp>
        <p:nvSpPr>
          <p:cNvPr id="18" name="Fußzeilenplatzhalter 17">
            <a:extLst>
              <a:ext uri="{FF2B5EF4-FFF2-40B4-BE49-F238E27FC236}">
                <a16:creationId xmlns:a16="http://schemas.microsoft.com/office/drawing/2014/main" id="{D869B391-7620-43D8-887A-33899CA91C3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30329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Reicht im Zeitalter der Digitalisierung die traditionelle Unternehmenssteuerung mit jährlicher Budgetierung aus?</a:t>
            </a:r>
          </a:p>
        </p:txBody>
      </p:sp>
      <p:sp>
        <p:nvSpPr>
          <p:cNvPr id="3" name="Inhaltsplatzhalter 2"/>
          <p:cNvSpPr>
            <a:spLocks noGrp="1"/>
          </p:cNvSpPr>
          <p:nvPr>
            <p:ph idx="1"/>
          </p:nvPr>
        </p:nvSpPr>
        <p:spPr>
          <a:xfrm>
            <a:off x="2063751" y="2708923"/>
            <a:ext cx="3672210" cy="3087489"/>
          </a:xfrm>
        </p:spPr>
        <p:txBody>
          <a:bodyPr/>
          <a:lstStyle/>
          <a:p>
            <a:r>
              <a:rPr lang="de-DE" sz="1800" dirty="0"/>
              <a:t>Budgetierung erfolgt einmal in der Jahresplanung</a:t>
            </a:r>
          </a:p>
          <a:p>
            <a:r>
              <a:rPr lang="de-DE" sz="1800" dirty="0"/>
              <a:t>90 % der Planungspositionen werden fortgeschrieben</a:t>
            </a:r>
          </a:p>
          <a:p>
            <a:r>
              <a:rPr lang="de-DE" sz="1800" dirty="0"/>
              <a:t>Weniger als 25 % der Top-Manager berücksichtigen das Budget oder die Portfolio-Performance</a:t>
            </a:r>
          </a:p>
          <a:p>
            <a:r>
              <a:rPr lang="de-DE" sz="1800" dirty="0"/>
              <a:t>Geprägt von autokratischem Führungsstil, finanzieller Steuerung	</a:t>
            </a:r>
          </a:p>
          <a:p>
            <a:endParaRPr lang="de-DE" sz="1800" dirty="0"/>
          </a:p>
        </p:txBody>
      </p:sp>
      <p:sp>
        <p:nvSpPr>
          <p:cNvPr id="6" name="Inhaltsplatzhalter 5"/>
          <p:cNvSpPr>
            <a:spLocks noGrp="1"/>
          </p:cNvSpPr>
          <p:nvPr>
            <p:ph idx="12"/>
          </p:nvPr>
        </p:nvSpPr>
        <p:spPr>
          <a:xfrm>
            <a:off x="6456040" y="2759181"/>
            <a:ext cx="3672210" cy="3046084"/>
          </a:xfrm>
        </p:spPr>
        <p:txBody>
          <a:bodyPr/>
          <a:lstStyle/>
          <a:p>
            <a:r>
              <a:rPr lang="de-DE" sz="1800" dirty="0"/>
              <a:t>Unterjährige Planung und Anpassung an veränderte Marktbedingungen</a:t>
            </a:r>
          </a:p>
          <a:p>
            <a:r>
              <a:rPr lang="de-DE" sz="1800" dirty="0"/>
              <a:t>40 % Wertsteigerung für Unternehmen, die ihr Investitionsportfolio unterjährig re-allokieren (McKinsey)</a:t>
            </a:r>
          </a:p>
          <a:p>
            <a:r>
              <a:rPr lang="de-DE" sz="1800" dirty="0"/>
              <a:t>Geprägt von kooperativem Führungsstil, inhaltlicher Steuerung </a:t>
            </a:r>
          </a:p>
        </p:txBody>
      </p:sp>
      <p:sp>
        <p:nvSpPr>
          <p:cNvPr id="7" name="Textplatzhalter 6"/>
          <p:cNvSpPr>
            <a:spLocks noGrp="1"/>
          </p:cNvSpPr>
          <p:nvPr>
            <p:ph type="body" sz="quarter" idx="13"/>
          </p:nvPr>
        </p:nvSpPr>
        <p:spPr/>
        <p:txBody>
          <a:bodyPr/>
          <a:lstStyle/>
          <a:p>
            <a:endParaRPr lang="de-DE" dirty="0"/>
          </a:p>
        </p:txBody>
      </p:sp>
      <p:sp>
        <p:nvSpPr>
          <p:cNvPr id="8" name="Textplatzhalter 7"/>
          <p:cNvSpPr>
            <a:spLocks noGrp="1"/>
          </p:cNvSpPr>
          <p:nvPr>
            <p:ph type="body" sz="quarter" idx="14"/>
          </p:nvPr>
        </p:nvSpPr>
        <p:spPr/>
        <p:txBody>
          <a:bodyPr/>
          <a:lstStyle/>
          <a:p>
            <a:endParaRPr lang="de-DE" dirty="0"/>
          </a:p>
        </p:txBody>
      </p:sp>
      <p:sp>
        <p:nvSpPr>
          <p:cNvPr id="9" name="Textfeld 8"/>
          <p:cNvSpPr txBox="1"/>
          <p:nvPr/>
        </p:nvSpPr>
        <p:spPr bwMode="gray">
          <a:xfrm>
            <a:off x="2068144" y="2154922"/>
            <a:ext cx="3667816" cy="553998"/>
          </a:xfrm>
          <a:prstGeom prst="rect">
            <a:avLst/>
          </a:prstGeom>
          <a:solidFill>
            <a:schemeClr val="accent2"/>
          </a:solidFill>
        </p:spPr>
        <p:txBody>
          <a:bodyPr wrap="square" lIns="0" tIns="0" rIns="0" bIns="0" rtlCol="0">
            <a:spAutoFit/>
          </a:bodyPr>
          <a:lstStyle/>
          <a:p>
            <a:pPr algn="ctr">
              <a:buSzPct val="90000"/>
            </a:pPr>
            <a:r>
              <a:rPr lang="de-DE" dirty="0">
                <a:solidFill>
                  <a:schemeClr val="bg1"/>
                </a:solidFill>
              </a:rPr>
              <a:t>Traditionelle Budgetierung/</a:t>
            </a:r>
            <a:br>
              <a:rPr lang="de-DE" dirty="0">
                <a:solidFill>
                  <a:schemeClr val="bg1"/>
                </a:solidFill>
              </a:rPr>
            </a:br>
            <a:r>
              <a:rPr lang="de-DE" dirty="0">
                <a:solidFill>
                  <a:schemeClr val="bg1"/>
                </a:solidFill>
              </a:rPr>
              <a:t>Wertsteuerung</a:t>
            </a:r>
          </a:p>
        </p:txBody>
      </p:sp>
      <p:sp>
        <p:nvSpPr>
          <p:cNvPr id="10" name="Textfeld 9"/>
          <p:cNvSpPr txBox="1"/>
          <p:nvPr/>
        </p:nvSpPr>
        <p:spPr bwMode="gray">
          <a:xfrm>
            <a:off x="6418655" y="2135495"/>
            <a:ext cx="3709794" cy="553998"/>
          </a:xfrm>
          <a:prstGeom prst="rect">
            <a:avLst/>
          </a:prstGeom>
          <a:solidFill>
            <a:schemeClr val="accent2"/>
          </a:solidFill>
        </p:spPr>
        <p:txBody>
          <a:bodyPr wrap="square" lIns="0" tIns="0" rIns="0" bIns="0" rtlCol="0">
            <a:spAutoFit/>
          </a:bodyPr>
          <a:lstStyle/>
          <a:p>
            <a:pPr algn="ctr">
              <a:buSzPct val="90000"/>
            </a:pPr>
            <a:r>
              <a:rPr lang="de-DE" dirty="0">
                <a:solidFill>
                  <a:schemeClr val="bg1"/>
                </a:solidFill>
              </a:rPr>
              <a:t>Agile </a:t>
            </a:r>
            <a:br>
              <a:rPr lang="de-DE" dirty="0">
                <a:solidFill>
                  <a:schemeClr val="bg1"/>
                </a:solidFill>
              </a:rPr>
            </a:br>
            <a:r>
              <a:rPr lang="de-DE" dirty="0">
                <a:solidFill>
                  <a:schemeClr val="bg1"/>
                </a:solidFill>
              </a:rPr>
              <a:t>Unternehmenssteuerung</a:t>
            </a:r>
          </a:p>
        </p:txBody>
      </p:sp>
      <p:sp>
        <p:nvSpPr>
          <p:cNvPr id="12" name="Nach unten gekrümmter Pfeil 11"/>
          <p:cNvSpPr/>
          <p:nvPr/>
        </p:nvSpPr>
        <p:spPr bwMode="gray">
          <a:xfrm>
            <a:off x="2736282" y="1769286"/>
            <a:ext cx="2305000" cy="327104"/>
          </a:xfrm>
          <a:prstGeom prst="curvedDown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3" name="Nach unten gekrümmter Pfeil 12"/>
          <p:cNvSpPr/>
          <p:nvPr/>
        </p:nvSpPr>
        <p:spPr bwMode="gray">
          <a:xfrm>
            <a:off x="6672067" y="1768359"/>
            <a:ext cx="863799" cy="315948"/>
          </a:xfrm>
          <a:prstGeom prst="curvedDown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4" name="Nach unten gekrümmter Pfeil 13"/>
          <p:cNvSpPr/>
          <p:nvPr/>
        </p:nvSpPr>
        <p:spPr bwMode="gray">
          <a:xfrm>
            <a:off x="7495685" y="1769286"/>
            <a:ext cx="863799" cy="315948"/>
          </a:xfrm>
          <a:prstGeom prst="curvedDown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5" name="Nach unten gekrümmter Pfeil 14"/>
          <p:cNvSpPr/>
          <p:nvPr/>
        </p:nvSpPr>
        <p:spPr bwMode="gray">
          <a:xfrm>
            <a:off x="8285395" y="1753277"/>
            <a:ext cx="863799" cy="315948"/>
          </a:xfrm>
          <a:prstGeom prst="curvedDown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6" name="Nach unten gekrümmter Pfeil 15"/>
          <p:cNvSpPr/>
          <p:nvPr/>
        </p:nvSpPr>
        <p:spPr bwMode="gray">
          <a:xfrm>
            <a:off x="9087041" y="1737268"/>
            <a:ext cx="863799" cy="315948"/>
          </a:xfrm>
          <a:prstGeom prst="curvedDown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7" name="Textfeld 16"/>
          <p:cNvSpPr txBox="1"/>
          <p:nvPr/>
        </p:nvSpPr>
        <p:spPr bwMode="gray">
          <a:xfrm>
            <a:off x="5992220" y="2273997"/>
            <a:ext cx="250646" cy="276999"/>
          </a:xfrm>
          <a:prstGeom prst="rect">
            <a:avLst/>
          </a:prstGeom>
          <a:noFill/>
        </p:spPr>
        <p:txBody>
          <a:bodyPr wrap="none" lIns="0" tIns="0" rIns="0" bIns="0" rtlCol="0">
            <a:spAutoFit/>
          </a:bodyPr>
          <a:lstStyle/>
          <a:p>
            <a:pPr>
              <a:buSzPct val="90000"/>
            </a:pPr>
            <a:r>
              <a:rPr lang="de-DE" i="1" dirty="0"/>
              <a:t>vs.</a:t>
            </a:r>
          </a:p>
        </p:txBody>
      </p:sp>
      <p:sp>
        <p:nvSpPr>
          <p:cNvPr id="11" name="Foliennummernplatzhalter 10">
            <a:extLst>
              <a:ext uri="{FF2B5EF4-FFF2-40B4-BE49-F238E27FC236}">
                <a16:creationId xmlns:a16="http://schemas.microsoft.com/office/drawing/2014/main" id="{0BDD06D0-F948-47C0-95A9-B9D3D4B06E77}"/>
              </a:ext>
            </a:extLst>
          </p:cNvPr>
          <p:cNvSpPr>
            <a:spLocks noGrp="1"/>
          </p:cNvSpPr>
          <p:nvPr>
            <p:ph type="sldNum" sz="quarter" idx="11"/>
          </p:nvPr>
        </p:nvSpPr>
        <p:spPr/>
        <p:txBody>
          <a:bodyPr/>
          <a:lstStyle/>
          <a:p>
            <a:fld id="{FFC269A0-BD27-4577-9DED-0AAE60100C51}" type="slidenum">
              <a:rPr lang="de-DE" smtClean="0"/>
              <a:pPr/>
              <a:t>73</a:t>
            </a:fld>
            <a:r>
              <a:rPr lang="de-DE"/>
              <a:t> | ©</a:t>
            </a:r>
            <a:endParaRPr lang="de-DE" dirty="0"/>
          </a:p>
        </p:txBody>
      </p:sp>
      <p:sp>
        <p:nvSpPr>
          <p:cNvPr id="18" name="Fußzeilenplatzhalter 17">
            <a:extLst>
              <a:ext uri="{FF2B5EF4-FFF2-40B4-BE49-F238E27FC236}">
                <a16:creationId xmlns:a16="http://schemas.microsoft.com/office/drawing/2014/main" id="{8A8F388B-58CC-48EA-9C6D-E7B8A230912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917957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773664955"/>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37931" name="think-cell Folie" r:id="rId6" imgW="360" imgH="360" progId="TCLayout.ActiveDocument.1">
                  <p:embed/>
                </p:oleObj>
              </mc:Choice>
              <mc:Fallback>
                <p:oleObj name="think-cell Folie" r:id="rId6" imgW="360" imgH="360" progId="TCLayout.ActiveDocument.1">
                  <p:embed/>
                  <p:pic>
                    <p:nvPicPr>
                      <p:cNvPr id="125" name="Objekt 124"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D8619540-3848-4187-B5B3-721485A40596}"/>
              </a:ext>
            </a:extLst>
          </p:cNvPr>
          <p:cNvGrpSpPr/>
          <p:nvPr/>
        </p:nvGrpSpPr>
        <p:grpSpPr>
          <a:xfrm>
            <a:off x="1387696" y="1325009"/>
            <a:ext cx="9316816" cy="5046442"/>
            <a:chOff x="1819738" y="1705095"/>
            <a:chExt cx="8452729" cy="4578409"/>
          </a:xfrm>
        </p:grpSpPr>
        <p:grpSp>
          <p:nvGrpSpPr>
            <p:cNvPr id="18" name="Gruppieren 17"/>
            <p:cNvGrpSpPr/>
            <p:nvPr/>
          </p:nvGrpSpPr>
          <p:grpSpPr>
            <a:xfrm rot="16200000">
              <a:off x="3756898" y="-232065"/>
              <a:ext cx="4578409" cy="8452729"/>
              <a:chOff x="714501" y="-3819806"/>
              <a:chExt cx="7601924" cy="9590063"/>
            </a:xfrm>
          </p:grpSpPr>
          <p:sp>
            <p:nvSpPr>
              <p:cNvPr id="19" name="Rechteck 18"/>
              <p:cNvSpPr/>
              <p:nvPr/>
            </p:nvSpPr>
            <p:spPr bwMode="gray">
              <a:xfrm rot="5400000">
                <a:off x="1999662" y="2748724"/>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rot="5400000">
                <a:off x="4483990" y="2744394"/>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 Controlling</a:t>
                </a:r>
              </a:p>
            </p:txBody>
          </p:sp>
          <p:sp>
            <p:nvSpPr>
              <p:cNvPr id="21" name="Rechteck 20"/>
              <p:cNvSpPr/>
              <p:nvPr/>
            </p:nvSpPr>
            <p:spPr bwMode="gray">
              <a:xfrm rot="5400000">
                <a:off x="5728419" y="2733223"/>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rot="5400000">
                <a:off x="753199" y="2750192"/>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rot="5400000">
                <a:off x="6979540" y="2741084"/>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rot="5400000">
                <a:off x="3277195" y="2733927"/>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Fähigkeiten</a:t>
                </a:r>
              </a:p>
            </p:txBody>
          </p:sp>
          <p:sp>
            <p:nvSpPr>
              <p:cNvPr id="27" name="Rechteck 26"/>
              <p:cNvSpPr/>
              <p:nvPr/>
            </p:nvSpPr>
            <p:spPr bwMode="gray">
              <a:xfrm>
                <a:off x="971600" y="5334673"/>
                <a:ext cx="7344816" cy="43558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rot="5400000">
                <a:off x="3142045" y="1097295"/>
                <a:ext cx="1030389" cy="171644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flipV="1">
                <a:off x="4386374" y="1569413"/>
                <a:ext cx="1026060" cy="767880"/>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flipV="1">
                <a:off x="5014175" y="941614"/>
                <a:ext cx="1014888" cy="201230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a:off x="2518081" y="474798"/>
                <a:ext cx="1031856" cy="2962910"/>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flipV="1">
                <a:off x="5635804" y="319984"/>
                <a:ext cx="1022749" cy="3263430"/>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a:off x="3788210" y="1728662"/>
                <a:ext cx="1015592" cy="43891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rot="5400000" flipH="1" flipV="1">
                <a:off x="4485028" y="5175693"/>
                <a:ext cx="317961" cy="12700"/>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flipV="1">
                <a:off x="2843161" y="2780283"/>
                <a:ext cx="510240" cy="3091455"/>
              </a:xfrm>
              <a:prstGeom prst="bentConnector5">
                <a:avLst>
                  <a:gd name="adj1" fmla="val 51373"/>
                  <a:gd name="adj2" fmla="val 46669"/>
                  <a:gd name="adj3" fmla="val 48627"/>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a:off x="5322285" y="3375642"/>
                <a:ext cx="527209" cy="188376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flipV="1">
                <a:off x="4097028" y="4034147"/>
                <a:ext cx="526505" cy="567458"/>
              </a:xfrm>
              <a:prstGeom prst="bentConnector5">
                <a:avLst>
                  <a:gd name="adj1" fmla="val 49260"/>
                  <a:gd name="adj2" fmla="val 258762"/>
                  <a:gd name="adj3" fmla="val 507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flipV="1">
                <a:off x="3465660" y="3402780"/>
                <a:ext cx="511707" cy="1844992"/>
              </a:xfrm>
              <a:prstGeom prst="bentConnector5">
                <a:avLst>
                  <a:gd name="adj1" fmla="val 51226"/>
                  <a:gd name="adj2" fmla="val 44418"/>
                  <a:gd name="adj3" fmla="val 48774"/>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a:off x="5951776" y="2754012"/>
                <a:ext cx="519348" cy="3134886"/>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a:off x="4705655" y="4003441"/>
                <a:ext cx="516037" cy="639336"/>
              </a:xfrm>
              <a:prstGeom prst="bentConnector5">
                <a:avLst>
                  <a:gd name="adj1" fmla="val 50260"/>
                  <a:gd name="adj2" fmla="val 240913"/>
                  <a:gd name="adj3" fmla="val 497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00" dirty="0">
                <a:solidFill>
                  <a:schemeClr val="tx1"/>
                </a:solidFill>
              </a:endParaRPr>
            </a:p>
          </p:txBody>
        </p:sp>
        <p:sp>
          <p:nvSpPr>
            <p:cNvPr id="47" name="Textfeld 46"/>
            <p:cNvSpPr txBox="1"/>
            <p:nvPr/>
          </p:nvSpPr>
          <p:spPr>
            <a:xfrm>
              <a:off x="2679670" y="3995718"/>
              <a:ext cx="2848711" cy="446771"/>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46771"/>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46771"/>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484410" y="2228470"/>
              <a:ext cx="1336162" cy="265270"/>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46771"/>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46771"/>
            </a:xfrm>
            <a:prstGeom prst="rect">
              <a:avLst/>
            </a:prstGeom>
            <a:noFill/>
          </p:spPr>
          <p:txBody>
            <a:bodyPr wrap="square" rtlCol="0">
              <a:spAutoFit/>
            </a:bodyPr>
            <a:lstStyle/>
            <a:p>
              <a:pPr algn="ctr"/>
              <a:r>
                <a:rPr lang="de-DE" sz="1300" dirty="0">
                  <a:solidFill>
                    <a:schemeClr val="bg1"/>
                  </a:solidFill>
                </a:rPr>
                <a:t>3. Kunden-erfahrung</a:t>
              </a:r>
            </a:p>
          </p:txBody>
        </p:sp>
        <p:sp>
          <p:nvSpPr>
            <p:cNvPr id="55" name="Rechteck 5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grpSp>
      <p:sp>
        <p:nvSpPr>
          <p:cNvPr id="5" name="Foliennummernplatzhalter 4">
            <a:extLst>
              <a:ext uri="{FF2B5EF4-FFF2-40B4-BE49-F238E27FC236}">
                <a16:creationId xmlns:a16="http://schemas.microsoft.com/office/drawing/2014/main" id="{BB26A146-2242-4EF4-BA02-CB9B2F5F4F38}"/>
              </a:ext>
            </a:extLst>
          </p:cNvPr>
          <p:cNvSpPr>
            <a:spLocks noGrp="1"/>
          </p:cNvSpPr>
          <p:nvPr>
            <p:ph type="sldNum" sz="quarter" idx="11"/>
          </p:nvPr>
        </p:nvSpPr>
        <p:spPr/>
        <p:txBody>
          <a:bodyPr/>
          <a:lstStyle/>
          <a:p>
            <a:fld id="{FFC269A0-BD27-4577-9DED-0AAE60100C51}" type="slidenum">
              <a:rPr lang="de-DE" smtClean="0"/>
              <a:pPr/>
              <a:t>74</a:t>
            </a:fld>
            <a:r>
              <a:rPr lang="de-DE"/>
              <a:t> | ©</a:t>
            </a:r>
            <a:endParaRPr lang="de-DE" dirty="0"/>
          </a:p>
        </p:txBody>
      </p:sp>
      <p:sp>
        <p:nvSpPr>
          <p:cNvPr id="6" name="Fußzeilenplatzhalter 5">
            <a:extLst>
              <a:ext uri="{FF2B5EF4-FFF2-40B4-BE49-F238E27FC236}">
                <a16:creationId xmlns:a16="http://schemas.microsoft.com/office/drawing/2014/main" id="{36E0199E-B782-40E0-9D1B-AFEB6BC4B99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478004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Anforderungen an die Kompetenzen im Controlling ändern sich vor allem bzgl. Methoden- und Integrationskompetenz</a:t>
            </a:r>
          </a:p>
        </p:txBody>
      </p:sp>
      <p:sp>
        <p:nvSpPr>
          <p:cNvPr id="79" name="Rechteck 78"/>
          <p:cNvSpPr/>
          <p:nvPr/>
        </p:nvSpPr>
        <p:spPr bwMode="gray">
          <a:xfrm>
            <a:off x="8282025" y="2677393"/>
            <a:ext cx="2185619" cy="2893039"/>
          </a:xfrm>
          <a:prstGeom prst="rect">
            <a:avLst/>
          </a:prstGeom>
          <a:solidFill>
            <a:srgbClr val="E7E7E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80" name="Gruppieren 79"/>
          <p:cNvGrpSpPr/>
          <p:nvPr/>
        </p:nvGrpSpPr>
        <p:grpSpPr>
          <a:xfrm>
            <a:off x="1775520" y="2276872"/>
            <a:ext cx="6229454" cy="3684996"/>
            <a:chOff x="251520" y="2276872"/>
            <a:chExt cx="6229454" cy="3684996"/>
          </a:xfrm>
        </p:grpSpPr>
        <p:sp>
          <p:nvSpPr>
            <p:cNvPr id="6" name="Textfeld 5"/>
            <p:cNvSpPr txBox="1"/>
            <p:nvPr/>
          </p:nvSpPr>
          <p:spPr bwMode="gray">
            <a:xfrm>
              <a:off x="2728595" y="2662843"/>
              <a:ext cx="2910563" cy="364447"/>
            </a:xfrm>
            <a:prstGeom prst="rect">
              <a:avLst/>
            </a:prstGeom>
            <a:solidFill>
              <a:srgbClr val="E7E7E7"/>
            </a:solidFill>
          </p:spPr>
          <p:txBody>
            <a:bodyPr wrap="square" lIns="0" tIns="0" rIns="0" bIns="0" rtlCol="0">
              <a:noAutofit/>
            </a:bodyPr>
            <a:lstStyle/>
            <a:p>
              <a:pPr>
                <a:buSzPct val="90000"/>
              </a:pPr>
              <a:endParaRPr lang="de-DE" dirty="0"/>
            </a:p>
          </p:txBody>
        </p:sp>
        <p:sp>
          <p:nvSpPr>
            <p:cNvPr id="16" name="Rechteck 15"/>
            <p:cNvSpPr/>
            <p:nvPr/>
          </p:nvSpPr>
          <p:spPr bwMode="gray">
            <a:xfrm>
              <a:off x="1956774" y="2662843"/>
              <a:ext cx="4524200" cy="2907586"/>
            </a:xfrm>
            <a:prstGeom prst="rect">
              <a:avLst/>
            </a:prstGeom>
            <a:solidFill>
              <a:srgbClr val="E7E7E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7" name="Textfeld 6"/>
            <p:cNvSpPr txBox="1"/>
            <p:nvPr/>
          </p:nvSpPr>
          <p:spPr bwMode="gray">
            <a:xfrm>
              <a:off x="2673689" y="2720276"/>
              <a:ext cx="808555" cy="430887"/>
            </a:xfrm>
            <a:prstGeom prst="rect">
              <a:avLst/>
            </a:prstGeom>
            <a:noFill/>
          </p:spPr>
          <p:txBody>
            <a:bodyPr wrap="none" lIns="0" tIns="0" rIns="0" bIns="0" rtlCol="0">
              <a:spAutoFit/>
            </a:bodyPr>
            <a:lstStyle/>
            <a:p>
              <a:pPr algn="ctr">
                <a:buSzPct val="90000"/>
              </a:pPr>
              <a:r>
                <a:rPr lang="de-DE" sz="1400" i="1" dirty="0">
                  <a:solidFill>
                    <a:schemeClr val="tx2">
                      <a:lumMod val="75000"/>
                    </a:schemeClr>
                  </a:solidFill>
                </a:rPr>
                <a:t>Methoden-</a:t>
              </a:r>
              <a:br>
                <a:rPr lang="de-DE" sz="1400" i="1" dirty="0">
                  <a:solidFill>
                    <a:schemeClr val="tx2">
                      <a:lumMod val="75000"/>
                    </a:schemeClr>
                  </a:solidFill>
                </a:rPr>
              </a:br>
              <a:r>
                <a:rPr lang="de-DE" sz="1400" i="1" dirty="0">
                  <a:solidFill>
                    <a:schemeClr val="tx2">
                      <a:lumMod val="75000"/>
                    </a:schemeClr>
                  </a:solidFill>
                </a:rPr>
                <a:t>Experte</a:t>
              </a:r>
            </a:p>
          </p:txBody>
        </p:sp>
        <p:sp>
          <p:nvSpPr>
            <p:cNvPr id="8" name="Textfeld 7"/>
            <p:cNvSpPr txBox="1"/>
            <p:nvPr/>
          </p:nvSpPr>
          <p:spPr bwMode="gray">
            <a:xfrm>
              <a:off x="3578842" y="2720276"/>
              <a:ext cx="629724" cy="215444"/>
            </a:xfrm>
            <a:prstGeom prst="rect">
              <a:avLst/>
            </a:prstGeom>
            <a:noFill/>
          </p:spPr>
          <p:txBody>
            <a:bodyPr wrap="none" lIns="0" tIns="0" rIns="0" bIns="0" rtlCol="0">
              <a:spAutoFit/>
            </a:bodyPr>
            <a:lstStyle/>
            <a:p>
              <a:pPr algn="ctr">
                <a:buSzPct val="90000"/>
              </a:pPr>
              <a:r>
                <a:rPr lang="de-DE" sz="1400" i="1" dirty="0">
                  <a:solidFill>
                    <a:schemeClr val="accent2">
                      <a:lumMod val="60000"/>
                      <a:lumOff val="40000"/>
                    </a:schemeClr>
                  </a:solidFill>
                </a:rPr>
                <a:t>Reporter</a:t>
              </a:r>
            </a:p>
          </p:txBody>
        </p:sp>
        <p:sp>
          <p:nvSpPr>
            <p:cNvPr id="9" name="Textfeld 8"/>
            <p:cNvSpPr txBox="1"/>
            <p:nvPr/>
          </p:nvSpPr>
          <p:spPr bwMode="gray">
            <a:xfrm>
              <a:off x="4315175" y="2737344"/>
              <a:ext cx="727187" cy="215444"/>
            </a:xfrm>
            <a:prstGeom prst="rect">
              <a:avLst/>
            </a:prstGeom>
            <a:noFill/>
          </p:spPr>
          <p:txBody>
            <a:bodyPr wrap="none" lIns="0" tIns="0" rIns="0" bIns="0" rtlCol="0">
              <a:spAutoFit/>
            </a:bodyPr>
            <a:lstStyle/>
            <a:p>
              <a:pPr algn="ctr">
                <a:buSzPct val="90000"/>
              </a:pPr>
              <a:r>
                <a:rPr lang="de-DE" sz="1400" i="1" dirty="0">
                  <a:solidFill>
                    <a:schemeClr val="accent3">
                      <a:lumMod val="50000"/>
                    </a:schemeClr>
                  </a:solidFill>
                </a:rPr>
                <a:t>Navigator</a:t>
              </a:r>
            </a:p>
          </p:txBody>
        </p:sp>
        <p:sp>
          <p:nvSpPr>
            <p:cNvPr id="10" name="Textfeld 9"/>
            <p:cNvSpPr txBox="1"/>
            <p:nvPr/>
          </p:nvSpPr>
          <p:spPr bwMode="gray">
            <a:xfrm>
              <a:off x="5213239" y="2720276"/>
              <a:ext cx="738207" cy="430887"/>
            </a:xfrm>
            <a:prstGeom prst="rect">
              <a:avLst/>
            </a:prstGeom>
            <a:noFill/>
          </p:spPr>
          <p:txBody>
            <a:bodyPr wrap="square" lIns="0" tIns="0" rIns="0" bIns="0" rtlCol="0">
              <a:spAutoFit/>
            </a:bodyPr>
            <a:lstStyle/>
            <a:p>
              <a:pPr algn="ctr">
                <a:buSzPct val="90000"/>
              </a:pPr>
              <a:r>
                <a:rPr lang="de-DE" sz="1400" i="1" dirty="0"/>
                <a:t>Business- Experte</a:t>
              </a:r>
            </a:p>
          </p:txBody>
        </p:sp>
        <p:sp>
          <p:nvSpPr>
            <p:cNvPr id="15" name="Rechteck 14"/>
            <p:cNvSpPr/>
            <p:nvPr/>
          </p:nvSpPr>
          <p:spPr bwMode="gray">
            <a:xfrm>
              <a:off x="584791" y="2276872"/>
              <a:ext cx="1371981" cy="368499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1" name="Textfeld 10"/>
            <p:cNvSpPr txBox="1"/>
            <p:nvPr/>
          </p:nvSpPr>
          <p:spPr bwMode="gray">
            <a:xfrm flipH="1">
              <a:off x="645828" y="4517325"/>
              <a:ext cx="1193683" cy="215444"/>
            </a:xfrm>
            <a:prstGeom prst="rect">
              <a:avLst/>
            </a:prstGeom>
            <a:noFill/>
          </p:spPr>
          <p:txBody>
            <a:bodyPr wrap="square" lIns="0" tIns="0" rIns="0" bIns="0" rtlCol="0">
              <a:spAutoFit/>
            </a:bodyPr>
            <a:lstStyle/>
            <a:p>
              <a:pPr algn="ctr">
                <a:buSzPct val="90000"/>
              </a:pPr>
              <a:r>
                <a:rPr lang="de-DE" sz="1400" dirty="0"/>
                <a:t>IT-Kompetenz</a:t>
              </a:r>
            </a:p>
          </p:txBody>
        </p:sp>
        <p:sp>
          <p:nvSpPr>
            <p:cNvPr id="12" name="Textfeld 11"/>
            <p:cNvSpPr txBox="1"/>
            <p:nvPr/>
          </p:nvSpPr>
          <p:spPr bwMode="gray">
            <a:xfrm flipH="1">
              <a:off x="463728" y="3734794"/>
              <a:ext cx="1587992" cy="646331"/>
            </a:xfrm>
            <a:prstGeom prst="rect">
              <a:avLst/>
            </a:prstGeom>
            <a:noFill/>
          </p:spPr>
          <p:txBody>
            <a:bodyPr wrap="square" lIns="0" tIns="0" rIns="0" bIns="0" rtlCol="0">
              <a:spAutoFit/>
            </a:bodyPr>
            <a:lstStyle/>
            <a:p>
              <a:pPr algn="ctr">
                <a:buSzPct val="90000"/>
              </a:pPr>
              <a:r>
                <a:rPr lang="de-DE" sz="1400" dirty="0"/>
                <a:t>Methodisch/</a:t>
              </a:r>
              <a:br>
                <a:rPr lang="de-DE" sz="1400" dirty="0"/>
              </a:br>
              <a:r>
                <a:rPr lang="de-DE" sz="1400" dirty="0"/>
                <a:t>Statistische Kompetenz</a:t>
              </a:r>
            </a:p>
          </p:txBody>
        </p:sp>
        <p:sp>
          <p:nvSpPr>
            <p:cNvPr id="13" name="Textfeld 12"/>
            <p:cNvSpPr txBox="1"/>
            <p:nvPr/>
          </p:nvSpPr>
          <p:spPr bwMode="gray">
            <a:xfrm flipH="1">
              <a:off x="251520" y="5146740"/>
              <a:ext cx="1982300" cy="430887"/>
            </a:xfrm>
            <a:prstGeom prst="rect">
              <a:avLst/>
            </a:prstGeom>
            <a:noFill/>
          </p:spPr>
          <p:txBody>
            <a:bodyPr wrap="square" lIns="0" tIns="0" rIns="0" bIns="0" rtlCol="0">
              <a:spAutoFit/>
            </a:bodyPr>
            <a:lstStyle/>
            <a:p>
              <a:pPr algn="ctr">
                <a:buSzPct val="90000"/>
              </a:pPr>
              <a:r>
                <a:rPr lang="de-DE" sz="1400" dirty="0"/>
                <a:t>Integrations-</a:t>
              </a:r>
              <a:br>
                <a:rPr lang="de-DE" sz="1400" dirty="0"/>
              </a:br>
              <a:r>
                <a:rPr lang="de-DE" sz="1400" dirty="0"/>
                <a:t>Kompetenz</a:t>
              </a:r>
            </a:p>
          </p:txBody>
        </p:sp>
        <p:sp>
          <p:nvSpPr>
            <p:cNvPr id="14" name="Textfeld 13"/>
            <p:cNvSpPr txBox="1"/>
            <p:nvPr/>
          </p:nvSpPr>
          <p:spPr bwMode="gray">
            <a:xfrm flipH="1">
              <a:off x="251520" y="2992870"/>
              <a:ext cx="1982300" cy="430887"/>
            </a:xfrm>
            <a:prstGeom prst="rect">
              <a:avLst/>
            </a:prstGeom>
            <a:noFill/>
          </p:spPr>
          <p:txBody>
            <a:bodyPr wrap="square" lIns="0" tIns="0" rIns="0" bIns="0" rtlCol="0">
              <a:spAutoFit/>
            </a:bodyPr>
            <a:lstStyle/>
            <a:p>
              <a:pPr algn="ctr">
                <a:buSzPct val="90000"/>
              </a:pPr>
              <a:r>
                <a:rPr lang="de-DE" sz="1400" dirty="0"/>
                <a:t>Fachliche </a:t>
              </a:r>
              <a:br>
                <a:rPr lang="de-DE" sz="1400" dirty="0"/>
              </a:br>
              <a:r>
                <a:rPr lang="de-DE" sz="1400" dirty="0"/>
                <a:t>Kompetenz</a:t>
              </a:r>
            </a:p>
          </p:txBody>
        </p:sp>
        <p:cxnSp>
          <p:nvCxnSpPr>
            <p:cNvPr id="18" name="Gerade Verbindung mit Pfeil 17"/>
            <p:cNvCxnSpPr/>
            <p:nvPr/>
          </p:nvCxnSpPr>
          <p:spPr bwMode="gray">
            <a:xfrm flipH="1">
              <a:off x="4471553" y="3227026"/>
              <a:ext cx="1167607" cy="696777"/>
            </a:xfrm>
            <a:prstGeom prst="straightConnector1">
              <a:avLst/>
            </a:prstGeom>
            <a:ln w="28575" cap="rnd">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33" name="Gruppieren 32"/>
            <p:cNvGrpSpPr/>
            <p:nvPr/>
          </p:nvGrpSpPr>
          <p:grpSpPr>
            <a:xfrm>
              <a:off x="1971124" y="3227024"/>
              <a:ext cx="4473084" cy="2090335"/>
              <a:chOff x="2539091" y="3212976"/>
              <a:chExt cx="5217947" cy="2376264"/>
            </a:xfrm>
          </p:grpSpPr>
          <p:cxnSp>
            <p:nvCxnSpPr>
              <p:cNvPr id="20" name="Gerader Verbinder 19"/>
              <p:cNvCxnSpPr/>
              <p:nvPr/>
            </p:nvCxnSpPr>
            <p:spPr bwMode="gray">
              <a:xfrm>
                <a:off x="2539091" y="4005064"/>
                <a:ext cx="5217947" cy="0"/>
              </a:xfrm>
              <a:prstGeom prst="line">
                <a:avLst/>
              </a:prstGeom>
              <a:ln>
                <a:solidFill>
                  <a:schemeClr val="accent6">
                    <a:lumMod val="50000"/>
                  </a:schemeClr>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Gerader Verbinder 20"/>
              <p:cNvCxnSpPr/>
              <p:nvPr/>
            </p:nvCxnSpPr>
            <p:spPr bwMode="gray">
              <a:xfrm>
                <a:off x="2539091" y="4797152"/>
                <a:ext cx="5217947" cy="0"/>
              </a:xfrm>
              <a:prstGeom prst="line">
                <a:avLst/>
              </a:prstGeom>
              <a:ln>
                <a:solidFill>
                  <a:schemeClr val="accent6">
                    <a:lumMod val="50000"/>
                  </a:schemeClr>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Gerader Verbinder 21"/>
              <p:cNvCxnSpPr/>
              <p:nvPr/>
            </p:nvCxnSpPr>
            <p:spPr bwMode="gray">
              <a:xfrm>
                <a:off x="2539091" y="5589240"/>
                <a:ext cx="5217947" cy="0"/>
              </a:xfrm>
              <a:prstGeom prst="line">
                <a:avLst/>
              </a:prstGeom>
              <a:ln>
                <a:solidFill>
                  <a:schemeClr val="accent6">
                    <a:lumMod val="50000"/>
                  </a:schemeClr>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Gerader Verbinder 22"/>
              <p:cNvCxnSpPr/>
              <p:nvPr/>
            </p:nvCxnSpPr>
            <p:spPr bwMode="gray">
              <a:xfrm>
                <a:off x="2539091" y="3212976"/>
                <a:ext cx="5217947" cy="0"/>
              </a:xfrm>
              <a:prstGeom prst="line">
                <a:avLst/>
              </a:prstGeom>
              <a:ln>
                <a:solidFill>
                  <a:schemeClr val="accent6">
                    <a:lumMod val="50000"/>
                  </a:schemeClr>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uppieren 31"/>
            <p:cNvGrpSpPr/>
            <p:nvPr/>
          </p:nvGrpSpPr>
          <p:grpSpPr>
            <a:xfrm>
              <a:off x="1968739" y="3225650"/>
              <a:ext cx="4475469" cy="2091709"/>
              <a:chOff x="2536318" y="3211414"/>
              <a:chExt cx="5204034" cy="2377826"/>
            </a:xfrm>
          </p:grpSpPr>
          <p:cxnSp>
            <p:nvCxnSpPr>
              <p:cNvPr id="24" name="Gerader Verbinder 23"/>
              <p:cNvCxnSpPr/>
              <p:nvPr/>
            </p:nvCxnSpPr>
            <p:spPr bwMode="gray">
              <a:xfrm>
                <a:off x="5138334" y="3212978"/>
                <a:ext cx="1" cy="2376262"/>
              </a:xfrm>
              <a:prstGeom prst="line">
                <a:avLst/>
              </a:prstGeom>
              <a:ln>
                <a:solidFill>
                  <a:schemeClr val="accent6">
                    <a:lumMod val="50000"/>
                  </a:schemeClr>
                </a:solidFill>
                <a:prstDash val="sys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7" name="Gerader Verbinder 26"/>
              <p:cNvCxnSpPr/>
              <p:nvPr/>
            </p:nvCxnSpPr>
            <p:spPr bwMode="gray">
              <a:xfrm>
                <a:off x="6439342" y="3212976"/>
                <a:ext cx="1" cy="2376262"/>
              </a:xfrm>
              <a:prstGeom prst="line">
                <a:avLst/>
              </a:prstGeom>
              <a:ln>
                <a:solidFill>
                  <a:schemeClr val="accent6">
                    <a:lumMod val="50000"/>
                  </a:schemeClr>
                </a:solidFill>
                <a:prstDash val="sys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8" name="Gerader Verbinder 27"/>
              <p:cNvCxnSpPr/>
              <p:nvPr/>
            </p:nvCxnSpPr>
            <p:spPr bwMode="gray">
              <a:xfrm>
                <a:off x="7740351" y="3212976"/>
                <a:ext cx="1" cy="2376262"/>
              </a:xfrm>
              <a:prstGeom prst="line">
                <a:avLst/>
              </a:prstGeom>
              <a:ln>
                <a:solidFill>
                  <a:schemeClr val="accent6">
                    <a:lumMod val="50000"/>
                  </a:schemeClr>
                </a:solidFill>
                <a:prstDash val="sys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9" name="Gerader Verbinder 28"/>
              <p:cNvCxnSpPr/>
              <p:nvPr/>
            </p:nvCxnSpPr>
            <p:spPr bwMode="gray">
              <a:xfrm>
                <a:off x="3837326" y="3212976"/>
                <a:ext cx="1" cy="2376262"/>
              </a:xfrm>
              <a:prstGeom prst="line">
                <a:avLst/>
              </a:prstGeom>
              <a:ln>
                <a:solidFill>
                  <a:schemeClr val="accent6">
                    <a:lumMod val="50000"/>
                  </a:schemeClr>
                </a:solidFill>
                <a:prstDash val="sys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30" name="Gerader Verbinder 29"/>
              <p:cNvCxnSpPr/>
              <p:nvPr/>
            </p:nvCxnSpPr>
            <p:spPr bwMode="gray">
              <a:xfrm>
                <a:off x="2536318" y="3211414"/>
                <a:ext cx="1" cy="2376262"/>
              </a:xfrm>
              <a:prstGeom prst="line">
                <a:avLst/>
              </a:prstGeom>
              <a:ln>
                <a:solidFill>
                  <a:schemeClr val="accent6">
                    <a:lumMod val="50000"/>
                  </a:schemeClr>
                </a:solidFill>
                <a:prstDash val="sysDash"/>
                <a:headEnd type="oval" w="med" len="med"/>
                <a:tailEnd type="oval" w="med" len="med"/>
              </a:ln>
            </p:spPr>
            <p:style>
              <a:lnRef idx="1">
                <a:schemeClr val="dk1"/>
              </a:lnRef>
              <a:fillRef idx="0">
                <a:schemeClr val="dk1"/>
              </a:fillRef>
              <a:effectRef idx="0">
                <a:schemeClr val="dk1"/>
              </a:effectRef>
              <a:fontRef idx="minor">
                <a:schemeClr val="tx1"/>
              </a:fontRef>
            </p:style>
          </p:cxnSp>
        </p:grpSp>
        <p:cxnSp>
          <p:nvCxnSpPr>
            <p:cNvPr id="36" name="Gerade Verbindung mit Pfeil 35"/>
            <p:cNvCxnSpPr/>
            <p:nvPr/>
          </p:nvCxnSpPr>
          <p:spPr bwMode="gray">
            <a:xfrm flipV="1">
              <a:off x="3489263" y="3923803"/>
              <a:ext cx="982289" cy="696778"/>
            </a:xfrm>
            <a:prstGeom prst="straightConnector1">
              <a:avLst/>
            </a:prstGeom>
            <a:ln w="28575" cap="rnd">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p:nvPr/>
          </p:nvCxnSpPr>
          <p:spPr bwMode="gray">
            <a:xfrm>
              <a:off x="3489263" y="4620581"/>
              <a:ext cx="2149895" cy="695403"/>
            </a:xfrm>
            <a:prstGeom prst="straightConnector1">
              <a:avLst/>
            </a:prstGeom>
            <a:ln w="28575" cap="rnd">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bwMode="gray">
            <a:xfrm flipV="1">
              <a:off x="3352686" y="3227027"/>
              <a:ext cx="877562" cy="696777"/>
            </a:xfrm>
            <a:prstGeom prst="straightConnector1">
              <a:avLst/>
            </a:prstGeom>
            <a:ln w="28575" cap="rnd">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p:nvPr/>
          </p:nvCxnSpPr>
          <p:spPr bwMode="gray">
            <a:xfrm>
              <a:off x="3352686" y="3923804"/>
              <a:ext cx="672189" cy="696778"/>
            </a:xfrm>
            <a:prstGeom prst="straightConnector1">
              <a:avLst/>
            </a:prstGeom>
            <a:ln w="28575" cap="rnd">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Gerade Verbindung mit Pfeil 52"/>
            <p:cNvCxnSpPr/>
            <p:nvPr/>
          </p:nvCxnSpPr>
          <p:spPr bwMode="gray">
            <a:xfrm flipH="1" flipV="1">
              <a:off x="4024875" y="4620581"/>
              <a:ext cx="505087" cy="696778"/>
            </a:xfrm>
            <a:prstGeom prst="straightConnector1">
              <a:avLst/>
            </a:prstGeom>
            <a:ln w="28575" cap="rnd">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Gerade Verbindung mit Pfeil 57"/>
            <p:cNvCxnSpPr/>
            <p:nvPr/>
          </p:nvCxnSpPr>
          <p:spPr bwMode="gray">
            <a:xfrm flipH="1" flipV="1">
              <a:off x="3533645" y="3227027"/>
              <a:ext cx="1791696" cy="696777"/>
            </a:xfrm>
            <a:prstGeom prst="straightConnector1">
              <a:avLst/>
            </a:prstGeom>
            <a:ln w="28575" cap="rnd">
              <a:solidFill>
                <a:schemeClr val="tx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Gerade Verbindung mit Pfeil 60"/>
            <p:cNvCxnSpPr/>
            <p:nvPr/>
          </p:nvCxnSpPr>
          <p:spPr bwMode="gray">
            <a:xfrm flipH="1">
              <a:off x="4695733" y="3923804"/>
              <a:ext cx="629607" cy="688282"/>
            </a:xfrm>
            <a:prstGeom prst="straightConnector1">
              <a:avLst/>
            </a:prstGeom>
            <a:ln w="28575" cap="rnd">
              <a:solidFill>
                <a:schemeClr val="tx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Gerade Verbindung mit Pfeil 63"/>
            <p:cNvCxnSpPr/>
            <p:nvPr/>
          </p:nvCxnSpPr>
          <p:spPr bwMode="gray">
            <a:xfrm flipH="1">
              <a:off x="2759437" y="4612085"/>
              <a:ext cx="1936298" cy="709522"/>
            </a:xfrm>
            <a:prstGeom prst="straightConnector1">
              <a:avLst/>
            </a:prstGeom>
            <a:ln w="28575" cap="rnd">
              <a:solidFill>
                <a:schemeClr val="tx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Gerade Verbindung mit Pfeil 65"/>
            <p:cNvCxnSpPr/>
            <p:nvPr/>
          </p:nvCxnSpPr>
          <p:spPr bwMode="gray">
            <a:xfrm flipH="1" flipV="1">
              <a:off x="4586403" y="3261444"/>
              <a:ext cx="236651" cy="662359"/>
            </a:xfrm>
            <a:prstGeom prst="straightConnector1">
              <a:avLst/>
            </a:prstGeom>
            <a:ln w="28575" cap="rnd">
              <a:solidFill>
                <a:schemeClr val="accent3">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Gerade Verbindung mit Pfeil 68"/>
            <p:cNvCxnSpPr/>
            <p:nvPr/>
          </p:nvCxnSpPr>
          <p:spPr bwMode="gray">
            <a:xfrm flipV="1">
              <a:off x="3780862" y="3936076"/>
              <a:ext cx="1055217" cy="671762"/>
            </a:xfrm>
            <a:prstGeom prst="straightConnector1">
              <a:avLst/>
            </a:prstGeom>
            <a:ln w="28575" cap="rnd">
              <a:solidFill>
                <a:schemeClr val="accent3">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Gerade Verbindung mit Pfeil 72"/>
            <p:cNvCxnSpPr/>
            <p:nvPr/>
          </p:nvCxnSpPr>
          <p:spPr bwMode="gray">
            <a:xfrm>
              <a:off x="3812752" y="4607838"/>
              <a:ext cx="1229610" cy="705274"/>
            </a:xfrm>
            <a:prstGeom prst="straightConnector1">
              <a:avLst/>
            </a:prstGeom>
            <a:ln w="28575" cap="rnd">
              <a:solidFill>
                <a:schemeClr val="accent3">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pic>
        <p:nvPicPr>
          <p:cNvPr id="77" name="Grafik 76"/>
          <p:cNvPicPr>
            <a:picLocks noChangeAspect="1"/>
          </p:cNvPicPr>
          <p:nvPr/>
        </p:nvPicPr>
        <p:blipFill>
          <a:blip r:embed="rId3"/>
          <a:stretch>
            <a:fillRect/>
          </a:stretch>
        </p:blipFill>
        <p:spPr>
          <a:xfrm>
            <a:off x="8256240" y="2762424"/>
            <a:ext cx="2088124" cy="2682800"/>
          </a:xfrm>
          <a:prstGeom prst="rect">
            <a:avLst/>
          </a:prstGeom>
        </p:spPr>
      </p:pic>
      <p:sp>
        <p:nvSpPr>
          <p:cNvPr id="5" name="Foliennummernplatzhalter 4">
            <a:extLst>
              <a:ext uri="{FF2B5EF4-FFF2-40B4-BE49-F238E27FC236}">
                <a16:creationId xmlns:a16="http://schemas.microsoft.com/office/drawing/2014/main" id="{3385A89E-6FC3-4552-9606-0C95305C7941}"/>
              </a:ext>
            </a:extLst>
          </p:cNvPr>
          <p:cNvSpPr>
            <a:spLocks noGrp="1"/>
          </p:cNvSpPr>
          <p:nvPr>
            <p:ph type="sldNum" sz="quarter" idx="11"/>
          </p:nvPr>
        </p:nvSpPr>
        <p:spPr/>
        <p:txBody>
          <a:bodyPr/>
          <a:lstStyle/>
          <a:p>
            <a:fld id="{FFC269A0-BD27-4577-9DED-0AAE60100C51}" type="slidenum">
              <a:rPr lang="de-DE" smtClean="0"/>
              <a:pPr/>
              <a:t>75</a:t>
            </a:fld>
            <a:r>
              <a:rPr lang="de-DE"/>
              <a:t> | ©</a:t>
            </a:r>
            <a:endParaRPr lang="de-DE" dirty="0"/>
          </a:p>
        </p:txBody>
      </p:sp>
      <p:sp>
        <p:nvSpPr>
          <p:cNvPr id="17" name="Fußzeilenplatzhalter 16">
            <a:extLst>
              <a:ext uri="{FF2B5EF4-FFF2-40B4-BE49-F238E27FC236}">
                <a16:creationId xmlns:a16="http://schemas.microsoft.com/office/drawing/2014/main" id="{C72F7BF8-B091-43FC-9467-FCFAAE831ED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387633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704235497"/>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38955"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87FBE425-3DE1-4056-AE7C-BB64EBD44C66}"/>
              </a:ext>
            </a:extLst>
          </p:cNvPr>
          <p:cNvGrpSpPr/>
          <p:nvPr/>
        </p:nvGrpSpPr>
        <p:grpSpPr>
          <a:xfrm>
            <a:off x="1505261" y="1430504"/>
            <a:ext cx="9079822" cy="4918074"/>
            <a:chOff x="1819740" y="1705095"/>
            <a:chExt cx="8452730" cy="4578409"/>
          </a:xfrm>
        </p:grpSpPr>
        <p:sp>
          <p:nvSpPr>
            <p:cNvPr id="19" name="Rechteck 18"/>
            <p:cNvSpPr/>
            <p:nvPr/>
          </p:nvSpPr>
          <p:spPr bwMode="gray">
            <a:xfrm>
              <a:off x="7364118" y="2467370"/>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4235" y="3228640"/>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57713" y="3985757"/>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4564" y="472363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6" name="Rechteck 25"/>
            <p:cNvSpPr/>
            <p:nvPr/>
          </p:nvSpPr>
          <p:spPr bwMode="gray">
            <a:xfrm rot="16200000">
              <a:off x="7204548"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Controlling-Mindset</a:t>
              </a:r>
            </a:p>
          </p:txBody>
        </p:sp>
        <p:cxnSp>
          <p:nvCxnSpPr>
            <p:cNvPr id="28" name="Gewinkelter Verbinder 27"/>
            <p:cNvCxnSpPr>
              <a:stCxn id="25" idx="2"/>
              <a:endCxn id="19" idx="1"/>
            </p:cNvCxnSpPr>
            <p:nvPr/>
          </p:nvCxnSpPr>
          <p:spPr bwMode="gray">
            <a:xfrm>
              <a:off x="6456042" y="3994302"/>
              <a:ext cx="908190" cy="10337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1" y="3531831"/>
              <a:ext cx="904374" cy="462471"/>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a:off x="6456046" y="3994302"/>
              <a:ext cx="909483" cy="1784471"/>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1" y="3994302"/>
              <a:ext cx="895148" cy="26434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flipV="1">
              <a:off x="8774636" y="3916880"/>
              <a:ext cx="449728" cy="1861890"/>
            </a:xfrm>
            <a:prstGeom prst="bentConnector5">
              <a:avLst>
                <a:gd name="adj1" fmla="val 51373"/>
                <a:gd name="adj2" fmla="val 46669"/>
                <a:gd name="adj3" fmla="val 48627"/>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60298" y="3916883"/>
              <a:ext cx="464064" cy="341763"/>
            </a:xfrm>
            <a:prstGeom prst="bentConnector5">
              <a:avLst>
                <a:gd name="adj1" fmla="val 49260"/>
                <a:gd name="adj2" fmla="val 258762"/>
                <a:gd name="adj3" fmla="val 507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3345" y="3916883"/>
              <a:ext cx="451021" cy="1111183"/>
            </a:xfrm>
            <a:prstGeom prst="bentConnector5">
              <a:avLst>
                <a:gd name="adj1" fmla="val 51226"/>
                <a:gd name="adj2" fmla="val 44418"/>
                <a:gd name="adj3" fmla="val 48774"/>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69524" y="3531832"/>
              <a:ext cx="454838" cy="385053"/>
            </a:xfrm>
            <a:prstGeom prst="bentConnector5">
              <a:avLst>
                <a:gd name="adj1" fmla="val 50260"/>
                <a:gd name="adj2" fmla="val 240913"/>
                <a:gd name="adj3" fmla="val 497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Trapezoid 41"/>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3" name="Trapezoid 42"/>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4" name="Trapezoid 43"/>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5" name="Rad 44"/>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Textfeld 45"/>
            <p:cNvSpPr txBox="1"/>
            <p:nvPr/>
          </p:nvSpPr>
          <p:spPr>
            <a:xfrm>
              <a:off x="2679670" y="3995718"/>
              <a:ext cx="2848711" cy="458433"/>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7" name="Textfeld 46"/>
            <p:cNvSpPr txBox="1"/>
            <p:nvPr/>
          </p:nvSpPr>
          <p:spPr>
            <a:xfrm>
              <a:off x="2834428" y="4581128"/>
              <a:ext cx="2570175" cy="458433"/>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8" name="Textfeld 47"/>
            <p:cNvSpPr txBox="1"/>
            <p:nvPr/>
          </p:nvSpPr>
          <p:spPr>
            <a:xfrm>
              <a:off x="2834428" y="5326199"/>
              <a:ext cx="2570175" cy="458433"/>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49" name="Textfeld 48"/>
            <p:cNvSpPr txBox="1"/>
            <p:nvPr/>
          </p:nvSpPr>
          <p:spPr>
            <a:xfrm>
              <a:off x="3448089" y="2228470"/>
              <a:ext cx="1372850" cy="272194"/>
            </a:xfrm>
            <a:prstGeom prst="rect">
              <a:avLst/>
            </a:prstGeom>
            <a:noFill/>
          </p:spPr>
          <p:txBody>
            <a:bodyPr wrap="square" rtlCol="0">
              <a:spAutoFit/>
            </a:bodyPr>
            <a:lstStyle/>
            <a:p>
              <a:pPr algn="ctr"/>
              <a:r>
                <a:rPr lang="de-DE" sz="1300" dirty="0">
                  <a:solidFill>
                    <a:schemeClr val="bg1"/>
                  </a:solidFill>
                </a:rPr>
                <a:t>1.Geschäftsmodell</a:t>
              </a:r>
            </a:p>
          </p:txBody>
        </p:sp>
        <p:sp>
          <p:nvSpPr>
            <p:cNvPr id="50" name="Halbbogen 49"/>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1" name="Halbbogen 50"/>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Textfeld 51"/>
            <p:cNvSpPr txBox="1"/>
            <p:nvPr/>
          </p:nvSpPr>
          <p:spPr>
            <a:xfrm flipH="1">
              <a:off x="3661048" y="2578424"/>
              <a:ext cx="946934" cy="644670"/>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3" name="Textfeld 52"/>
            <p:cNvSpPr txBox="1"/>
            <p:nvPr/>
          </p:nvSpPr>
          <p:spPr>
            <a:xfrm flipH="1">
              <a:off x="3645656" y="3022617"/>
              <a:ext cx="946934" cy="458433"/>
            </a:xfrm>
            <a:prstGeom prst="rect">
              <a:avLst/>
            </a:prstGeom>
            <a:noFill/>
          </p:spPr>
          <p:txBody>
            <a:bodyPr wrap="square" rtlCol="0">
              <a:spAutoFit/>
            </a:bodyPr>
            <a:lstStyle/>
            <a:p>
              <a:pPr algn="ctr"/>
              <a:r>
                <a:rPr lang="de-DE" sz="1300" dirty="0">
                  <a:solidFill>
                    <a:schemeClr val="bg1"/>
                  </a:solidFill>
                </a:rPr>
                <a:t>3. Kunden-erfahrung</a:t>
              </a:r>
            </a:p>
          </p:txBody>
        </p:sp>
        <p:sp>
          <p:nvSpPr>
            <p:cNvPr id="54" name="Rechteck 53"/>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grpSp>
      <p:sp>
        <p:nvSpPr>
          <p:cNvPr id="5" name="Foliennummernplatzhalter 4">
            <a:extLst>
              <a:ext uri="{FF2B5EF4-FFF2-40B4-BE49-F238E27FC236}">
                <a16:creationId xmlns:a16="http://schemas.microsoft.com/office/drawing/2014/main" id="{471932A9-67D0-45D3-B061-63A8BFC141A1}"/>
              </a:ext>
            </a:extLst>
          </p:cNvPr>
          <p:cNvSpPr>
            <a:spLocks noGrp="1"/>
          </p:cNvSpPr>
          <p:nvPr>
            <p:ph type="sldNum" sz="quarter" idx="11"/>
          </p:nvPr>
        </p:nvSpPr>
        <p:spPr/>
        <p:txBody>
          <a:bodyPr/>
          <a:lstStyle/>
          <a:p>
            <a:fld id="{FFC269A0-BD27-4577-9DED-0AAE60100C51}" type="slidenum">
              <a:rPr lang="de-DE" smtClean="0"/>
              <a:pPr/>
              <a:t>76</a:t>
            </a:fld>
            <a:r>
              <a:rPr lang="de-DE"/>
              <a:t> | ©</a:t>
            </a:r>
            <a:endParaRPr lang="de-DE" dirty="0"/>
          </a:p>
        </p:txBody>
      </p:sp>
      <p:sp>
        <p:nvSpPr>
          <p:cNvPr id="6" name="Fußzeilenplatzhalter 5">
            <a:extLst>
              <a:ext uri="{FF2B5EF4-FFF2-40B4-BE49-F238E27FC236}">
                <a16:creationId xmlns:a16="http://schemas.microsoft.com/office/drawing/2014/main" id="{9AE957BD-C8A9-425E-9A8E-F65F9FCB0F5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552904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506252860"/>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39979" name="think-cell Folie" r:id="rId6" imgW="360" imgH="360" progId="TCLayout.ActiveDocument.1">
                  <p:embed/>
                </p:oleObj>
              </mc:Choice>
              <mc:Fallback>
                <p:oleObj name="think-cell Folie" r:id="rId6" imgW="360" imgH="360" progId="TCLayout.ActiveDocument.1">
                  <p:embed/>
                  <p:pic>
                    <p:nvPicPr>
                      <p:cNvPr id="4" name="Objekt 3"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5" name="Rechteck 4"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grpSp>
        <p:nvGrpSpPr>
          <p:cNvPr id="2" name="Gruppierung 1"/>
          <p:cNvGrpSpPr/>
          <p:nvPr/>
        </p:nvGrpSpPr>
        <p:grpSpPr>
          <a:xfrm>
            <a:off x="4133850" y="1900241"/>
            <a:ext cx="3943350" cy="3530601"/>
            <a:chOff x="2609850" y="1900238"/>
            <a:chExt cx="3943350" cy="3530601"/>
          </a:xfrm>
        </p:grpSpPr>
        <p:sp>
          <p:nvSpPr>
            <p:cNvPr id="384011" name="Oval 11"/>
            <p:cNvSpPr>
              <a:spLocks noChangeArrowheads="1"/>
            </p:cNvSpPr>
            <p:nvPr/>
          </p:nvSpPr>
          <p:spPr bwMode="auto">
            <a:xfrm>
              <a:off x="3378200" y="1900238"/>
              <a:ext cx="874713" cy="871538"/>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2" name="Oval 12"/>
            <p:cNvSpPr>
              <a:spLocks noChangeArrowheads="1"/>
            </p:cNvSpPr>
            <p:nvPr/>
          </p:nvSpPr>
          <p:spPr bwMode="auto">
            <a:xfrm>
              <a:off x="4910138" y="1906588"/>
              <a:ext cx="874713" cy="877888"/>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3" name="Oval 13"/>
            <p:cNvSpPr>
              <a:spLocks noChangeArrowheads="1"/>
            </p:cNvSpPr>
            <p:nvPr/>
          </p:nvSpPr>
          <p:spPr bwMode="auto">
            <a:xfrm>
              <a:off x="3378200" y="4554538"/>
              <a:ext cx="874713" cy="876300"/>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4" name="Oval 14"/>
            <p:cNvSpPr>
              <a:spLocks noChangeArrowheads="1"/>
            </p:cNvSpPr>
            <p:nvPr/>
          </p:nvSpPr>
          <p:spPr bwMode="auto">
            <a:xfrm>
              <a:off x="4910138" y="4554538"/>
              <a:ext cx="874713" cy="876300"/>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5" name="Oval 15"/>
            <p:cNvSpPr>
              <a:spLocks noChangeArrowheads="1"/>
            </p:cNvSpPr>
            <p:nvPr/>
          </p:nvSpPr>
          <p:spPr bwMode="auto">
            <a:xfrm>
              <a:off x="5676900" y="3228976"/>
              <a:ext cx="876300" cy="871538"/>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6" name="Oval 16"/>
            <p:cNvSpPr>
              <a:spLocks noChangeArrowheads="1"/>
            </p:cNvSpPr>
            <p:nvPr/>
          </p:nvSpPr>
          <p:spPr bwMode="auto">
            <a:xfrm>
              <a:off x="2609850" y="3228976"/>
              <a:ext cx="876300" cy="871538"/>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7" name="Oval 17"/>
            <p:cNvSpPr>
              <a:spLocks noChangeArrowheads="1"/>
            </p:cNvSpPr>
            <p:nvPr/>
          </p:nvSpPr>
          <p:spPr bwMode="auto">
            <a:xfrm>
              <a:off x="3743325" y="2830513"/>
              <a:ext cx="1677988" cy="1671638"/>
            </a:xfrm>
            <a:prstGeom prst="ellipse">
              <a:avLst/>
            </a:prstGeom>
            <a:gradFill rotWithShape="1">
              <a:gsLst>
                <a:gs pos="0">
                  <a:srgbClr val="FDFDFD"/>
                </a:gs>
                <a:gs pos="100000">
                  <a:srgbClr val="C6C7C8"/>
                </a:gs>
              </a:gsLst>
              <a:path path="shape">
                <a:fillToRect l="50000" t="50000" r="50000" b="50000"/>
              </a:path>
            </a:gradFill>
            <a:ln w="19050" algn="ctr">
              <a:solidFill>
                <a:srgbClr val="FFFFFF"/>
              </a:solidFill>
              <a:round/>
              <a:headEnd/>
              <a:tailEnd/>
            </a:ln>
          </p:spPr>
          <p:txBody>
            <a:bodyPr/>
            <a:lstStyle/>
            <a:p>
              <a:pPr algn="ctr" eaLnBrk="0" hangingPunct="0"/>
              <a:endParaRPr lang="de-DE" noProof="1">
                <a:latin typeface="+mj-lt"/>
              </a:endParaRPr>
            </a:p>
          </p:txBody>
        </p:sp>
        <p:sp>
          <p:nvSpPr>
            <p:cNvPr id="384018" name="AutoShape 18"/>
            <p:cNvSpPr>
              <a:spLocks noChangeArrowheads="1"/>
            </p:cNvSpPr>
            <p:nvPr/>
          </p:nvSpPr>
          <p:spPr bwMode="auto">
            <a:xfrm>
              <a:off x="3746500" y="2833688"/>
              <a:ext cx="1671638" cy="1666875"/>
            </a:xfrm>
            <a:custGeom>
              <a:avLst/>
              <a:gdLst>
                <a:gd name="T0" fmla="*/ 835819 w 21600"/>
                <a:gd name="T1" fmla="*/ 0 h 21600"/>
                <a:gd name="T2" fmla="*/ 244787 w 21600"/>
                <a:gd name="T3" fmla="*/ 244089 h 21600"/>
                <a:gd name="T4" fmla="*/ 0 w 21600"/>
                <a:gd name="T5" fmla="*/ 833438 h 21600"/>
                <a:gd name="T6" fmla="*/ 244787 w 21600"/>
                <a:gd name="T7" fmla="*/ 1422786 h 21600"/>
                <a:gd name="T8" fmla="*/ 835819 w 21600"/>
                <a:gd name="T9" fmla="*/ 1666875 h 21600"/>
                <a:gd name="T10" fmla="*/ 1426851 w 21600"/>
                <a:gd name="T11" fmla="*/ 1422786 h 21600"/>
                <a:gd name="T12" fmla="*/ 1671638 w 21600"/>
                <a:gd name="T13" fmla="*/ 833438 h 21600"/>
                <a:gd name="T14" fmla="*/ 1426851 w 21600"/>
                <a:gd name="T15" fmla="*/ 24408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33" y="10800"/>
                  </a:moveTo>
                  <a:cubicBezTo>
                    <a:pt x="1233" y="16084"/>
                    <a:pt x="5516" y="20367"/>
                    <a:pt x="10800" y="20367"/>
                  </a:cubicBezTo>
                  <a:cubicBezTo>
                    <a:pt x="16084" y="20367"/>
                    <a:pt x="20367" y="16084"/>
                    <a:pt x="20367" y="10800"/>
                  </a:cubicBezTo>
                  <a:cubicBezTo>
                    <a:pt x="20367" y="5516"/>
                    <a:pt x="16084" y="1233"/>
                    <a:pt x="10800" y="1233"/>
                  </a:cubicBezTo>
                  <a:cubicBezTo>
                    <a:pt x="5516" y="1233"/>
                    <a:pt x="1233" y="5516"/>
                    <a:pt x="1233" y="10800"/>
                  </a:cubicBezTo>
                  <a:close/>
                </a:path>
              </a:pathLst>
            </a:custGeom>
            <a:gradFill rotWithShape="1">
              <a:gsLst>
                <a:gs pos="0">
                  <a:srgbClr val="EAEAEA"/>
                </a:gs>
                <a:gs pos="100000">
                  <a:srgbClr val="3D3D3D"/>
                </a:gs>
              </a:gsLst>
              <a:lin ang="2700000" scaled="1"/>
            </a:gradFill>
            <a:ln w="19050" algn="ctr">
              <a:solidFill>
                <a:srgbClr val="FFFFFF"/>
              </a:solidFill>
              <a:round/>
              <a:headEnd/>
              <a:tailEnd/>
            </a:ln>
          </p:spPr>
          <p:txBody>
            <a:bodyPr wrap="none" anchor="ctr"/>
            <a:lstStyle/>
            <a:p>
              <a:pPr algn="ctr" eaLnBrk="0" hangingPunct="0"/>
              <a:endParaRPr lang="de-DE" noProof="1">
                <a:latin typeface="+mj-lt"/>
              </a:endParaRPr>
            </a:p>
          </p:txBody>
        </p:sp>
        <p:sp>
          <p:nvSpPr>
            <p:cNvPr id="384019" name="Freeform 19"/>
            <p:cNvSpPr>
              <a:spLocks/>
            </p:cNvSpPr>
            <p:nvPr/>
          </p:nvSpPr>
          <p:spPr bwMode="auto">
            <a:xfrm rot="3600000">
              <a:off x="3903663" y="2765426"/>
              <a:ext cx="3778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vert="eaVert"/>
            <a:lstStyle/>
            <a:p>
              <a:pPr algn="ctr" eaLnBrk="0" hangingPunct="0"/>
              <a:endParaRPr lang="de-DE" noProof="1">
                <a:latin typeface="+mj-lt"/>
              </a:endParaRPr>
            </a:p>
          </p:txBody>
        </p:sp>
        <p:sp>
          <p:nvSpPr>
            <p:cNvPr id="384020" name="Freeform 20"/>
            <p:cNvSpPr>
              <a:spLocks/>
            </p:cNvSpPr>
            <p:nvPr/>
          </p:nvSpPr>
          <p:spPr bwMode="auto">
            <a:xfrm rot="18000000" flipH="1">
              <a:off x="4902200" y="2768601"/>
              <a:ext cx="37147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vert="eaVert"/>
            <a:lstStyle/>
            <a:p>
              <a:pPr algn="ctr" eaLnBrk="0" hangingPunct="0"/>
              <a:endParaRPr lang="de-DE" noProof="1">
                <a:latin typeface="+mj-lt"/>
              </a:endParaRPr>
            </a:p>
          </p:txBody>
        </p:sp>
        <p:sp>
          <p:nvSpPr>
            <p:cNvPr id="384021" name="Freeform 21"/>
            <p:cNvSpPr>
              <a:spLocks/>
            </p:cNvSpPr>
            <p:nvPr/>
          </p:nvSpPr>
          <p:spPr bwMode="auto">
            <a:xfrm rot="18000000" flipV="1">
              <a:off x="3890963" y="4468813"/>
              <a:ext cx="4032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vert="eaVert"/>
            <a:lstStyle/>
            <a:p>
              <a:pPr algn="ctr" eaLnBrk="0" hangingPunct="0"/>
              <a:endParaRPr lang="de-DE" noProof="1">
                <a:latin typeface="+mj-lt"/>
              </a:endParaRPr>
            </a:p>
          </p:txBody>
        </p:sp>
        <p:sp>
          <p:nvSpPr>
            <p:cNvPr id="384022" name="Freeform 22"/>
            <p:cNvSpPr>
              <a:spLocks/>
            </p:cNvSpPr>
            <p:nvPr/>
          </p:nvSpPr>
          <p:spPr bwMode="auto">
            <a:xfrm rot="3600000" flipH="1" flipV="1">
              <a:off x="4872038" y="4475163"/>
              <a:ext cx="4032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vert="eaVert"/>
            <a:lstStyle/>
            <a:p>
              <a:pPr algn="ctr" eaLnBrk="0" hangingPunct="0"/>
              <a:endParaRPr lang="de-DE" noProof="1">
                <a:latin typeface="+mj-lt"/>
              </a:endParaRPr>
            </a:p>
          </p:txBody>
        </p:sp>
        <p:sp>
          <p:nvSpPr>
            <p:cNvPr id="384023" name="Freeform 23"/>
            <p:cNvSpPr>
              <a:spLocks/>
            </p:cNvSpPr>
            <p:nvPr/>
          </p:nvSpPr>
          <p:spPr bwMode="auto">
            <a:xfrm flipV="1">
              <a:off x="3376613" y="3582988"/>
              <a:ext cx="404813"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a:lstStyle/>
            <a:p>
              <a:pPr algn="ctr" eaLnBrk="0" hangingPunct="0"/>
              <a:endParaRPr lang="de-DE" noProof="1">
                <a:latin typeface="+mj-lt"/>
              </a:endParaRPr>
            </a:p>
          </p:txBody>
        </p:sp>
        <p:sp>
          <p:nvSpPr>
            <p:cNvPr id="384024" name="Freeform 24"/>
            <p:cNvSpPr>
              <a:spLocks/>
            </p:cNvSpPr>
            <p:nvPr/>
          </p:nvSpPr>
          <p:spPr bwMode="auto">
            <a:xfrm flipV="1">
              <a:off x="5373688" y="3582988"/>
              <a:ext cx="404813"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a:lstStyle/>
            <a:p>
              <a:pPr algn="ctr" eaLnBrk="0" hangingPunct="0"/>
              <a:endParaRPr lang="de-DE" noProof="1">
                <a:latin typeface="+mj-lt"/>
              </a:endParaRPr>
            </a:p>
          </p:txBody>
        </p:sp>
        <p:sp>
          <p:nvSpPr>
            <p:cNvPr id="384026" name="Oval 5"/>
            <p:cNvSpPr>
              <a:spLocks noChangeArrowheads="1"/>
            </p:cNvSpPr>
            <p:nvPr/>
          </p:nvSpPr>
          <p:spPr bwMode="gray">
            <a:xfrm>
              <a:off x="5676900" y="322897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27" name="Freeform 6"/>
            <p:cNvSpPr>
              <a:spLocks/>
            </p:cNvSpPr>
            <p:nvPr/>
          </p:nvSpPr>
          <p:spPr bwMode="gray">
            <a:xfrm>
              <a:off x="5688013" y="361156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28" name="Picture 7"/>
            <p:cNvPicPr>
              <a:picLocks noChangeAspect="1" noChangeArrowheads="1"/>
            </p:cNvPicPr>
            <p:nvPr/>
          </p:nvPicPr>
          <p:blipFill>
            <a:blip r:embed="rId8" cstate="print"/>
            <a:srcRect/>
            <a:stretch>
              <a:fillRect/>
            </a:stretch>
          </p:blipFill>
          <p:spPr bwMode="gray">
            <a:xfrm>
              <a:off x="5843588" y="3248026"/>
              <a:ext cx="546100" cy="315913"/>
            </a:xfrm>
            <a:prstGeom prst="rect">
              <a:avLst/>
            </a:prstGeom>
            <a:noFill/>
            <a:ln w="9525">
              <a:noFill/>
              <a:miter lim="800000"/>
              <a:headEnd/>
              <a:tailEnd/>
            </a:ln>
          </p:spPr>
        </p:pic>
        <p:sp>
          <p:nvSpPr>
            <p:cNvPr id="384030" name="Oval 5"/>
            <p:cNvSpPr>
              <a:spLocks noChangeArrowheads="1"/>
            </p:cNvSpPr>
            <p:nvPr/>
          </p:nvSpPr>
          <p:spPr bwMode="gray">
            <a:xfrm>
              <a:off x="2609850" y="322897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31" name="Freeform 6"/>
            <p:cNvSpPr>
              <a:spLocks/>
            </p:cNvSpPr>
            <p:nvPr/>
          </p:nvSpPr>
          <p:spPr bwMode="gray">
            <a:xfrm>
              <a:off x="2620963" y="361156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32" name="Picture 7"/>
            <p:cNvPicPr>
              <a:picLocks noChangeAspect="1" noChangeArrowheads="1"/>
            </p:cNvPicPr>
            <p:nvPr/>
          </p:nvPicPr>
          <p:blipFill>
            <a:blip r:embed="rId8" cstate="print"/>
            <a:srcRect/>
            <a:stretch>
              <a:fillRect/>
            </a:stretch>
          </p:blipFill>
          <p:spPr bwMode="gray">
            <a:xfrm>
              <a:off x="2776538" y="3248026"/>
              <a:ext cx="546100" cy="315913"/>
            </a:xfrm>
            <a:prstGeom prst="rect">
              <a:avLst/>
            </a:prstGeom>
            <a:noFill/>
            <a:ln w="9525">
              <a:noFill/>
              <a:miter lim="800000"/>
              <a:headEnd/>
              <a:tailEnd/>
            </a:ln>
          </p:spPr>
        </p:pic>
        <p:sp>
          <p:nvSpPr>
            <p:cNvPr id="384034" name="Oval 5"/>
            <p:cNvSpPr>
              <a:spLocks noChangeArrowheads="1"/>
            </p:cNvSpPr>
            <p:nvPr/>
          </p:nvSpPr>
          <p:spPr bwMode="gray">
            <a:xfrm>
              <a:off x="4908550" y="1906588"/>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35" name="Freeform 6"/>
            <p:cNvSpPr>
              <a:spLocks/>
            </p:cNvSpPr>
            <p:nvPr/>
          </p:nvSpPr>
          <p:spPr bwMode="gray">
            <a:xfrm>
              <a:off x="4919663" y="2289176"/>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36" name="Picture 7"/>
            <p:cNvPicPr>
              <a:picLocks noChangeAspect="1" noChangeArrowheads="1"/>
            </p:cNvPicPr>
            <p:nvPr/>
          </p:nvPicPr>
          <p:blipFill>
            <a:blip r:embed="rId8" cstate="print"/>
            <a:srcRect/>
            <a:stretch>
              <a:fillRect/>
            </a:stretch>
          </p:blipFill>
          <p:spPr bwMode="gray">
            <a:xfrm>
              <a:off x="5075238" y="1925638"/>
              <a:ext cx="546100" cy="315913"/>
            </a:xfrm>
            <a:prstGeom prst="rect">
              <a:avLst/>
            </a:prstGeom>
            <a:noFill/>
            <a:ln w="9525">
              <a:noFill/>
              <a:miter lim="800000"/>
              <a:headEnd/>
              <a:tailEnd/>
            </a:ln>
          </p:spPr>
        </p:pic>
        <p:sp>
          <p:nvSpPr>
            <p:cNvPr id="384038" name="Oval 5"/>
            <p:cNvSpPr>
              <a:spLocks noChangeArrowheads="1"/>
            </p:cNvSpPr>
            <p:nvPr/>
          </p:nvSpPr>
          <p:spPr bwMode="gray">
            <a:xfrm>
              <a:off x="4908550" y="455612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39" name="Freeform 6"/>
            <p:cNvSpPr>
              <a:spLocks/>
            </p:cNvSpPr>
            <p:nvPr/>
          </p:nvSpPr>
          <p:spPr bwMode="gray">
            <a:xfrm>
              <a:off x="4919663" y="493871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40" name="Picture 7"/>
            <p:cNvPicPr>
              <a:picLocks noChangeAspect="1" noChangeArrowheads="1"/>
            </p:cNvPicPr>
            <p:nvPr/>
          </p:nvPicPr>
          <p:blipFill>
            <a:blip r:embed="rId8" cstate="print"/>
            <a:srcRect/>
            <a:stretch>
              <a:fillRect/>
            </a:stretch>
          </p:blipFill>
          <p:spPr bwMode="gray">
            <a:xfrm>
              <a:off x="5075238" y="4575176"/>
              <a:ext cx="546100" cy="315913"/>
            </a:xfrm>
            <a:prstGeom prst="rect">
              <a:avLst/>
            </a:prstGeom>
            <a:noFill/>
            <a:ln w="9525">
              <a:noFill/>
              <a:miter lim="800000"/>
              <a:headEnd/>
              <a:tailEnd/>
            </a:ln>
          </p:spPr>
        </p:pic>
        <p:sp>
          <p:nvSpPr>
            <p:cNvPr id="384042" name="Oval 5"/>
            <p:cNvSpPr>
              <a:spLocks noChangeArrowheads="1"/>
            </p:cNvSpPr>
            <p:nvPr/>
          </p:nvSpPr>
          <p:spPr bwMode="gray">
            <a:xfrm>
              <a:off x="3376613" y="455612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43" name="Freeform 6"/>
            <p:cNvSpPr>
              <a:spLocks/>
            </p:cNvSpPr>
            <p:nvPr/>
          </p:nvSpPr>
          <p:spPr bwMode="gray">
            <a:xfrm>
              <a:off x="3387725" y="493871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44" name="Picture 7"/>
            <p:cNvPicPr>
              <a:picLocks noChangeAspect="1" noChangeArrowheads="1"/>
            </p:cNvPicPr>
            <p:nvPr/>
          </p:nvPicPr>
          <p:blipFill>
            <a:blip r:embed="rId8" cstate="print"/>
            <a:srcRect/>
            <a:stretch>
              <a:fillRect/>
            </a:stretch>
          </p:blipFill>
          <p:spPr bwMode="gray">
            <a:xfrm>
              <a:off x="3543300" y="4575176"/>
              <a:ext cx="546100" cy="315913"/>
            </a:xfrm>
            <a:prstGeom prst="rect">
              <a:avLst/>
            </a:prstGeom>
            <a:noFill/>
            <a:ln w="9525">
              <a:noFill/>
              <a:miter lim="800000"/>
              <a:headEnd/>
              <a:tailEnd/>
            </a:ln>
          </p:spPr>
        </p:pic>
        <p:sp>
          <p:nvSpPr>
            <p:cNvPr id="384046" name="Oval 5"/>
            <p:cNvSpPr>
              <a:spLocks noChangeArrowheads="1"/>
            </p:cNvSpPr>
            <p:nvPr/>
          </p:nvSpPr>
          <p:spPr bwMode="gray">
            <a:xfrm>
              <a:off x="3376613" y="1900238"/>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47" name="Freeform 6"/>
            <p:cNvSpPr>
              <a:spLocks/>
            </p:cNvSpPr>
            <p:nvPr/>
          </p:nvSpPr>
          <p:spPr bwMode="gray">
            <a:xfrm>
              <a:off x="3387725" y="2282826"/>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48" name="Picture 7"/>
            <p:cNvPicPr>
              <a:picLocks noChangeAspect="1" noChangeArrowheads="1"/>
            </p:cNvPicPr>
            <p:nvPr/>
          </p:nvPicPr>
          <p:blipFill>
            <a:blip r:embed="rId8" cstate="print"/>
            <a:srcRect/>
            <a:stretch>
              <a:fillRect/>
            </a:stretch>
          </p:blipFill>
          <p:spPr bwMode="gray">
            <a:xfrm>
              <a:off x="3543300" y="1919288"/>
              <a:ext cx="546100" cy="315913"/>
            </a:xfrm>
            <a:prstGeom prst="rect">
              <a:avLst/>
            </a:prstGeom>
            <a:noFill/>
            <a:ln w="9525">
              <a:noFill/>
              <a:miter lim="800000"/>
              <a:headEnd/>
              <a:tailEnd/>
            </a:ln>
          </p:spPr>
        </p:pic>
        <p:sp>
          <p:nvSpPr>
            <p:cNvPr id="384061" name="Text Box 67"/>
            <p:cNvSpPr txBox="1">
              <a:spLocks noChangeArrowheads="1"/>
            </p:cNvSpPr>
            <p:nvPr/>
          </p:nvSpPr>
          <p:spPr bwMode="auto">
            <a:xfrm>
              <a:off x="4008422" y="3351213"/>
              <a:ext cx="1152560" cy="430887"/>
            </a:xfrm>
            <a:prstGeom prst="rect">
              <a:avLst/>
            </a:prstGeom>
            <a:noFill/>
            <a:ln w="9525" algn="ctr">
              <a:noFill/>
              <a:miter lim="800000"/>
              <a:headEnd/>
              <a:tailEnd/>
            </a:ln>
          </p:spPr>
          <p:txBody>
            <a:bodyPr wrap="none">
              <a:spAutoFit/>
            </a:bodyPr>
            <a:lstStyle/>
            <a:p>
              <a:pPr algn="ctr" eaLnBrk="0" hangingPunct="0"/>
              <a:r>
                <a:rPr lang="de-DE" sz="2200" b="1" noProof="1">
                  <a:latin typeface="+mj-lt"/>
                </a:rPr>
                <a:t>Mindset</a:t>
              </a:r>
            </a:p>
          </p:txBody>
        </p:sp>
      </p:grpSp>
      <p:grpSp>
        <p:nvGrpSpPr>
          <p:cNvPr id="384082" name="Group 82"/>
          <p:cNvGrpSpPr>
            <a:grpSpLocks/>
          </p:cNvGrpSpPr>
          <p:nvPr/>
        </p:nvGrpSpPr>
        <p:grpSpPr bwMode="auto">
          <a:xfrm>
            <a:off x="1860550" y="4614888"/>
            <a:ext cx="2795588" cy="411163"/>
            <a:chOff x="212" y="2897"/>
            <a:chExt cx="1761" cy="259"/>
          </a:xfrm>
        </p:grpSpPr>
        <p:sp>
          <p:nvSpPr>
            <p:cNvPr id="384083" name="Line 51"/>
            <p:cNvSpPr>
              <a:spLocks noChangeShapeType="1"/>
            </p:cNvSpPr>
            <p:nvPr/>
          </p:nvSpPr>
          <p:spPr bwMode="gray">
            <a:xfrm>
              <a:off x="212" y="3156"/>
              <a:ext cx="1761"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sp>
          <p:nvSpPr>
            <p:cNvPr id="384084" name="Text Box 84"/>
            <p:cNvSpPr txBox="1">
              <a:spLocks noChangeArrowheads="1"/>
            </p:cNvSpPr>
            <p:nvPr/>
          </p:nvSpPr>
          <p:spPr bwMode="gray">
            <a:xfrm>
              <a:off x="212" y="2897"/>
              <a:ext cx="1649" cy="213"/>
            </a:xfrm>
            <a:prstGeom prst="rect">
              <a:avLst/>
            </a:prstGeom>
            <a:noFill/>
            <a:ln w="9525">
              <a:noFill/>
              <a:miter lim="800000"/>
              <a:headEnd/>
              <a:tailEnd/>
            </a:ln>
          </p:spPr>
          <p:txBody>
            <a:bodyPr lIns="0">
              <a:spAutoFit/>
            </a:bodyPr>
            <a:lstStyle/>
            <a:p>
              <a:pPr defTabSz="801688">
                <a:spcBef>
                  <a:spcPct val="20000"/>
                </a:spcBef>
              </a:pPr>
              <a:r>
                <a:rPr lang="de-DE" sz="1600" noProof="1">
                  <a:solidFill>
                    <a:srgbClr val="080808"/>
                  </a:solidFill>
                  <a:latin typeface="+mj-lt"/>
                  <a:cs typeface="Calibri" panose="020F0502020204030204" pitchFamily="34" charset="0"/>
                </a:rPr>
                <a:t>Kritikfähigkeit</a:t>
              </a:r>
            </a:p>
          </p:txBody>
        </p:sp>
      </p:grpSp>
      <p:grpSp>
        <p:nvGrpSpPr>
          <p:cNvPr id="384100" name="Group 100"/>
          <p:cNvGrpSpPr>
            <a:grpSpLocks/>
          </p:cNvGrpSpPr>
          <p:nvPr/>
        </p:nvGrpSpPr>
        <p:grpSpPr bwMode="auto">
          <a:xfrm>
            <a:off x="7145338" y="1932013"/>
            <a:ext cx="3265488" cy="633414"/>
            <a:chOff x="3541" y="1207"/>
            <a:chExt cx="2057" cy="399"/>
          </a:xfrm>
        </p:grpSpPr>
        <p:sp>
          <p:nvSpPr>
            <p:cNvPr id="384086" name="Line 51"/>
            <p:cNvSpPr>
              <a:spLocks noChangeShapeType="1"/>
            </p:cNvSpPr>
            <p:nvPr/>
          </p:nvSpPr>
          <p:spPr bwMode="gray">
            <a:xfrm>
              <a:off x="3681" y="1468"/>
              <a:ext cx="1917"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sp>
          <p:nvSpPr>
            <p:cNvPr id="384087" name="Text Box 87"/>
            <p:cNvSpPr txBox="1">
              <a:spLocks noChangeArrowheads="1"/>
            </p:cNvSpPr>
            <p:nvPr/>
          </p:nvSpPr>
          <p:spPr bwMode="gray">
            <a:xfrm>
              <a:off x="3541" y="1207"/>
              <a:ext cx="2015" cy="399"/>
            </a:xfrm>
            <a:prstGeom prst="rect">
              <a:avLst/>
            </a:prstGeom>
            <a:noFill/>
            <a:ln w="9525">
              <a:noFill/>
              <a:miter lim="800000"/>
              <a:headEnd/>
              <a:tailEnd/>
            </a:ln>
          </p:spPr>
          <p:txBody>
            <a:bodyPr wrap="square" lIns="0" rIns="0">
              <a:spAutoFit/>
            </a:bodyPr>
            <a:lstStyle/>
            <a:p>
              <a:pPr algn="r" defTabSz="801688">
                <a:spcBef>
                  <a:spcPct val="20000"/>
                </a:spcBef>
              </a:pPr>
              <a:r>
                <a:rPr lang="de-DE" sz="1600" noProof="1">
                  <a:solidFill>
                    <a:srgbClr val="080808"/>
                  </a:solidFill>
                  <a:latin typeface="+mj-lt"/>
                  <a:cs typeface="Calibri" panose="020F0502020204030204" pitchFamily="34" charset="0"/>
                </a:rPr>
                <a:t>Offener Umgang mit Scheitern</a:t>
              </a:r>
            </a:p>
            <a:p>
              <a:pPr algn="r" defTabSz="801688">
                <a:spcBef>
                  <a:spcPct val="20000"/>
                </a:spcBef>
              </a:pPr>
              <a:endParaRPr lang="de-DE" sz="1600" noProof="1">
                <a:solidFill>
                  <a:srgbClr val="080808"/>
                </a:solidFill>
                <a:latin typeface="+mj-lt"/>
                <a:cs typeface="Calibri" panose="020F0502020204030204" pitchFamily="34" charset="0"/>
              </a:endParaRPr>
            </a:p>
          </p:txBody>
        </p:sp>
      </p:grpSp>
      <p:grpSp>
        <p:nvGrpSpPr>
          <p:cNvPr id="384102" name="Group 102"/>
          <p:cNvGrpSpPr>
            <a:grpSpLocks/>
          </p:cNvGrpSpPr>
          <p:nvPr/>
        </p:nvGrpSpPr>
        <p:grpSpPr bwMode="auto">
          <a:xfrm>
            <a:off x="1860550" y="2944837"/>
            <a:ext cx="2617788" cy="747714"/>
            <a:chOff x="212" y="1845"/>
            <a:chExt cx="1649" cy="471"/>
          </a:xfrm>
        </p:grpSpPr>
        <p:sp>
          <p:nvSpPr>
            <p:cNvPr id="384090" name="Text Box 90"/>
            <p:cNvSpPr txBox="1">
              <a:spLocks noChangeArrowheads="1"/>
            </p:cNvSpPr>
            <p:nvPr/>
          </p:nvSpPr>
          <p:spPr bwMode="gray">
            <a:xfrm>
              <a:off x="212" y="1845"/>
              <a:ext cx="1649" cy="368"/>
            </a:xfrm>
            <a:prstGeom prst="rect">
              <a:avLst/>
            </a:prstGeom>
            <a:noFill/>
            <a:ln w="9525">
              <a:noFill/>
              <a:miter lim="800000"/>
              <a:headEnd/>
              <a:tailEnd/>
            </a:ln>
          </p:spPr>
          <p:txBody>
            <a:bodyPr lIns="0">
              <a:spAutoFit/>
            </a:bodyPr>
            <a:lstStyle/>
            <a:p>
              <a:pPr defTabSz="801688">
                <a:spcBef>
                  <a:spcPct val="20000"/>
                </a:spcBef>
              </a:pPr>
              <a:r>
                <a:rPr lang="de-DE" sz="1600" noProof="1">
                  <a:solidFill>
                    <a:srgbClr val="080808"/>
                  </a:solidFill>
                  <a:latin typeface="+mj-lt"/>
                  <a:cs typeface="Calibri" panose="020F0502020204030204" pitchFamily="34" charset="0"/>
                </a:rPr>
                <a:t>Offenheit </a:t>
              </a:r>
              <a:br>
                <a:rPr lang="de-DE" sz="1600" noProof="1">
                  <a:solidFill>
                    <a:srgbClr val="080808"/>
                  </a:solidFill>
                  <a:latin typeface="+mj-lt"/>
                  <a:cs typeface="Calibri" panose="020F0502020204030204" pitchFamily="34" charset="0"/>
                </a:rPr>
              </a:br>
              <a:r>
                <a:rPr lang="de-DE" sz="1600" noProof="1">
                  <a:solidFill>
                    <a:srgbClr val="080808"/>
                  </a:solidFill>
                  <a:latin typeface="+mj-lt"/>
                  <a:cs typeface="Calibri" panose="020F0502020204030204" pitchFamily="34" charset="0"/>
                </a:rPr>
                <a:t>und Agilität</a:t>
              </a:r>
            </a:p>
          </p:txBody>
        </p:sp>
        <p:sp>
          <p:nvSpPr>
            <p:cNvPr id="384089" name="Line 51"/>
            <p:cNvSpPr>
              <a:spLocks noChangeShapeType="1"/>
            </p:cNvSpPr>
            <p:nvPr/>
          </p:nvSpPr>
          <p:spPr bwMode="gray">
            <a:xfrm>
              <a:off x="212" y="2316"/>
              <a:ext cx="1398"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grpSp>
      <p:grpSp>
        <p:nvGrpSpPr>
          <p:cNvPr id="384091" name="Group 91"/>
          <p:cNvGrpSpPr>
            <a:grpSpLocks/>
          </p:cNvGrpSpPr>
          <p:nvPr/>
        </p:nvGrpSpPr>
        <p:grpSpPr bwMode="auto">
          <a:xfrm>
            <a:off x="6761164" y="4365640"/>
            <a:ext cx="3649664" cy="660400"/>
            <a:chOff x="3299" y="2740"/>
            <a:chExt cx="2299" cy="416"/>
          </a:xfrm>
        </p:grpSpPr>
        <p:sp>
          <p:nvSpPr>
            <p:cNvPr id="384092" name="Line 51"/>
            <p:cNvSpPr>
              <a:spLocks noChangeShapeType="1"/>
            </p:cNvSpPr>
            <p:nvPr/>
          </p:nvSpPr>
          <p:spPr bwMode="gray">
            <a:xfrm>
              <a:off x="3837" y="3156"/>
              <a:ext cx="1761"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sp>
          <p:nvSpPr>
            <p:cNvPr id="384093" name="Text Box 93"/>
            <p:cNvSpPr txBox="1">
              <a:spLocks noChangeArrowheads="1"/>
            </p:cNvSpPr>
            <p:nvPr/>
          </p:nvSpPr>
          <p:spPr bwMode="gray">
            <a:xfrm>
              <a:off x="3299" y="2740"/>
              <a:ext cx="2299" cy="368"/>
            </a:xfrm>
            <a:prstGeom prst="rect">
              <a:avLst/>
            </a:prstGeom>
            <a:noFill/>
            <a:ln w="9525">
              <a:noFill/>
              <a:miter lim="800000"/>
              <a:headEnd/>
              <a:tailEnd/>
            </a:ln>
          </p:spPr>
          <p:txBody>
            <a:bodyPr wrap="square" lIns="0">
              <a:spAutoFit/>
            </a:bodyPr>
            <a:lstStyle/>
            <a:p>
              <a:pPr algn="r" defTabSz="801688">
                <a:spcBef>
                  <a:spcPct val="20000"/>
                </a:spcBef>
              </a:pPr>
              <a:r>
                <a:rPr lang="de-DE" sz="1600" noProof="1">
                  <a:solidFill>
                    <a:srgbClr val="080808"/>
                  </a:solidFill>
                  <a:latin typeface="+mj-lt"/>
                  <a:cs typeface="Calibri" panose="020F0502020204030204" pitchFamily="34" charset="0"/>
                </a:rPr>
                <a:t>Proaktivität und unternehmerische Handlungsorientierung</a:t>
              </a:r>
            </a:p>
          </p:txBody>
        </p:sp>
      </p:grpSp>
      <p:grpSp>
        <p:nvGrpSpPr>
          <p:cNvPr id="384101" name="Group 101"/>
          <p:cNvGrpSpPr>
            <a:grpSpLocks/>
          </p:cNvGrpSpPr>
          <p:nvPr/>
        </p:nvGrpSpPr>
        <p:grpSpPr bwMode="auto">
          <a:xfrm>
            <a:off x="7793038" y="3281388"/>
            <a:ext cx="2617788" cy="411163"/>
            <a:chOff x="3949" y="2057"/>
            <a:chExt cx="1649" cy="259"/>
          </a:xfrm>
        </p:grpSpPr>
        <p:sp>
          <p:nvSpPr>
            <p:cNvPr id="384095" name="Line 51"/>
            <p:cNvSpPr>
              <a:spLocks noChangeShapeType="1"/>
            </p:cNvSpPr>
            <p:nvPr/>
          </p:nvSpPr>
          <p:spPr bwMode="gray">
            <a:xfrm>
              <a:off x="4155" y="2316"/>
              <a:ext cx="1443"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sp>
          <p:nvSpPr>
            <p:cNvPr id="384096" name="Text Box 96"/>
            <p:cNvSpPr txBox="1">
              <a:spLocks noChangeArrowheads="1"/>
            </p:cNvSpPr>
            <p:nvPr/>
          </p:nvSpPr>
          <p:spPr bwMode="gray">
            <a:xfrm>
              <a:off x="3949" y="2057"/>
              <a:ext cx="1649" cy="213"/>
            </a:xfrm>
            <a:prstGeom prst="rect">
              <a:avLst/>
            </a:prstGeom>
            <a:noFill/>
            <a:ln w="9525">
              <a:noFill/>
              <a:miter lim="800000"/>
              <a:headEnd/>
              <a:tailEnd/>
            </a:ln>
          </p:spPr>
          <p:txBody>
            <a:bodyPr lIns="0">
              <a:spAutoFit/>
            </a:bodyPr>
            <a:lstStyle/>
            <a:p>
              <a:pPr algn="r" defTabSz="801688">
                <a:spcBef>
                  <a:spcPct val="20000"/>
                </a:spcBef>
              </a:pPr>
              <a:r>
                <a:rPr lang="de-DE" sz="1600" noProof="1">
                  <a:solidFill>
                    <a:srgbClr val="080808"/>
                  </a:solidFill>
                  <a:latin typeface="+mj-lt"/>
                  <a:cs typeface="Calibri" panose="020F0502020204030204" pitchFamily="34" charset="0"/>
                </a:rPr>
                <a:t>Kreativität</a:t>
              </a:r>
            </a:p>
          </p:txBody>
        </p:sp>
      </p:grpSp>
      <p:grpSp>
        <p:nvGrpSpPr>
          <p:cNvPr id="384099" name="Group 99"/>
          <p:cNvGrpSpPr>
            <a:grpSpLocks/>
          </p:cNvGrpSpPr>
          <p:nvPr/>
        </p:nvGrpSpPr>
        <p:grpSpPr bwMode="auto">
          <a:xfrm>
            <a:off x="1860550" y="1651022"/>
            <a:ext cx="3011488" cy="695326"/>
            <a:chOff x="212" y="1030"/>
            <a:chExt cx="1897" cy="438"/>
          </a:xfrm>
        </p:grpSpPr>
        <p:sp>
          <p:nvSpPr>
            <p:cNvPr id="384097" name="Line 51"/>
            <p:cNvSpPr>
              <a:spLocks noChangeShapeType="1"/>
            </p:cNvSpPr>
            <p:nvPr/>
          </p:nvSpPr>
          <p:spPr bwMode="gray">
            <a:xfrm>
              <a:off x="212" y="1468"/>
              <a:ext cx="1897"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sp>
          <p:nvSpPr>
            <p:cNvPr id="384098" name="Text Box 98"/>
            <p:cNvSpPr txBox="1">
              <a:spLocks noChangeArrowheads="1"/>
            </p:cNvSpPr>
            <p:nvPr/>
          </p:nvSpPr>
          <p:spPr bwMode="gray">
            <a:xfrm>
              <a:off x="212" y="1030"/>
              <a:ext cx="1698" cy="368"/>
            </a:xfrm>
            <a:prstGeom prst="rect">
              <a:avLst/>
            </a:prstGeom>
            <a:noFill/>
            <a:ln w="9525">
              <a:noFill/>
              <a:miter lim="800000"/>
              <a:headEnd/>
              <a:tailEnd/>
            </a:ln>
          </p:spPr>
          <p:txBody>
            <a:bodyPr lIns="0" rIns="0">
              <a:spAutoFit/>
            </a:bodyPr>
            <a:lstStyle/>
            <a:p>
              <a:pPr defTabSz="801688">
                <a:spcBef>
                  <a:spcPct val="20000"/>
                </a:spcBef>
              </a:pPr>
              <a:r>
                <a:rPr lang="de-DE" sz="1600" noProof="1">
                  <a:solidFill>
                    <a:srgbClr val="080808"/>
                  </a:solidFill>
                  <a:latin typeface="+mj-lt"/>
                  <a:cs typeface="Calibri" panose="020F0502020204030204" pitchFamily="34" charset="0"/>
                </a:rPr>
                <a:t>Kunden-</a:t>
              </a:r>
              <a:br>
                <a:rPr lang="de-DE" sz="1600" noProof="1">
                  <a:solidFill>
                    <a:srgbClr val="080808"/>
                  </a:solidFill>
                  <a:latin typeface="+mj-lt"/>
                  <a:cs typeface="Calibri" panose="020F0502020204030204" pitchFamily="34" charset="0"/>
                </a:rPr>
              </a:br>
              <a:r>
                <a:rPr lang="de-DE" sz="1600" noProof="1">
                  <a:solidFill>
                    <a:srgbClr val="080808"/>
                  </a:solidFill>
                  <a:latin typeface="+mj-lt"/>
                  <a:cs typeface="Calibri" panose="020F0502020204030204" pitchFamily="34" charset="0"/>
                </a:rPr>
                <a:t>zentriertheit</a:t>
              </a:r>
            </a:p>
          </p:txBody>
        </p:sp>
      </p:grpSp>
      <p:sp>
        <p:nvSpPr>
          <p:cNvPr id="55" name="Titel 2"/>
          <p:cNvSpPr txBox="1">
            <a:spLocks/>
          </p:cNvSpPr>
          <p:nvPr/>
        </p:nvSpPr>
        <p:spPr>
          <a:xfrm>
            <a:off x="1884003" y="742256"/>
            <a:ext cx="6963151" cy="663575"/>
          </a:xfrm>
          <a:prstGeom prst="rect">
            <a:avLst/>
          </a:prstGeom>
        </p:spPr>
        <p:txBody>
          <a:bodyPr vert="horz" lIns="0" tIns="0" rIns="0" bIns="0" rtlCol="0" anchor="t">
            <a:noAutofit/>
          </a:bodyPr>
          <a:lstStyle>
            <a:lvl1pPr>
              <a:lnSpc>
                <a:spcPct val="89000"/>
              </a:lnSpc>
              <a:spcBef>
                <a:spcPct val="0"/>
              </a:spcBef>
              <a:buNone/>
              <a:defRPr sz="2400">
                <a:solidFill>
                  <a:schemeClr val="accent1"/>
                </a:solidFill>
                <a:latin typeface="+mj-lt"/>
                <a:ea typeface="+mj-ea"/>
                <a:cs typeface="+mj-cs"/>
              </a:defRPr>
            </a:lvl1pPr>
          </a:lstStyle>
          <a:p>
            <a:endParaRPr lang="de-DE" dirty="0"/>
          </a:p>
        </p:txBody>
      </p:sp>
      <p:sp>
        <p:nvSpPr>
          <p:cNvPr id="3" name="Titel 2"/>
          <p:cNvSpPr>
            <a:spLocks noGrp="1"/>
          </p:cNvSpPr>
          <p:nvPr>
            <p:ph type="title"/>
          </p:nvPr>
        </p:nvSpPr>
        <p:spPr/>
        <p:txBody>
          <a:bodyPr/>
          <a:lstStyle/>
          <a:p>
            <a:r>
              <a:rPr lang="de-DE" dirty="0"/>
              <a:t>Controlling-Mindset</a:t>
            </a:r>
          </a:p>
        </p:txBody>
      </p:sp>
      <p:sp>
        <p:nvSpPr>
          <p:cNvPr id="8" name="Foliennummernplatzhalter 7">
            <a:extLst>
              <a:ext uri="{FF2B5EF4-FFF2-40B4-BE49-F238E27FC236}">
                <a16:creationId xmlns:a16="http://schemas.microsoft.com/office/drawing/2014/main" id="{9731667A-F689-4CC3-BDBB-29082989D5FF}"/>
              </a:ext>
            </a:extLst>
          </p:cNvPr>
          <p:cNvSpPr>
            <a:spLocks noGrp="1"/>
          </p:cNvSpPr>
          <p:nvPr>
            <p:ph type="sldNum" sz="quarter" idx="11"/>
          </p:nvPr>
        </p:nvSpPr>
        <p:spPr/>
        <p:txBody>
          <a:bodyPr/>
          <a:lstStyle/>
          <a:p>
            <a:fld id="{FFC269A0-BD27-4577-9DED-0AAE60100C51}" type="slidenum">
              <a:rPr lang="de-DE" smtClean="0"/>
              <a:pPr/>
              <a:t>77</a:t>
            </a:fld>
            <a:r>
              <a:rPr lang="de-DE"/>
              <a:t> | ©</a:t>
            </a:r>
            <a:endParaRPr lang="de-DE" dirty="0"/>
          </a:p>
        </p:txBody>
      </p:sp>
      <p:sp>
        <p:nvSpPr>
          <p:cNvPr id="9" name="Fußzeilenplatzhalter 8">
            <a:extLst>
              <a:ext uri="{FF2B5EF4-FFF2-40B4-BE49-F238E27FC236}">
                <a16:creationId xmlns:a16="http://schemas.microsoft.com/office/drawing/2014/main" id="{42BA5305-5A15-4372-AE93-6539A524348B}"/>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65110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40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4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4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4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41003"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b="1"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78</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827417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7"/>
            <a:ext cx="8064500" cy="2484023"/>
            <a:chOff x="539750" y="1772221"/>
            <a:chExt cx="8064500" cy="2484023"/>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2484023"/>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Einschätzung der Potenziale der Digitalisierung</a:t>
              </a:r>
            </a:p>
            <a:p>
              <a:pPr lvl="3"/>
              <a:r>
                <a:rPr lang="de-DE" dirty="0"/>
                <a:t>Erkennen der Anforderungen an den Controller durch die Digitalisierung</a:t>
              </a:r>
            </a:p>
            <a:p>
              <a:pPr lvl="3"/>
              <a:r>
                <a:rPr lang="de-DE" dirty="0"/>
                <a:t>Kennenlernen wichtiger Werkzeugklassen, um priorisieren zu können</a:t>
              </a:r>
            </a:p>
            <a:p>
              <a:pPr lvl="3"/>
              <a:r>
                <a:rPr lang="de-DE" dirty="0"/>
                <a:t>Entwicklung einer Strategie und Entdecken und Bewerten möglicher Anwendungsfälle</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a:solidFill>
                  <a:schemeClr val="accent1"/>
                </a:solidFill>
              </a:endParaRPr>
            </a:p>
          </p:txBody>
        </p:sp>
      </p:grpSp>
      <p:sp>
        <p:nvSpPr>
          <p:cNvPr id="4" name="Foliennummernplatzhalter 3">
            <a:extLst>
              <a:ext uri="{FF2B5EF4-FFF2-40B4-BE49-F238E27FC236}">
                <a16:creationId xmlns:a16="http://schemas.microsoft.com/office/drawing/2014/main" id="{60FC7828-080B-4718-8202-A4833BECE268}"/>
              </a:ext>
            </a:extLst>
          </p:cNvPr>
          <p:cNvSpPr>
            <a:spLocks noGrp="1"/>
          </p:cNvSpPr>
          <p:nvPr>
            <p:ph type="sldNum" sz="quarter" idx="11"/>
          </p:nvPr>
        </p:nvSpPr>
        <p:spPr/>
        <p:txBody>
          <a:bodyPr/>
          <a:lstStyle/>
          <a:p>
            <a:fld id="{FFC269A0-BD27-4577-9DED-0AAE60100C51}" type="slidenum">
              <a:rPr lang="de-DE" smtClean="0"/>
              <a:pPr/>
              <a:t>7</a:t>
            </a:fld>
            <a:r>
              <a:rPr lang="de-DE" dirty="0"/>
              <a:t> | ©</a:t>
            </a:r>
          </a:p>
        </p:txBody>
      </p:sp>
      <p:sp>
        <p:nvSpPr>
          <p:cNvPr id="5" name="Fußzeilenplatzhalter 4">
            <a:extLst>
              <a:ext uri="{FF2B5EF4-FFF2-40B4-BE49-F238E27FC236}">
                <a16:creationId xmlns:a16="http://schemas.microsoft.com/office/drawing/2014/main" id="{931D4A8D-3482-414B-882F-950F11C3C4F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774450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BDA32906-6F43-4DBB-9A25-D0EC605DE85E}"/>
              </a:ext>
            </a:extLst>
          </p:cNvPr>
          <p:cNvSpPr>
            <a:spLocks noGrp="1"/>
          </p:cNvSpPr>
          <p:nvPr>
            <p:ph type="title"/>
          </p:nvPr>
        </p:nvSpPr>
        <p:spPr/>
        <p:txBody>
          <a:bodyPr/>
          <a:lstStyle/>
          <a:p>
            <a:r>
              <a:rPr lang="de-DE" dirty="0"/>
              <a:t>RPA – Robotic Process Automation: Digitalisierung und Automatisierung von Prozessen</a:t>
            </a:r>
          </a:p>
        </p:txBody>
      </p:sp>
      <p:sp>
        <p:nvSpPr>
          <p:cNvPr id="12" name="Inhaltsplatzhalter 11">
            <a:extLst>
              <a:ext uri="{FF2B5EF4-FFF2-40B4-BE49-F238E27FC236}">
                <a16:creationId xmlns:a16="http://schemas.microsoft.com/office/drawing/2014/main" id="{B8325122-2223-4B20-9AFD-9E29B97DEA0A}"/>
              </a:ext>
            </a:extLst>
          </p:cNvPr>
          <p:cNvSpPr>
            <a:spLocks noGrp="1"/>
          </p:cNvSpPr>
          <p:nvPr>
            <p:ph idx="1"/>
          </p:nvPr>
        </p:nvSpPr>
        <p:spPr>
          <a:xfrm>
            <a:off x="719668" y="1700213"/>
            <a:ext cx="9552796" cy="4393084"/>
          </a:xfrm>
        </p:spPr>
        <p:txBody>
          <a:bodyPr/>
          <a:lstStyle/>
          <a:p>
            <a:r>
              <a:rPr lang="de-DE" dirty="0"/>
              <a:t>Geschäftsprozesse oder einzelne Prozessschritte automatisieren</a:t>
            </a:r>
          </a:p>
          <a:p>
            <a:r>
              <a:rPr lang="de-DE" dirty="0"/>
              <a:t>Roboter interagiert mit den am Prozess beteiligten Systemen bzw. Applikationen</a:t>
            </a:r>
          </a:p>
          <a:p>
            <a:r>
              <a:rPr lang="de-DE" dirty="0"/>
              <a:t>Bearbeitet strukturierte Daten auf Basis klarer Wenn-Dann-Regeln </a:t>
            </a:r>
          </a:p>
          <a:p>
            <a:r>
              <a:rPr lang="de-DE" dirty="0"/>
              <a:t>Ahmt die menschliche Benutzerinteraktion nach </a:t>
            </a:r>
          </a:p>
          <a:p>
            <a:r>
              <a:rPr lang="de-DE" dirty="0"/>
              <a:t>Prozessautomatisierung über mehrere (Quell-)Systeme (z. B. E-Mail, Excel, Internet)</a:t>
            </a:r>
          </a:p>
          <a:p>
            <a:r>
              <a:rPr lang="de-DE" dirty="0"/>
              <a:t>Trend zu </a:t>
            </a:r>
            <a:r>
              <a:rPr lang="de-DE" dirty="0" err="1"/>
              <a:t>LowCode</a:t>
            </a:r>
            <a:r>
              <a:rPr lang="de-DE" dirty="0"/>
              <a:t>-/</a:t>
            </a:r>
            <a:r>
              <a:rPr lang="de-DE" dirty="0" err="1"/>
              <a:t>NoCode</a:t>
            </a:r>
            <a:r>
              <a:rPr lang="de-DE" dirty="0"/>
              <a:t>-Tools: erfordern wenig bis keine Programmierkenntnisse</a:t>
            </a:r>
            <a:br>
              <a:rPr lang="de-DE" dirty="0"/>
            </a:br>
            <a:br>
              <a:rPr lang="de-DE" dirty="0"/>
            </a:br>
            <a:endParaRPr lang="de-DE" dirty="0"/>
          </a:p>
        </p:txBody>
      </p:sp>
      <p:sp>
        <p:nvSpPr>
          <p:cNvPr id="4" name="Fußzeilenplatzhalter 3">
            <a:extLst>
              <a:ext uri="{FF2B5EF4-FFF2-40B4-BE49-F238E27FC236}">
                <a16:creationId xmlns:a16="http://schemas.microsoft.com/office/drawing/2014/main" id="{BB280338-EC0B-43EC-A62D-470126E1F95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F67F876E-1BB4-40DB-9229-366CCAE8F228}"/>
              </a:ext>
            </a:extLst>
          </p:cNvPr>
          <p:cNvSpPr>
            <a:spLocks noGrp="1"/>
          </p:cNvSpPr>
          <p:nvPr>
            <p:ph type="sldNum" sz="quarter" idx="11"/>
          </p:nvPr>
        </p:nvSpPr>
        <p:spPr/>
        <p:txBody>
          <a:bodyPr/>
          <a:lstStyle/>
          <a:p>
            <a:fld id="{FFC269A0-BD27-4577-9DED-0AAE60100C51}" type="slidenum">
              <a:rPr lang="de-DE" smtClean="0"/>
              <a:pPr/>
              <a:t>79</a:t>
            </a:fld>
            <a:r>
              <a:rPr lang="de-DE"/>
              <a:t> | ©</a:t>
            </a:r>
            <a:endParaRPr lang="de-DE" dirty="0"/>
          </a:p>
        </p:txBody>
      </p:sp>
      <p:sp>
        <p:nvSpPr>
          <p:cNvPr id="13" name="Textplatzhalter 12">
            <a:extLst>
              <a:ext uri="{FF2B5EF4-FFF2-40B4-BE49-F238E27FC236}">
                <a16:creationId xmlns:a16="http://schemas.microsoft.com/office/drawing/2014/main" id="{6409D653-FD62-452E-8B8B-6347C8A7C13B}"/>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387041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nvPr>
        </p:nvGraphicFramePr>
        <p:xfrm>
          <a:off x="1525194" y="858444"/>
          <a:ext cx="1191" cy="1191"/>
        </p:xfrm>
        <a:graphic>
          <a:graphicData uri="http://schemas.openxmlformats.org/presentationml/2006/ole">
            <mc:AlternateContent xmlns:mc="http://schemas.openxmlformats.org/markup-compatibility/2006">
              <mc:Choice xmlns:v="urn:schemas-microsoft-com:vml" Requires="v">
                <p:oleObj spid="_x0000_s42027" name="think-cell Folie" r:id="rId6" imgW="360" imgH="360" progId="TCLayout.ActiveDocument.1">
                  <p:embed/>
                </p:oleObj>
              </mc:Choice>
              <mc:Fallback>
                <p:oleObj name="think-cell Folie" r:id="rId6" imgW="360" imgH="360" progId="TCLayout.ActiveDocument.1">
                  <p:embed/>
                  <p:pic>
                    <p:nvPicPr>
                      <p:cNvPr id="5" name="Objekt 4" hidden="1"/>
                      <p:cNvPicPr/>
                      <p:nvPr/>
                    </p:nvPicPr>
                    <p:blipFill>
                      <a:blip r:embed="rId7"/>
                      <a:stretch>
                        <a:fillRect/>
                      </a:stretch>
                    </p:blipFill>
                    <p:spPr>
                      <a:xfrm>
                        <a:off x="1525194" y="858444"/>
                        <a:ext cx="1191" cy="1191"/>
                      </a:xfrm>
                      <a:prstGeom prst="rect">
                        <a:avLst/>
                      </a:prstGeom>
                    </p:spPr>
                  </p:pic>
                </p:oleObj>
              </mc:Fallback>
            </mc:AlternateContent>
          </a:graphicData>
        </a:graphic>
      </p:graphicFrame>
      <p:sp>
        <p:nvSpPr>
          <p:cNvPr id="6" name="Rechteck 5" hidden="1"/>
          <p:cNvSpPr/>
          <p:nvPr>
            <p:custDataLst>
              <p:tags r:id="rId3"/>
            </p:custDataLst>
          </p:nvPr>
        </p:nvSpPr>
        <p:spPr>
          <a:xfrm>
            <a:off x="1524003" y="857253"/>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a:solidFill>
                <a:prstClr val="white"/>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p:txBody>
          <a:bodyPr/>
          <a:lstStyle/>
          <a:p>
            <a:r>
              <a:rPr lang="de-DE" dirty="0"/>
              <a:t>Zeitfresser: Wie erledigen Sie folgende Aufgaben:</a:t>
            </a:r>
          </a:p>
        </p:txBody>
      </p:sp>
      <p:pic>
        <p:nvPicPr>
          <p:cNvPr id="4" name="Inhaltsplatzhalter 3"/>
          <p:cNvPicPr>
            <a:picLocks noGrp="1" noChangeAspect="1"/>
          </p:cNvPicPr>
          <p:nvPr>
            <p:ph idx="1"/>
          </p:nvPr>
        </p:nvPicPr>
        <p:blipFill>
          <a:blip r:embed="rId8"/>
          <a:stretch>
            <a:fillRect/>
          </a:stretch>
        </p:blipFill>
        <p:spPr>
          <a:xfrm>
            <a:off x="2406706" y="1555750"/>
            <a:ext cx="7378594" cy="4681538"/>
          </a:xfrm>
          <a:prstGeom prst="rect">
            <a:avLst/>
          </a:prstGeom>
        </p:spPr>
      </p:pic>
      <p:sp>
        <p:nvSpPr>
          <p:cNvPr id="9" name="Textplatzhalter 8"/>
          <p:cNvSpPr>
            <a:spLocks noGrp="1"/>
          </p:cNvSpPr>
          <p:nvPr>
            <p:ph type="body" sz="quarter" idx="13"/>
          </p:nvPr>
        </p:nvSpPr>
        <p:spPr>
          <a:xfrm>
            <a:off x="4727848" y="6597348"/>
            <a:ext cx="10752931" cy="143992"/>
          </a:xfrm>
        </p:spPr>
        <p:txBody>
          <a:bodyPr/>
          <a:lstStyle/>
          <a:p>
            <a:r>
              <a:rPr lang="de-DE" dirty="0">
                <a:solidFill>
                  <a:schemeClr val="tx1">
                    <a:lumMod val="60000"/>
                    <a:lumOff val="40000"/>
                  </a:schemeClr>
                </a:solidFill>
              </a:rPr>
              <a:t>Quelle: Umfrage von Diamant, 2018 n = 207</a:t>
            </a:r>
          </a:p>
        </p:txBody>
      </p:sp>
      <p:sp>
        <p:nvSpPr>
          <p:cNvPr id="3" name="Rechteck 2"/>
          <p:cNvSpPr/>
          <p:nvPr/>
        </p:nvSpPr>
        <p:spPr bwMode="gray">
          <a:xfrm>
            <a:off x="4007770" y="2060851"/>
            <a:ext cx="5549839" cy="270545"/>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de-DE" sz="1350" dirty="0">
              <a:solidFill>
                <a:srgbClr val="363636"/>
              </a:solidFill>
              <a:latin typeface="Calibri"/>
            </a:endParaRPr>
          </a:p>
        </p:txBody>
      </p:sp>
      <p:sp>
        <p:nvSpPr>
          <p:cNvPr id="10" name="Foliennummernplatzhalter 9">
            <a:extLst>
              <a:ext uri="{FF2B5EF4-FFF2-40B4-BE49-F238E27FC236}">
                <a16:creationId xmlns:a16="http://schemas.microsoft.com/office/drawing/2014/main" id="{722A0BB1-3769-48E0-AEE5-0742A5DD96FE}"/>
              </a:ext>
            </a:extLst>
          </p:cNvPr>
          <p:cNvSpPr>
            <a:spLocks noGrp="1"/>
          </p:cNvSpPr>
          <p:nvPr>
            <p:ph type="sldNum" sz="quarter" idx="11"/>
          </p:nvPr>
        </p:nvSpPr>
        <p:spPr/>
        <p:txBody>
          <a:bodyPr/>
          <a:lstStyle/>
          <a:p>
            <a:fld id="{FFC269A0-BD27-4577-9DED-0AAE60100C51}" type="slidenum">
              <a:rPr lang="de-DE" smtClean="0"/>
              <a:pPr/>
              <a:t>80</a:t>
            </a:fld>
            <a:r>
              <a:rPr lang="de-DE"/>
              <a:t> | ©</a:t>
            </a:r>
            <a:endParaRPr lang="de-DE" dirty="0"/>
          </a:p>
        </p:txBody>
      </p:sp>
      <p:sp>
        <p:nvSpPr>
          <p:cNvPr id="11" name="Fußzeilenplatzhalter 10">
            <a:extLst>
              <a:ext uri="{FF2B5EF4-FFF2-40B4-BE49-F238E27FC236}">
                <a16:creationId xmlns:a16="http://schemas.microsoft.com/office/drawing/2014/main" id="{5337D5B1-6956-48E3-81B4-A7C5DB348B2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499013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43051" name="think-cell Folie" r:id="rId6" imgW="196" imgH="196" progId="TCLayout.ActiveDocument.1">
                  <p:embed/>
                </p:oleObj>
              </mc:Choice>
              <mc:Fallback>
                <p:oleObj name="think-cell Folie" r:id="rId6" imgW="196" imgH="196" progId="TCLayout.ActiveDocument.1">
                  <p:embed/>
                  <p:pic>
                    <p:nvPicPr>
                      <p:cNvPr id="8" name="Objekt 7"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a:solidFill>
                <a:srgbClr val="363636"/>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Ist das die Lösung?</a:t>
            </a:r>
          </a:p>
        </p:txBody>
      </p:sp>
      <p:pic>
        <p:nvPicPr>
          <p:cNvPr id="9" name="Inhaltsplatzhalter 4"/>
          <p:cNvPicPr>
            <a:picLocks noChangeAspect="1"/>
          </p:cNvPicPr>
          <p:nvPr/>
        </p:nvPicPr>
        <p:blipFill>
          <a:blip r:embed="rId8"/>
          <a:stretch>
            <a:fillRect/>
          </a:stretch>
        </p:blipFill>
        <p:spPr bwMode="gray">
          <a:xfrm>
            <a:off x="1271464" y="1340768"/>
            <a:ext cx="9135294" cy="4926976"/>
          </a:xfrm>
          <a:prstGeom prst="rect">
            <a:avLst/>
          </a:prstGeom>
        </p:spPr>
      </p:pic>
      <p:sp>
        <p:nvSpPr>
          <p:cNvPr id="3" name="Foliennummernplatzhalter 2">
            <a:extLst>
              <a:ext uri="{FF2B5EF4-FFF2-40B4-BE49-F238E27FC236}">
                <a16:creationId xmlns:a16="http://schemas.microsoft.com/office/drawing/2014/main" id="{E65756BD-56C6-450E-A7BC-C48688CE180E}"/>
              </a:ext>
            </a:extLst>
          </p:cNvPr>
          <p:cNvSpPr>
            <a:spLocks noGrp="1"/>
          </p:cNvSpPr>
          <p:nvPr>
            <p:ph type="sldNum" sz="quarter" idx="11"/>
          </p:nvPr>
        </p:nvSpPr>
        <p:spPr/>
        <p:txBody>
          <a:bodyPr/>
          <a:lstStyle/>
          <a:p>
            <a:fld id="{FFC269A0-BD27-4577-9DED-0AAE60100C51}" type="slidenum">
              <a:rPr lang="de-DE" smtClean="0"/>
              <a:pPr/>
              <a:t>81</a:t>
            </a:fld>
            <a:r>
              <a:rPr lang="de-DE"/>
              <a:t> | ©</a:t>
            </a:r>
            <a:endParaRPr lang="de-DE" dirty="0"/>
          </a:p>
        </p:txBody>
      </p:sp>
      <p:sp>
        <p:nvSpPr>
          <p:cNvPr id="10" name="Fußzeilenplatzhalter 9">
            <a:extLst>
              <a:ext uri="{FF2B5EF4-FFF2-40B4-BE49-F238E27FC236}">
                <a16:creationId xmlns:a16="http://schemas.microsoft.com/office/drawing/2014/main" id="{7289C448-AFF8-41E2-A3CA-7A6FE91CA67A}"/>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247919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Lösungsansatz: Robotics führt zu Kosteneinsparungen, Qualitätssteigerungen, Skalierbarkeit und Schnelligkeit</a:t>
            </a:r>
          </a:p>
        </p:txBody>
      </p:sp>
      <p:pic>
        <p:nvPicPr>
          <p:cNvPr id="5" name="Grafik 4"/>
          <p:cNvPicPr>
            <a:picLocks noChangeAspect="1"/>
          </p:cNvPicPr>
          <p:nvPr/>
        </p:nvPicPr>
        <p:blipFill>
          <a:blip r:embed="rId3"/>
          <a:stretch>
            <a:fillRect/>
          </a:stretch>
        </p:blipFill>
        <p:spPr>
          <a:xfrm>
            <a:off x="2435475" y="1706711"/>
            <a:ext cx="7116166" cy="4178300"/>
          </a:xfrm>
          <a:prstGeom prst="rect">
            <a:avLst/>
          </a:prstGeom>
        </p:spPr>
      </p:pic>
      <p:sp>
        <p:nvSpPr>
          <p:cNvPr id="6" name="Textfeld 5"/>
          <p:cNvSpPr txBox="1"/>
          <p:nvPr/>
        </p:nvSpPr>
        <p:spPr>
          <a:xfrm flipH="1">
            <a:off x="2204495" y="2487760"/>
            <a:ext cx="1971676" cy="523220"/>
          </a:xfrm>
          <a:prstGeom prst="rect">
            <a:avLst/>
          </a:prstGeom>
          <a:solidFill>
            <a:schemeClr val="bg1"/>
          </a:solidFill>
        </p:spPr>
        <p:txBody>
          <a:bodyPr wrap="square" rtlCol="0">
            <a:spAutoFit/>
          </a:bodyPr>
          <a:lstStyle/>
          <a:p>
            <a:r>
              <a:rPr lang="de-DE" sz="1400" dirty="0"/>
              <a:t>Kosteneinsparungen von FTE</a:t>
            </a:r>
          </a:p>
        </p:txBody>
      </p:sp>
      <p:sp>
        <p:nvSpPr>
          <p:cNvPr id="8" name="Textfeld 7"/>
          <p:cNvSpPr txBox="1"/>
          <p:nvPr/>
        </p:nvSpPr>
        <p:spPr>
          <a:xfrm flipH="1">
            <a:off x="4193271" y="2438043"/>
            <a:ext cx="1971676" cy="523220"/>
          </a:xfrm>
          <a:prstGeom prst="rect">
            <a:avLst/>
          </a:prstGeom>
          <a:solidFill>
            <a:schemeClr val="bg1"/>
          </a:solidFill>
        </p:spPr>
        <p:txBody>
          <a:bodyPr wrap="square" rtlCol="0">
            <a:spAutoFit/>
          </a:bodyPr>
          <a:lstStyle/>
          <a:p>
            <a:r>
              <a:rPr lang="de-DE" sz="1400" dirty="0"/>
              <a:t>Speed und Business Agilität</a:t>
            </a:r>
          </a:p>
        </p:txBody>
      </p:sp>
      <p:sp>
        <p:nvSpPr>
          <p:cNvPr id="9" name="Textfeld 8"/>
          <p:cNvSpPr txBox="1"/>
          <p:nvPr/>
        </p:nvSpPr>
        <p:spPr>
          <a:xfrm flipH="1">
            <a:off x="6755496" y="2599968"/>
            <a:ext cx="1971676" cy="523220"/>
          </a:xfrm>
          <a:prstGeom prst="rect">
            <a:avLst/>
          </a:prstGeom>
          <a:solidFill>
            <a:schemeClr val="bg1"/>
          </a:solidFill>
        </p:spPr>
        <p:txBody>
          <a:bodyPr wrap="square" rtlCol="0">
            <a:spAutoFit/>
          </a:bodyPr>
          <a:lstStyle/>
          <a:p>
            <a:r>
              <a:rPr lang="de-DE" sz="1400" dirty="0"/>
              <a:t>Steigerung Kundenzufriedenheit</a:t>
            </a:r>
          </a:p>
        </p:txBody>
      </p:sp>
      <p:sp>
        <p:nvSpPr>
          <p:cNvPr id="10" name="Textfeld 9"/>
          <p:cNvSpPr txBox="1"/>
          <p:nvPr/>
        </p:nvSpPr>
        <p:spPr>
          <a:xfrm flipH="1">
            <a:off x="8372796" y="3318807"/>
            <a:ext cx="1971676" cy="738664"/>
          </a:xfrm>
          <a:prstGeom prst="rect">
            <a:avLst/>
          </a:prstGeom>
          <a:solidFill>
            <a:schemeClr val="bg1"/>
          </a:solidFill>
        </p:spPr>
        <p:txBody>
          <a:bodyPr wrap="square" rtlCol="0">
            <a:spAutoFit/>
          </a:bodyPr>
          <a:lstStyle/>
          <a:p>
            <a:r>
              <a:rPr lang="de-DE" sz="1400" dirty="0"/>
              <a:t>Compliance – Erfüllung regulatorischer Anforderungen</a:t>
            </a:r>
          </a:p>
        </p:txBody>
      </p:sp>
      <p:sp>
        <p:nvSpPr>
          <p:cNvPr id="14" name="Textfeld 13"/>
          <p:cNvSpPr txBox="1"/>
          <p:nvPr/>
        </p:nvSpPr>
        <p:spPr>
          <a:xfrm flipH="1">
            <a:off x="1975895" y="5566720"/>
            <a:ext cx="7724776" cy="877093"/>
          </a:xfrm>
          <a:prstGeom prst="rect">
            <a:avLst/>
          </a:prstGeom>
          <a:solidFill>
            <a:schemeClr val="bg1"/>
          </a:solidFill>
        </p:spPr>
        <p:txBody>
          <a:bodyPr wrap="square" rtlCol="0">
            <a:noAutofit/>
          </a:bodyPr>
          <a:lstStyle/>
          <a:p>
            <a:r>
              <a:rPr lang="de-DE" sz="1400" dirty="0">
                <a:solidFill>
                  <a:schemeClr val="bg1"/>
                </a:solidFill>
              </a:rPr>
              <a:t>Weniger Fehler, Qualitätssteigerung</a:t>
            </a:r>
          </a:p>
        </p:txBody>
      </p:sp>
      <p:sp>
        <p:nvSpPr>
          <p:cNvPr id="11" name="Textfeld 10"/>
          <p:cNvSpPr txBox="1"/>
          <p:nvPr/>
        </p:nvSpPr>
        <p:spPr>
          <a:xfrm flipH="1">
            <a:off x="7579965" y="5091123"/>
            <a:ext cx="1971676" cy="523220"/>
          </a:xfrm>
          <a:prstGeom prst="rect">
            <a:avLst/>
          </a:prstGeom>
          <a:solidFill>
            <a:schemeClr val="bg1"/>
          </a:solidFill>
        </p:spPr>
        <p:txBody>
          <a:bodyPr wrap="square" rtlCol="0">
            <a:spAutoFit/>
          </a:bodyPr>
          <a:lstStyle/>
          <a:p>
            <a:r>
              <a:rPr lang="de-DE" sz="1400" dirty="0"/>
              <a:t>Skalierbarkeit und Flexibilität</a:t>
            </a:r>
          </a:p>
        </p:txBody>
      </p:sp>
      <p:sp>
        <p:nvSpPr>
          <p:cNvPr id="12" name="Textfeld 11"/>
          <p:cNvSpPr txBox="1"/>
          <p:nvPr/>
        </p:nvSpPr>
        <p:spPr>
          <a:xfrm flipH="1">
            <a:off x="2221595" y="5323036"/>
            <a:ext cx="2192701" cy="755651"/>
          </a:xfrm>
          <a:prstGeom prst="rect">
            <a:avLst/>
          </a:prstGeom>
          <a:solidFill>
            <a:schemeClr val="bg1"/>
          </a:solidFill>
        </p:spPr>
        <p:txBody>
          <a:bodyPr wrap="square" rtlCol="0">
            <a:noAutofit/>
          </a:bodyPr>
          <a:lstStyle/>
          <a:p>
            <a:r>
              <a:rPr lang="de-DE" sz="1400" dirty="0"/>
              <a:t>Produktivitäts-</a:t>
            </a:r>
          </a:p>
          <a:p>
            <a:r>
              <a:rPr lang="de-DE" sz="1400" dirty="0"/>
              <a:t>steigerung</a:t>
            </a:r>
          </a:p>
        </p:txBody>
      </p:sp>
      <p:sp>
        <p:nvSpPr>
          <p:cNvPr id="13" name="Textfeld 12"/>
          <p:cNvSpPr txBox="1"/>
          <p:nvPr/>
        </p:nvSpPr>
        <p:spPr>
          <a:xfrm flipH="1">
            <a:off x="4369667" y="5697688"/>
            <a:ext cx="2673528" cy="755651"/>
          </a:xfrm>
          <a:prstGeom prst="rect">
            <a:avLst/>
          </a:prstGeom>
          <a:solidFill>
            <a:schemeClr val="bg1"/>
          </a:solidFill>
        </p:spPr>
        <p:txBody>
          <a:bodyPr wrap="square" rtlCol="0">
            <a:noAutofit/>
          </a:bodyPr>
          <a:lstStyle/>
          <a:p>
            <a:r>
              <a:rPr lang="de-DE" sz="1400" dirty="0"/>
              <a:t>Weniger Fehler, Qualitätssteigerung</a:t>
            </a:r>
          </a:p>
        </p:txBody>
      </p:sp>
      <p:sp>
        <p:nvSpPr>
          <p:cNvPr id="7" name="Foliennummernplatzhalter 6">
            <a:extLst>
              <a:ext uri="{FF2B5EF4-FFF2-40B4-BE49-F238E27FC236}">
                <a16:creationId xmlns:a16="http://schemas.microsoft.com/office/drawing/2014/main" id="{C238BD0D-5185-4D28-9A41-E6904036EFFB}"/>
              </a:ext>
            </a:extLst>
          </p:cNvPr>
          <p:cNvSpPr>
            <a:spLocks noGrp="1"/>
          </p:cNvSpPr>
          <p:nvPr>
            <p:ph type="sldNum" sz="quarter" idx="11"/>
          </p:nvPr>
        </p:nvSpPr>
        <p:spPr/>
        <p:txBody>
          <a:bodyPr/>
          <a:lstStyle/>
          <a:p>
            <a:fld id="{FFC269A0-BD27-4577-9DED-0AAE60100C51}" type="slidenum">
              <a:rPr lang="de-DE" smtClean="0"/>
              <a:pPr/>
              <a:t>82</a:t>
            </a:fld>
            <a:r>
              <a:rPr lang="de-DE"/>
              <a:t> | ©</a:t>
            </a:r>
            <a:endParaRPr lang="de-DE" dirty="0"/>
          </a:p>
        </p:txBody>
      </p:sp>
      <p:sp>
        <p:nvSpPr>
          <p:cNvPr id="15" name="Fußzeilenplatzhalter 14">
            <a:extLst>
              <a:ext uri="{FF2B5EF4-FFF2-40B4-BE49-F238E27FC236}">
                <a16:creationId xmlns:a16="http://schemas.microsoft.com/office/drawing/2014/main" id="{CFB58B23-5017-4E1E-8A35-B7B5DEFC7D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625374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Lösungsansatz: Priorisiere Prozesse nach RPA-Eignung</a:t>
            </a:r>
          </a:p>
        </p:txBody>
      </p:sp>
      <p:grpSp>
        <p:nvGrpSpPr>
          <p:cNvPr id="29" name="Gruppieren 28"/>
          <p:cNvGrpSpPr/>
          <p:nvPr/>
        </p:nvGrpSpPr>
        <p:grpSpPr>
          <a:xfrm>
            <a:off x="2495600" y="1870932"/>
            <a:ext cx="6104056" cy="4078348"/>
            <a:chOff x="359999" y="2521010"/>
            <a:chExt cx="5331500" cy="3562174"/>
          </a:xfrm>
        </p:grpSpPr>
        <p:sp>
          <p:nvSpPr>
            <p:cNvPr id="16" name="Textfeld 15"/>
            <p:cNvSpPr txBox="1"/>
            <p:nvPr/>
          </p:nvSpPr>
          <p:spPr>
            <a:xfrm>
              <a:off x="4160066" y="5436853"/>
              <a:ext cx="1531433" cy="646331"/>
            </a:xfrm>
            <a:prstGeom prst="rect">
              <a:avLst/>
            </a:prstGeom>
            <a:noFill/>
          </p:spPr>
          <p:txBody>
            <a:bodyPr wrap="square" rtlCol="0">
              <a:spAutoFit/>
            </a:bodyPr>
            <a:lstStyle/>
            <a:p>
              <a:r>
                <a:rPr lang="de-DE" b="1" dirty="0">
                  <a:latin typeface="+mj-lt"/>
                </a:rPr>
                <a:t>Hohe Einsparungen</a:t>
              </a:r>
            </a:p>
          </p:txBody>
        </p:sp>
        <p:grpSp>
          <p:nvGrpSpPr>
            <p:cNvPr id="28" name="Gruppieren 27"/>
            <p:cNvGrpSpPr/>
            <p:nvPr/>
          </p:nvGrpSpPr>
          <p:grpSpPr>
            <a:xfrm>
              <a:off x="359999" y="2521010"/>
              <a:ext cx="4827298" cy="3562174"/>
              <a:chOff x="359999" y="2521010"/>
              <a:chExt cx="4827298" cy="3562174"/>
            </a:xfrm>
          </p:grpSpPr>
          <p:grpSp>
            <p:nvGrpSpPr>
              <p:cNvPr id="13" name="Gruppieren 12"/>
              <p:cNvGrpSpPr/>
              <p:nvPr/>
            </p:nvGrpSpPr>
            <p:grpSpPr>
              <a:xfrm>
                <a:off x="2008261" y="2521010"/>
                <a:ext cx="3179036" cy="2797322"/>
                <a:chOff x="2649196" y="1378720"/>
                <a:chExt cx="3922520" cy="3922520"/>
              </a:xfrm>
            </p:grpSpPr>
            <p:cxnSp>
              <p:nvCxnSpPr>
                <p:cNvPr id="9" name="Gerade Verbindung mit Pfeil 8"/>
                <p:cNvCxnSpPr/>
                <p:nvPr/>
              </p:nvCxnSpPr>
              <p:spPr>
                <a:xfrm>
                  <a:off x="2649196" y="5281301"/>
                  <a:ext cx="39225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rot="16200000">
                  <a:off x="690785" y="3339980"/>
                  <a:ext cx="39225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feld 13"/>
              <p:cNvSpPr txBox="1"/>
              <p:nvPr/>
            </p:nvSpPr>
            <p:spPr>
              <a:xfrm>
                <a:off x="360000" y="2969964"/>
                <a:ext cx="1350235" cy="646331"/>
              </a:xfrm>
              <a:prstGeom prst="rect">
                <a:avLst/>
              </a:prstGeom>
              <a:noFill/>
            </p:spPr>
            <p:txBody>
              <a:bodyPr wrap="square" rtlCol="0">
                <a:spAutoFit/>
              </a:bodyPr>
              <a:lstStyle/>
              <a:p>
                <a:r>
                  <a:rPr lang="de-DE" b="1" dirty="0">
                    <a:latin typeface="+mj-lt"/>
                  </a:rPr>
                  <a:t>Hohe Komplexität</a:t>
                </a:r>
              </a:p>
            </p:txBody>
          </p:sp>
          <p:sp>
            <p:nvSpPr>
              <p:cNvPr id="15" name="Textfeld 14"/>
              <p:cNvSpPr txBox="1"/>
              <p:nvPr/>
            </p:nvSpPr>
            <p:spPr>
              <a:xfrm>
                <a:off x="359999" y="4284595"/>
                <a:ext cx="1350235" cy="646331"/>
              </a:xfrm>
              <a:prstGeom prst="rect">
                <a:avLst/>
              </a:prstGeom>
              <a:noFill/>
            </p:spPr>
            <p:txBody>
              <a:bodyPr wrap="square" rtlCol="0">
                <a:spAutoFit/>
              </a:bodyPr>
              <a:lstStyle/>
              <a:p>
                <a:r>
                  <a:rPr lang="de-DE" b="1" dirty="0">
                    <a:latin typeface="+mj-lt"/>
                  </a:rPr>
                  <a:t>Niedrige Komplexität</a:t>
                </a:r>
              </a:p>
            </p:txBody>
          </p:sp>
          <p:sp>
            <p:nvSpPr>
              <p:cNvPr id="17" name="Textfeld 16"/>
              <p:cNvSpPr txBox="1"/>
              <p:nvPr/>
            </p:nvSpPr>
            <p:spPr>
              <a:xfrm>
                <a:off x="2185988" y="5436853"/>
                <a:ext cx="1531433" cy="646331"/>
              </a:xfrm>
              <a:prstGeom prst="rect">
                <a:avLst/>
              </a:prstGeom>
              <a:noFill/>
            </p:spPr>
            <p:txBody>
              <a:bodyPr wrap="square" rtlCol="0">
                <a:spAutoFit/>
              </a:bodyPr>
              <a:lstStyle/>
              <a:p>
                <a:r>
                  <a:rPr lang="de-DE" b="1" dirty="0">
                    <a:latin typeface="+mj-lt"/>
                  </a:rPr>
                  <a:t>Niedrige Einsparungen</a:t>
                </a:r>
              </a:p>
            </p:txBody>
          </p:sp>
          <p:cxnSp>
            <p:nvCxnSpPr>
              <p:cNvPr id="19" name="Gerader Verbinder 18"/>
              <p:cNvCxnSpPr/>
              <p:nvPr/>
            </p:nvCxnSpPr>
            <p:spPr>
              <a:xfrm flipV="1">
                <a:off x="3640507" y="2653772"/>
                <a:ext cx="0" cy="2596192"/>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flipH="1">
                <a:off x="2056687" y="3939610"/>
                <a:ext cx="3130610" cy="0"/>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Abgerundetes Rechteck 22"/>
              <p:cNvSpPr/>
              <p:nvPr/>
            </p:nvSpPr>
            <p:spPr>
              <a:xfrm>
                <a:off x="2109074" y="2743200"/>
                <a:ext cx="1436004" cy="1110953"/>
              </a:xfrm>
              <a:prstGeom prst="roundRect">
                <a:avLst/>
              </a:prstGeom>
              <a:solidFill>
                <a:srgbClr val="006699">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mj-lt"/>
                  </a:rPr>
                  <a:t>Langfristige Verbesserung</a:t>
                </a:r>
              </a:p>
            </p:txBody>
          </p:sp>
          <p:sp>
            <p:nvSpPr>
              <p:cNvPr id="25" name="Abgerundetes Rechteck 24"/>
              <p:cNvSpPr/>
              <p:nvPr/>
            </p:nvSpPr>
            <p:spPr>
              <a:xfrm>
                <a:off x="3741475" y="2741215"/>
                <a:ext cx="1436004" cy="1110953"/>
              </a:xfrm>
              <a:prstGeom prst="roundRect">
                <a:avLst/>
              </a:prstGeom>
              <a:solidFill>
                <a:srgbClr val="0066FF">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mj-lt"/>
                  </a:rPr>
                  <a:t>Must-Have Verbesserung</a:t>
                </a:r>
              </a:p>
            </p:txBody>
          </p:sp>
          <p:sp>
            <p:nvSpPr>
              <p:cNvPr id="26" name="Abgerundetes Rechteck 25"/>
              <p:cNvSpPr/>
              <p:nvPr/>
            </p:nvSpPr>
            <p:spPr>
              <a:xfrm>
                <a:off x="2109074" y="4039311"/>
                <a:ext cx="1436004" cy="1110953"/>
              </a:xfrm>
              <a:prstGeom prst="roundRect">
                <a:avLst/>
              </a:prstGeom>
              <a:solidFill>
                <a:srgbClr val="FF7C8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mj-lt"/>
                  </a:rPr>
                  <a:t>Low Hanging Fruits</a:t>
                </a:r>
              </a:p>
            </p:txBody>
          </p:sp>
          <p:sp>
            <p:nvSpPr>
              <p:cNvPr id="27" name="Abgerundetes Rechteck 26"/>
              <p:cNvSpPr/>
              <p:nvPr/>
            </p:nvSpPr>
            <p:spPr>
              <a:xfrm>
                <a:off x="3751293" y="4039311"/>
                <a:ext cx="1436004" cy="1110953"/>
              </a:xfrm>
              <a:prstGeom prst="roundRect">
                <a:avLst/>
              </a:prstGeom>
              <a:solidFill>
                <a:srgbClr val="CC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mj-lt"/>
                  </a:rPr>
                  <a:t>Quick </a:t>
                </a:r>
                <a:br>
                  <a:rPr lang="de-DE" sz="1400" dirty="0">
                    <a:solidFill>
                      <a:schemeClr val="tx1"/>
                    </a:solidFill>
                    <a:latin typeface="+mj-lt"/>
                  </a:rPr>
                </a:br>
                <a:r>
                  <a:rPr lang="de-DE" sz="1400" dirty="0">
                    <a:solidFill>
                      <a:schemeClr val="tx1"/>
                    </a:solidFill>
                    <a:latin typeface="+mj-lt"/>
                  </a:rPr>
                  <a:t>Wins</a:t>
                </a:r>
              </a:p>
            </p:txBody>
          </p:sp>
        </p:grpSp>
      </p:grpSp>
      <p:sp>
        <p:nvSpPr>
          <p:cNvPr id="5" name="Foliennummernplatzhalter 4">
            <a:extLst>
              <a:ext uri="{FF2B5EF4-FFF2-40B4-BE49-F238E27FC236}">
                <a16:creationId xmlns:a16="http://schemas.microsoft.com/office/drawing/2014/main" id="{394346F1-4699-4853-B8AF-A2545AD6D575}"/>
              </a:ext>
            </a:extLst>
          </p:cNvPr>
          <p:cNvSpPr>
            <a:spLocks noGrp="1"/>
          </p:cNvSpPr>
          <p:nvPr>
            <p:ph type="sldNum" sz="quarter" idx="11"/>
          </p:nvPr>
        </p:nvSpPr>
        <p:spPr/>
        <p:txBody>
          <a:bodyPr/>
          <a:lstStyle/>
          <a:p>
            <a:fld id="{FFC269A0-BD27-4577-9DED-0AAE60100C51}" type="slidenum">
              <a:rPr lang="de-DE" smtClean="0"/>
              <a:pPr/>
              <a:t>83</a:t>
            </a:fld>
            <a:r>
              <a:rPr lang="de-DE"/>
              <a:t> | ©</a:t>
            </a:r>
            <a:endParaRPr lang="de-DE" dirty="0"/>
          </a:p>
        </p:txBody>
      </p:sp>
      <p:sp>
        <p:nvSpPr>
          <p:cNvPr id="6" name="Fußzeilenplatzhalter 5">
            <a:extLst>
              <a:ext uri="{FF2B5EF4-FFF2-40B4-BE49-F238E27FC236}">
                <a16:creationId xmlns:a16="http://schemas.microsoft.com/office/drawing/2014/main" id="{90DBC963-E7E5-4419-99B2-CD728D64A8D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486196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Lösungsansatz: Das Einsparungs-Potenzial ist hoch bei repetitiven, regelbasierten Tätigkeiten mit Standard-Input</a:t>
            </a:r>
          </a:p>
        </p:txBody>
      </p:sp>
      <p:pic>
        <p:nvPicPr>
          <p:cNvPr id="5" name="Grafik 4"/>
          <p:cNvPicPr>
            <a:picLocks noChangeAspect="1"/>
          </p:cNvPicPr>
          <p:nvPr/>
        </p:nvPicPr>
        <p:blipFill rotWithShape="1">
          <a:blip r:embed="rId3"/>
          <a:srcRect t="9015"/>
          <a:stretch/>
        </p:blipFill>
        <p:spPr>
          <a:xfrm>
            <a:off x="2351587" y="2488191"/>
            <a:ext cx="7032451" cy="3717122"/>
          </a:xfrm>
          <a:prstGeom prst="rect">
            <a:avLst/>
          </a:prstGeom>
        </p:spPr>
      </p:pic>
      <p:grpSp>
        <p:nvGrpSpPr>
          <p:cNvPr id="18" name="Gruppieren 17"/>
          <p:cNvGrpSpPr/>
          <p:nvPr/>
        </p:nvGrpSpPr>
        <p:grpSpPr>
          <a:xfrm>
            <a:off x="719404" y="2012190"/>
            <a:ext cx="4122018" cy="2893100"/>
            <a:chOff x="-821688" y="2063823"/>
            <a:chExt cx="4122018" cy="2893100"/>
          </a:xfrm>
        </p:grpSpPr>
        <p:sp>
          <p:nvSpPr>
            <p:cNvPr id="7" name="Textfeld 6"/>
            <p:cNvSpPr txBox="1"/>
            <p:nvPr/>
          </p:nvSpPr>
          <p:spPr>
            <a:xfrm>
              <a:off x="837488" y="4119073"/>
              <a:ext cx="1504060" cy="276999"/>
            </a:xfrm>
            <a:prstGeom prst="rect">
              <a:avLst/>
            </a:prstGeom>
            <a:solidFill>
              <a:schemeClr val="bg1"/>
            </a:solidFill>
          </p:spPr>
          <p:txBody>
            <a:bodyPr wrap="square" rtlCol="0">
              <a:spAutoFit/>
            </a:bodyPr>
            <a:lstStyle/>
            <a:p>
              <a:endParaRPr lang="de-DE" sz="1200" dirty="0">
                <a:latin typeface="+mj-lt"/>
                <a:cs typeface="Calibri" panose="020F0502020204030204" pitchFamily="34" charset="0"/>
              </a:endParaRPr>
            </a:p>
          </p:txBody>
        </p:sp>
        <p:sp>
          <p:nvSpPr>
            <p:cNvPr id="6" name="Textfeld 5"/>
            <p:cNvSpPr txBox="1"/>
            <p:nvPr/>
          </p:nvSpPr>
          <p:spPr>
            <a:xfrm>
              <a:off x="-821688" y="2063823"/>
              <a:ext cx="4122018" cy="2893100"/>
            </a:xfrm>
            <a:prstGeom prst="rect">
              <a:avLst/>
            </a:prstGeom>
            <a:solidFill>
              <a:schemeClr val="bg1"/>
            </a:solidFill>
          </p:spPr>
          <p:txBody>
            <a:bodyPr wrap="square" rtlCol="0">
              <a:spAutoFit/>
            </a:bodyPr>
            <a:lstStyle/>
            <a:p>
              <a:r>
                <a:rPr lang="de-DE" sz="1400" b="1" dirty="0">
                  <a:latin typeface="+mj-lt"/>
                  <a:cs typeface="Calibri" panose="020F0502020204030204" pitchFamily="34" charset="0"/>
                </a:rPr>
                <a:t>Prozess-Typ</a:t>
              </a:r>
            </a:p>
            <a:p>
              <a:pPr marL="285750" indent="-285750">
                <a:buFont typeface="Arial" panose="020B0604020202020204" pitchFamily="34" charset="0"/>
                <a:buChar char="•"/>
              </a:pPr>
              <a:r>
                <a:rPr lang="de-DE" sz="1400" b="1" dirty="0">
                  <a:latin typeface="+mj-lt"/>
                  <a:cs typeface="Calibri" panose="020F0502020204030204" pitchFamily="34" charset="0"/>
                </a:rPr>
                <a:t>Manuell &amp; Repetitiv: </a:t>
              </a:r>
              <a:r>
                <a:rPr lang="de-DE" sz="1400" dirty="0">
                  <a:latin typeface="+mj-lt"/>
                  <a:cs typeface="Calibri" panose="020F0502020204030204" pitchFamily="34" charset="0"/>
                </a:rPr>
                <a:t>Ein Prozess, ausgeführt einem Anwender und für alle Transaktionen/Fälle gleichbleibend</a:t>
              </a:r>
            </a:p>
            <a:p>
              <a:pPr marL="285750" indent="-285750">
                <a:buFont typeface="Arial" panose="020B0604020202020204" pitchFamily="34" charset="0"/>
                <a:buChar char="•"/>
              </a:pPr>
              <a:r>
                <a:rPr lang="de-DE" sz="1400" b="1" dirty="0">
                  <a:latin typeface="+mj-lt"/>
                  <a:cs typeface="Calibri" panose="020F0502020204030204" pitchFamily="34" charset="0"/>
                </a:rPr>
                <a:t>Semi-manuell &amp; repetitiv</a:t>
              </a:r>
              <a:r>
                <a:rPr lang="de-DE" sz="1400" dirty="0">
                  <a:latin typeface="+mj-lt"/>
                  <a:cs typeface="Calibri" panose="020F0502020204030204" pitchFamily="34" charset="0"/>
                </a:rPr>
                <a:t>: Ein Prozess, ausgeführt von einem Anwender, beinhaltet zusätzlich auch automatisierte Schritte, wie z. B. ein Makro, Outlook Plug-ins</a:t>
              </a:r>
            </a:p>
            <a:p>
              <a:pPr marL="285750" indent="-285750">
                <a:buFont typeface="Arial" panose="020B0604020202020204" pitchFamily="34" charset="0"/>
                <a:buChar char="•"/>
              </a:pPr>
              <a:r>
                <a:rPr lang="de-DE" sz="1400" b="1" dirty="0">
                  <a:latin typeface="+mj-lt"/>
                  <a:cs typeface="Calibri" panose="020F0502020204030204" pitchFamily="34" charset="0"/>
                </a:rPr>
                <a:t>Automatisiert: </a:t>
              </a:r>
              <a:r>
                <a:rPr lang="de-DE" sz="1400" dirty="0">
                  <a:latin typeface="+mj-lt"/>
                  <a:cs typeface="Calibri" panose="020F0502020204030204" pitchFamily="34" charset="0"/>
                </a:rPr>
                <a:t>Ein Prozess, der bereits automatisiert ist</a:t>
              </a:r>
            </a:p>
            <a:p>
              <a:pPr marL="285750" indent="-285750">
                <a:buFont typeface="Arial" panose="020B0604020202020204" pitchFamily="34" charset="0"/>
                <a:buChar char="•"/>
              </a:pPr>
              <a:r>
                <a:rPr lang="de-DE" sz="1400" b="1" dirty="0">
                  <a:latin typeface="+mj-lt"/>
                  <a:cs typeface="Calibri" panose="020F0502020204030204" pitchFamily="34" charset="0"/>
                </a:rPr>
                <a:t>Manuell aber nicht repetitiv: </a:t>
              </a:r>
              <a:r>
                <a:rPr lang="de-DE" sz="1400" dirty="0">
                  <a:latin typeface="+mj-lt"/>
                  <a:cs typeface="Calibri" panose="020F0502020204030204" pitchFamily="34" charset="0"/>
                </a:rPr>
                <a:t>Ein Prozess, der durch einen Anwender ausgeführt wird, der jedoch nicht gleich für alle Transaktionen bleibt </a:t>
              </a:r>
            </a:p>
          </p:txBody>
        </p:sp>
      </p:grpSp>
      <p:sp>
        <p:nvSpPr>
          <p:cNvPr id="11" name="Textfeld 10"/>
          <p:cNvSpPr txBox="1"/>
          <p:nvPr/>
        </p:nvSpPr>
        <p:spPr>
          <a:xfrm>
            <a:off x="5967781" y="2088282"/>
            <a:ext cx="5514689" cy="1815882"/>
          </a:xfrm>
          <a:prstGeom prst="rect">
            <a:avLst/>
          </a:prstGeom>
          <a:solidFill>
            <a:schemeClr val="bg1"/>
          </a:solidFill>
        </p:spPr>
        <p:txBody>
          <a:bodyPr wrap="square" rtlCol="0">
            <a:spAutoFit/>
          </a:bodyPr>
          <a:lstStyle/>
          <a:p>
            <a:r>
              <a:rPr lang="de-DE" sz="1400" b="1" dirty="0">
                <a:latin typeface="+mj-lt"/>
                <a:cs typeface="Calibri" panose="020F0502020204030204" pitchFamily="34" charset="0"/>
              </a:rPr>
              <a:t>Standard-Input:</a:t>
            </a:r>
          </a:p>
          <a:p>
            <a:pPr marL="285750" indent="-285750">
              <a:buFont typeface="Arial" panose="020B0604020202020204" pitchFamily="34" charset="0"/>
              <a:buChar char="•"/>
            </a:pPr>
            <a:r>
              <a:rPr lang="de-DE" sz="1400" b="1" dirty="0">
                <a:latin typeface="+mj-lt"/>
                <a:cs typeface="Calibri" panose="020F0502020204030204" pitchFamily="34" charset="0"/>
              </a:rPr>
              <a:t>Inputs sind standardisiert: </a:t>
            </a:r>
            <a:r>
              <a:rPr lang="de-DE" sz="1400" dirty="0">
                <a:latin typeface="+mj-lt"/>
                <a:cs typeface="Calibri" panose="020F0502020204030204" pitchFamily="34" charset="0"/>
              </a:rPr>
              <a:t>Eingaben sind standardisiert, wenn die Inhalte immer an der gleichen Stelle positioniert sind, selbst wenn die Eingabe-Typen unterschiedlich sind. Z. B. sind die Rechnungsfelder wie Rechnungsnummer, Datum, Betrag immer fixiert</a:t>
            </a:r>
          </a:p>
          <a:p>
            <a:pPr marL="285750" indent="-285750">
              <a:buFont typeface="Arial" panose="020B0604020202020204" pitchFamily="34" charset="0"/>
              <a:buChar char="•"/>
            </a:pPr>
            <a:r>
              <a:rPr lang="de-DE" sz="1400" b="1" dirty="0">
                <a:latin typeface="+mj-lt"/>
                <a:cs typeface="Calibri" panose="020F0502020204030204" pitchFamily="34" charset="0"/>
              </a:rPr>
              <a:t>Inputs sind nicht standardisiert: </a:t>
            </a:r>
            <a:r>
              <a:rPr lang="de-DE" sz="1400" dirty="0">
                <a:latin typeface="+mj-lt"/>
                <a:cs typeface="Calibri" panose="020F0502020204030204" pitchFamily="34" charset="0"/>
              </a:rPr>
              <a:t>Eingaben sind i. A. nicht standardisiert, wenn die Feldpositionen nicht fixiert sind, sondern sich zwischen Transaktionen unterscheiden.  </a:t>
            </a:r>
          </a:p>
        </p:txBody>
      </p:sp>
      <p:sp>
        <p:nvSpPr>
          <p:cNvPr id="12" name="Textfeld 11"/>
          <p:cNvSpPr txBox="1"/>
          <p:nvPr/>
        </p:nvSpPr>
        <p:spPr>
          <a:xfrm>
            <a:off x="7350580" y="3941142"/>
            <a:ext cx="4434052" cy="1169551"/>
          </a:xfrm>
          <a:prstGeom prst="rect">
            <a:avLst/>
          </a:prstGeom>
          <a:solidFill>
            <a:schemeClr val="bg1"/>
          </a:solidFill>
        </p:spPr>
        <p:txBody>
          <a:bodyPr wrap="square" rtlCol="0">
            <a:spAutoFit/>
          </a:bodyPr>
          <a:lstStyle/>
          <a:p>
            <a:r>
              <a:rPr lang="de-DE" sz="1400" b="1" dirty="0">
                <a:latin typeface="+mj-lt"/>
                <a:cs typeface="Calibri" panose="020F0502020204030204" pitchFamily="34" charset="0"/>
              </a:rPr>
              <a:t>Verwendeter Prozess oder Anwendung:</a:t>
            </a:r>
          </a:p>
          <a:p>
            <a:pPr marL="285750" indent="-285750">
              <a:buFont typeface="Arial" panose="020B0604020202020204" pitchFamily="34" charset="0"/>
              <a:buChar char="•"/>
            </a:pPr>
            <a:r>
              <a:rPr lang="de-DE" sz="1400" b="1" dirty="0">
                <a:latin typeface="+mj-lt"/>
                <a:cs typeface="Calibri" panose="020F0502020204030204" pitchFamily="34" charset="0"/>
              </a:rPr>
              <a:t>Zeitliche Änderung </a:t>
            </a:r>
            <a:r>
              <a:rPr lang="de-DE" sz="1400" dirty="0">
                <a:latin typeface="+mj-lt"/>
                <a:cs typeface="Calibri" panose="020F0502020204030204" pitchFamily="34" charset="0"/>
              </a:rPr>
              <a:t>der verwendeten Applikationen oder Prozesse, wie z. B. durch ein wesentliches Upgrade in einem ERP-System oder durch Re-engineering</a:t>
            </a:r>
          </a:p>
        </p:txBody>
      </p:sp>
      <p:sp>
        <p:nvSpPr>
          <p:cNvPr id="13" name="Textfeld 12"/>
          <p:cNvSpPr txBox="1"/>
          <p:nvPr/>
        </p:nvSpPr>
        <p:spPr>
          <a:xfrm>
            <a:off x="7845226" y="5172809"/>
            <a:ext cx="3867397" cy="1169551"/>
          </a:xfrm>
          <a:prstGeom prst="rect">
            <a:avLst/>
          </a:prstGeom>
          <a:solidFill>
            <a:schemeClr val="bg1"/>
          </a:solidFill>
        </p:spPr>
        <p:txBody>
          <a:bodyPr wrap="square" rtlCol="0">
            <a:spAutoFit/>
          </a:bodyPr>
          <a:lstStyle/>
          <a:p>
            <a:r>
              <a:rPr lang="de-DE" sz="1400" b="1" dirty="0">
                <a:latin typeface="+mj-lt"/>
                <a:cs typeface="Calibri" panose="020F0502020204030204" pitchFamily="34" charset="0"/>
              </a:rPr>
              <a:t>Unbekannte Ausnahmen in %:</a:t>
            </a:r>
          </a:p>
          <a:p>
            <a:pPr marL="285750" indent="-285750">
              <a:buFont typeface="Arial" panose="020B0604020202020204" pitchFamily="34" charset="0"/>
              <a:buChar char="•"/>
            </a:pPr>
            <a:r>
              <a:rPr lang="de-DE" sz="1400" dirty="0">
                <a:latin typeface="+mj-lt"/>
                <a:cs typeface="Calibri" panose="020F0502020204030204" pitchFamily="34" charset="0"/>
              </a:rPr>
              <a:t>Prozentsatz der gesamten Transaktionen, der nicht oder nur mit unverhältnismäßig hohem Aufwand (z. B. durch Rückfragen, Ticket-Anfragen) verarbeitet werden kann</a:t>
            </a:r>
          </a:p>
        </p:txBody>
      </p:sp>
      <p:grpSp>
        <p:nvGrpSpPr>
          <p:cNvPr id="17" name="Gruppieren 16"/>
          <p:cNvGrpSpPr/>
          <p:nvPr/>
        </p:nvGrpSpPr>
        <p:grpSpPr>
          <a:xfrm>
            <a:off x="719405" y="4976840"/>
            <a:ext cx="3299887" cy="1172186"/>
            <a:chOff x="-28876" y="4625097"/>
            <a:chExt cx="2596176" cy="1172186"/>
          </a:xfrm>
        </p:grpSpPr>
        <p:sp>
          <p:nvSpPr>
            <p:cNvPr id="14" name="Textfeld 13"/>
            <p:cNvSpPr txBox="1"/>
            <p:nvPr/>
          </p:nvSpPr>
          <p:spPr>
            <a:xfrm>
              <a:off x="-28876" y="4625097"/>
              <a:ext cx="2433725" cy="1169551"/>
            </a:xfrm>
            <a:prstGeom prst="rect">
              <a:avLst/>
            </a:prstGeom>
            <a:solidFill>
              <a:schemeClr val="bg1"/>
            </a:solidFill>
          </p:spPr>
          <p:txBody>
            <a:bodyPr wrap="square" rtlCol="0">
              <a:spAutoFit/>
            </a:bodyPr>
            <a:lstStyle/>
            <a:p>
              <a:r>
                <a:rPr lang="de-DE" sz="1400" b="1" dirty="0">
                  <a:latin typeface="+mj-lt"/>
                  <a:cs typeface="Calibri" panose="020F0502020204030204" pitchFamily="34" charset="0"/>
                </a:rPr>
                <a:t>Regel-basiert:</a:t>
              </a:r>
            </a:p>
            <a:p>
              <a:pPr marL="285750" indent="-285750">
                <a:buFont typeface="Arial" panose="020B0604020202020204" pitchFamily="34" charset="0"/>
                <a:buChar char="•"/>
              </a:pPr>
              <a:r>
                <a:rPr lang="de-DE" sz="1400" dirty="0">
                  <a:latin typeface="+mj-lt"/>
                  <a:cs typeface="Calibri" panose="020F0502020204030204" pitchFamily="34" charset="0"/>
                </a:rPr>
                <a:t>Anwender folgt vordefinierten Regeln ohne eigene subjektive Einflussnahme</a:t>
              </a:r>
            </a:p>
            <a:p>
              <a:pPr marL="171450" indent="-171450">
                <a:buFontTx/>
                <a:buChar char="-"/>
              </a:pPr>
              <a:endParaRPr lang="de-DE" sz="1400" dirty="0">
                <a:latin typeface="+mj-lt"/>
                <a:cs typeface="Calibri" panose="020F0502020204030204" pitchFamily="34" charset="0"/>
              </a:endParaRPr>
            </a:p>
          </p:txBody>
        </p:sp>
        <p:sp>
          <p:nvSpPr>
            <p:cNvPr id="15" name="Textfeld 14"/>
            <p:cNvSpPr txBox="1"/>
            <p:nvPr/>
          </p:nvSpPr>
          <p:spPr>
            <a:xfrm>
              <a:off x="837488" y="5520284"/>
              <a:ext cx="1504060" cy="276999"/>
            </a:xfrm>
            <a:prstGeom prst="rect">
              <a:avLst/>
            </a:prstGeom>
            <a:solidFill>
              <a:schemeClr val="bg1"/>
            </a:solidFill>
          </p:spPr>
          <p:txBody>
            <a:bodyPr wrap="square" rtlCol="0">
              <a:spAutoFit/>
            </a:bodyPr>
            <a:lstStyle/>
            <a:p>
              <a:endParaRPr lang="de-DE" sz="1200" dirty="0">
                <a:latin typeface="+mj-lt"/>
                <a:cs typeface="Calibri" panose="020F0502020204030204" pitchFamily="34" charset="0"/>
              </a:endParaRPr>
            </a:p>
          </p:txBody>
        </p:sp>
        <p:sp>
          <p:nvSpPr>
            <p:cNvPr id="16" name="Textfeld 15"/>
            <p:cNvSpPr txBox="1"/>
            <p:nvPr/>
          </p:nvSpPr>
          <p:spPr>
            <a:xfrm>
              <a:off x="2184163" y="5087605"/>
              <a:ext cx="383137" cy="489404"/>
            </a:xfrm>
            <a:prstGeom prst="rect">
              <a:avLst/>
            </a:prstGeom>
            <a:solidFill>
              <a:schemeClr val="bg1"/>
            </a:solidFill>
          </p:spPr>
          <p:txBody>
            <a:bodyPr wrap="square" rtlCol="0">
              <a:noAutofit/>
            </a:bodyPr>
            <a:lstStyle/>
            <a:p>
              <a:endParaRPr lang="de-DE" sz="1200" dirty="0">
                <a:latin typeface="+mj-lt"/>
                <a:cs typeface="Calibri" panose="020F0502020204030204" pitchFamily="34" charset="0"/>
              </a:endParaRPr>
            </a:p>
          </p:txBody>
        </p:sp>
      </p:grpSp>
      <p:sp>
        <p:nvSpPr>
          <p:cNvPr id="9" name="Foliennummernplatzhalter 8">
            <a:extLst>
              <a:ext uri="{FF2B5EF4-FFF2-40B4-BE49-F238E27FC236}">
                <a16:creationId xmlns:a16="http://schemas.microsoft.com/office/drawing/2014/main" id="{E172B6A1-3BDD-4C57-BDD8-C59B54B64FC6}"/>
              </a:ext>
            </a:extLst>
          </p:cNvPr>
          <p:cNvSpPr>
            <a:spLocks noGrp="1"/>
          </p:cNvSpPr>
          <p:nvPr>
            <p:ph type="sldNum" sz="quarter" idx="11"/>
          </p:nvPr>
        </p:nvSpPr>
        <p:spPr/>
        <p:txBody>
          <a:bodyPr/>
          <a:lstStyle/>
          <a:p>
            <a:fld id="{FFC269A0-BD27-4577-9DED-0AAE60100C51}" type="slidenum">
              <a:rPr lang="de-DE" smtClean="0"/>
              <a:pPr/>
              <a:t>84</a:t>
            </a:fld>
            <a:r>
              <a:rPr lang="de-DE"/>
              <a:t> | ©</a:t>
            </a:r>
            <a:endParaRPr lang="de-DE" dirty="0"/>
          </a:p>
        </p:txBody>
      </p:sp>
      <p:sp>
        <p:nvSpPr>
          <p:cNvPr id="10" name="Fußzeilenplatzhalter 9">
            <a:extLst>
              <a:ext uri="{FF2B5EF4-FFF2-40B4-BE49-F238E27FC236}">
                <a16:creationId xmlns:a16="http://schemas.microsoft.com/office/drawing/2014/main" id="{EF7AE424-B7F9-4E3F-A315-CDAAF63F225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3032851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Lösungsansatz: Die Komplexitäts-Treiber sind hoch bei unstrukturiertem Input und vielen Bildschirm-Masken (Proxy)</a:t>
            </a:r>
          </a:p>
        </p:txBody>
      </p:sp>
      <p:sp>
        <p:nvSpPr>
          <p:cNvPr id="29" name="Textplatzhalter 28"/>
          <p:cNvSpPr>
            <a:spLocks noGrp="1"/>
          </p:cNvSpPr>
          <p:nvPr>
            <p:ph type="body" sz="quarter" idx="13"/>
          </p:nvPr>
        </p:nvSpPr>
        <p:spPr/>
        <p:txBody>
          <a:bodyPr/>
          <a:lstStyle/>
          <a:p>
            <a:endParaRPr lang="de-DE" dirty="0"/>
          </a:p>
        </p:txBody>
      </p:sp>
      <p:pic>
        <p:nvPicPr>
          <p:cNvPr id="8" name="Grafik 7"/>
          <p:cNvPicPr>
            <a:picLocks noChangeAspect="1"/>
          </p:cNvPicPr>
          <p:nvPr/>
        </p:nvPicPr>
        <p:blipFill rotWithShape="1">
          <a:blip r:embed="rId3"/>
          <a:srcRect t="13147"/>
          <a:stretch/>
        </p:blipFill>
        <p:spPr>
          <a:xfrm>
            <a:off x="2311720" y="1902326"/>
            <a:ext cx="7434048" cy="3999361"/>
          </a:xfrm>
          <a:prstGeom prst="rect">
            <a:avLst/>
          </a:prstGeom>
        </p:spPr>
      </p:pic>
      <p:sp>
        <p:nvSpPr>
          <p:cNvPr id="3" name="Textfeld 2"/>
          <p:cNvSpPr txBox="1"/>
          <p:nvPr/>
        </p:nvSpPr>
        <p:spPr>
          <a:xfrm>
            <a:off x="1559495" y="1902326"/>
            <a:ext cx="2460635" cy="785139"/>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Anzahl der Bildschirm-Masken</a:t>
            </a:r>
          </a:p>
          <a:p>
            <a:r>
              <a:rPr lang="de-DE" sz="1400" dirty="0">
                <a:latin typeface="+mj-lt"/>
                <a:cs typeface="Calibri" panose="020F0502020204030204" pitchFamily="34" charset="0"/>
              </a:rPr>
              <a:t>Dienen als Proxy für die Anzahl an Prozess-Schritten</a:t>
            </a:r>
          </a:p>
        </p:txBody>
      </p:sp>
      <p:sp>
        <p:nvSpPr>
          <p:cNvPr id="9" name="Textfeld 8"/>
          <p:cNvSpPr txBox="1"/>
          <p:nvPr/>
        </p:nvSpPr>
        <p:spPr>
          <a:xfrm>
            <a:off x="4268712" y="1886390"/>
            <a:ext cx="1854437" cy="710305"/>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Variationen/Scenarios</a:t>
            </a:r>
          </a:p>
          <a:p>
            <a:r>
              <a:rPr lang="de-DE" sz="1400" dirty="0">
                <a:latin typeface="+mj-lt"/>
                <a:cs typeface="Calibri" panose="020F0502020204030204" pitchFamily="34" charset="0"/>
              </a:rPr>
              <a:t>(Anzahl von Wenn-Dann-Sonst-Schleifen)</a:t>
            </a:r>
          </a:p>
        </p:txBody>
      </p:sp>
      <p:sp>
        <p:nvSpPr>
          <p:cNvPr id="10" name="Textfeld 9"/>
          <p:cNvSpPr txBox="1"/>
          <p:nvPr/>
        </p:nvSpPr>
        <p:spPr>
          <a:xfrm>
            <a:off x="6780202" y="1995789"/>
            <a:ext cx="1854437" cy="778276"/>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Standardisierte Inputs</a:t>
            </a:r>
          </a:p>
          <a:p>
            <a:r>
              <a:rPr lang="de-DE" sz="1400" dirty="0">
                <a:latin typeface="+mj-lt"/>
                <a:cs typeface="Calibri" panose="020F0502020204030204" pitchFamily="34" charset="0"/>
              </a:rPr>
              <a:t>Über ein Template standardisierter Input, konsistent für alle Fälle</a:t>
            </a:r>
          </a:p>
        </p:txBody>
      </p:sp>
      <p:sp>
        <p:nvSpPr>
          <p:cNvPr id="15" name="Rechteck 14"/>
          <p:cNvSpPr/>
          <p:nvPr/>
        </p:nvSpPr>
        <p:spPr>
          <a:xfrm>
            <a:off x="9652581" y="1772816"/>
            <a:ext cx="363777" cy="4097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j-lt"/>
            </a:endParaRPr>
          </a:p>
        </p:txBody>
      </p:sp>
      <p:sp>
        <p:nvSpPr>
          <p:cNvPr id="11" name="Textfeld 10"/>
          <p:cNvSpPr txBox="1"/>
          <p:nvPr/>
        </p:nvSpPr>
        <p:spPr>
          <a:xfrm>
            <a:off x="8480365" y="3141201"/>
            <a:ext cx="2196269" cy="523990"/>
          </a:xfrm>
          <a:prstGeom prst="rect">
            <a:avLst/>
          </a:prstGeom>
          <a:solidFill>
            <a:schemeClr val="bg1"/>
          </a:solidFill>
        </p:spPr>
        <p:txBody>
          <a:bodyPr wrap="square" rtlCol="0">
            <a:noAutofit/>
          </a:bodyPr>
          <a:lstStyle/>
          <a:p>
            <a:r>
              <a:rPr lang="de-DE" sz="1400" b="1" dirty="0">
                <a:latin typeface="Calibri" panose="020F0502020204030204" pitchFamily="34" charset="0"/>
                <a:cs typeface="Calibri" panose="020F0502020204030204" pitchFamily="34" charset="0"/>
              </a:rPr>
              <a:t>Bild-basierte Automation</a:t>
            </a:r>
          </a:p>
          <a:p>
            <a:r>
              <a:rPr lang="de-DE" sz="1400" dirty="0">
                <a:latin typeface="Calibri" panose="020F0502020204030204" pitchFamily="34" charset="0"/>
                <a:cs typeface="Calibri" panose="020F0502020204030204" pitchFamily="34" charset="0"/>
              </a:rPr>
              <a:t>VDI/Remote Desktops/ Citrix</a:t>
            </a:r>
          </a:p>
        </p:txBody>
      </p:sp>
      <p:sp>
        <p:nvSpPr>
          <p:cNvPr id="7" name="Rechteck 6"/>
          <p:cNvSpPr/>
          <p:nvPr/>
        </p:nvSpPr>
        <p:spPr>
          <a:xfrm>
            <a:off x="1814558" y="4921143"/>
            <a:ext cx="8075776" cy="948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j-lt"/>
            </a:endParaRPr>
          </a:p>
        </p:txBody>
      </p:sp>
      <p:sp>
        <p:nvSpPr>
          <p:cNvPr id="17" name="Rechteck 16"/>
          <p:cNvSpPr/>
          <p:nvPr/>
        </p:nvSpPr>
        <p:spPr>
          <a:xfrm>
            <a:off x="1814558" y="5072568"/>
            <a:ext cx="8075776" cy="948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j-lt"/>
            </a:endParaRPr>
          </a:p>
        </p:txBody>
      </p:sp>
      <p:sp>
        <p:nvSpPr>
          <p:cNvPr id="12" name="Textfeld 11"/>
          <p:cNvSpPr txBox="1"/>
          <p:nvPr/>
        </p:nvSpPr>
        <p:spPr>
          <a:xfrm>
            <a:off x="2059572" y="4677551"/>
            <a:ext cx="2092212" cy="743613"/>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Verwendete Anwendungen</a:t>
            </a:r>
          </a:p>
          <a:p>
            <a:r>
              <a:rPr lang="de-DE" sz="1400" dirty="0">
                <a:latin typeface="+mj-lt"/>
                <a:cs typeface="Calibri" panose="020F0502020204030204" pitchFamily="34" charset="0"/>
              </a:rPr>
              <a:t>Java Apps, Mainframe Apps, SAP, Web basierte Apps, Dotnet Apps, MS Office … etc.</a:t>
            </a:r>
          </a:p>
        </p:txBody>
      </p:sp>
      <p:sp>
        <p:nvSpPr>
          <p:cNvPr id="13" name="Textfeld 12"/>
          <p:cNvSpPr txBox="1"/>
          <p:nvPr/>
        </p:nvSpPr>
        <p:spPr>
          <a:xfrm>
            <a:off x="4779950" y="4912476"/>
            <a:ext cx="2196269" cy="743613"/>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Strukturierter Input</a:t>
            </a:r>
          </a:p>
          <a:p>
            <a:r>
              <a:rPr lang="de-DE" sz="1400" dirty="0">
                <a:latin typeface="+mj-lt"/>
                <a:cs typeface="Calibri" panose="020F0502020204030204" pitchFamily="34" charset="0"/>
              </a:rPr>
              <a:t>Maschinenlesbarer und digitaler Input; Scan-</a:t>
            </a:r>
            <a:r>
              <a:rPr lang="de-DE" sz="1400" dirty="0" err="1">
                <a:latin typeface="+mj-lt"/>
                <a:cs typeface="Calibri" panose="020F0502020204030204" pitchFamily="34" charset="0"/>
              </a:rPr>
              <a:t>Pdfs</a:t>
            </a:r>
            <a:r>
              <a:rPr lang="de-DE" sz="1400" dirty="0">
                <a:latin typeface="+mj-lt"/>
                <a:cs typeface="Calibri" panose="020F0502020204030204" pitchFamily="34" charset="0"/>
              </a:rPr>
              <a:t> oder E-Mails sind dagegen unstrukturierter Input</a:t>
            </a:r>
          </a:p>
        </p:txBody>
      </p:sp>
      <p:sp>
        <p:nvSpPr>
          <p:cNvPr id="14" name="Textfeld 13"/>
          <p:cNvSpPr txBox="1"/>
          <p:nvPr/>
        </p:nvSpPr>
        <p:spPr>
          <a:xfrm>
            <a:off x="7433106" y="4700761"/>
            <a:ext cx="2196269" cy="743613"/>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Freitext-Felder</a:t>
            </a:r>
          </a:p>
          <a:p>
            <a:r>
              <a:rPr lang="de-DE" sz="1400" dirty="0">
                <a:latin typeface="+mj-lt"/>
                <a:cs typeface="Calibri" panose="020F0502020204030204" pitchFamily="34" charset="0"/>
              </a:rPr>
              <a:t>Unstrukturierte Informationen innerhalb des Prozesses</a:t>
            </a:r>
          </a:p>
        </p:txBody>
      </p:sp>
      <p:sp>
        <p:nvSpPr>
          <p:cNvPr id="6" name="Foliennummernplatzhalter 5">
            <a:extLst>
              <a:ext uri="{FF2B5EF4-FFF2-40B4-BE49-F238E27FC236}">
                <a16:creationId xmlns:a16="http://schemas.microsoft.com/office/drawing/2014/main" id="{FBDA7075-AA2F-49BF-BE78-0BDDBF85749C}"/>
              </a:ext>
            </a:extLst>
          </p:cNvPr>
          <p:cNvSpPr>
            <a:spLocks noGrp="1"/>
          </p:cNvSpPr>
          <p:nvPr>
            <p:ph type="sldNum" sz="quarter" idx="11"/>
          </p:nvPr>
        </p:nvSpPr>
        <p:spPr/>
        <p:txBody>
          <a:bodyPr/>
          <a:lstStyle/>
          <a:p>
            <a:fld id="{FFC269A0-BD27-4577-9DED-0AAE60100C51}" type="slidenum">
              <a:rPr lang="de-DE" smtClean="0"/>
              <a:pPr/>
              <a:t>85</a:t>
            </a:fld>
            <a:r>
              <a:rPr lang="de-DE"/>
              <a:t> | ©</a:t>
            </a:r>
            <a:endParaRPr lang="de-DE" dirty="0"/>
          </a:p>
        </p:txBody>
      </p:sp>
      <p:sp>
        <p:nvSpPr>
          <p:cNvPr id="16" name="Fußzeilenplatzhalter 15">
            <a:extLst>
              <a:ext uri="{FF2B5EF4-FFF2-40B4-BE49-F238E27FC236}">
                <a16:creationId xmlns:a16="http://schemas.microsoft.com/office/drawing/2014/main" id="{D404192F-E6A1-4BE0-8C88-CBA782EB0AE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73558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Lösungsansatz: Beispielhafte Checkliste zur Bewertung der Automatisierbarkeit von Prozessen</a:t>
            </a:r>
          </a:p>
        </p:txBody>
      </p:sp>
      <p:pic>
        <p:nvPicPr>
          <p:cNvPr id="6" name="Grafik 5"/>
          <p:cNvPicPr>
            <a:picLocks noChangeAspect="1"/>
          </p:cNvPicPr>
          <p:nvPr/>
        </p:nvPicPr>
        <p:blipFill rotWithShape="1">
          <a:blip r:embed="rId3"/>
          <a:srcRect t="16090"/>
          <a:stretch/>
        </p:blipFill>
        <p:spPr>
          <a:xfrm>
            <a:off x="1592346" y="1556792"/>
            <a:ext cx="8890335" cy="4626108"/>
          </a:xfrm>
          <a:prstGeom prst="rect">
            <a:avLst/>
          </a:prstGeom>
        </p:spPr>
      </p:pic>
      <p:sp>
        <p:nvSpPr>
          <p:cNvPr id="19" name="Rechteck 18"/>
          <p:cNvSpPr/>
          <p:nvPr/>
        </p:nvSpPr>
        <p:spPr>
          <a:xfrm>
            <a:off x="1209011" y="4872123"/>
            <a:ext cx="9619816" cy="1468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latin typeface="+mj-lt"/>
            </a:endParaRPr>
          </a:p>
        </p:txBody>
      </p:sp>
      <p:sp>
        <p:nvSpPr>
          <p:cNvPr id="13" name="Rechteck 12"/>
          <p:cNvSpPr/>
          <p:nvPr/>
        </p:nvSpPr>
        <p:spPr>
          <a:xfrm>
            <a:off x="1044582" y="3173866"/>
            <a:ext cx="9401492" cy="2472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latin typeface="+mj-lt"/>
            </a:endParaRPr>
          </a:p>
        </p:txBody>
      </p:sp>
      <p:sp>
        <p:nvSpPr>
          <p:cNvPr id="7" name="Textfeld 6"/>
          <p:cNvSpPr txBox="1"/>
          <p:nvPr/>
        </p:nvSpPr>
        <p:spPr>
          <a:xfrm flipH="1">
            <a:off x="2136000" y="2027489"/>
            <a:ext cx="2032397" cy="988269"/>
          </a:xfrm>
          <a:prstGeom prst="rect">
            <a:avLst/>
          </a:prstGeom>
          <a:solidFill>
            <a:schemeClr val="bg1"/>
          </a:solidFill>
        </p:spPr>
        <p:txBody>
          <a:bodyPr wrap="square" rtlCol="0">
            <a:noAutofit/>
          </a:bodyPr>
          <a:lstStyle/>
          <a:p>
            <a:r>
              <a:rPr lang="de-DE" sz="1500" b="1" dirty="0">
                <a:cs typeface="Calibri" panose="020F0502020204030204" pitchFamily="34" charset="0"/>
              </a:rPr>
              <a:t>Generell:</a:t>
            </a:r>
          </a:p>
          <a:p>
            <a:pPr marL="285750" indent="-285750">
              <a:buFont typeface="Arial" panose="020B0604020202020204" pitchFamily="34" charset="0"/>
              <a:buChar char="•"/>
            </a:pPr>
            <a:r>
              <a:rPr lang="de-DE" sz="1500" dirty="0">
                <a:cs typeface="Calibri" panose="020F0502020204030204" pitchFamily="34" charset="0"/>
              </a:rPr>
              <a:t>Prozessname</a:t>
            </a:r>
          </a:p>
          <a:p>
            <a:pPr marL="285750" indent="-285750">
              <a:buFont typeface="Arial" panose="020B0604020202020204" pitchFamily="34" charset="0"/>
              <a:buChar char="•"/>
            </a:pPr>
            <a:r>
              <a:rPr lang="de-DE" sz="1500" dirty="0">
                <a:cs typeface="Calibri" panose="020F0502020204030204" pitchFamily="34" charset="0"/>
              </a:rPr>
              <a:t>Prozessort und </a:t>
            </a:r>
            <a:br>
              <a:rPr lang="de-DE" sz="1500" dirty="0">
                <a:cs typeface="Calibri" panose="020F0502020204030204" pitchFamily="34" charset="0"/>
              </a:rPr>
            </a:br>
            <a:r>
              <a:rPr lang="de-DE" sz="1500" dirty="0">
                <a:cs typeface="Calibri" panose="020F0502020204030204" pitchFamily="34" charset="0"/>
              </a:rPr>
              <a:t>-region</a:t>
            </a:r>
          </a:p>
          <a:p>
            <a:pPr marL="285750" indent="-285750">
              <a:buFont typeface="Arial" panose="020B0604020202020204" pitchFamily="34" charset="0"/>
              <a:buChar char="•"/>
            </a:pPr>
            <a:r>
              <a:rPr lang="de-DE" sz="1500" dirty="0">
                <a:cs typeface="Calibri" panose="020F0502020204030204" pitchFamily="34" charset="0"/>
              </a:rPr>
              <a:t>Name Experte</a:t>
            </a:r>
          </a:p>
        </p:txBody>
      </p:sp>
      <p:sp>
        <p:nvSpPr>
          <p:cNvPr id="8" name="Textfeld 7"/>
          <p:cNvSpPr txBox="1"/>
          <p:nvPr/>
        </p:nvSpPr>
        <p:spPr>
          <a:xfrm flipH="1">
            <a:off x="8267872" y="2027489"/>
            <a:ext cx="2032397" cy="988269"/>
          </a:xfrm>
          <a:prstGeom prst="rect">
            <a:avLst/>
          </a:prstGeom>
          <a:solidFill>
            <a:schemeClr val="bg1"/>
          </a:solidFill>
        </p:spPr>
        <p:txBody>
          <a:bodyPr wrap="square" rtlCol="0">
            <a:noAutofit/>
          </a:bodyPr>
          <a:lstStyle/>
          <a:p>
            <a:r>
              <a:rPr lang="de-DE" sz="1500" b="1" dirty="0">
                <a:cs typeface="Calibri" panose="020F0502020204030204" pitchFamily="34" charset="0"/>
              </a:rPr>
              <a:t>Output:</a:t>
            </a:r>
          </a:p>
          <a:p>
            <a:pPr marL="285750" indent="-285750">
              <a:buFont typeface="Arial" panose="020B0604020202020204" pitchFamily="34" charset="0"/>
              <a:buChar char="•"/>
            </a:pPr>
            <a:r>
              <a:rPr lang="de-DE" sz="1500" dirty="0">
                <a:cs typeface="Calibri" panose="020F0502020204030204" pitchFamily="34" charset="0"/>
              </a:rPr>
              <a:t>Beschreibung</a:t>
            </a:r>
          </a:p>
        </p:txBody>
      </p:sp>
      <p:sp>
        <p:nvSpPr>
          <p:cNvPr id="9" name="Textfeld 8"/>
          <p:cNvSpPr txBox="1"/>
          <p:nvPr/>
        </p:nvSpPr>
        <p:spPr>
          <a:xfrm flipH="1">
            <a:off x="3592510" y="3404586"/>
            <a:ext cx="2287465" cy="988269"/>
          </a:xfrm>
          <a:prstGeom prst="rect">
            <a:avLst/>
          </a:prstGeom>
          <a:solidFill>
            <a:schemeClr val="bg1"/>
          </a:solidFill>
        </p:spPr>
        <p:txBody>
          <a:bodyPr wrap="square" rtlCol="0">
            <a:noAutofit/>
          </a:bodyPr>
          <a:lstStyle/>
          <a:p>
            <a:r>
              <a:rPr lang="de-DE" sz="1500" b="1" dirty="0">
                <a:cs typeface="Calibri" panose="020F0502020204030204" pitchFamily="34" charset="0"/>
              </a:rPr>
              <a:t>Prozess-Messgrößen:</a:t>
            </a:r>
          </a:p>
          <a:p>
            <a:pPr marL="285750" indent="-285750">
              <a:buFont typeface="Arial" panose="020B0604020202020204" pitchFamily="34" charset="0"/>
              <a:buChar char="•"/>
            </a:pPr>
            <a:r>
              <a:rPr lang="de-DE" sz="1500" dirty="0">
                <a:cs typeface="Calibri" panose="020F0502020204030204" pitchFamily="34" charset="0"/>
              </a:rPr>
              <a:t>Anzahl an </a:t>
            </a:r>
            <a:r>
              <a:rPr lang="de-DE" sz="1500" b="1" dirty="0">
                <a:cs typeface="Calibri" panose="020F0502020204030204" pitchFamily="34" charset="0"/>
              </a:rPr>
              <a:t>FTE</a:t>
            </a:r>
          </a:p>
          <a:p>
            <a:pPr marL="285750" indent="-285750">
              <a:buFont typeface="Arial" panose="020B0604020202020204" pitchFamily="34" charset="0"/>
              <a:buChar char="•"/>
            </a:pPr>
            <a:r>
              <a:rPr lang="de-DE" sz="1500" dirty="0">
                <a:cs typeface="Calibri" panose="020F0502020204030204" pitchFamily="34" charset="0"/>
              </a:rPr>
              <a:t>Anzahl an </a:t>
            </a:r>
            <a:r>
              <a:rPr lang="de-DE" sz="1500" b="1" dirty="0">
                <a:cs typeface="Calibri" panose="020F0502020204030204" pitchFamily="34" charset="0"/>
              </a:rPr>
              <a:t>Transaktionen</a:t>
            </a:r>
          </a:p>
          <a:p>
            <a:pPr marL="285750" indent="-285750">
              <a:buFont typeface="Arial" panose="020B0604020202020204" pitchFamily="34" charset="0"/>
              <a:buChar char="•"/>
            </a:pPr>
            <a:r>
              <a:rPr lang="de-DE" sz="1500" b="1" dirty="0">
                <a:cs typeface="Calibri" panose="020F0502020204030204" pitchFamily="34" charset="0"/>
              </a:rPr>
              <a:t>Prozessfrequenz</a:t>
            </a:r>
          </a:p>
          <a:p>
            <a:pPr marL="285750" indent="-285750">
              <a:buFont typeface="Arial" panose="020B0604020202020204" pitchFamily="34" charset="0"/>
              <a:buChar char="•"/>
            </a:pPr>
            <a:r>
              <a:rPr lang="de-DE" sz="1500" dirty="0"/>
              <a:t>Average Handling Time</a:t>
            </a:r>
            <a:endParaRPr lang="de-DE" sz="1500" dirty="0">
              <a:cs typeface="Calibri" panose="020F0502020204030204" pitchFamily="34" charset="0"/>
            </a:endParaRPr>
          </a:p>
          <a:p>
            <a:pPr marL="285750" indent="-285750">
              <a:buFont typeface="Arial" panose="020B0604020202020204" pitchFamily="34" charset="0"/>
              <a:buChar char="•"/>
            </a:pPr>
            <a:r>
              <a:rPr lang="de-DE" sz="1500" dirty="0">
                <a:cs typeface="Calibri" panose="020F0502020204030204" pitchFamily="34" charset="0"/>
              </a:rPr>
              <a:t>Anzahl an Prozessschritten?</a:t>
            </a:r>
          </a:p>
        </p:txBody>
      </p:sp>
      <p:sp>
        <p:nvSpPr>
          <p:cNvPr id="10" name="Textfeld 9"/>
          <p:cNvSpPr txBox="1"/>
          <p:nvPr/>
        </p:nvSpPr>
        <p:spPr>
          <a:xfrm flipH="1">
            <a:off x="771423" y="3429000"/>
            <a:ext cx="2547929" cy="2912008"/>
          </a:xfrm>
          <a:prstGeom prst="rect">
            <a:avLst/>
          </a:prstGeom>
          <a:solidFill>
            <a:schemeClr val="bg1"/>
          </a:solidFill>
        </p:spPr>
        <p:txBody>
          <a:bodyPr wrap="square" rtlCol="0">
            <a:noAutofit/>
          </a:bodyPr>
          <a:lstStyle/>
          <a:p>
            <a:r>
              <a:rPr lang="de-DE" sz="1500" b="1" dirty="0">
                <a:cs typeface="Calibri" panose="020F0502020204030204" pitchFamily="34" charset="0"/>
              </a:rPr>
              <a:t>Input:</a:t>
            </a:r>
          </a:p>
          <a:p>
            <a:pPr marL="285750" indent="-285750">
              <a:buFont typeface="Arial" panose="020B0604020202020204" pitchFamily="34" charset="0"/>
              <a:buChar char="•"/>
            </a:pPr>
            <a:r>
              <a:rPr lang="de-DE" sz="1500" dirty="0">
                <a:cs typeface="Calibri" panose="020F0502020204030204" pitchFamily="34" charset="0"/>
              </a:rPr>
              <a:t>Input ist </a:t>
            </a:r>
            <a:r>
              <a:rPr lang="de-DE" sz="1500" b="1" dirty="0">
                <a:cs typeface="Calibri" panose="020F0502020204030204" pitchFamily="34" charset="0"/>
              </a:rPr>
              <a:t>standardisiert</a:t>
            </a:r>
            <a:r>
              <a:rPr lang="de-DE" sz="1500" dirty="0">
                <a:cs typeface="Calibri" panose="020F0502020204030204" pitchFamily="34" charset="0"/>
              </a:rPr>
              <a:t>?</a:t>
            </a:r>
          </a:p>
          <a:p>
            <a:pPr marL="285750" indent="-285750">
              <a:buFont typeface="Arial" panose="020B0604020202020204" pitchFamily="34" charset="0"/>
              <a:buChar char="•"/>
            </a:pPr>
            <a:r>
              <a:rPr lang="de-DE" sz="1500" b="1" dirty="0">
                <a:cs typeface="Calibri" panose="020F0502020204030204" pitchFamily="34" charset="0"/>
              </a:rPr>
              <a:t>Datentyp</a:t>
            </a:r>
            <a:r>
              <a:rPr lang="de-DE" sz="1500" dirty="0">
                <a:cs typeface="Calibri" panose="020F0502020204030204" pitchFamily="34" charset="0"/>
              </a:rPr>
              <a:t>?</a:t>
            </a:r>
          </a:p>
          <a:p>
            <a:pPr marL="285750" indent="-285750">
              <a:buFont typeface="Arial" panose="020B0604020202020204" pitchFamily="34" charset="0"/>
              <a:buChar char="•"/>
            </a:pPr>
            <a:r>
              <a:rPr lang="de-DE" sz="1500" dirty="0">
                <a:cs typeface="Calibri" panose="020F0502020204030204" pitchFamily="34" charset="0"/>
              </a:rPr>
              <a:t>Kommentar zu Datentyp</a:t>
            </a:r>
          </a:p>
          <a:p>
            <a:pPr marL="285750" indent="-285750">
              <a:buFont typeface="Arial" panose="020B0604020202020204" pitchFamily="34" charset="0"/>
              <a:buChar char="•"/>
            </a:pPr>
            <a:r>
              <a:rPr lang="de-DE" sz="1500" b="1" dirty="0">
                <a:cs typeface="Calibri" panose="020F0502020204030204" pitchFamily="34" charset="0"/>
              </a:rPr>
              <a:t>Scan</a:t>
            </a:r>
            <a:r>
              <a:rPr lang="de-DE" sz="1500" dirty="0">
                <a:cs typeface="Calibri" panose="020F0502020204030204" pitchFamily="34" charset="0"/>
              </a:rPr>
              <a:t> von Bildern oder handschriftlichen Dokumenten notwendig?</a:t>
            </a:r>
          </a:p>
          <a:p>
            <a:pPr marL="285750" indent="-285750">
              <a:buFont typeface="Arial" panose="020B0604020202020204" pitchFamily="34" charset="0"/>
              <a:buChar char="•"/>
            </a:pPr>
            <a:r>
              <a:rPr lang="de-DE" sz="1500" b="1" dirty="0">
                <a:cs typeface="Calibri" panose="020F0502020204030204" pitchFamily="34" charset="0"/>
              </a:rPr>
              <a:t>Freitext</a:t>
            </a:r>
            <a:r>
              <a:rPr lang="de-DE" sz="1500" dirty="0">
                <a:cs typeface="Calibri" panose="020F0502020204030204" pitchFamily="34" charset="0"/>
              </a:rPr>
              <a:t> lesen erforderlich?</a:t>
            </a:r>
          </a:p>
        </p:txBody>
      </p:sp>
      <p:sp>
        <p:nvSpPr>
          <p:cNvPr id="11" name="Textfeld 10"/>
          <p:cNvSpPr txBox="1"/>
          <p:nvPr/>
        </p:nvSpPr>
        <p:spPr>
          <a:xfrm flipH="1">
            <a:off x="5998097" y="3429000"/>
            <a:ext cx="2874552" cy="2055215"/>
          </a:xfrm>
          <a:prstGeom prst="rect">
            <a:avLst/>
          </a:prstGeom>
          <a:solidFill>
            <a:schemeClr val="bg1"/>
          </a:solidFill>
        </p:spPr>
        <p:txBody>
          <a:bodyPr wrap="square" rtlCol="0">
            <a:noAutofit/>
          </a:bodyPr>
          <a:lstStyle/>
          <a:p>
            <a:r>
              <a:rPr lang="de-DE" sz="1500" b="1" dirty="0">
                <a:cs typeface="Calibri" panose="020F0502020204030204" pitchFamily="34" charset="0"/>
              </a:rPr>
              <a:t>Prozess-Beschreibung:</a:t>
            </a:r>
          </a:p>
          <a:p>
            <a:pPr marL="285750" indent="-285750">
              <a:buFont typeface="Arial" panose="020B0604020202020204" pitchFamily="34" charset="0"/>
              <a:buChar char="•"/>
            </a:pPr>
            <a:r>
              <a:rPr lang="de-DE" sz="1500" dirty="0">
                <a:cs typeface="Calibri" panose="020F0502020204030204" pitchFamily="34" charset="0"/>
              </a:rPr>
              <a:t>Sprache</a:t>
            </a:r>
          </a:p>
          <a:p>
            <a:pPr marL="285750" indent="-285750">
              <a:buFont typeface="Arial" panose="020B0604020202020204" pitchFamily="34" charset="0"/>
              <a:buChar char="•"/>
            </a:pPr>
            <a:r>
              <a:rPr lang="de-DE" sz="1500" dirty="0">
                <a:cs typeface="Calibri" panose="020F0502020204030204" pitchFamily="34" charset="0"/>
              </a:rPr>
              <a:t>High-Level-Beschreibung</a:t>
            </a:r>
          </a:p>
          <a:p>
            <a:pPr marL="285750" indent="-285750">
              <a:buFont typeface="Arial" panose="020B0604020202020204" pitchFamily="34" charset="0"/>
              <a:buChar char="•"/>
            </a:pPr>
            <a:r>
              <a:rPr lang="de-DE" sz="1500" dirty="0">
                <a:cs typeface="Calibri" panose="020F0502020204030204" pitchFamily="34" charset="0"/>
              </a:rPr>
              <a:t>Qualitätschecks? Zeitanteil?</a:t>
            </a:r>
          </a:p>
          <a:p>
            <a:pPr marL="285750" indent="-285750">
              <a:buFont typeface="Arial" panose="020B0604020202020204" pitchFamily="34" charset="0"/>
              <a:buChar char="•"/>
            </a:pPr>
            <a:r>
              <a:rPr lang="de-DE" sz="1500" dirty="0">
                <a:cs typeface="Calibri" panose="020F0502020204030204" pitchFamily="34" charset="0"/>
              </a:rPr>
              <a:t>Prozess manuell &amp; repetitiv?</a:t>
            </a:r>
          </a:p>
          <a:p>
            <a:pPr marL="285750" indent="-285750">
              <a:buFont typeface="Arial" panose="020B0604020202020204" pitchFamily="34" charset="0"/>
              <a:buChar char="•"/>
            </a:pPr>
            <a:r>
              <a:rPr lang="de-DE" sz="1500" dirty="0">
                <a:cs typeface="Calibri" panose="020F0502020204030204" pitchFamily="34" charset="0"/>
              </a:rPr>
              <a:t>Regelbasierter Prozess?</a:t>
            </a:r>
          </a:p>
          <a:p>
            <a:pPr marL="285750" indent="-285750">
              <a:buFont typeface="Arial" panose="020B0604020202020204" pitchFamily="34" charset="0"/>
              <a:buChar char="•"/>
            </a:pPr>
            <a:r>
              <a:rPr lang="de-DE" sz="1500" dirty="0">
                <a:cs typeface="Calibri" panose="020F0502020204030204" pitchFamily="34" charset="0"/>
              </a:rPr>
              <a:t>Ist eine Änderung des Prozesses oder Systems in den nächsten 3-6 Monaten geplant?</a:t>
            </a:r>
          </a:p>
          <a:p>
            <a:pPr marL="285750" indent="-285750">
              <a:buFont typeface="Arial" panose="020B0604020202020204" pitchFamily="34" charset="0"/>
              <a:buChar char="•"/>
            </a:pPr>
            <a:r>
              <a:rPr lang="de-DE" sz="1500" dirty="0">
                <a:cs typeface="Calibri" panose="020F0502020204030204" pitchFamily="34" charset="0"/>
              </a:rPr>
              <a:t>%-Anteil unbekannter Ausnahmen?</a:t>
            </a:r>
          </a:p>
        </p:txBody>
      </p:sp>
      <p:sp>
        <p:nvSpPr>
          <p:cNvPr id="12" name="Textfeld 11"/>
          <p:cNvSpPr txBox="1"/>
          <p:nvPr/>
        </p:nvSpPr>
        <p:spPr>
          <a:xfrm flipH="1">
            <a:off x="9058075" y="3404586"/>
            <a:ext cx="2643693" cy="1881155"/>
          </a:xfrm>
          <a:prstGeom prst="rect">
            <a:avLst/>
          </a:prstGeom>
          <a:solidFill>
            <a:schemeClr val="bg1"/>
          </a:solidFill>
        </p:spPr>
        <p:txBody>
          <a:bodyPr wrap="square" rtlCol="0">
            <a:noAutofit/>
          </a:bodyPr>
          <a:lstStyle/>
          <a:p>
            <a:r>
              <a:rPr lang="de-DE" sz="1500" b="1" dirty="0">
                <a:cs typeface="Calibri" panose="020F0502020204030204" pitchFamily="34" charset="0"/>
              </a:rPr>
              <a:t>IT-Umgebung:</a:t>
            </a:r>
          </a:p>
          <a:p>
            <a:pPr marL="285750" indent="-285750">
              <a:buFont typeface="Arial" panose="020B0604020202020204" pitchFamily="34" charset="0"/>
              <a:buChar char="•"/>
            </a:pPr>
            <a:r>
              <a:rPr lang="de-DE" sz="1500" dirty="0">
                <a:cs typeface="Calibri" panose="020F0502020204030204" pitchFamily="34" charset="0"/>
              </a:rPr>
              <a:t>Technologische Systembeschränkungen?</a:t>
            </a:r>
          </a:p>
          <a:p>
            <a:pPr marL="285750" indent="-285750">
              <a:buFont typeface="Arial" panose="020B0604020202020204" pitchFamily="34" charset="0"/>
              <a:buChar char="•"/>
            </a:pPr>
            <a:r>
              <a:rPr lang="de-DE" sz="1500" dirty="0">
                <a:cs typeface="Calibri" panose="020F0502020204030204" pitchFamily="34" charset="0"/>
              </a:rPr>
              <a:t>Wurden bereits einzelne Prozessschritte automatisiert mit irgendeinem Script/Tool?</a:t>
            </a:r>
          </a:p>
          <a:p>
            <a:pPr marL="285750" indent="-285750">
              <a:buFont typeface="Arial" panose="020B0604020202020204" pitchFamily="34" charset="0"/>
              <a:buChar char="•"/>
            </a:pPr>
            <a:r>
              <a:rPr lang="de-DE" sz="1500" dirty="0">
                <a:cs typeface="Calibri" panose="020F0502020204030204" pitchFamily="34" charset="0"/>
              </a:rPr>
              <a:t>Ist eine Testumgebung verfügbar?</a:t>
            </a:r>
          </a:p>
          <a:p>
            <a:pPr marL="285750" indent="-285750">
              <a:buFont typeface="Arial" panose="020B0604020202020204" pitchFamily="34" charset="0"/>
              <a:buChar char="•"/>
            </a:pPr>
            <a:r>
              <a:rPr lang="de-DE" sz="1500" dirty="0">
                <a:cs typeface="Calibri" panose="020F0502020204030204" pitchFamily="34" charset="0"/>
              </a:rPr>
              <a:t>Anwendungszugang via Citrix/Remote Desktop?</a:t>
            </a:r>
          </a:p>
          <a:p>
            <a:pPr marL="285750" indent="-285750">
              <a:buFont typeface="Arial" panose="020B0604020202020204" pitchFamily="34" charset="0"/>
              <a:buChar char="•"/>
            </a:pPr>
            <a:r>
              <a:rPr lang="de-DE" sz="1500" dirty="0">
                <a:cs typeface="Calibri" panose="020F0502020204030204" pitchFamily="34" charset="0"/>
              </a:rPr>
              <a:t>Anzahl an Anwendungen?</a:t>
            </a:r>
          </a:p>
        </p:txBody>
      </p:sp>
      <p:sp>
        <p:nvSpPr>
          <p:cNvPr id="5" name="Foliennummernplatzhalter 4">
            <a:extLst>
              <a:ext uri="{FF2B5EF4-FFF2-40B4-BE49-F238E27FC236}">
                <a16:creationId xmlns:a16="http://schemas.microsoft.com/office/drawing/2014/main" id="{C759FE7F-F2DE-411B-A655-1169A9538AAB}"/>
              </a:ext>
            </a:extLst>
          </p:cNvPr>
          <p:cNvSpPr>
            <a:spLocks noGrp="1"/>
          </p:cNvSpPr>
          <p:nvPr>
            <p:ph type="sldNum" sz="quarter" idx="11"/>
          </p:nvPr>
        </p:nvSpPr>
        <p:spPr/>
        <p:txBody>
          <a:bodyPr/>
          <a:lstStyle/>
          <a:p>
            <a:fld id="{FFC269A0-BD27-4577-9DED-0AAE60100C51}" type="slidenum">
              <a:rPr lang="de-DE" smtClean="0"/>
              <a:pPr/>
              <a:t>86</a:t>
            </a:fld>
            <a:r>
              <a:rPr lang="de-DE"/>
              <a:t> | ©</a:t>
            </a:r>
            <a:endParaRPr lang="de-DE" dirty="0"/>
          </a:p>
        </p:txBody>
      </p:sp>
      <p:sp>
        <p:nvSpPr>
          <p:cNvPr id="14" name="Fußzeilenplatzhalter 13">
            <a:extLst>
              <a:ext uri="{FF2B5EF4-FFF2-40B4-BE49-F238E27FC236}">
                <a16:creationId xmlns:a16="http://schemas.microsoft.com/office/drawing/2014/main" id="{1955C79A-2374-41CE-A031-6E0A50A56F1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795217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RPA-</a:t>
            </a:r>
            <a:r>
              <a:rPr lang="de-DE" dirty="0" err="1"/>
              <a:t>Heatmap</a:t>
            </a:r>
            <a:r>
              <a:rPr lang="de-DE" dirty="0"/>
              <a:t> für Controlling-Prozesse: Wie gut sind Teilprozesse des Controlling für RPA geeignet?</a:t>
            </a:r>
          </a:p>
        </p:txBody>
      </p:sp>
      <p:sp>
        <p:nvSpPr>
          <p:cNvPr id="14" name="Textfeld 13"/>
          <p:cNvSpPr txBox="1"/>
          <p:nvPr/>
        </p:nvSpPr>
        <p:spPr>
          <a:xfrm flipH="1">
            <a:off x="1975895" y="5566720"/>
            <a:ext cx="7724776" cy="877093"/>
          </a:xfrm>
          <a:prstGeom prst="rect">
            <a:avLst/>
          </a:prstGeom>
          <a:solidFill>
            <a:schemeClr val="bg1"/>
          </a:solidFill>
        </p:spPr>
        <p:txBody>
          <a:bodyPr wrap="square" rtlCol="0">
            <a:noAutofit/>
          </a:bodyPr>
          <a:lstStyle/>
          <a:p>
            <a:r>
              <a:rPr lang="de-DE" sz="1400" dirty="0">
                <a:solidFill>
                  <a:schemeClr val="bg1"/>
                </a:solidFill>
              </a:rPr>
              <a:t>Weniger Fehler, Qualitätssteigerung</a:t>
            </a:r>
          </a:p>
        </p:txBody>
      </p:sp>
      <p:sp>
        <p:nvSpPr>
          <p:cNvPr id="7" name="Foliennummernplatzhalter 6">
            <a:extLst>
              <a:ext uri="{FF2B5EF4-FFF2-40B4-BE49-F238E27FC236}">
                <a16:creationId xmlns:a16="http://schemas.microsoft.com/office/drawing/2014/main" id="{C238BD0D-5185-4D28-9A41-E6904036EFFB}"/>
              </a:ext>
            </a:extLst>
          </p:cNvPr>
          <p:cNvSpPr>
            <a:spLocks noGrp="1"/>
          </p:cNvSpPr>
          <p:nvPr>
            <p:ph type="sldNum" sz="quarter" idx="11"/>
          </p:nvPr>
        </p:nvSpPr>
        <p:spPr/>
        <p:txBody>
          <a:bodyPr/>
          <a:lstStyle/>
          <a:p>
            <a:fld id="{FFC269A0-BD27-4577-9DED-0AAE60100C51}" type="slidenum">
              <a:rPr lang="de-DE" smtClean="0"/>
              <a:pPr/>
              <a:t>87</a:t>
            </a:fld>
            <a:r>
              <a:rPr lang="de-DE"/>
              <a:t> | ©</a:t>
            </a:r>
            <a:endParaRPr lang="de-DE" dirty="0"/>
          </a:p>
        </p:txBody>
      </p:sp>
      <p:sp>
        <p:nvSpPr>
          <p:cNvPr id="15" name="Fußzeilenplatzhalter 14">
            <a:extLst>
              <a:ext uri="{FF2B5EF4-FFF2-40B4-BE49-F238E27FC236}">
                <a16:creationId xmlns:a16="http://schemas.microsoft.com/office/drawing/2014/main" id="{CFB58B23-5017-4E1E-8A35-B7B5DEFC7DB6}"/>
              </a:ext>
            </a:extLst>
          </p:cNvPr>
          <p:cNvSpPr>
            <a:spLocks noGrp="1"/>
          </p:cNvSpPr>
          <p:nvPr>
            <p:ph type="ftr" sz="quarter" idx="10"/>
          </p:nvPr>
        </p:nvSpPr>
        <p:spPr/>
        <p:txBody>
          <a:bodyPr/>
          <a:lstStyle/>
          <a:p>
            <a:r>
              <a:rPr lang="de-DE" dirty="0"/>
              <a:t>Fockel</a:t>
            </a:r>
          </a:p>
        </p:txBody>
      </p:sp>
      <p:pic>
        <p:nvPicPr>
          <p:cNvPr id="4" name="Grafik 3">
            <a:extLst>
              <a:ext uri="{FF2B5EF4-FFF2-40B4-BE49-F238E27FC236}">
                <a16:creationId xmlns:a16="http://schemas.microsoft.com/office/drawing/2014/main" id="{E62B8CEE-1C74-4FE5-95D7-4ABC3A920D70}"/>
              </a:ext>
            </a:extLst>
          </p:cNvPr>
          <p:cNvPicPr>
            <a:picLocks noChangeAspect="1"/>
          </p:cNvPicPr>
          <p:nvPr/>
        </p:nvPicPr>
        <p:blipFill>
          <a:blip r:embed="rId3"/>
          <a:stretch>
            <a:fillRect/>
          </a:stretch>
        </p:blipFill>
        <p:spPr>
          <a:xfrm>
            <a:off x="1287113" y="1670642"/>
            <a:ext cx="8928992" cy="4750724"/>
          </a:xfrm>
          <a:prstGeom prst="rect">
            <a:avLst/>
          </a:prstGeom>
        </p:spPr>
      </p:pic>
      <p:sp>
        <p:nvSpPr>
          <p:cNvPr id="16" name="Textfeld 15">
            <a:extLst>
              <a:ext uri="{FF2B5EF4-FFF2-40B4-BE49-F238E27FC236}">
                <a16:creationId xmlns:a16="http://schemas.microsoft.com/office/drawing/2014/main" id="{5F19E13E-3319-47A5-BEEB-0340BC6E0A7F}"/>
              </a:ext>
            </a:extLst>
          </p:cNvPr>
          <p:cNvSpPr txBox="1"/>
          <p:nvPr/>
        </p:nvSpPr>
        <p:spPr bwMode="gray">
          <a:xfrm>
            <a:off x="3575720" y="6602841"/>
            <a:ext cx="6912768" cy="138499"/>
          </a:xfrm>
          <a:prstGeom prst="rect">
            <a:avLst/>
          </a:prstGeom>
          <a:noFill/>
        </p:spPr>
        <p:txBody>
          <a:bodyPr wrap="square" lIns="0" tIns="0" rIns="0" bIns="0" rtlCol="0">
            <a:spAutoFit/>
          </a:bodyPr>
          <a:lstStyle/>
          <a:p>
            <a:pPr>
              <a:buSzPct val="90000"/>
            </a:pPr>
            <a:r>
              <a:rPr lang="de-DE" sz="900" dirty="0">
                <a:solidFill>
                  <a:schemeClr val="tx1">
                    <a:lumMod val="60000"/>
                    <a:lumOff val="40000"/>
                  </a:schemeClr>
                </a:solidFill>
              </a:rPr>
              <a:t>Langmann, Turi: Robotic Process Automation (RPA) –Digitalisierung und Automatisierung von Prozessen (2. Auflage 2021)</a:t>
            </a:r>
          </a:p>
        </p:txBody>
      </p:sp>
    </p:spTree>
    <p:extLst>
      <p:ext uri="{BB962C8B-B14F-4D97-AF65-F5344CB8AC3E}">
        <p14:creationId xmlns:p14="http://schemas.microsoft.com/office/powerpoint/2010/main" val="3263353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8BF315-41F0-4201-98E9-6E46FD5706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10" b="1384"/>
          <a:stretch/>
        </p:blipFill>
        <p:spPr>
          <a:xfrm>
            <a:off x="6528048" y="805000"/>
            <a:ext cx="4395512" cy="5643862"/>
          </a:xfrm>
          <a:prstGeom prst="rect">
            <a:avLst/>
          </a:prstGeom>
        </p:spPr>
      </p:pic>
      <p:sp>
        <p:nvSpPr>
          <p:cNvPr id="2" name="Titel 1"/>
          <p:cNvSpPr>
            <a:spLocks noGrp="1"/>
          </p:cNvSpPr>
          <p:nvPr>
            <p:ph type="title"/>
          </p:nvPr>
        </p:nvSpPr>
        <p:spPr>
          <a:noFill/>
          <a:ln w="9525">
            <a:noFill/>
            <a:miter lim="800000"/>
            <a:headEnd/>
            <a:tailEnd/>
          </a:ln>
        </p:spPr>
        <p:txBody>
          <a:bodyPr vert="horz" wrap="square" lIns="91440" tIns="45720" rIns="91440" bIns="45720" numCol="1" rtlCol="0" anchor="t" anchorCtr="0" compatLnSpc="1">
            <a:prstTxWarp prst="textNoShape">
              <a:avLst/>
            </a:prstTxWarp>
            <a:noAutofit/>
          </a:bodyPr>
          <a:lstStyle/>
          <a:p>
            <a:r>
              <a:rPr lang="de-DE" b="0" dirty="0"/>
              <a:t>Anbieter für Prozessautomatisierung</a:t>
            </a:r>
          </a:p>
        </p:txBody>
      </p:sp>
      <p:sp>
        <p:nvSpPr>
          <p:cNvPr id="5" name="Foliennummernplatzhalter 4">
            <a:extLst>
              <a:ext uri="{FF2B5EF4-FFF2-40B4-BE49-F238E27FC236}">
                <a16:creationId xmlns:a16="http://schemas.microsoft.com/office/drawing/2014/main" id="{5B500E44-78AB-4564-96EB-360B66BE82EC}"/>
              </a:ext>
            </a:extLst>
          </p:cNvPr>
          <p:cNvSpPr>
            <a:spLocks noGrp="1"/>
          </p:cNvSpPr>
          <p:nvPr>
            <p:ph type="sldNum" sz="quarter" idx="11"/>
          </p:nvPr>
        </p:nvSpPr>
        <p:spPr/>
        <p:txBody>
          <a:bodyPr/>
          <a:lstStyle/>
          <a:p>
            <a:fld id="{FFC269A0-BD27-4577-9DED-0AAE60100C51}" type="slidenum">
              <a:rPr lang="de-DE" smtClean="0"/>
              <a:pPr/>
              <a:t>88</a:t>
            </a:fld>
            <a:r>
              <a:rPr lang="de-DE"/>
              <a:t> | ©</a:t>
            </a:r>
            <a:endParaRPr lang="de-DE" dirty="0"/>
          </a:p>
        </p:txBody>
      </p:sp>
      <p:sp>
        <p:nvSpPr>
          <p:cNvPr id="6" name="Fußzeilenplatzhalter 5">
            <a:extLst>
              <a:ext uri="{FF2B5EF4-FFF2-40B4-BE49-F238E27FC236}">
                <a16:creationId xmlns:a16="http://schemas.microsoft.com/office/drawing/2014/main" id="{2C54286E-558D-483F-9C74-B01BB4FDB09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81772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2"/>
            </p:custDataLst>
            <p:extLst>
              <p:ext uri="{D42A27DB-BD31-4B8C-83A1-F6EECF244321}">
                <p14:modId xmlns:p14="http://schemas.microsoft.com/office/powerpoint/2010/main" val="2392500559"/>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259" name="think-cell Folie" r:id="rId4" imgW="360" imgH="360" progId="TCLayout.ActiveDocument.1">
                  <p:embed/>
                </p:oleObj>
              </mc:Choice>
              <mc:Fallback>
                <p:oleObj name="think-cell Folie" r:id="rId4" imgW="360" imgH="360" progId="TCLayout.ActiveDocument.1">
                  <p:embed/>
                  <p:pic>
                    <p:nvPicPr>
                      <p:cNvPr id="10" name="Objekt 9"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Modulkonzept</a:t>
            </a:r>
          </a:p>
        </p:txBody>
      </p:sp>
      <p:sp>
        <p:nvSpPr>
          <p:cNvPr id="5" name="Rechteck 4"/>
          <p:cNvSpPr/>
          <p:nvPr/>
        </p:nvSpPr>
        <p:spPr bwMode="gray">
          <a:xfrm>
            <a:off x="2073448" y="1556792"/>
            <a:ext cx="1718295" cy="587912"/>
          </a:xfrm>
          <a:prstGeom prst="rect">
            <a:avLst/>
          </a:prstGeom>
          <a:solidFill>
            <a:schemeClr val="accent2">
              <a:lumMod val="50000"/>
            </a:schemeClr>
          </a:solid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bg1"/>
                </a:solidFill>
              </a:rPr>
              <a:t>Heraus-forderungen</a:t>
            </a:r>
          </a:p>
        </p:txBody>
      </p:sp>
      <p:sp>
        <p:nvSpPr>
          <p:cNvPr id="6" name="Rechteck 5"/>
          <p:cNvSpPr/>
          <p:nvPr/>
        </p:nvSpPr>
        <p:spPr bwMode="gray">
          <a:xfrm>
            <a:off x="2073448" y="2308450"/>
            <a:ext cx="1718295" cy="503412"/>
          </a:xfrm>
          <a:prstGeom prst="rect">
            <a:avLst/>
          </a:prstGeom>
          <a:solidFill>
            <a:schemeClr val="accent3">
              <a:lumMod val="50000"/>
            </a:schemeClr>
          </a:solid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bg1"/>
                </a:solidFill>
              </a:rPr>
              <a:t>Lösungsansatz</a:t>
            </a:r>
          </a:p>
        </p:txBody>
      </p:sp>
      <p:sp>
        <p:nvSpPr>
          <p:cNvPr id="7" name="Rechteck 6"/>
          <p:cNvSpPr/>
          <p:nvPr/>
        </p:nvSpPr>
        <p:spPr bwMode="gray">
          <a:xfrm>
            <a:off x="2073448" y="4309924"/>
            <a:ext cx="1718295" cy="559236"/>
          </a:xfrm>
          <a:prstGeom prst="rect">
            <a:avLst/>
          </a:prstGeom>
          <a:solidFill>
            <a:schemeClr val="accent3">
              <a:lumMod val="50000"/>
            </a:schemeClr>
          </a:solid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bg1"/>
                </a:solidFill>
              </a:rPr>
              <a:t>Wirkung auf </a:t>
            </a:r>
          </a:p>
          <a:p>
            <a:pPr algn="ctr"/>
            <a:r>
              <a:rPr lang="de-DE" sz="2000" dirty="0">
                <a:solidFill>
                  <a:schemeClr val="bg1"/>
                </a:solidFill>
              </a:rPr>
              <a:t>Controlling</a:t>
            </a:r>
          </a:p>
        </p:txBody>
      </p:sp>
      <p:sp>
        <p:nvSpPr>
          <p:cNvPr id="8" name="Rechteck 7"/>
          <p:cNvSpPr/>
          <p:nvPr/>
        </p:nvSpPr>
        <p:spPr bwMode="gray">
          <a:xfrm>
            <a:off x="2073448" y="3642765"/>
            <a:ext cx="1718295" cy="503412"/>
          </a:xfrm>
          <a:prstGeom prst="rect">
            <a:avLst/>
          </a:prstGeom>
          <a:solidFill>
            <a:schemeClr val="bg1">
              <a:lumMod val="95000"/>
            </a:schemeClr>
          </a:solidFill>
          <a:ln w="9525">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Übung</a:t>
            </a:r>
          </a:p>
        </p:txBody>
      </p:sp>
      <p:sp>
        <p:nvSpPr>
          <p:cNvPr id="9" name="Rechteck 8"/>
          <p:cNvSpPr/>
          <p:nvPr/>
        </p:nvSpPr>
        <p:spPr bwMode="gray">
          <a:xfrm>
            <a:off x="2073448" y="5032907"/>
            <a:ext cx="1718295" cy="503412"/>
          </a:xfrm>
          <a:prstGeom prst="rect">
            <a:avLst/>
          </a:prstGeom>
          <a:solidFill>
            <a:schemeClr val="accent2">
              <a:lumMod val="50000"/>
            </a:schemeClr>
          </a:solid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bg1"/>
                </a:solidFill>
              </a:rPr>
              <a:t>Wertung</a:t>
            </a:r>
          </a:p>
        </p:txBody>
      </p:sp>
      <p:sp>
        <p:nvSpPr>
          <p:cNvPr id="11" name="Rechteck 10"/>
          <p:cNvSpPr/>
          <p:nvPr/>
        </p:nvSpPr>
        <p:spPr bwMode="gray">
          <a:xfrm>
            <a:off x="2073448" y="2975608"/>
            <a:ext cx="1718295" cy="503412"/>
          </a:xfrm>
          <a:prstGeom prst="rect">
            <a:avLst/>
          </a:prstGeom>
          <a:solidFill>
            <a:schemeClr val="accent2">
              <a:lumMod val="20000"/>
              <a:lumOff val="80000"/>
            </a:schemeClr>
          </a:solid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Werkzeuge</a:t>
            </a:r>
          </a:p>
        </p:txBody>
      </p:sp>
      <p:sp>
        <p:nvSpPr>
          <p:cNvPr id="12" name="Textfeld 11"/>
          <p:cNvSpPr txBox="1"/>
          <p:nvPr/>
        </p:nvSpPr>
        <p:spPr bwMode="gray">
          <a:xfrm>
            <a:off x="4079776" y="1546837"/>
            <a:ext cx="3863878" cy="4996240"/>
          </a:xfrm>
          <a:prstGeom prst="rect">
            <a:avLst/>
          </a:prstGeom>
          <a:noFill/>
        </p:spPr>
        <p:txBody>
          <a:bodyPr wrap="none" lIns="0" tIns="0" rIns="0" bIns="0" rtlCol="0">
            <a:spAutoFit/>
          </a:bodyPr>
          <a:lstStyle/>
          <a:p>
            <a:pPr marL="182563" indent="-182563">
              <a:spcAft>
                <a:spcPts val="100"/>
              </a:spcAft>
              <a:buSzPct val="90000"/>
              <a:buFont typeface="Calibri" panose="020F0502020204030204" pitchFamily="34" charset="0"/>
              <a:buChar char="•"/>
            </a:pPr>
            <a:r>
              <a:rPr lang="de-DE" sz="1600" dirty="0"/>
              <a:t>Wo drückt der Schuh?</a:t>
            </a:r>
          </a:p>
          <a:p>
            <a:pPr marL="182563" indent="-182563">
              <a:spcAft>
                <a:spcPts val="100"/>
              </a:spcAft>
              <a:buSzPct val="90000"/>
              <a:buFont typeface="Calibri" panose="020F0502020204030204" pitchFamily="34" charset="0"/>
              <a:buChar char="•"/>
            </a:pPr>
            <a:r>
              <a:rPr lang="de-DE" sz="1600" dirty="0"/>
              <a:t>Wie groß ist der Schmerz? </a:t>
            </a:r>
          </a:p>
          <a:p>
            <a:pPr marL="182563" indent="-182563">
              <a:spcAft>
                <a:spcPts val="100"/>
              </a:spcAft>
              <a:buSzPct val="90000"/>
              <a:buFont typeface="Calibri" panose="020F0502020204030204" pitchFamily="34" charset="0"/>
              <a:buChar char="•"/>
            </a:pPr>
            <a:endParaRPr lang="de-DE" sz="1600" dirty="0"/>
          </a:p>
          <a:p>
            <a:pPr marL="182563" indent="-182563">
              <a:spcAft>
                <a:spcPts val="100"/>
              </a:spcAft>
              <a:buSzPct val="90000"/>
              <a:buFont typeface="Calibri" panose="020F0502020204030204" pitchFamily="34" charset="0"/>
              <a:buChar char="•"/>
            </a:pPr>
            <a:r>
              <a:rPr lang="de-DE" sz="1600" dirty="0"/>
              <a:t>Die Idee</a:t>
            </a:r>
          </a:p>
          <a:p>
            <a:pPr marL="182563" indent="-182563">
              <a:spcAft>
                <a:spcPts val="100"/>
              </a:spcAft>
              <a:buSzPct val="90000"/>
              <a:buFont typeface="Calibri" panose="020F0502020204030204" pitchFamily="34" charset="0"/>
              <a:buChar char="•"/>
            </a:pPr>
            <a:r>
              <a:rPr lang="de-DE" sz="1600" dirty="0"/>
              <a:t>Die Konzeption</a:t>
            </a:r>
          </a:p>
          <a:p>
            <a:pPr marL="182563" indent="-182563">
              <a:spcAft>
                <a:spcPts val="100"/>
              </a:spcAft>
              <a:buSzPct val="90000"/>
              <a:buFont typeface="Calibri" panose="020F0502020204030204" pitchFamily="34" charset="0"/>
              <a:buChar char="•"/>
            </a:pPr>
            <a:endParaRPr lang="de-DE" sz="1000" dirty="0"/>
          </a:p>
          <a:p>
            <a:pPr marL="182563" indent="-182563">
              <a:spcAft>
                <a:spcPts val="100"/>
              </a:spcAft>
              <a:buSzPct val="90000"/>
              <a:buFont typeface="Calibri" panose="020F0502020204030204" pitchFamily="34" charset="0"/>
              <a:buChar char="•"/>
            </a:pPr>
            <a:r>
              <a:rPr lang="de-DE" sz="1600" dirty="0"/>
              <a:t>Wer hat es erfolgreich implementiert?</a:t>
            </a:r>
          </a:p>
          <a:p>
            <a:pPr marL="182563" indent="-182563">
              <a:spcAft>
                <a:spcPts val="100"/>
              </a:spcAft>
              <a:buSzPct val="90000"/>
              <a:buFont typeface="Calibri" panose="020F0502020204030204" pitchFamily="34" charset="0"/>
              <a:buChar char="•"/>
            </a:pPr>
            <a:r>
              <a:rPr lang="de-DE" sz="1600" dirty="0"/>
              <a:t>Look and Feel</a:t>
            </a:r>
          </a:p>
          <a:p>
            <a:pPr marL="182563" indent="-182563">
              <a:spcAft>
                <a:spcPts val="100"/>
              </a:spcAft>
              <a:buSzPct val="90000"/>
              <a:buFont typeface="Calibri" panose="020F0502020204030204" pitchFamily="34" charset="0"/>
              <a:buChar char="•"/>
            </a:pPr>
            <a:endParaRPr lang="de-DE" sz="1200" dirty="0"/>
          </a:p>
          <a:p>
            <a:pPr marL="182563" indent="-182563">
              <a:spcAft>
                <a:spcPts val="100"/>
              </a:spcAft>
              <a:buSzPct val="90000"/>
              <a:buFont typeface="Calibri" panose="020F0502020204030204" pitchFamily="34" charset="0"/>
              <a:buChar char="•"/>
            </a:pPr>
            <a:r>
              <a:rPr lang="de-DE" sz="1600" dirty="0"/>
              <a:t>Sie!</a:t>
            </a:r>
          </a:p>
          <a:p>
            <a:pPr marL="182563" indent="-182563">
              <a:spcAft>
                <a:spcPts val="100"/>
              </a:spcAft>
              <a:buSzPct val="90000"/>
              <a:buFont typeface="Calibri" panose="020F0502020204030204" pitchFamily="34" charset="0"/>
              <a:buChar char="•"/>
            </a:pPr>
            <a:endParaRPr lang="de-DE" sz="1200" dirty="0"/>
          </a:p>
          <a:p>
            <a:pPr marL="182563" indent="-182563">
              <a:spcAft>
                <a:spcPts val="100"/>
              </a:spcAft>
              <a:buSzPct val="90000"/>
              <a:buFont typeface="Calibri" panose="020F0502020204030204" pitchFamily="34" charset="0"/>
              <a:buChar char="•"/>
            </a:pPr>
            <a:endParaRPr lang="de-DE" sz="1000" dirty="0"/>
          </a:p>
          <a:p>
            <a:pPr marL="182563" indent="-182563">
              <a:spcAft>
                <a:spcPts val="100"/>
              </a:spcAft>
              <a:buSzPct val="90000"/>
              <a:buFont typeface="Calibri" panose="020F0502020204030204" pitchFamily="34" charset="0"/>
              <a:buChar char="•"/>
            </a:pPr>
            <a:r>
              <a:rPr lang="de-DE" sz="1600" dirty="0"/>
              <a:t>Relevanz</a:t>
            </a:r>
          </a:p>
          <a:p>
            <a:pPr marL="182563" indent="-182563">
              <a:spcAft>
                <a:spcPts val="100"/>
              </a:spcAft>
              <a:buSzPct val="90000"/>
              <a:buFont typeface="Calibri" panose="020F0502020204030204" pitchFamily="34" charset="0"/>
              <a:buChar char="•"/>
            </a:pPr>
            <a:r>
              <a:rPr lang="de-DE" sz="1600" dirty="0"/>
              <a:t>Welche Controlling-Prozesse sind betroffen?</a:t>
            </a:r>
          </a:p>
          <a:p>
            <a:pPr marL="182563" indent="-182563">
              <a:spcAft>
                <a:spcPts val="100"/>
              </a:spcAft>
              <a:buSzPct val="90000"/>
              <a:buFont typeface="Calibri" panose="020F0502020204030204" pitchFamily="34" charset="0"/>
              <a:buChar char="•"/>
            </a:pPr>
            <a:endParaRPr lang="de-DE" sz="1200" dirty="0"/>
          </a:p>
          <a:p>
            <a:pPr marL="182563" indent="-182563">
              <a:spcAft>
                <a:spcPts val="100"/>
              </a:spcAft>
              <a:buSzPct val="90000"/>
              <a:buFont typeface="Calibri" panose="020F0502020204030204" pitchFamily="34" charset="0"/>
              <a:buChar char="•"/>
            </a:pPr>
            <a:r>
              <a:rPr lang="de-DE" sz="1600" dirty="0"/>
              <a:t>Nebenwirkungen</a:t>
            </a:r>
          </a:p>
          <a:p>
            <a:pPr marL="182563" indent="-182563">
              <a:spcAft>
                <a:spcPts val="100"/>
              </a:spcAft>
              <a:buSzPct val="90000"/>
              <a:buFont typeface="Calibri" panose="020F0502020204030204" pitchFamily="34" charset="0"/>
              <a:buChar char="•"/>
            </a:pPr>
            <a:r>
              <a:rPr lang="de-DE" sz="1600" dirty="0"/>
              <a:t>Realistische Erfolge</a:t>
            </a:r>
          </a:p>
          <a:p>
            <a:pPr marL="182563" indent="-182563">
              <a:spcAft>
                <a:spcPts val="100"/>
              </a:spcAft>
              <a:buSzPct val="90000"/>
              <a:buFont typeface="Calibri" panose="020F0502020204030204" pitchFamily="34" charset="0"/>
              <a:buChar char="•"/>
            </a:pPr>
            <a:endParaRPr lang="de-DE" sz="1000" dirty="0"/>
          </a:p>
          <a:p>
            <a:pPr marL="182563" indent="-182563">
              <a:spcAft>
                <a:spcPts val="100"/>
              </a:spcAft>
              <a:buSzPct val="90000"/>
              <a:buFont typeface="Calibri" panose="020F0502020204030204" pitchFamily="34" charset="0"/>
              <a:buChar char="•"/>
            </a:pPr>
            <a:r>
              <a:rPr lang="de-DE" sz="1600" dirty="0"/>
              <a:t>Möglichkeiten des Einsatzes</a:t>
            </a:r>
          </a:p>
          <a:p>
            <a:pPr marL="182563" indent="-182563">
              <a:spcAft>
                <a:spcPts val="100"/>
              </a:spcAft>
              <a:buSzPct val="90000"/>
              <a:buFont typeface="Calibri" panose="020F0502020204030204" pitchFamily="34" charset="0"/>
              <a:buChar char="•"/>
            </a:pPr>
            <a:r>
              <a:rPr lang="de-DE" sz="1600" dirty="0"/>
              <a:t>Künstliche Intelligenz</a:t>
            </a:r>
          </a:p>
          <a:p>
            <a:pPr marL="182563" indent="-182563">
              <a:spcAft>
                <a:spcPts val="100"/>
              </a:spcAft>
              <a:buSzPct val="90000"/>
              <a:buFont typeface="Calibri" panose="020F0502020204030204" pitchFamily="34" charset="0"/>
              <a:buChar char="•"/>
            </a:pPr>
            <a:endParaRPr lang="de-DE" sz="1600" dirty="0"/>
          </a:p>
        </p:txBody>
      </p:sp>
      <p:sp>
        <p:nvSpPr>
          <p:cNvPr id="13" name="Rechteck 12"/>
          <p:cNvSpPr/>
          <p:nvPr/>
        </p:nvSpPr>
        <p:spPr bwMode="gray">
          <a:xfrm>
            <a:off x="2073448" y="5700066"/>
            <a:ext cx="1718295" cy="503412"/>
          </a:xfrm>
          <a:prstGeom prst="rect">
            <a:avLst/>
          </a:prstGeom>
          <a:solidFill>
            <a:schemeClr val="accent5"/>
          </a:solidFill>
          <a:ln w="9525">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Ausblick</a:t>
            </a:r>
          </a:p>
        </p:txBody>
      </p:sp>
      <p:sp>
        <p:nvSpPr>
          <p:cNvPr id="14" name="Foliennummernplatzhalter 13">
            <a:extLst>
              <a:ext uri="{FF2B5EF4-FFF2-40B4-BE49-F238E27FC236}">
                <a16:creationId xmlns:a16="http://schemas.microsoft.com/office/drawing/2014/main" id="{AE5574FE-765E-47B1-A6B1-B6C8421E5307}"/>
              </a:ext>
            </a:extLst>
          </p:cNvPr>
          <p:cNvSpPr>
            <a:spLocks noGrp="1"/>
          </p:cNvSpPr>
          <p:nvPr>
            <p:ph type="sldNum" sz="quarter" idx="11"/>
          </p:nvPr>
        </p:nvSpPr>
        <p:spPr/>
        <p:txBody>
          <a:bodyPr/>
          <a:lstStyle/>
          <a:p>
            <a:fld id="{FFC269A0-BD27-4577-9DED-0AAE60100C51}" type="slidenum">
              <a:rPr lang="de-DE" smtClean="0"/>
              <a:pPr/>
              <a:t>8</a:t>
            </a:fld>
            <a:r>
              <a:rPr lang="de-DE" dirty="0"/>
              <a:t> | ©</a:t>
            </a:r>
          </a:p>
        </p:txBody>
      </p:sp>
      <p:sp>
        <p:nvSpPr>
          <p:cNvPr id="15" name="Fußzeilenplatzhalter 14">
            <a:extLst>
              <a:ext uri="{FF2B5EF4-FFF2-40B4-BE49-F238E27FC236}">
                <a16:creationId xmlns:a16="http://schemas.microsoft.com/office/drawing/2014/main" id="{24D860A9-7382-49E5-899B-639817E121A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9391476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44075"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b="1" dirty="0"/>
              <a:t>Modern Business </a:t>
            </a:r>
            <a:r>
              <a:rPr lang="de-DE" b="1" dirty="0" err="1"/>
              <a:t>Intelligence</a:t>
            </a:r>
            <a:endParaRPr lang="de-DE" b="1"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89</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1497876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2155728"/>
            <a:chOff x="539750" y="1772221"/>
            <a:chExt cx="8064500" cy="2155728"/>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2155728"/>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Kennenlernen der verschiedenen Ansätze zur </a:t>
              </a:r>
              <a:r>
                <a:rPr lang="de-DE" b="1" dirty="0"/>
                <a:t>Informationsdarstellung</a:t>
              </a:r>
              <a:r>
                <a:rPr lang="de-DE" dirty="0"/>
                <a:t> und </a:t>
              </a:r>
              <a:br>
                <a:rPr lang="de-DE" dirty="0"/>
              </a:br>
              <a:r>
                <a:rPr lang="de-DE" b="1" dirty="0"/>
                <a:t>-analyse</a:t>
              </a:r>
            </a:p>
            <a:p>
              <a:pPr lvl="3"/>
              <a:r>
                <a:rPr lang="de-DE" dirty="0"/>
                <a:t>Einschätzen der </a:t>
              </a:r>
              <a:r>
                <a:rPr lang="de-DE" b="1" dirty="0"/>
                <a:t>Self-Service-Ansätze</a:t>
              </a:r>
            </a:p>
            <a:p>
              <a:pPr lvl="3"/>
              <a:r>
                <a:rPr lang="de-DE" dirty="0"/>
                <a:t>Kennenlernen einschlägiger </a:t>
              </a:r>
              <a:r>
                <a:rPr lang="de-DE" b="1" dirty="0"/>
                <a:t>Werkzeuge</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a:solidFill>
                  <a:schemeClr val="accent1"/>
                </a:solidFill>
              </a:endParaRPr>
            </a:p>
          </p:txBody>
        </p:sp>
      </p:grpSp>
      <p:sp>
        <p:nvSpPr>
          <p:cNvPr id="4" name="Foliennummernplatzhalter 3">
            <a:extLst>
              <a:ext uri="{FF2B5EF4-FFF2-40B4-BE49-F238E27FC236}">
                <a16:creationId xmlns:a16="http://schemas.microsoft.com/office/drawing/2014/main" id="{72EFB4D6-CF30-420E-97CF-AF7EE61BC3FA}"/>
              </a:ext>
            </a:extLst>
          </p:cNvPr>
          <p:cNvSpPr>
            <a:spLocks noGrp="1"/>
          </p:cNvSpPr>
          <p:nvPr>
            <p:ph type="sldNum" sz="quarter" idx="11"/>
          </p:nvPr>
        </p:nvSpPr>
        <p:spPr/>
        <p:txBody>
          <a:bodyPr/>
          <a:lstStyle/>
          <a:p>
            <a:fld id="{FFC269A0-BD27-4577-9DED-0AAE60100C51}" type="slidenum">
              <a:rPr lang="de-DE" smtClean="0"/>
              <a:pPr/>
              <a:t>90</a:t>
            </a:fld>
            <a:r>
              <a:rPr lang="de-DE"/>
              <a:t> | ©</a:t>
            </a:r>
            <a:endParaRPr lang="de-DE" dirty="0"/>
          </a:p>
        </p:txBody>
      </p:sp>
      <p:sp>
        <p:nvSpPr>
          <p:cNvPr id="5" name="Fußzeilenplatzhalter 4">
            <a:extLst>
              <a:ext uri="{FF2B5EF4-FFF2-40B4-BE49-F238E27FC236}">
                <a16:creationId xmlns:a16="http://schemas.microsoft.com/office/drawing/2014/main" id="{CC553605-7250-4098-8E95-0D342A3AB67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6458308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2"/>
            </p:custDataLst>
            <p:extLst>
              <p:ext uri="{D42A27DB-BD31-4B8C-83A1-F6EECF244321}">
                <p14:modId xmlns:p14="http://schemas.microsoft.com/office/powerpoint/2010/main" val="321092524"/>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45099" name="think-cell Folie" r:id="rId6" imgW="360" imgH="360" progId="TCLayout.ActiveDocument.1">
                  <p:embed/>
                </p:oleObj>
              </mc:Choice>
              <mc:Fallback>
                <p:oleObj name="think-cell Folie" r:id="rId6" imgW="360" imgH="360" progId="TCLayout.ActiveDocument.1">
                  <p:embed/>
                  <p:pic>
                    <p:nvPicPr>
                      <p:cNvPr id="125" name="Objekt 124"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4DEF0DE0-60A6-4375-A4D0-C3AE79DBA53C}"/>
              </a:ext>
            </a:extLst>
          </p:cNvPr>
          <p:cNvGrpSpPr/>
          <p:nvPr/>
        </p:nvGrpSpPr>
        <p:grpSpPr>
          <a:xfrm>
            <a:off x="1322758" y="1287493"/>
            <a:ext cx="9453762" cy="5122750"/>
            <a:chOff x="1819735" y="1556792"/>
            <a:chExt cx="8459808" cy="4584152"/>
          </a:xfrm>
        </p:grpSpPr>
        <p:grpSp>
          <p:nvGrpSpPr>
            <p:cNvPr id="18" name="Gruppieren 17"/>
            <p:cNvGrpSpPr/>
            <p:nvPr/>
          </p:nvGrpSpPr>
          <p:grpSpPr>
            <a:xfrm rot="16200000">
              <a:off x="3757563" y="-381036"/>
              <a:ext cx="4584152" cy="8459808"/>
              <a:chOff x="714501" y="-3819806"/>
              <a:chExt cx="7611458" cy="9598094"/>
            </a:xfrm>
          </p:grpSpPr>
          <p:sp>
            <p:nvSpPr>
              <p:cNvPr id="19" name="Rechteck 18"/>
              <p:cNvSpPr/>
              <p:nvPr/>
            </p:nvSpPr>
            <p:spPr bwMode="gray">
              <a:xfrm rot="5400000">
                <a:off x="5744941"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rot="5400000">
                <a:off x="3224297" y="2733222"/>
                <a:ext cx="1598708" cy="1042685"/>
              </a:xfrm>
              <a:prstGeom prst="rect">
                <a:avLst/>
              </a:prstGeom>
              <a:solidFill>
                <a:schemeClr val="accent1">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 Controlling</a:t>
                </a:r>
              </a:p>
            </p:txBody>
          </p:sp>
          <p:sp>
            <p:nvSpPr>
              <p:cNvPr id="21" name="Rechteck 20"/>
              <p:cNvSpPr/>
              <p:nvPr/>
            </p:nvSpPr>
            <p:spPr bwMode="gray">
              <a:xfrm rot="5400000">
                <a:off x="1963975" y="2733222"/>
                <a:ext cx="1598708" cy="1042685"/>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Agile Unternehmens- steuerung</a:t>
                </a:r>
              </a:p>
            </p:txBody>
          </p:sp>
          <p:sp>
            <p:nvSpPr>
              <p:cNvPr id="22" name="Rechteck 21"/>
              <p:cNvSpPr/>
              <p:nvPr/>
            </p:nvSpPr>
            <p:spPr bwMode="gray">
              <a:xfrm rot="5400000">
                <a:off x="7005263" y="2733927"/>
                <a:ext cx="1598708" cy="1042685"/>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rot="5400000">
                <a:off x="703655" y="2733927"/>
                <a:ext cx="1598708" cy="104268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Business Partnering</a:t>
                </a:r>
              </a:p>
            </p:txBody>
          </p:sp>
          <p:sp>
            <p:nvSpPr>
              <p:cNvPr id="24" name="Rechteck 23"/>
              <p:cNvSpPr/>
              <p:nvPr/>
            </p:nvSpPr>
            <p:spPr bwMode="gray">
              <a:xfrm rot="5400000">
                <a:off x="4484619"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a:off x="971599" y="5342704"/>
                <a:ext cx="7345235"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rot="5400000" flipV="1">
                <a:off x="5022435" y="933350"/>
                <a:ext cx="1014888" cy="20288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a:off x="3762113" y="1701861"/>
                <a:ext cx="1014888" cy="4918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a:off x="3131952" y="1071700"/>
                <a:ext cx="1014888" cy="17521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flipV="1">
                <a:off x="5652244" y="303543"/>
                <a:ext cx="1015591" cy="3289154"/>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a:off x="2501440" y="441892"/>
                <a:ext cx="1015592" cy="301245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flipV="1">
                <a:off x="4392274" y="1563511"/>
                <a:ext cx="1014888" cy="7685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6200000" flipV="1">
                <a:off x="4481117" y="5179604"/>
                <a:ext cx="325992" cy="209"/>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a:off x="5961060" y="2737570"/>
                <a:ext cx="526505" cy="316061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flipV="1">
                <a:off x="3440064" y="3377185"/>
                <a:ext cx="527209" cy="1880678"/>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a:off x="4700386" y="3997541"/>
                <a:ext cx="527209" cy="639966"/>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a:off x="5330547" y="3367380"/>
                <a:ext cx="527209" cy="1900288"/>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flipV="1">
                <a:off x="2810257" y="2747376"/>
                <a:ext cx="526505" cy="314099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flipV="1">
                <a:off x="4070225" y="4007346"/>
                <a:ext cx="527209" cy="620356"/>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1319"/>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7" name="Textfeld 46"/>
            <p:cNvSpPr txBox="1"/>
            <p:nvPr/>
          </p:nvSpPr>
          <p:spPr>
            <a:xfrm>
              <a:off x="2679670" y="3995718"/>
              <a:ext cx="2848711" cy="440668"/>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40668"/>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40668"/>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458078" y="2228470"/>
              <a:ext cx="1352873" cy="261647"/>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40668"/>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40668"/>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BD3A960E-C2E4-49F0-8349-CB7F4759B45F}"/>
              </a:ext>
            </a:extLst>
          </p:cNvPr>
          <p:cNvSpPr>
            <a:spLocks noGrp="1"/>
          </p:cNvSpPr>
          <p:nvPr>
            <p:ph type="sldNum" sz="quarter" idx="11"/>
          </p:nvPr>
        </p:nvSpPr>
        <p:spPr/>
        <p:txBody>
          <a:bodyPr/>
          <a:lstStyle/>
          <a:p>
            <a:fld id="{FFC269A0-BD27-4577-9DED-0AAE60100C51}" type="slidenum">
              <a:rPr lang="de-DE" smtClean="0"/>
              <a:pPr/>
              <a:t>91</a:t>
            </a:fld>
            <a:r>
              <a:rPr lang="de-DE"/>
              <a:t> | ©</a:t>
            </a:r>
            <a:endParaRPr lang="de-DE" dirty="0"/>
          </a:p>
        </p:txBody>
      </p:sp>
      <p:sp>
        <p:nvSpPr>
          <p:cNvPr id="6" name="Fußzeilenplatzhalter 5">
            <a:extLst>
              <a:ext uri="{FF2B5EF4-FFF2-40B4-BE49-F238E27FC236}">
                <a16:creationId xmlns:a16="http://schemas.microsoft.com/office/drawing/2014/main" id="{FF4551AE-0EB3-43D0-ADE0-556D4B31A26D}"/>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6155688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4A3A4-EC97-4659-9A65-EB6EEDF2D229}"/>
              </a:ext>
            </a:extLst>
          </p:cNvPr>
          <p:cNvSpPr>
            <a:spLocks noGrp="1"/>
          </p:cNvSpPr>
          <p:nvPr>
            <p:ph type="title"/>
          </p:nvPr>
        </p:nvSpPr>
        <p:spPr/>
        <p:txBody>
          <a:bodyPr/>
          <a:lstStyle/>
          <a:p>
            <a:r>
              <a:rPr lang="de-DE" dirty="0"/>
              <a:t>Business-Intelligence-Lösungen</a:t>
            </a:r>
          </a:p>
        </p:txBody>
      </p:sp>
      <p:sp>
        <p:nvSpPr>
          <p:cNvPr id="4" name="Fußzeilenplatzhalter 3">
            <a:extLst>
              <a:ext uri="{FF2B5EF4-FFF2-40B4-BE49-F238E27FC236}">
                <a16:creationId xmlns:a16="http://schemas.microsoft.com/office/drawing/2014/main" id="{77F6A27C-8908-49EB-BDBF-7B1A42288CF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E132333-90E6-4193-9BFC-66A4460F99FE}"/>
              </a:ext>
            </a:extLst>
          </p:cNvPr>
          <p:cNvSpPr>
            <a:spLocks noGrp="1"/>
          </p:cNvSpPr>
          <p:nvPr>
            <p:ph type="sldNum" sz="quarter" idx="11"/>
          </p:nvPr>
        </p:nvSpPr>
        <p:spPr/>
        <p:txBody>
          <a:bodyPr/>
          <a:lstStyle/>
          <a:p>
            <a:fld id="{FFC269A0-BD27-4577-9DED-0AAE60100C51}" type="slidenum">
              <a:rPr lang="de-DE" smtClean="0"/>
              <a:pPr/>
              <a:t>92</a:t>
            </a:fld>
            <a:r>
              <a:rPr lang="de-DE"/>
              <a:t> | ©</a:t>
            </a:r>
            <a:endParaRPr lang="de-DE" dirty="0"/>
          </a:p>
        </p:txBody>
      </p:sp>
      <p:pic>
        <p:nvPicPr>
          <p:cNvPr id="7" name="Grafik 6">
            <a:extLst>
              <a:ext uri="{FF2B5EF4-FFF2-40B4-BE49-F238E27FC236}">
                <a16:creationId xmlns:a16="http://schemas.microsoft.com/office/drawing/2014/main" id="{E3413B8A-5D3A-4318-B1D6-B3EFB79185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023" y="1751929"/>
            <a:ext cx="5389749" cy="3028413"/>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FFDED0A6-28CE-4790-AA78-25EEAC73B9CB}"/>
              </a:ext>
            </a:extLst>
          </p:cNvPr>
          <p:cNvSpPr txBox="1"/>
          <p:nvPr/>
        </p:nvSpPr>
        <p:spPr>
          <a:xfrm>
            <a:off x="820994" y="4809580"/>
            <a:ext cx="6094602" cy="246221"/>
          </a:xfrm>
          <a:prstGeom prst="rect">
            <a:avLst/>
          </a:prstGeom>
          <a:noFill/>
        </p:spPr>
        <p:txBody>
          <a:bodyPr wrap="square">
            <a:spAutoFit/>
          </a:bodyPr>
          <a:lstStyle/>
          <a:p>
            <a:r>
              <a:rPr lang="de-DE" sz="1000" dirty="0">
                <a:solidFill>
                  <a:schemeClr val="tx1">
                    <a:lumMod val="60000"/>
                    <a:lumOff val="40000"/>
                  </a:schemeClr>
                </a:solidFill>
              </a:rPr>
              <a:t>Power BI (Quelle: https://powerbi.microsoft.com/de-de/desktop)</a:t>
            </a:r>
          </a:p>
        </p:txBody>
      </p:sp>
      <p:pic>
        <p:nvPicPr>
          <p:cNvPr id="9" name="Grafik 8">
            <a:extLst>
              <a:ext uri="{FF2B5EF4-FFF2-40B4-BE49-F238E27FC236}">
                <a16:creationId xmlns:a16="http://schemas.microsoft.com/office/drawing/2014/main" id="{5EDDDBAF-15ED-4ECB-BA4A-5BBAFDCC5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362" y="1751929"/>
            <a:ext cx="5385859" cy="3028412"/>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EE151D80-5046-40EA-B4C4-782C0B300EC5}"/>
              </a:ext>
            </a:extLst>
          </p:cNvPr>
          <p:cNvSpPr txBox="1"/>
          <p:nvPr/>
        </p:nvSpPr>
        <p:spPr>
          <a:xfrm>
            <a:off x="6495176" y="4838818"/>
            <a:ext cx="6094602" cy="246221"/>
          </a:xfrm>
          <a:prstGeom prst="rect">
            <a:avLst/>
          </a:prstGeom>
          <a:noFill/>
        </p:spPr>
        <p:txBody>
          <a:bodyPr wrap="square">
            <a:spAutoFit/>
          </a:bodyPr>
          <a:lstStyle/>
          <a:p>
            <a:r>
              <a:rPr lang="de-DE" sz="1000" dirty="0">
                <a:solidFill>
                  <a:schemeClr val="tx1">
                    <a:lumMod val="60000"/>
                    <a:lumOff val="40000"/>
                  </a:schemeClr>
                </a:solidFill>
              </a:rPr>
              <a:t>(Quelle: https://docs.microsoft.com/de-de/power-bi/fundamentals/desktop-what-is-desktop)</a:t>
            </a:r>
          </a:p>
        </p:txBody>
      </p:sp>
    </p:spTree>
    <p:extLst>
      <p:ext uri="{BB962C8B-B14F-4D97-AF65-F5344CB8AC3E}">
        <p14:creationId xmlns:p14="http://schemas.microsoft.com/office/powerpoint/2010/main" val="960515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888A9A-1F50-457C-A914-CA3FBFA66A56}"/>
              </a:ext>
            </a:extLst>
          </p:cNvPr>
          <p:cNvSpPr>
            <a:spLocks noGrp="1"/>
          </p:cNvSpPr>
          <p:nvPr>
            <p:ph type="title"/>
          </p:nvPr>
        </p:nvSpPr>
        <p:spPr/>
        <p:txBody>
          <a:bodyPr/>
          <a:lstStyle/>
          <a:p>
            <a:r>
              <a:rPr lang="de-DE" dirty="0"/>
              <a:t>Business </a:t>
            </a:r>
            <a:r>
              <a:rPr lang="de-DE" dirty="0" err="1"/>
              <a:t>Intelligence</a:t>
            </a:r>
            <a:endParaRPr lang="de-DE" dirty="0"/>
          </a:p>
        </p:txBody>
      </p:sp>
      <p:sp>
        <p:nvSpPr>
          <p:cNvPr id="3" name="Inhaltsplatzhalter 2">
            <a:extLst>
              <a:ext uri="{FF2B5EF4-FFF2-40B4-BE49-F238E27FC236}">
                <a16:creationId xmlns:a16="http://schemas.microsoft.com/office/drawing/2014/main" id="{4214F4D5-2FD3-4B32-8385-652F08861D4B}"/>
              </a:ext>
            </a:extLst>
          </p:cNvPr>
          <p:cNvSpPr>
            <a:spLocks noGrp="1"/>
          </p:cNvSpPr>
          <p:nvPr>
            <p:ph idx="1"/>
          </p:nvPr>
        </p:nvSpPr>
        <p:spPr/>
        <p:txBody>
          <a:bodyPr/>
          <a:lstStyle/>
          <a:p>
            <a:pPr marL="285750" indent="-285750">
              <a:buFont typeface="Arial" panose="020B0604020202020204" pitchFamily="34" charset="0"/>
              <a:buChar char="•"/>
            </a:pPr>
            <a:r>
              <a:rPr lang="de-DE" dirty="0"/>
              <a:t>Eine naive Übersetzung mit </a:t>
            </a:r>
            <a:r>
              <a:rPr lang="de-DE" b="1" dirty="0"/>
              <a:t>„Geschäftsintelligenz“ </a:t>
            </a:r>
            <a:r>
              <a:rPr lang="de-DE" dirty="0"/>
              <a:t>liegt zwar nahe, würde die inhaltliche Bedeutung aber nur sehr unzureichend widerspiegeln. </a:t>
            </a:r>
          </a:p>
          <a:p>
            <a:pPr marL="285750" indent="-285750">
              <a:buFont typeface="Arial" panose="020B0604020202020204" pitchFamily="34" charset="0"/>
              <a:buChar char="•"/>
            </a:pPr>
            <a:r>
              <a:rPr lang="de-DE" b="1" dirty="0"/>
              <a:t>„</a:t>
            </a:r>
            <a:r>
              <a:rPr lang="de-DE" b="1" dirty="0" err="1"/>
              <a:t>Intelligence</a:t>
            </a:r>
            <a:r>
              <a:rPr lang="de-DE" b="1" dirty="0"/>
              <a:t>“ </a:t>
            </a:r>
            <a:r>
              <a:rPr lang="de-DE" dirty="0"/>
              <a:t>ist vielschichtiger zu interpretieren, insbesondere im Sinne von </a:t>
            </a:r>
            <a:r>
              <a:rPr lang="de-DE" b="1" dirty="0"/>
              <a:t>Einsicht, Information</a:t>
            </a:r>
            <a:r>
              <a:rPr lang="de-DE" dirty="0"/>
              <a:t> oder </a:t>
            </a:r>
            <a:r>
              <a:rPr lang="de-DE" b="1" dirty="0"/>
              <a:t>Verständnis</a:t>
            </a:r>
            <a:r>
              <a:rPr lang="de-DE" dirty="0"/>
              <a:t> oder auch im Sinne von </a:t>
            </a:r>
            <a:r>
              <a:rPr lang="de-DE" b="1" dirty="0"/>
              <a:t>Auskunfts- oder Nachrichtendienst</a:t>
            </a:r>
            <a:r>
              <a:rPr lang="de-DE" dirty="0"/>
              <a:t>.</a:t>
            </a:r>
          </a:p>
          <a:p>
            <a:endParaRPr lang="de-DE" dirty="0"/>
          </a:p>
        </p:txBody>
      </p:sp>
      <p:sp>
        <p:nvSpPr>
          <p:cNvPr id="4" name="Fußzeilenplatzhalter 3">
            <a:extLst>
              <a:ext uri="{FF2B5EF4-FFF2-40B4-BE49-F238E27FC236}">
                <a16:creationId xmlns:a16="http://schemas.microsoft.com/office/drawing/2014/main" id="{8BC20606-A1AB-4ED7-BD1B-BAD0C4F0BBFC}"/>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ABCF3966-31E9-49BC-9E6D-72BE5071A2DB}"/>
              </a:ext>
            </a:extLst>
          </p:cNvPr>
          <p:cNvSpPr>
            <a:spLocks noGrp="1"/>
          </p:cNvSpPr>
          <p:nvPr>
            <p:ph type="sldNum" sz="quarter" idx="11"/>
          </p:nvPr>
        </p:nvSpPr>
        <p:spPr/>
        <p:txBody>
          <a:bodyPr/>
          <a:lstStyle/>
          <a:p>
            <a:fld id="{FFC269A0-BD27-4577-9DED-0AAE60100C51}" type="slidenum">
              <a:rPr lang="de-DE" smtClean="0"/>
              <a:pPr/>
              <a:t>93</a:t>
            </a:fld>
            <a:r>
              <a:rPr lang="de-DE"/>
              <a:t> | ©</a:t>
            </a:r>
            <a:endParaRPr lang="de-DE" dirty="0"/>
          </a:p>
        </p:txBody>
      </p:sp>
      <p:sp>
        <p:nvSpPr>
          <p:cNvPr id="6" name="Textplatzhalter 5">
            <a:extLst>
              <a:ext uri="{FF2B5EF4-FFF2-40B4-BE49-F238E27FC236}">
                <a16:creationId xmlns:a16="http://schemas.microsoft.com/office/drawing/2014/main" id="{FDC815F8-3254-43CD-B6C5-43D0C07B2BF3}"/>
              </a:ext>
            </a:extLst>
          </p:cNvPr>
          <p:cNvSpPr>
            <a:spLocks noGrp="1"/>
          </p:cNvSpPr>
          <p:nvPr>
            <p:ph type="body" sz="quarter" idx="13"/>
          </p:nvPr>
        </p:nvSpPr>
        <p:spPr/>
        <p:txBody>
          <a:bodyPr/>
          <a:lstStyle/>
          <a:p>
            <a:endParaRPr lang="de-DE"/>
          </a:p>
        </p:txBody>
      </p:sp>
      <p:graphicFrame>
        <p:nvGraphicFramePr>
          <p:cNvPr id="7" name="Tabelle 6">
            <a:extLst>
              <a:ext uri="{FF2B5EF4-FFF2-40B4-BE49-F238E27FC236}">
                <a16:creationId xmlns:a16="http://schemas.microsoft.com/office/drawing/2014/main" id="{2F5DC510-306E-478E-8AA6-124661756688}"/>
              </a:ext>
            </a:extLst>
          </p:cNvPr>
          <p:cNvGraphicFramePr>
            <a:graphicFrameLocks noGrp="1"/>
          </p:cNvGraphicFramePr>
          <p:nvPr>
            <p:extLst>
              <p:ext uri="{D42A27DB-BD31-4B8C-83A1-F6EECF244321}">
                <p14:modId xmlns:p14="http://schemas.microsoft.com/office/powerpoint/2010/main" val="3313096025"/>
              </p:ext>
            </p:extLst>
          </p:nvPr>
        </p:nvGraphicFramePr>
        <p:xfrm>
          <a:off x="719669" y="3530246"/>
          <a:ext cx="10632916" cy="2049440"/>
        </p:xfrm>
        <a:graphic>
          <a:graphicData uri="http://schemas.openxmlformats.org/drawingml/2006/table">
            <a:tbl>
              <a:tblPr firstRow="1" bandRow="1">
                <a:tableStyleId>{5C22544A-7EE6-4342-B048-85BDC9FD1C3A}</a:tableStyleId>
              </a:tblPr>
              <a:tblGrid>
                <a:gridCol w="10632916">
                  <a:extLst>
                    <a:ext uri="{9D8B030D-6E8A-4147-A177-3AD203B41FA5}">
                      <a16:colId xmlns:a16="http://schemas.microsoft.com/office/drawing/2014/main" val="20000"/>
                    </a:ext>
                  </a:extLst>
                </a:gridCol>
              </a:tblGrid>
              <a:tr h="484114">
                <a:tc>
                  <a:txBody>
                    <a:bodyPr/>
                    <a:lstStyle/>
                    <a:p>
                      <a:r>
                        <a:rPr lang="de-DE" sz="1800" dirty="0">
                          <a:latin typeface="+mn-lt"/>
                        </a:rPr>
                        <a:t>Definition (</a:t>
                      </a:r>
                      <a:r>
                        <a:rPr lang="de-DE" sz="1800" dirty="0" err="1">
                          <a:latin typeface="+mn-lt"/>
                        </a:rPr>
                        <a:t>Hummeltenberg</a:t>
                      </a:r>
                      <a:r>
                        <a:rPr lang="de-DE" sz="1800" dirty="0">
                          <a:latin typeface="+mn-lt"/>
                        </a:rPr>
                        <a:t>, Enzyklopädie</a:t>
                      </a:r>
                      <a:r>
                        <a:rPr lang="de-DE" sz="1800" baseline="0" dirty="0">
                          <a:latin typeface="+mn-lt"/>
                        </a:rPr>
                        <a:t> der Wirtschaftsinformatik)</a:t>
                      </a:r>
                      <a:endParaRPr lang="de-DE" sz="1800" dirty="0">
                        <a:latin typeface="+mn-lt"/>
                      </a:endParaRPr>
                    </a:p>
                  </a:txBody>
                  <a:tcPr/>
                </a:tc>
                <a:extLst>
                  <a:ext uri="{0D108BD9-81ED-4DB2-BD59-A6C34878D82A}">
                    <a16:rowId xmlns:a16="http://schemas.microsoft.com/office/drawing/2014/main" val="10000"/>
                  </a:ext>
                </a:extLst>
              </a:tr>
              <a:tr h="1565326">
                <a:tc>
                  <a:txBody>
                    <a:bodyPr/>
                    <a:lstStyle/>
                    <a:p>
                      <a:pPr marL="285750" indent="-285750">
                        <a:buFont typeface="Arial" panose="020B0604020202020204" pitchFamily="34" charset="0"/>
                        <a:buChar char="•"/>
                      </a:pPr>
                      <a:r>
                        <a:rPr lang="de-DE" sz="1800" dirty="0"/>
                        <a:t>Business </a:t>
                      </a:r>
                      <a:r>
                        <a:rPr lang="de-DE" sz="1800" dirty="0" err="1"/>
                        <a:t>Intelligence</a:t>
                      </a:r>
                      <a:r>
                        <a:rPr lang="de-DE" sz="1800" dirty="0"/>
                        <a:t> (BI) beschreibt die auf eine </a:t>
                      </a:r>
                      <a:r>
                        <a:rPr lang="de-DE" sz="1800" b="1" dirty="0"/>
                        <a:t>Unterstützung, Durchführung und Kontrolle betrieblicher Aktivitäten </a:t>
                      </a:r>
                      <a:r>
                        <a:rPr lang="de-DE" sz="1800" dirty="0"/>
                        <a:t>ausgerichtete </a:t>
                      </a:r>
                      <a:r>
                        <a:rPr lang="de-DE" sz="1800" b="1" dirty="0"/>
                        <a:t>Intelligenz (Einsicht) </a:t>
                      </a:r>
                      <a:r>
                        <a:rPr lang="de-DE" sz="1800" dirty="0"/>
                        <a:t>sowie die zu ihrer Erzielung eingesetzten </a:t>
                      </a:r>
                      <a:r>
                        <a:rPr lang="de-DE" sz="1800" b="1" dirty="0"/>
                        <a:t>Konzepte, Methoden und Informationssysteme</a:t>
                      </a:r>
                      <a:r>
                        <a:rPr lang="de-DE" sz="1800" dirty="0"/>
                        <a:t>. </a:t>
                      </a:r>
                    </a:p>
                    <a:p>
                      <a:pPr marL="285750" indent="-285750">
                        <a:buFont typeface="Arial" panose="020B0604020202020204" pitchFamily="34" charset="0"/>
                        <a:buChar char="•"/>
                      </a:pPr>
                      <a:r>
                        <a:rPr lang="de-DE" sz="1800" b="1" dirty="0"/>
                        <a:t>BI-Systeme</a:t>
                      </a:r>
                      <a:r>
                        <a:rPr lang="de-DE" sz="1800" dirty="0"/>
                        <a:t> sind informationsgetriebene </a:t>
                      </a:r>
                      <a:r>
                        <a:rPr lang="de-DE" sz="1800" b="1" dirty="0"/>
                        <a:t>Entscheidungsunterstützungssysteme</a:t>
                      </a:r>
                      <a:r>
                        <a:rPr lang="de-DE" sz="1800" dirty="0"/>
                        <a:t> zur </a:t>
                      </a:r>
                      <a:r>
                        <a:rPr lang="de-DE" sz="1800" b="1" dirty="0"/>
                        <a:t>Gewinnung und Verbreitung von Erkenntnissen </a:t>
                      </a:r>
                      <a:r>
                        <a:rPr lang="de-DE" sz="1800" dirty="0"/>
                        <a:t>für und über betriebliche Abläufe.</a:t>
                      </a:r>
                      <a:endParaRPr lang="de-DE" sz="1800" dirty="0">
                        <a:latin typeface="+mn-lt"/>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223364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46123"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b="1" dirty="0"/>
              <a:t>Herausforderungen</a:t>
            </a:r>
          </a:p>
          <a:p>
            <a:r>
              <a:rPr lang="de-DE" dirty="0"/>
              <a:t>Enterprise Business Intelligence</a:t>
            </a:r>
          </a:p>
          <a:p>
            <a:r>
              <a:rPr lang="de-DE" dirty="0"/>
              <a:t>Self Service Business Intelligence</a:t>
            </a:r>
          </a:p>
          <a:p>
            <a:r>
              <a:rPr lang="de-DE" dirty="0"/>
              <a:t>Und Excel?</a:t>
            </a:r>
          </a:p>
          <a:p>
            <a:r>
              <a:rPr lang="de-DE" dirty="0"/>
              <a:t>KI im Reporting</a:t>
            </a:r>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38D6BAEB-62EE-461B-AAFB-85105CAC0589}"/>
              </a:ext>
            </a:extLst>
          </p:cNvPr>
          <p:cNvSpPr>
            <a:spLocks noGrp="1"/>
          </p:cNvSpPr>
          <p:nvPr>
            <p:ph type="sldNum" sz="quarter" idx="11"/>
          </p:nvPr>
        </p:nvSpPr>
        <p:spPr/>
        <p:txBody>
          <a:bodyPr/>
          <a:lstStyle/>
          <a:p>
            <a:fld id="{FFC269A0-BD27-4577-9DED-0AAE60100C51}" type="slidenum">
              <a:rPr lang="de-DE" smtClean="0"/>
              <a:pPr/>
              <a:t>94</a:t>
            </a:fld>
            <a:r>
              <a:rPr lang="de-DE"/>
              <a:t> | ©</a:t>
            </a:r>
            <a:endParaRPr lang="de-DE" dirty="0"/>
          </a:p>
        </p:txBody>
      </p:sp>
      <p:sp>
        <p:nvSpPr>
          <p:cNvPr id="9" name="Fußzeilenplatzhalter 8">
            <a:extLst>
              <a:ext uri="{FF2B5EF4-FFF2-40B4-BE49-F238E27FC236}">
                <a16:creationId xmlns:a16="http://schemas.microsoft.com/office/drawing/2014/main" id="{B3F6D168-686D-45B3-BFB7-06F443CF8BD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64867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kt 34" hidden="1"/>
          <p:cNvGraphicFramePr>
            <a:graphicFrameLocks noChangeAspect="1"/>
          </p:cNvGraphicFramePr>
          <p:nvPr>
            <p:custDataLst>
              <p:tags r:id="rId2"/>
            </p:custDataLst>
          </p:nvPr>
        </p:nvGraphicFramePr>
        <p:xfrm>
          <a:off x="2382442" y="858442"/>
          <a:ext cx="1190" cy="1190"/>
        </p:xfrm>
        <a:graphic>
          <a:graphicData uri="http://schemas.openxmlformats.org/presentationml/2006/ole">
            <mc:AlternateContent xmlns:mc="http://schemas.openxmlformats.org/markup-compatibility/2006">
              <mc:Choice xmlns:v="urn:schemas-microsoft-com:vml" Requires="v">
                <p:oleObj spid="_x0000_s47147" name="think-cell Folie" r:id="rId6" imgW="270" imgH="270" progId="TCLayout.ActiveDocument.1">
                  <p:embed/>
                </p:oleObj>
              </mc:Choice>
              <mc:Fallback>
                <p:oleObj name="think-cell Folie" r:id="rId6" imgW="270" imgH="270" progId="TCLayout.ActiveDocument.1">
                  <p:embed/>
                  <p:pic>
                    <p:nvPicPr>
                      <p:cNvPr id="35" name="Objekt 34" hidden="1"/>
                      <p:cNvPicPr/>
                      <p:nvPr/>
                    </p:nvPicPr>
                    <p:blipFill>
                      <a:blip r:embed="rId7"/>
                      <a:stretch>
                        <a:fillRect/>
                      </a:stretch>
                    </p:blipFill>
                    <p:spPr>
                      <a:xfrm>
                        <a:off x="2382442" y="858442"/>
                        <a:ext cx="1190" cy="1190"/>
                      </a:xfrm>
                      <a:prstGeom prst="rect">
                        <a:avLst/>
                      </a:prstGeom>
                    </p:spPr>
                  </p:pic>
                </p:oleObj>
              </mc:Fallback>
            </mc:AlternateContent>
          </a:graphicData>
        </a:graphic>
      </p:graphicFrame>
      <p:sp>
        <p:nvSpPr>
          <p:cNvPr id="31" name="Rechteck 30" hidden="1"/>
          <p:cNvSpPr/>
          <p:nvPr>
            <p:custDataLst>
              <p:tags r:id="rId3"/>
            </p:custDataLst>
          </p:nvPr>
        </p:nvSpPr>
        <p:spPr bwMode="gray">
          <a:xfrm>
            <a:off x="1524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a:solidFill>
                <a:srgbClr val="363636"/>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bwMode="gray"/>
        <p:txBody>
          <a:bodyPr/>
          <a:lstStyle/>
          <a:p>
            <a:r>
              <a:rPr lang="de-DE" dirty="0"/>
              <a:t>Vielfältige Anforderungen</a:t>
            </a:r>
          </a:p>
        </p:txBody>
      </p:sp>
      <p:grpSp>
        <p:nvGrpSpPr>
          <p:cNvPr id="3" name="Gruppieren 2"/>
          <p:cNvGrpSpPr/>
          <p:nvPr/>
        </p:nvGrpSpPr>
        <p:grpSpPr>
          <a:xfrm>
            <a:off x="1557344" y="1297061"/>
            <a:ext cx="9445953" cy="4683266"/>
            <a:chOff x="1025130" y="2159404"/>
            <a:chExt cx="7138752" cy="3294371"/>
          </a:xfrm>
        </p:grpSpPr>
        <p:sp>
          <p:nvSpPr>
            <p:cNvPr id="5" name="Rectangle 11"/>
            <p:cNvSpPr>
              <a:spLocks noChangeArrowheads="1"/>
            </p:cNvSpPr>
            <p:nvPr/>
          </p:nvSpPr>
          <p:spPr bwMode="gray">
            <a:xfrm>
              <a:off x="1025130" y="2159404"/>
              <a:ext cx="4205317" cy="169918"/>
            </a:xfrm>
            <a:prstGeom prst="rect">
              <a:avLst/>
            </a:prstGeom>
            <a:solidFill>
              <a:srgbClr val="11366B"/>
            </a:solidFill>
            <a:ln w="9525">
              <a:noFill/>
              <a:miter lim="800000"/>
              <a:headEnd/>
              <a:tailEnd/>
            </a:ln>
          </p:spPr>
          <p:txBody>
            <a:bodyPr lIns="53977" tIns="26987" rIns="53977" bIns="26987" anchor="ctr">
              <a:noAutofit/>
            </a:bodyPr>
            <a:lstStyle/>
            <a:p>
              <a:pPr defTabSz="640718">
                <a:spcBef>
                  <a:spcPct val="40000"/>
                </a:spcBef>
                <a:defRPr/>
              </a:pPr>
              <a:r>
                <a:rPr lang="de-DE" sz="1600" kern="0" dirty="0">
                  <a:solidFill>
                    <a:srgbClr val="FFFFFF"/>
                  </a:solidFill>
                  <a:latin typeface="Calibri"/>
                </a:rPr>
                <a:t>Topmanagement-Reporting und Standard-Reporting</a:t>
              </a:r>
            </a:p>
          </p:txBody>
        </p:sp>
        <p:sp>
          <p:nvSpPr>
            <p:cNvPr id="6" name="Rectangle 11"/>
            <p:cNvSpPr>
              <a:spLocks noChangeArrowheads="1"/>
            </p:cNvSpPr>
            <p:nvPr/>
          </p:nvSpPr>
          <p:spPr bwMode="gray">
            <a:xfrm>
              <a:off x="3964781" y="2356322"/>
              <a:ext cx="4149329" cy="169918"/>
            </a:xfrm>
            <a:prstGeom prst="rect">
              <a:avLst/>
            </a:prstGeom>
            <a:solidFill>
              <a:srgbClr val="11366B"/>
            </a:solidFill>
            <a:ln w="9525">
              <a:noFill/>
              <a:miter lim="800000"/>
              <a:headEnd/>
              <a:tailEnd/>
            </a:ln>
          </p:spPr>
          <p:txBody>
            <a:bodyPr lIns="53977" tIns="26987" rIns="53977" bIns="26987" anchor="ctr">
              <a:noAutofit/>
            </a:bodyPr>
            <a:lstStyle/>
            <a:p>
              <a:pPr defTabSz="640718">
                <a:spcBef>
                  <a:spcPct val="40000"/>
                </a:spcBef>
                <a:defRPr/>
              </a:pPr>
              <a:r>
                <a:rPr lang="de-DE" sz="1600" kern="0" dirty="0">
                  <a:solidFill>
                    <a:srgbClr val="FFFFFF"/>
                  </a:solidFill>
                  <a:latin typeface="Calibri"/>
                </a:rPr>
                <a:t>Ad-hoc-Analyse und Self-service BI</a:t>
              </a:r>
            </a:p>
          </p:txBody>
        </p:sp>
        <p:grpSp>
          <p:nvGrpSpPr>
            <p:cNvPr id="7" name="Gruppieren 6"/>
            <p:cNvGrpSpPr>
              <a:grpSpLocks/>
            </p:cNvGrpSpPr>
            <p:nvPr/>
          </p:nvGrpSpPr>
          <p:grpSpPr bwMode="gray">
            <a:xfrm>
              <a:off x="1029893" y="2553239"/>
              <a:ext cx="7084217" cy="526137"/>
              <a:chOff x="223838" y="3661028"/>
              <a:chExt cx="15608668" cy="488824"/>
            </a:xfrm>
          </p:grpSpPr>
          <p:sp>
            <p:nvSpPr>
              <p:cNvPr id="8" name="Parallelogramm 36"/>
              <p:cNvSpPr>
                <a:spLocks/>
              </p:cNvSpPr>
              <p:nvPr/>
            </p:nvSpPr>
            <p:spPr bwMode="gray">
              <a:xfrm>
                <a:off x="223838" y="3661028"/>
                <a:ext cx="3264508" cy="488824"/>
              </a:xfrm>
              <a:prstGeom prst="parallelogram">
                <a:avLst>
                  <a:gd name="adj" fmla="val 25754"/>
                </a:avLst>
              </a:prstGeom>
              <a:solidFill>
                <a:schemeClr val="accent1"/>
              </a:solidFill>
              <a:ln w="9525" cap="flat" cmpd="sng" algn="ctr">
                <a:noFill/>
                <a:prstDash val="solid"/>
                <a:roun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eaLnBrk="0" fontAlgn="base" hangingPunct="0">
                  <a:spcBef>
                    <a:spcPct val="50000"/>
                  </a:spcBef>
                  <a:spcAft>
                    <a:spcPct val="0"/>
                  </a:spcAft>
                  <a:buClr>
                    <a:srgbClr val="11366B"/>
                  </a:buClr>
                  <a:buSzPct val="80000"/>
                  <a:defRPr/>
                </a:pPr>
                <a:endParaRPr lang="de-DE" sz="2000" b="1" dirty="0">
                  <a:solidFill>
                    <a:prstClr val="white"/>
                  </a:solidFill>
                  <a:latin typeface="Calibri"/>
                </a:endParaRPr>
              </a:p>
            </p:txBody>
          </p:sp>
          <p:sp>
            <p:nvSpPr>
              <p:cNvPr id="9" name="Parallelogramm 36"/>
              <p:cNvSpPr>
                <a:spLocks/>
              </p:cNvSpPr>
              <p:nvPr/>
            </p:nvSpPr>
            <p:spPr bwMode="gray">
              <a:xfrm>
                <a:off x="3309879" y="3661028"/>
                <a:ext cx="3264508" cy="488824"/>
              </a:xfrm>
              <a:prstGeom prst="parallelogram">
                <a:avLst>
                  <a:gd name="adj" fmla="val 25754"/>
                </a:avLst>
              </a:prstGeom>
              <a:solidFill>
                <a:schemeClr val="accent1"/>
              </a:solidFill>
              <a:ln w="9525" cap="flat" cmpd="sng" algn="ctr">
                <a:noFill/>
                <a:prstDash val="solid"/>
                <a:roun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eaLnBrk="0" fontAlgn="base" hangingPunct="0">
                  <a:spcBef>
                    <a:spcPct val="50000"/>
                  </a:spcBef>
                  <a:spcAft>
                    <a:spcPct val="0"/>
                  </a:spcAft>
                  <a:buClr>
                    <a:srgbClr val="11366B"/>
                  </a:buClr>
                  <a:buSzPct val="80000"/>
                  <a:defRPr/>
                </a:pPr>
                <a:endParaRPr lang="de-DE" sz="2000" b="1" dirty="0">
                  <a:solidFill>
                    <a:prstClr val="white"/>
                  </a:solidFill>
                  <a:latin typeface="Calibri"/>
                </a:endParaRPr>
              </a:p>
            </p:txBody>
          </p:sp>
          <p:sp>
            <p:nvSpPr>
              <p:cNvPr id="10" name="Parallelogramm 36"/>
              <p:cNvSpPr>
                <a:spLocks/>
              </p:cNvSpPr>
              <p:nvPr/>
            </p:nvSpPr>
            <p:spPr bwMode="gray">
              <a:xfrm>
                <a:off x="6395920" y="3661028"/>
                <a:ext cx="3264508" cy="488824"/>
              </a:xfrm>
              <a:prstGeom prst="parallelogram">
                <a:avLst>
                  <a:gd name="adj" fmla="val 25754"/>
                </a:avLst>
              </a:prstGeom>
              <a:solidFill>
                <a:schemeClr val="accent1"/>
              </a:solidFill>
              <a:ln w="9525" cap="flat" cmpd="sng" algn="ctr">
                <a:noFill/>
                <a:prstDash val="solid"/>
                <a:roun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eaLnBrk="0" fontAlgn="base" hangingPunct="0">
                  <a:spcBef>
                    <a:spcPct val="50000"/>
                  </a:spcBef>
                  <a:spcAft>
                    <a:spcPct val="0"/>
                  </a:spcAft>
                  <a:buClr>
                    <a:srgbClr val="11366B"/>
                  </a:buClr>
                  <a:buSzPct val="80000"/>
                  <a:defRPr/>
                </a:pPr>
                <a:endParaRPr lang="de-DE" sz="2000" b="1" dirty="0">
                  <a:solidFill>
                    <a:prstClr val="white"/>
                  </a:solidFill>
                  <a:latin typeface="Calibri"/>
                </a:endParaRPr>
              </a:p>
            </p:txBody>
          </p:sp>
          <p:sp>
            <p:nvSpPr>
              <p:cNvPr id="11" name="Parallelogramm 36"/>
              <p:cNvSpPr>
                <a:spLocks/>
              </p:cNvSpPr>
              <p:nvPr/>
            </p:nvSpPr>
            <p:spPr bwMode="gray">
              <a:xfrm>
                <a:off x="9481959" y="3661028"/>
                <a:ext cx="3264508" cy="488824"/>
              </a:xfrm>
              <a:prstGeom prst="parallelogram">
                <a:avLst>
                  <a:gd name="adj" fmla="val 25754"/>
                </a:avLst>
              </a:prstGeom>
              <a:solidFill>
                <a:schemeClr val="accent1"/>
              </a:solidFill>
              <a:ln w="9525" cap="flat" cmpd="sng" algn="ctr">
                <a:noFill/>
                <a:prstDash val="solid"/>
                <a:roun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eaLnBrk="0" fontAlgn="base" hangingPunct="0">
                  <a:spcBef>
                    <a:spcPct val="50000"/>
                  </a:spcBef>
                  <a:spcAft>
                    <a:spcPct val="0"/>
                  </a:spcAft>
                  <a:buClr>
                    <a:srgbClr val="11366B"/>
                  </a:buClr>
                  <a:buSzPct val="80000"/>
                  <a:defRPr/>
                </a:pPr>
                <a:endParaRPr lang="de-DE" sz="2000" b="1" dirty="0">
                  <a:solidFill>
                    <a:prstClr val="white"/>
                  </a:solidFill>
                  <a:latin typeface="Calibri"/>
                </a:endParaRPr>
              </a:p>
            </p:txBody>
          </p:sp>
          <p:sp>
            <p:nvSpPr>
              <p:cNvPr id="12" name="Parallelogramm 36"/>
              <p:cNvSpPr>
                <a:spLocks/>
              </p:cNvSpPr>
              <p:nvPr/>
            </p:nvSpPr>
            <p:spPr bwMode="gray">
              <a:xfrm>
                <a:off x="12567998" y="3661028"/>
                <a:ext cx="3264508" cy="488824"/>
              </a:xfrm>
              <a:prstGeom prst="parallelogram">
                <a:avLst>
                  <a:gd name="adj" fmla="val 25754"/>
                </a:avLst>
              </a:prstGeom>
              <a:solidFill>
                <a:schemeClr val="accent1"/>
              </a:solidFill>
              <a:ln w="9525" cap="flat" cmpd="sng" algn="ctr">
                <a:noFill/>
                <a:prstDash val="solid"/>
                <a:roun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eaLnBrk="0" fontAlgn="base" hangingPunct="0">
                  <a:spcBef>
                    <a:spcPct val="50000"/>
                  </a:spcBef>
                  <a:spcAft>
                    <a:spcPct val="0"/>
                  </a:spcAft>
                  <a:buClr>
                    <a:srgbClr val="11366B"/>
                  </a:buClr>
                  <a:buSzPct val="80000"/>
                  <a:defRPr/>
                </a:pPr>
                <a:endParaRPr lang="de-DE" sz="2000" b="1" dirty="0">
                  <a:solidFill>
                    <a:prstClr val="white"/>
                  </a:solidFill>
                  <a:latin typeface="Calibri"/>
                </a:endParaRPr>
              </a:p>
            </p:txBody>
          </p:sp>
        </p:grpSp>
        <p:sp>
          <p:nvSpPr>
            <p:cNvPr id="13" name="Rechteck 6"/>
            <p:cNvSpPr>
              <a:spLocks/>
            </p:cNvSpPr>
            <p:nvPr/>
          </p:nvSpPr>
          <p:spPr bwMode="gray">
            <a:xfrm>
              <a:off x="2494946" y="2548040"/>
              <a:ext cx="1321110" cy="519602"/>
            </a:xfrm>
            <a:prstGeom prst="rect">
              <a:avLst/>
            </a:prstGeom>
            <a:noFill/>
            <a:ln>
              <a:noFill/>
            </a:ln>
          </p:spPr>
          <p:txBody>
            <a:bodyPr wrap="square" lIns="0" tIns="0" rIns="0" bIns="0" anchor="t">
              <a:spAutoFit/>
            </a:bodyPr>
            <a:lstStyle/>
            <a:p>
              <a:pPr>
                <a:defRPr/>
              </a:pPr>
              <a:r>
                <a:rPr lang="de-DE" sz="1600" dirty="0">
                  <a:solidFill>
                    <a:prstClr val="white"/>
                  </a:solidFill>
                  <a:latin typeface="Calibri"/>
                </a:rPr>
                <a:t>     Standard- </a:t>
              </a:r>
              <a:br>
                <a:rPr lang="de-DE" sz="1600" dirty="0">
                  <a:solidFill>
                    <a:prstClr val="white"/>
                  </a:solidFill>
                  <a:latin typeface="Calibri"/>
                </a:rPr>
              </a:br>
              <a:r>
                <a:rPr lang="de-DE" sz="1600" dirty="0">
                  <a:solidFill>
                    <a:prstClr val="white"/>
                  </a:solidFill>
                  <a:latin typeface="Calibri"/>
                </a:rPr>
                <a:t>  Dashboards inkl. geführter Navigation</a:t>
              </a:r>
            </a:p>
          </p:txBody>
        </p:sp>
        <p:sp>
          <p:nvSpPr>
            <p:cNvPr id="14" name="Rechteck 8"/>
            <p:cNvSpPr>
              <a:spLocks/>
            </p:cNvSpPr>
            <p:nvPr/>
          </p:nvSpPr>
          <p:spPr bwMode="gray">
            <a:xfrm>
              <a:off x="3996930" y="2592649"/>
              <a:ext cx="1007269" cy="346401"/>
            </a:xfrm>
            <a:prstGeom prst="rect">
              <a:avLst/>
            </a:prstGeom>
            <a:noFill/>
            <a:ln>
              <a:noFill/>
            </a:ln>
          </p:spPr>
          <p:txBody>
            <a:bodyPr wrap="square" lIns="0" tIns="0" rIns="0" bIns="0" anchor="t">
              <a:spAutoFit/>
            </a:bodyPr>
            <a:lstStyle/>
            <a:p>
              <a:pPr>
                <a:defRPr/>
              </a:pPr>
              <a:r>
                <a:rPr lang="de-DE" sz="1600" dirty="0">
                  <a:solidFill>
                    <a:prstClr val="white"/>
                  </a:solidFill>
                  <a:latin typeface="Calibri"/>
                </a:rPr>
                <a:t>Flexible </a:t>
              </a:r>
              <a:br>
                <a:rPr lang="de-DE" sz="1600" dirty="0">
                  <a:solidFill>
                    <a:prstClr val="white"/>
                  </a:solidFill>
                  <a:latin typeface="Calibri"/>
                </a:rPr>
              </a:br>
              <a:r>
                <a:rPr lang="de-DE" sz="1600" dirty="0">
                  <a:solidFill>
                    <a:prstClr val="white"/>
                  </a:solidFill>
                  <a:latin typeface="Calibri"/>
                </a:rPr>
                <a:t>Dashboards</a:t>
              </a:r>
            </a:p>
          </p:txBody>
        </p:sp>
        <p:sp>
          <p:nvSpPr>
            <p:cNvPr id="15" name="Rechteck 10"/>
            <p:cNvSpPr>
              <a:spLocks/>
            </p:cNvSpPr>
            <p:nvPr/>
          </p:nvSpPr>
          <p:spPr bwMode="gray">
            <a:xfrm>
              <a:off x="5399486" y="2592649"/>
              <a:ext cx="1035844" cy="173200"/>
            </a:xfrm>
            <a:prstGeom prst="rect">
              <a:avLst/>
            </a:prstGeom>
            <a:noFill/>
            <a:ln>
              <a:noFill/>
            </a:ln>
          </p:spPr>
          <p:txBody>
            <a:bodyPr wrap="square" lIns="0" tIns="0" rIns="0" bIns="0" anchor="t">
              <a:spAutoFit/>
            </a:bodyPr>
            <a:lstStyle/>
            <a:p>
              <a:pPr>
                <a:defRPr/>
              </a:pPr>
              <a:r>
                <a:rPr lang="de-DE" sz="1600" dirty="0">
                  <a:solidFill>
                    <a:prstClr val="white"/>
                  </a:solidFill>
                  <a:latin typeface="Calibri"/>
                </a:rPr>
                <a:t>Data Marts</a:t>
              </a:r>
            </a:p>
          </p:txBody>
        </p:sp>
        <p:sp>
          <p:nvSpPr>
            <p:cNvPr id="16" name="Rechteck 12"/>
            <p:cNvSpPr/>
            <p:nvPr/>
          </p:nvSpPr>
          <p:spPr bwMode="gray">
            <a:xfrm>
              <a:off x="1194793" y="2592649"/>
              <a:ext cx="1037630" cy="346401"/>
            </a:xfrm>
            <a:prstGeom prst="rect">
              <a:avLst/>
            </a:prstGeom>
            <a:noFill/>
            <a:ln>
              <a:noFill/>
            </a:ln>
          </p:spPr>
          <p:txBody>
            <a:bodyPr wrap="square" lIns="0" tIns="0" rIns="0" bIns="0" anchor="t">
              <a:spAutoFit/>
            </a:bodyPr>
            <a:lstStyle/>
            <a:p>
              <a:pPr>
                <a:defRPr/>
              </a:pPr>
              <a:r>
                <a:rPr lang="de-DE" sz="1600" dirty="0">
                  <a:solidFill>
                    <a:prstClr val="white"/>
                  </a:solidFill>
                  <a:latin typeface="Calibri"/>
                </a:rPr>
                <a:t>Präsentationen</a:t>
              </a:r>
              <a:br>
                <a:rPr lang="de-DE" sz="1600" dirty="0">
                  <a:solidFill>
                    <a:prstClr val="white"/>
                  </a:solidFill>
                  <a:latin typeface="Calibri"/>
                </a:rPr>
              </a:br>
              <a:r>
                <a:rPr lang="de-DE" sz="1600" dirty="0">
                  <a:solidFill>
                    <a:prstClr val="white"/>
                  </a:solidFill>
                  <a:latin typeface="Calibri"/>
                </a:rPr>
                <a:t>(Stories)</a:t>
              </a:r>
            </a:p>
          </p:txBody>
        </p:sp>
        <p:sp>
          <p:nvSpPr>
            <p:cNvPr id="17" name="Rechteck 14"/>
            <p:cNvSpPr>
              <a:spLocks/>
            </p:cNvSpPr>
            <p:nvPr/>
          </p:nvSpPr>
          <p:spPr bwMode="gray">
            <a:xfrm>
              <a:off x="6803233" y="2592649"/>
              <a:ext cx="992981" cy="346401"/>
            </a:xfrm>
            <a:prstGeom prst="rect">
              <a:avLst/>
            </a:prstGeom>
            <a:noFill/>
            <a:ln>
              <a:noFill/>
            </a:ln>
          </p:spPr>
          <p:txBody>
            <a:bodyPr wrap="square" lIns="0" tIns="0" rIns="0" bIns="0" anchor="t">
              <a:spAutoFit/>
            </a:bodyPr>
            <a:lstStyle/>
            <a:p>
              <a:pPr>
                <a:defRPr/>
              </a:pPr>
              <a:r>
                <a:rPr lang="de-DE" sz="1600" dirty="0">
                  <a:solidFill>
                    <a:prstClr val="white"/>
                  </a:solidFill>
                  <a:latin typeface="Calibri"/>
                </a:rPr>
                <a:t>„Free flow“</a:t>
              </a:r>
              <a:br>
                <a:rPr lang="de-DE" sz="1600" dirty="0">
                  <a:solidFill>
                    <a:prstClr val="white"/>
                  </a:solidFill>
                  <a:latin typeface="Calibri"/>
                </a:rPr>
              </a:br>
              <a:r>
                <a:rPr lang="de-DE" sz="1600" dirty="0">
                  <a:solidFill>
                    <a:prstClr val="white"/>
                  </a:solidFill>
                  <a:latin typeface="Calibri"/>
                </a:rPr>
                <a:t>analysis</a:t>
              </a:r>
            </a:p>
          </p:txBody>
        </p:sp>
        <p:sp>
          <p:nvSpPr>
            <p:cNvPr id="18" name="Rectangle 3"/>
            <p:cNvSpPr>
              <a:spLocks noChangeArrowheads="1"/>
            </p:cNvSpPr>
            <p:nvPr/>
          </p:nvSpPr>
          <p:spPr bwMode="gray">
            <a:xfrm>
              <a:off x="2598055" y="3078957"/>
              <a:ext cx="1199004" cy="505998"/>
            </a:xfrm>
            <a:prstGeom prst="rect">
              <a:avLst/>
            </a:prstGeom>
            <a:solidFill>
              <a:schemeClr val="bg1"/>
            </a:solidFill>
            <a:ln w="9525">
              <a:noFill/>
              <a:prstDash val="solid"/>
              <a:miter lim="800000"/>
              <a:headEnd/>
              <a:tailEnd/>
            </a:ln>
            <a:effectLst/>
          </p:spPr>
          <p:txBody>
            <a:bodyPr wrap="square" lIns="0" tIns="54000" rIns="0" bIns="0" anchor="t" anchorCtr="0">
              <a:spAutoFit/>
            </a:bodyPr>
            <a:lstStyle/>
            <a:p>
              <a:pPr defTabSz="726220">
                <a:lnSpc>
                  <a:spcPct val="90000"/>
                </a:lnSpc>
                <a:spcBef>
                  <a:spcPts val="225"/>
                </a:spcBef>
                <a:buClr>
                  <a:srgbClr val="11366B"/>
                </a:buClr>
                <a:buSzPct val="100000"/>
                <a:defRPr/>
              </a:pPr>
              <a:r>
                <a:rPr lang="de-DE" sz="1600" dirty="0">
                  <a:solidFill>
                    <a:srgbClr val="363636"/>
                  </a:solidFill>
                  <a:latin typeface="Calibri"/>
                </a:rPr>
                <a:t>Vordefinierte interaktive Dashboards</a:t>
              </a:r>
            </a:p>
          </p:txBody>
        </p:sp>
        <p:sp>
          <p:nvSpPr>
            <p:cNvPr id="19" name="Rectangle 3"/>
            <p:cNvSpPr>
              <a:spLocks noChangeArrowheads="1"/>
            </p:cNvSpPr>
            <p:nvPr/>
          </p:nvSpPr>
          <p:spPr bwMode="gray">
            <a:xfrm>
              <a:off x="3996929" y="3078957"/>
              <a:ext cx="1199004" cy="505998"/>
            </a:xfrm>
            <a:prstGeom prst="rect">
              <a:avLst/>
            </a:prstGeom>
            <a:solidFill>
              <a:schemeClr val="bg1"/>
            </a:solidFill>
            <a:ln w="9525">
              <a:noFill/>
              <a:prstDash val="solid"/>
              <a:miter lim="800000"/>
              <a:headEnd/>
              <a:tailEnd/>
            </a:ln>
            <a:effectLst/>
          </p:spPr>
          <p:txBody>
            <a:bodyPr wrap="square" lIns="0" tIns="54000" rIns="0" bIns="0" anchor="t" anchorCtr="0">
              <a:spAutoFit/>
            </a:bodyPr>
            <a:lstStyle/>
            <a:p>
              <a:pPr defTabSz="726220">
                <a:lnSpc>
                  <a:spcPct val="90000"/>
                </a:lnSpc>
                <a:spcBef>
                  <a:spcPts val="225"/>
                </a:spcBef>
                <a:buClr>
                  <a:srgbClr val="11366B"/>
                </a:buClr>
                <a:buSzPct val="100000"/>
                <a:defRPr/>
              </a:pPr>
              <a:r>
                <a:rPr lang="de-DE" sz="1600" dirty="0">
                  <a:solidFill>
                    <a:srgbClr val="363636"/>
                  </a:solidFill>
                  <a:latin typeface="Calibri"/>
                </a:rPr>
                <a:t>Individuelle oder „case-based“ Dashboards</a:t>
              </a:r>
            </a:p>
          </p:txBody>
        </p:sp>
        <p:sp>
          <p:nvSpPr>
            <p:cNvPr id="20" name="Rectangle 3"/>
            <p:cNvSpPr>
              <a:spLocks noChangeArrowheads="1"/>
            </p:cNvSpPr>
            <p:nvPr/>
          </p:nvSpPr>
          <p:spPr bwMode="gray">
            <a:xfrm>
              <a:off x="5399485" y="3078957"/>
              <a:ext cx="1199004" cy="505998"/>
            </a:xfrm>
            <a:prstGeom prst="rect">
              <a:avLst/>
            </a:prstGeom>
            <a:solidFill>
              <a:schemeClr val="bg1"/>
            </a:solidFill>
            <a:ln w="9525">
              <a:noFill/>
              <a:prstDash val="solid"/>
              <a:miter lim="800000"/>
              <a:headEnd/>
              <a:tailEnd/>
            </a:ln>
            <a:effectLst/>
          </p:spPr>
          <p:txBody>
            <a:bodyPr wrap="square" lIns="0" tIns="54000" rIns="0" bIns="0" anchor="t" anchorCtr="0">
              <a:spAutoFit/>
            </a:bodyPr>
            <a:lstStyle/>
            <a:p>
              <a:pPr defTabSz="726220">
                <a:lnSpc>
                  <a:spcPct val="90000"/>
                </a:lnSpc>
                <a:spcBef>
                  <a:spcPts val="225"/>
                </a:spcBef>
                <a:buClr>
                  <a:srgbClr val="11366B"/>
                </a:buClr>
                <a:buSzPct val="100000"/>
                <a:defRPr/>
              </a:pPr>
              <a:r>
                <a:rPr lang="de-DE" sz="1600" dirty="0">
                  <a:solidFill>
                    <a:srgbClr val="363636"/>
                  </a:solidFill>
                  <a:latin typeface="Calibri"/>
                </a:rPr>
                <a:t>Definierte </a:t>
              </a:r>
              <a:br>
                <a:rPr lang="de-DE" sz="1600" dirty="0">
                  <a:solidFill>
                    <a:srgbClr val="363636"/>
                  </a:solidFill>
                  <a:latin typeface="Calibri"/>
                </a:rPr>
              </a:br>
              <a:r>
                <a:rPr lang="de-DE" sz="1600" dirty="0">
                  <a:solidFill>
                    <a:srgbClr val="363636"/>
                  </a:solidFill>
                  <a:latin typeface="Calibri"/>
                </a:rPr>
                <a:t>Marts</a:t>
              </a:r>
              <a:br>
                <a:rPr lang="de-DE" sz="1600" dirty="0">
                  <a:solidFill>
                    <a:srgbClr val="363636"/>
                  </a:solidFill>
                  <a:latin typeface="Calibri"/>
                </a:rPr>
              </a:br>
              <a:r>
                <a:rPr lang="de-DE" sz="1600" dirty="0">
                  <a:solidFill>
                    <a:srgbClr val="363636"/>
                  </a:solidFill>
                  <a:latin typeface="Calibri"/>
                </a:rPr>
                <a:t>als Berichtspool</a:t>
              </a:r>
            </a:p>
          </p:txBody>
        </p:sp>
        <p:sp>
          <p:nvSpPr>
            <p:cNvPr id="21" name="Rectangle 3"/>
            <p:cNvSpPr>
              <a:spLocks noChangeArrowheads="1"/>
            </p:cNvSpPr>
            <p:nvPr/>
          </p:nvSpPr>
          <p:spPr bwMode="gray">
            <a:xfrm>
              <a:off x="1194791" y="3078957"/>
              <a:ext cx="1199004" cy="350118"/>
            </a:xfrm>
            <a:prstGeom prst="rect">
              <a:avLst/>
            </a:prstGeom>
            <a:solidFill>
              <a:schemeClr val="bg1"/>
            </a:solidFill>
            <a:ln w="9525">
              <a:noFill/>
              <a:prstDash val="solid"/>
              <a:miter lim="800000"/>
              <a:headEnd/>
              <a:tailEnd/>
            </a:ln>
            <a:effectLst/>
          </p:spPr>
          <p:txBody>
            <a:bodyPr wrap="square" lIns="0" tIns="54000" rIns="0" bIns="0" anchor="t" anchorCtr="0">
              <a:spAutoFit/>
            </a:bodyPr>
            <a:lstStyle/>
            <a:p>
              <a:pPr defTabSz="726220">
                <a:lnSpc>
                  <a:spcPct val="90000"/>
                </a:lnSpc>
                <a:spcBef>
                  <a:spcPts val="225"/>
                </a:spcBef>
                <a:buClr>
                  <a:srgbClr val="11366B"/>
                </a:buClr>
                <a:buSzPct val="100000"/>
                <a:defRPr/>
              </a:pPr>
              <a:r>
                <a:rPr lang="de-DE" sz="1600" dirty="0">
                  <a:solidFill>
                    <a:srgbClr val="363636"/>
                  </a:solidFill>
                  <a:latin typeface="Calibri"/>
                </a:rPr>
                <a:t>Extrakte aus </a:t>
              </a:r>
              <a:br>
                <a:rPr lang="de-DE" sz="1600" dirty="0">
                  <a:solidFill>
                    <a:srgbClr val="363636"/>
                  </a:solidFill>
                  <a:latin typeface="Calibri"/>
                </a:rPr>
              </a:br>
              <a:r>
                <a:rPr lang="de-DE" sz="1600" dirty="0">
                  <a:solidFill>
                    <a:srgbClr val="363636"/>
                  </a:solidFill>
                  <a:latin typeface="Calibri"/>
                </a:rPr>
                <a:t>Berichtspool</a:t>
              </a:r>
            </a:p>
          </p:txBody>
        </p:sp>
        <p:sp>
          <p:nvSpPr>
            <p:cNvPr id="22" name="Rectangle 3"/>
            <p:cNvSpPr>
              <a:spLocks noChangeArrowheads="1"/>
            </p:cNvSpPr>
            <p:nvPr/>
          </p:nvSpPr>
          <p:spPr bwMode="gray">
            <a:xfrm>
              <a:off x="6619281" y="3089638"/>
              <a:ext cx="1508014" cy="661878"/>
            </a:xfrm>
            <a:prstGeom prst="rect">
              <a:avLst/>
            </a:prstGeom>
            <a:solidFill>
              <a:schemeClr val="bg1"/>
            </a:solidFill>
            <a:ln w="9525">
              <a:noFill/>
              <a:prstDash val="solid"/>
              <a:miter lim="800000"/>
              <a:headEnd/>
              <a:tailEnd/>
            </a:ln>
            <a:effectLst/>
          </p:spPr>
          <p:txBody>
            <a:bodyPr wrap="square" lIns="0" tIns="54000" rIns="0" bIns="0" anchor="t" anchorCtr="0">
              <a:spAutoFit/>
            </a:bodyPr>
            <a:lstStyle/>
            <a:p>
              <a:pPr defTabSz="726220">
                <a:lnSpc>
                  <a:spcPct val="90000"/>
                </a:lnSpc>
                <a:spcBef>
                  <a:spcPts val="225"/>
                </a:spcBef>
                <a:buClr>
                  <a:srgbClr val="11366B"/>
                </a:buClr>
                <a:buSzPct val="100000"/>
                <a:defRPr/>
              </a:pPr>
              <a:r>
                <a:rPr lang="de-DE" sz="1600" dirty="0">
                  <a:solidFill>
                    <a:srgbClr val="363636"/>
                  </a:solidFill>
                  <a:latin typeface="Calibri"/>
                </a:rPr>
                <a:t>Individuelle detaillierte Analysen im gesamten Datenmodell</a:t>
              </a:r>
            </a:p>
          </p:txBody>
        </p:sp>
        <p:pic>
          <p:nvPicPr>
            <p:cNvPr id="23"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gray">
            <a:xfrm>
              <a:off x="1194793" y="3733660"/>
              <a:ext cx="686990" cy="492416"/>
            </a:xfrm>
            <a:prstGeom prst="rect">
              <a:avLst/>
            </a:prstGeom>
            <a:noFill/>
            <a:ln>
              <a:solidFill>
                <a:schemeClr val="accent3"/>
              </a:solidFill>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gray">
            <a:xfrm>
              <a:off x="1334096" y="3892476"/>
              <a:ext cx="673298" cy="480559"/>
            </a:xfrm>
            <a:prstGeom prst="rect">
              <a:avLst/>
            </a:prstGeom>
            <a:noFill/>
            <a:ln>
              <a:solidFill>
                <a:schemeClr val="accent3"/>
              </a:solidFill>
            </a:ln>
            <a:extLst>
              <a:ext uri="{909E8E84-426E-40DD-AFC4-6F175D3DCCD1}">
                <a14:hiddenFill xmlns:a14="http://schemas.microsoft.com/office/drawing/2010/main">
                  <a:solidFill>
                    <a:schemeClr val="accent1"/>
                  </a:solidFill>
                </a14:hiddenFill>
              </a:ext>
            </a:extLst>
          </p:spPr>
        </p:pic>
        <p:pic>
          <p:nvPicPr>
            <p:cNvPr id="25"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tretch/>
          </p:blipFill>
          <p:spPr bwMode="gray">
            <a:xfrm>
              <a:off x="2516285" y="3733660"/>
              <a:ext cx="981989" cy="511257"/>
            </a:xfrm>
            <a:prstGeom prst="rect">
              <a:avLst/>
            </a:prstGeom>
            <a:noFill/>
            <a:ln>
              <a:solidFill>
                <a:schemeClr val="accent3"/>
              </a:solidFill>
            </a:ln>
            <a:extLst>
              <a:ext uri="{909E8E84-426E-40DD-AFC4-6F175D3DCCD1}">
                <a14:hiddenFill xmlns:a14="http://schemas.microsoft.com/office/drawing/2010/main">
                  <a:solidFill>
                    <a:schemeClr val="accent1"/>
                  </a:solidFill>
                </a14:hiddenFill>
              </a:ext>
            </a:extLst>
          </p:spPr>
        </p:pic>
        <p:pic>
          <p:nvPicPr>
            <p:cNvPr id="26" name="Grafik 5" descr="image00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gray">
            <a:xfrm>
              <a:off x="3944540" y="3733661"/>
              <a:ext cx="933450" cy="638708"/>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grpSp>
          <p:nvGrpSpPr>
            <p:cNvPr id="38" name="Gruppieren 37"/>
            <p:cNvGrpSpPr/>
            <p:nvPr/>
          </p:nvGrpSpPr>
          <p:grpSpPr bwMode="gray">
            <a:xfrm>
              <a:off x="5326724" y="3741056"/>
              <a:ext cx="1184805" cy="696925"/>
              <a:chOff x="6031531" y="3787105"/>
              <a:chExt cx="1579740" cy="929233"/>
            </a:xfrm>
          </p:grpSpPr>
          <p:pic>
            <p:nvPicPr>
              <p:cNvPr id="28" name="Picture 1" descr="image00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tretch/>
            </p:blipFill>
            <p:spPr bwMode="gray">
              <a:xfrm>
                <a:off x="6031531" y="3787105"/>
                <a:ext cx="1255282" cy="698303"/>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29" name="Picture 2" descr="image00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tretch/>
            </p:blipFill>
            <p:spPr bwMode="gray">
              <a:xfrm>
                <a:off x="6360145" y="3984783"/>
                <a:ext cx="1251126" cy="731555"/>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grpSp>
        <p:grpSp>
          <p:nvGrpSpPr>
            <p:cNvPr id="36" name="Gruppieren 35"/>
            <p:cNvGrpSpPr/>
            <p:nvPr/>
          </p:nvGrpSpPr>
          <p:grpSpPr bwMode="gray">
            <a:xfrm>
              <a:off x="6973683" y="3841031"/>
              <a:ext cx="876164" cy="622787"/>
              <a:chOff x="8155242" y="3825806"/>
              <a:chExt cx="1168219" cy="830383"/>
            </a:xfrm>
          </p:grpSpPr>
          <p:pic>
            <p:nvPicPr>
              <p:cNvPr id="32" name="Picture 4" descr="http://www.dab-europe.com/bilder/downloadformate-aus-sap-se16-2-1.JPG"/>
              <p:cNvPicPr preferRelativeResize="0">
                <a:picLocks noChangeArrowheads="1"/>
              </p:cNvPicPr>
              <p:nvPr/>
            </p:nvPicPr>
            <p:blipFill rotWithShape="1">
              <a:blip r:embed="rId14" cstate="print">
                <a:extLst>
                  <a:ext uri="{28A0092B-C50C-407E-A947-70E740481C1C}">
                    <a14:useLocalDpi xmlns:a14="http://schemas.microsoft.com/office/drawing/2010/main" val="0"/>
                  </a:ext>
                </a:extLst>
              </a:blip>
              <a:stretch/>
            </p:blipFill>
            <p:spPr bwMode="gray">
              <a:xfrm>
                <a:off x="8209556" y="3825806"/>
                <a:ext cx="1113905" cy="739833"/>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33" name="Picture 4" descr="http://www.dab-europe.com/bilder/downloadformate-aus-sap-se16-2-1.JPG"/>
              <p:cNvPicPr preferRelativeResize="0">
                <a:picLocks noChangeArrowheads="1"/>
              </p:cNvPicPr>
              <p:nvPr/>
            </p:nvPicPr>
            <p:blipFill rotWithShape="1">
              <a:blip r:embed="rId14" cstate="print">
                <a:extLst>
                  <a:ext uri="{28A0092B-C50C-407E-A947-70E740481C1C}">
                    <a14:useLocalDpi xmlns:a14="http://schemas.microsoft.com/office/drawing/2010/main" val="0"/>
                  </a:ext>
                </a:extLst>
              </a:blip>
              <a:stretch/>
            </p:blipFill>
            <p:spPr bwMode="gray">
              <a:xfrm>
                <a:off x="8155242" y="3916356"/>
                <a:ext cx="1113905" cy="739833"/>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grpSp>
        <p:pic>
          <p:nvPicPr>
            <p:cNvPr id="34" name="Grafik 9"/>
            <p:cNvPicPr>
              <a:picLocks noChangeAspect="1"/>
            </p:cNvPicPr>
            <p:nvPr/>
          </p:nvPicPr>
          <p:blipFill>
            <a:blip r:embed="rId15">
              <a:extLst>
                <a:ext uri="{28A0092B-C50C-407E-A947-70E740481C1C}">
                  <a14:useLocalDpi xmlns:a14="http://schemas.microsoft.com/office/drawing/2010/main" val="0"/>
                </a:ext>
              </a:extLst>
            </a:blip>
            <a:stretch>
              <a:fillRect/>
            </a:stretch>
          </p:blipFill>
          <p:spPr bwMode="gray">
            <a:xfrm>
              <a:off x="7695054" y="4187099"/>
              <a:ext cx="342900" cy="342900"/>
            </a:xfrm>
            <a:prstGeom prst="rect">
              <a:avLst/>
            </a:prstGeom>
            <a:noFill/>
            <a:ln>
              <a:noFill/>
            </a:ln>
          </p:spPr>
        </p:pic>
        <p:sp>
          <p:nvSpPr>
            <p:cNvPr id="39" name="Rechteck 16"/>
            <p:cNvSpPr>
              <a:spLocks/>
            </p:cNvSpPr>
            <p:nvPr/>
          </p:nvSpPr>
          <p:spPr bwMode="gray">
            <a:xfrm>
              <a:off x="1126668" y="4530445"/>
              <a:ext cx="1277474" cy="923330"/>
            </a:xfrm>
            <a:prstGeom prst="rect">
              <a:avLst/>
            </a:prstGeom>
            <a:solidFill>
              <a:schemeClr val="bg1"/>
            </a:solidFill>
            <a:ln w="9525">
              <a:noFill/>
              <a:headEnd/>
              <a:tailEn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t" anchorCtr="0" compatLnSpc="1">
              <a:prstTxWarp prst="textNoShape">
                <a:avLst/>
              </a:prstTxWarp>
              <a:noAutofit/>
            </a:bodyPr>
            <a:lstStyle/>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Vordefinierte </a:t>
              </a:r>
              <a:br>
                <a:rPr lang="de-DE" sz="1400" dirty="0">
                  <a:solidFill>
                    <a:srgbClr val="363636"/>
                  </a:solidFill>
                  <a:latin typeface="Calibri"/>
                </a:rPr>
              </a:br>
              <a:r>
                <a:rPr lang="de-DE" sz="1400" dirty="0">
                  <a:solidFill>
                    <a:srgbClr val="363636"/>
                  </a:solidFill>
                  <a:latin typeface="Calibri"/>
                </a:rPr>
                <a:t>oder individuelle Präsentationen aus dem Reporting-Tool</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„Ausnahmen“ Reporting (push)</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Inkl. Kommentaren </a:t>
              </a:r>
              <a:br>
                <a:rPr lang="de-DE" sz="1400" dirty="0">
                  <a:solidFill>
                    <a:srgbClr val="363636"/>
                  </a:solidFill>
                  <a:latin typeface="Calibri"/>
                </a:rPr>
              </a:br>
              <a:r>
                <a:rPr lang="de-DE" sz="1400" dirty="0">
                  <a:solidFill>
                    <a:srgbClr val="363636"/>
                  </a:solidFill>
                  <a:latin typeface="Calibri"/>
                </a:rPr>
                <a:t>und weiterer Infos</a:t>
              </a:r>
            </a:p>
          </p:txBody>
        </p:sp>
        <p:sp>
          <p:nvSpPr>
            <p:cNvPr id="40" name="Rechteck 17"/>
            <p:cNvSpPr>
              <a:spLocks/>
            </p:cNvSpPr>
            <p:nvPr/>
          </p:nvSpPr>
          <p:spPr bwMode="gray">
            <a:xfrm>
              <a:off x="2511536" y="4530445"/>
              <a:ext cx="1199004" cy="807914"/>
            </a:xfrm>
            <a:prstGeom prst="rect">
              <a:avLst/>
            </a:prstGeom>
            <a:solidFill>
              <a:schemeClr val="bg1"/>
            </a:solidFill>
            <a:ln w="9525">
              <a:noFill/>
              <a:headEnd/>
              <a:tailEn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t" anchorCtr="0" compatLnSpc="1">
              <a:prstTxWarp prst="textNoShape">
                <a:avLst/>
              </a:prstTxWarp>
              <a:noAutofit/>
            </a:bodyPr>
            <a:lstStyle/>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Vordefinierte Reports oder Dashboards als fixer, einheitlicher Einstieg</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Definierte Absprung-</a:t>
              </a:r>
              <a:br>
                <a:rPr lang="de-DE" sz="1400" dirty="0">
                  <a:solidFill>
                    <a:srgbClr val="363636"/>
                  </a:solidFill>
                  <a:latin typeface="Calibri"/>
                </a:rPr>
              </a:br>
              <a:r>
                <a:rPr lang="de-DE" sz="1400" dirty="0">
                  <a:solidFill>
                    <a:srgbClr val="363636"/>
                  </a:solidFill>
                  <a:latin typeface="Calibri"/>
                </a:rPr>
                <a:t>punkte und Navigationspfade</a:t>
              </a:r>
            </a:p>
          </p:txBody>
        </p:sp>
        <p:sp>
          <p:nvSpPr>
            <p:cNvPr id="41" name="Rechteck 18"/>
            <p:cNvSpPr>
              <a:spLocks/>
            </p:cNvSpPr>
            <p:nvPr/>
          </p:nvSpPr>
          <p:spPr bwMode="gray">
            <a:xfrm>
              <a:off x="3912180" y="4521075"/>
              <a:ext cx="1318267" cy="923330"/>
            </a:xfrm>
            <a:prstGeom prst="rect">
              <a:avLst/>
            </a:prstGeom>
            <a:solidFill>
              <a:schemeClr val="bg1"/>
            </a:solidFill>
            <a:ln w="9525">
              <a:noFill/>
              <a:headEnd/>
              <a:tailEn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t" anchorCtr="0" compatLnSpc="1">
              <a:prstTxWarp prst="textNoShape">
                <a:avLst/>
              </a:prstTxWarp>
              <a:noAutofit/>
            </a:bodyPr>
            <a:lstStyle/>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Individuelle Dash-boards je Empfänger</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Entweder nutzer-definiert oder systemseitig vorgeschlagen</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Basis sind freige-gebene Marts</a:t>
              </a:r>
            </a:p>
          </p:txBody>
        </p:sp>
        <p:sp>
          <p:nvSpPr>
            <p:cNvPr id="42" name="Rechteck 19"/>
            <p:cNvSpPr>
              <a:spLocks/>
            </p:cNvSpPr>
            <p:nvPr/>
          </p:nvSpPr>
          <p:spPr bwMode="gray">
            <a:xfrm>
              <a:off x="5373143" y="4519930"/>
              <a:ext cx="1199004" cy="923330"/>
            </a:xfrm>
            <a:prstGeom prst="rect">
              <a:avLst/>
            </a:prstGeom>
            <a:solidFill>
              <a:schemeClr val="bg1"/>
            </a:solidFill>
            <a:ln w="9525">
              <a:noFill/>
              <a:headEnd/>
              <a:tailEn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t" anchorCtr="0" compatLnSpc="1">
              <a:prstTxWarp prst="textNoShape">
                <a:avLst/>
              </a:prstTxWarp>
              <a:noAutofit/>
            </a:bodyPr>
            <a:lstStyle/>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Data Marts definieren den vorhandenen Berichtspool (Inhalte und Views) </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Zentrale Freigabe durch Governance-einheit</a:t>
              </a:r>
            </a:p>
          </p:txBody>
        </p:sp>
        <p:sp>
          <p:nvSpPr>
            <p:cNvPr id="43" name="Rechteck 20"/>
            <p:cNvSpPr>
              <a:spLocks/>
            </p:cNvSpPr>
            <p:nvPr/>
          </p:nvSpPr>
          <p:spPr bwMode="gray">
            <a:xfrm>
              <a:off x="6783114" y="4516846"/>
              <a:ext cx="1380768" cy="807914"/>
            </a:xfrm>
            <a:prstGeom prst="rect">
              <a:avLst/>
            </a:prstGeom>
            <a:solidFill>
              <a:schemeClr val="bg1"/>
            </a:solidFill>
            <a:ln w="9525">
              <a:noFill/>
              <a:headEnd/>
              <a:tailEn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t" anchorCtr="0" compatLnSpc="1">
              <a:prstTxWarp prst="textNoShape">
                <a:avLst/>
              </a:prstTxWarp>
              <a:noAutofit/>
            </a:bodyPr>
            <a:lstStyle/>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Flexible Analyseberichte </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Templates für einheitliche Layouts</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Integration mit </a:t>
              </a:r>
              <a:br>
                <a:rPr lang="de-DE" sz="1400" dirty="0">
                  <a:solidFill>
                    <a:srgbClr val="363636"/>
                  </a:solidFill>
                  <a:latin typeface="Calibri"/>
                </a:rPr>
              </a:br>
              <a:r>
                <a:rPr lang="de-DE" sz="1400" dirty="0">
                  <a:solidFill>
                    <a:srgbClr val="363636"/>
                  </a:solidFill>
                  <a:latin typeface="Calibri"/>
                </a:rPr>
                <a:t>Standard Reporting</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Ausschluss von „Fehlanalysen“</a:t>
              </a:r>
            </a:p>
          </p:txBody>
        </p:sp>
      </p:grpSp>
      <p:sp>
        <p:nvSpPr>
          <p:cNvPr id="30" name="Foliennummernplatzhalter 29">
            <a:extLst>
              <a:ext uri="{FF2B5EF4-FFF2-40B4-BE49-F238E27FC236}">
                <a16:creationId xmlns:a16="http://schemas.microsoft.com/office/drawing/2014/main" id="{AE2F9EAD-9C87-4682-9CED-923BDF956F83}"/>
              </a:ext>
            </a:extLst>
          </p:cNvPr>
          <p:cNvSpPr>
            <a:spLocks noGrp="1"/>
          </p:cNvSpPr>
          <p:nvPr>
            <p:ph type="sldNum" sz="quarter" idx="11"/>
          </p:nvPr>
        </p:nvSpPr>
        <p:spPr/>
        <p:txBody>
          <a:bodyPr/>
          <a:lstStyle/>
          <a:p>
            <a:fld id="{FFC269A0-BD27-4577-9DED-0AAE60100C51}" type="slidenum">
              <a:rPr lang="de-DE" smtClean="0"/>
              <a:pPr/>
              <a:t>95</a:t>
            </a:fld>
            <a:r>
              <a:rPr lang="de-DE"/>
              <a:t> | ©</a:t>
            </a:r>
            <a:endParaRPr lang="de-DE" dirty="0"/>
          </a:p>
        </p:txBody>
      </p:sp>
      <p:sp>
        <p:nvSpPr>
          <p:cNvPr id="37" name="Fußzeilenplatzhalter 36">
            <a:extLst>
              <a:ext uri="{FF2B5EF4-FFF2-40B4-BE49-F238E27FC236}">
                <a16:creationId xmlns:a16="http://schemas.microsoft.com/office/drawing/2014/main" id="{1AF2A235-BA4B-4026-90A4-5183F839B21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4520606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48171"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Herausforderungen</a:t>
            </a:r>
          </a:p>
          <a:p>
            <a:r>
              <a:rPr lang="de-DE" b="1" dirty="0"/>
              <a:t>Enterprise Business Intelligence</a:t>
            </a:r>
          </a:p>
          <a:p>
            <a:r>
              <a:rPr lang="de-DE" dirty="0"/>
              <a:t>Self Service Business Intelligence</a:t>
            </a:r>
          </a:p>
          <a:p>
            <a:r>
              <a:rPr lang="de-DE" dirty="0"/>
              <a:t>Und Excel?</a:t>
            </a:r>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471AFC5A-D869-4380-83D6-51A946D3843B}"/>
              </a:ext>
            </a:extLst>
          </p:cNvPr>
          <p:cNvSpPr>
            <a:spLocks noGrp="1"/>
          </p:cNvSpPr>
          <p:nvPr>
            <p:ph type="sldNum" sz="quarter" idx="11"/>
          </p:nvPr>
        </p:nvSpPr>
        <p:spPr/>
        <p:txBody>
          <a:bodyPr/>
          <a:lstStyle/>
          <a:p>
            <a:fld id="{FFC269A0-BD27-4577-9DED-0AAE60100C51}" type="slidenum">
              <a:rPr lang="de-DE" smtClean="0"/>
              <a:pPr/>
              <a:t>96</a:t>
            </a:fld>
            <a:r>
              <a:rPr lang="de-DE"/>
              <a:t> | ©</a:t>
            </a:r>
            <a:endParaRPr lang="de-DE" dirty="0"/>
          </a:p>
        </p:txBody>
      </p:sp>
      <p:sp>
        <p:nvSpPr>
          <p:cNvPr id="9" name="Fußzeilenplatzhalter 8">
            <a:extLst>
              <a:ext uri="{FF2B5EF4-FFF2-40B4-BE49-F238E27FC236}">
                <a16:creationId xmlns:a16="http://schemas.microsoft.com/office/drawing/2014/main" id="{F1213FF9-EFE6-4BA4-A985-4A9DA315A69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5125852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49195" name="think-cell Folie" r:id="rId6" imgW="196" imgH="196" progId="TCLayout.ActiveDocument.1">
                  <p:embed/>
                </p:oleObj>
              </mc:Choice>
              <mc:Fallback>
                <p:oleObj name="think-cell Folie" r:id="rId6" imgW="196" imgH="196" progId="TCLayout.ActiveDocument.1">
                  <p:embed/>
                  <p:pic>
                    <p:nvPicPr>
                      <p:cNvPr id="7" name="Objekt 6" hidden="1"/>
                      <p:cNvPicPr/>
                      <p:nvPr/>
                    </p:nvPicPr>
                    <p:blipFill>
                      <a:blip r:embed="rId7"/>
                      <a:stretch>
                        <a:fillRect/>
                      </a:stretch>
                    </p:blipFill>
                    <p:spPr>
                      <a:xfrm>
                        <a:off x="1525588" y="1588"/>
                        <a:ext cx="1588" cy="1588"/>
                      </a:xfrm>
                      <a:prstGeom prst="rect">
                        <a:avLst/>
                      </a:prstGeom>
                    </p:spPr>
                  </p:pic>
                </p:oleObj>
              </mc:Fallback>
            </mc:AlternateContent>
          </a:graphicData>
        </a:graphic>
      </p:graphicFrame>
      <p:sp>
        <p:nvSpPr>
          <p:cNvPr id="9" name="Rechteck 8"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a:solidFill>
                <a:srgbClr val="363636"/>
              </a:solidFill>
              <a:latin typeface="Calibri" panose="020F0502020204030204" pitchFamily="34" charset="0"/>
              <a:ea typeface="+mj-ea"/>
              <a:cs typeface="+mj-cs"/>
              <a:sym typeface="Calibri" panose="020F0502020204030204" pitchFamily="34" charset="0"/>
            </a:endParaRPr>
          </a:p>
        </p:txBody>
      </p:sp>
      <p:sp>
        <p:nvSpPr>
          <p:cNvPr id="4" name="Titel 3"/>
          <p:cNvSpPr>
            <a:spLocks noGrp="1"/>
          </p:cNvSpPr>
          <p:nvPr>
            <p:ph type="title"/>
          </p:nvPr>
        </p:nvSpPr>
        <p:spPr/>
        <p:txBody>
          <a:bodyPr/>
          <a:lstStyle/>
          <a:p>
            <a:r>
              <a:rPr lang="de-DE" dirty="0"/>
              <a:t>Enterprise Business Intelligence</a:t>
            </a:r>
          </a:p>
        </p:txBody>
      </p:sp>
      <p:graphicFrame>
        <p:nvGraphicFramePr>
          <p:cNvPr id="8" name="Inhaltsplatzhalter 7"/>
          <p:cNvGraphicFramePr>
            <a:graphicFrameLocks noGrp="1"/>
          </p:cNvGraphicFramePr>
          <p:nvPr>
            <p:ph idx="1"/>
          </p:nvPr>
        </p:nvGraphicFramePr>
        <p:xfrm>
          <a:off x="2063555" y="1556792"/>
          <a:ext cx="5067859" cy="3840480"/>
        </p:xfrm>
        <a:graphic>
          <a:graphicData uri="http://schemas.openxmlformats.org/drawingml/2006/table">
            <a:tbl>
              <a:tblPr firstRow="1" bandRow="1">
                <a:tableStyleId>{5C22544A-7EE6-4342-B048-85BDC9FD1C3A}</a:tableStyleId>
              </a:tblPr>
              <a:tblGrid>
                <a:gridCol w="5067859">
                  <a:extLst>
                    <a:ext uri="{9D8B030D-6E8A-4147-A177-3AD203B41FA5}">
                      <a16:colId xmlns:a16="http://schemas.microsoft.com/office/drawing/2014/main" val="1735398579"/>
                    </a:ext>
                  </a:extLst>
                </a:gridCol>
              </a:tblGrid>
              <a:tr h="278130">
                <a:tc>
                  <a:txBody>
                    <a:bodyPr/>
                    <a:lstStyle/>
                    <a:p>
                      <a:r>
                        <a:rPr lang="de-DE" sz="1800" dirty="0"/>
                        <a:t>Enterprise Business</a:t>
                      </a:r>
                      <a:r>
                        <a:rPr lang="de-DE" sz="1800" baseline="0" dirty="0"/>
                        <a:t> Intelligence</a:t>
                      </a:r>
                      <a:endParaRPr lang="de-DE" sz="1800" dirty="0"/>
                    </a:p>
                  </a:txBody>
                  <a:tcPr marL="68580" marR="68580" marT="34290" marB="34290"/>
                </a:tc>
                <a:extLst>
                  <a:ext uri="{0D108BD9-81ED-4DB2-BD59-A6C34878D82A}">
                    <a16:rowId xmlns:a16="http://schemas.microsoft.com/office/drawing/2014/main" val="1374793614"/>
                  </a:ext>
                </a:extLst>
              </a:tr>
              <a:tr h="480060">
                <a:tc>
                  <a:txBody>
                    <a:bodyPr/>
                    <a:lstStyle/>
                    <a:p>
                      <a:r>
                        <a:rPr lang="de-DE" sz="1800" dirty="0"/>
                        <a:t>Unterstützt</a:t>
                      </a:r>
                      <a:r>
                        <a:rPr lang="de-DE" sz="1800" baseline="0" dirty="0"/>
                        <a:t> skalierbares Data Sourcing einschließlich OLAP / MDX</a:t>
                      </a:r>
                      <a:endParaRPr lang="de-DE" sz="1800" dirty="0"/>
                    </a:p>
                  </a:txBody>
                  <a:tcPr marL="68580" marR="68580" marT="34290" marB="34290"/>
                </a:tc>
                <a:extLst>
                  <a:ext uri="{0D108BD9-81ED-4DB2-BD59-A6C34878D82A}">
                    <a16:rowId xmlns:a16="http://schemas.microsoft.com/office/drawing/2014/main" val="3120993931"/>
                  </a:ext>
                </a:extLst>
              </a:tr>
              <a:tr h="278130">
                <a:tc>
                  <a:txBody>
                    <a:bodyPr/>
                    <a:lstStyle/>
                    <a:p>
                      <a:r>
                        <a:rPr lang="de-DE" sz="1800" dirty="0"/>
                        <a:t>Basiert auf qualitätsgesicherten</a:t>
                      </a:r>
                      <a:r>
                        <a:rPr lang="de-DE" sz="1800" baseline="0" dirty="0"/>
                        <a:t> Datenstrukturen</a:t>
                      </a:r>
                      <a:endParaRPr lang="de-DE" sz="1800" dirty="0"/>
                    </a:p>
                  </a:txBody>
                  <a:tcPr marL="68580" marR="68580" marT="34290" marB="34290"/>
                </a:tc>
                <a:extLst>
                  <a:ext uri="{0D108BD9-81ED-4DB2-BD59-A6C34878D82A}">
                    <a16:rowId xmlns:a16="http://schemas.microsoft.com/office/drawing/2014/main" val="3152181877"/>
                  </a:ext>
                </a:extLst>
              </a:tr>
              <a:tr h="480060">
                <a:tc>
                  <a:txBody>
                    <a:bodyPr/>
                    <a:lstStyle/>
                    <a:p>
                      <a:r>
                        <a:rPr lang="de-DE" sz="1800" dirty="0"/>
                        <a:t>Modelle sind starr,</a:t>
                      </a:r>
                      <a:r>
                        <a:rPr lang="de-DE" sz="1800" baseline="0" dirty="0"/>
                        <a:t> brauchen Zeit zur Änderung</a:t>
                      </a:r>
                      <a:endParaRPr lang="de-DE" sz="1800" dirty="0"/>
                    </a:p>
                  </a:txBody>
                  <a:tcPr marL="68580" marR="68580" marT="34290" marB="34290"/>
                </a:tc>
                <a:extLst>
                  <a:ext uri="{0D108BD9-81ED-4DB2-BD59-A6C34878D82A}">
                    <a16:rowId xmlns:a16="http://schemas.microsoft.com/office/drawing/2014/main" val="2255713328"/>
                  </a:ext>
                </a:extLst>
              </a:tr>
              <a:tr h="685800">
                <a:tc>
                  <a:txBody>
                    <a:bodyPr/>
                    <a:lstStyle/>
                    <a:p>
                      <a:r>
                        <a:rPr lang="de-DE" sz="1800" dirty="0"/>
                        <a:t>Fokus auf operationalem und transaktionalem</a:t>
                      </a:r>
                      <a:r>
                        <a:rPr lang="de-DE" sz="1800" baseline="0" dirty="0"/>
                        <a:t> Reporting mit detaillierten Strukturen und zum Teil komplexen Berechnungen</a:t>
                      </a:r>
                      <a:endParaRPr lang="de-DE" sz="1800" dirty="0"/>
                    </a:p>
                  </a:txBody>
                  <a:tcPr marL="68580" marR="68580" marT="34290" marB="34290"/>
                </a:tc>
                <a:extLst>
                  <a:ext uri="{0D108BD9-81ED-4DB2-BD59-A6C34878D82A}">
                    <a16:rowId xmlns:a16="http://schemas.microsoft.com/office/drawing/2014/main" val="1692057298"/>
                  </a:ext>
                </a:extLst>
              </a:tr>
              <a:tr h="278130">
                <a:tc>
                  <a:txBody>
                    <a:bodyPr/>
                    <a:lstStyle/>
                    <a:p>
                      <a:r>
                        <a:rPr lang="de-DE" sz="1800" dirty="0"/>
                        <a:t>Basiert auf akzeptierten Standards (SQL, MDX)</a:t>
                      </a:r>
                    </a:p>
                  </a:txBody>
                  <a:tcPr marL="68580" marR="68580" marT="34290" marB="34290"/>
                </a:tc>
                <a:extLst>
                  <a:ext uri="{0D108BD9-81ED-4DB2-BD59-A6C34878D82A}">
                    <a16:rowId xmlns:a16="http://schemas.microsoft.com/office/drawing/2014/main" val="2144475958"/>
                  </a:ext>
                </a:extLst>
              </a:tr>
              <a:tr h="480060">
                <a:tc>
                  <a:txBody>
                    <a:bodyPr/>
                    <a:lstStyle/>
                    <a:p>
                      <a:r>
                        <a:rPr lang="de-DE" sz="1800" baseline="0" dirty="0"/>
                        <a:t>Vielfältige Berichtsausgabe einschließlich – Bursting</a:t>
                      </a:r>
                      <a:endParaRPr lang="de-DE" sz="1800" dirty="0"/>
                    </a:p>
                  </a:txBody>
                  <a:tcPr marL="68580" marR="68580" marT="34290" marB="34290"/>
                </a:tc>
                <a:extLst>
                  <a:ext uri="{0D108BD9-81ED-4DB2-BD59-A6C34878D82A}">
                    <a16:rowId xmlns:a16="http://schemas.microsoft.com/office/drawing/2014/main" val="3728597523"/>
                  </a:ext>
                </a:extLst>
              </a:tr>
              <a:tr h="278130">
                <a:tc>
                  <a:txBody>
                    <a:bodyPr/>
                    <a:lstStyle/>
                    <a:p>
                      <a:r>
                        <a:rPr lang="de-DE" sz="1800" dirty="0"/>
                        <a:t>Datengetriebene Bereitstellung inklusive Alerts</a:t>
                      </a:r>
                    </a:p>
                  </a:txBody>
                  <a:tcPr marL="68580" marR="68580" marT="34290" marB="34290"/>
                </a:tc>
                <a:extLst>
                  <a:ext uri="{0D108BD9-81ED-4DB2-BD59-A6C34878D82A}">
                    <a16:rowId xmlns:a16="http://schemas.microsoft.com/office/drawing/2014/main" val="293036471"/>
                  </a:ext>
                </a:extLst>
              </a:tr>
            </a:tbl>
          </a:graphicData>
        </a:graphic>
      </p:graphicFrame>
      <p:sp>
        <p:nvSpPr>
          <p:cNvPr id="6" name="Textplatzhalter 5"/>
          <p:cNvSpPr>
            <a:spLocks noGrp="1"/>
          </p:cNvSpPr>
          <p:nvPr>
            <p:ph type="body" sz="quarter" idx="13"/>
          </p:nvPr>
        </p:nvSpPr>
        <p:spPr/>
        <p:txBody>
          <a:bodyPr/>
          <a:lstStyle/>
          <a:p>
            <a:endParaRPr lang="de-DE" dirty="0"/>
          </a:p>
        </p:txBody>
      </p:sp>
      <p:sp>
        <p:nvSpPr>
          <p:cNvPr id="5" name="Foliennummernplatzhalter 4">
            <a:extLst>
              <a:ext uri="{FF2B5EF4-FFF2-40B4-BE49-F238E27FC236}">
                <a16:creationId xmlns:a16="http://schemas.microsoft.com/office/drawing/2014/main" id="{755D62EE-87E0-48E6-A74E-6545F01AE32D}"/>
              </a:ext>
            </a:extLst>
          </p:cNvPr>
          <p:cNvSpPr>
            <a:spLocks noGrp="1"/>
          </p:cNvSpPr>
          <p:nvPr>
            <p:ph type="sldNum" sz="quarter" idx="11"/>
          </p:nvPr>
        </p:nvSpPr>
        <p:spPr/>
        <p:txBody>
          <a:bodyPr/>
          <a:lstStyle/>
          <a:p>
            <a:fld id="{FFC269A0-BD27-4577-9DED-0AAE60100C51}" type="slidenum">
              <a:rPr lang="de-DE" smtClean="0"/>
              <a:pPr/>
              <a:t>97</a:t>
            </a:fld>
            <a:r>
              <a:rPr lang="de-DE"/>
              <a:t> | ©</a:t>
            </a:r>
            <a:endParaRPr lang="de-DE" dirty="0"/>
          </a:p>
        </p:txBody>
      </p:sp>
      <p:sp>
        <p:nvSpPr>
          <p:cNvPr id="10" name="Fußzeilenplatzhalter 9">
            <a:extLst>
              <a:ext uri="{FF2B5EF4-FFF2-40B4-BE49-F238E27FC236}">
                <a16:creationId xmlns:a16="http://schemas.microsoft.com/office/drawing/2014/main" id="{B8A861D2-F5CF-401B-AF38-7E662C9B00FB}"/>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1884264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50219" name="think-cell Folie" r:id="rId5" imgW="196" imgH="196" progId="TCLayout.ActiveDocument.1">
                  <p:embed/>
                </p:oleObj>
              </mc:Choice>
              <mc:Fallback>
                <p:oleObj name="think-cell Folie" r:id="rId5" imgW="196" imgH="196" progId="TCLayout.ActiveDocument.1">
                  <p:embed/>
                  <p:pic>
                    <p:nvPicPr>
                      <p:cNvPr id="3" name="Objekt 2"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2" name="Rechteck 1" hidden="1"/>
          <p:cNvSpPr/>
          <p:nvPr>
            <p:custDataLst>
              <p:tags r:id="rId3"/>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ts val="37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923651" name="Rectangle 3"/>
          <p:cNvSpPr>
            <a:spLocks noGrp="1" noChangeArrowheads="1"/>
          </p:cNvSpPr>
          <p:nvPr>
            <p:ph type="title"/>
          </p:nvPr>
        </p:nvSpPr>
        <p:spPr/>
        <p:txBody>
          <a:bodyPr/>
          <a:lstStyle/>
          <a:p>
            <a:r>
              <a:rPr lang="de-DE" dirty="0"/>
              <a:t>Business-Intelligence-Modellierung in vier Schritten</a:t>
            </a:r>
          </a:p>
        </p:txBody>
      </p:sp>
      <p:sp>
        <p:nvSpPr>
          <p:cNvPr id="923657" name="Line 9"/>
          <p:cNvSpPr>
            <a:spLocks noChangeShapeType="1"/>
          </p:cNvSpPr>
          <p:nvPr/>
        </p:nvSpPr>
        <p:spPr bwMode="auto">
          <a:xfrm>
            <a:off x="6116638" y="1393847"/>
            <a:ext cx="0" cy="5203507"/>
          </a:xfrm>
          <a:prstGeom prst="line">
            <a:avLst/>
          </a:prstGeom>
          <a:noFill/>
          <a:ln w="9525">
            <a:solidFill>
              <a:schemeClr val="tx1"/>
            </a:solidFill>
            <a:prstDash val="sysDash"/>
            <a:round/>
            <a:headEnd/>
            <a:tailEnd/>
          </a:ln>
          <a:effectLst/>
        </p:spPr>
        <p:txBody>
          <a:bodyPr/>
          <a:lstStyle/>
          <a:p>
            <a:pPr fontAlgn="base">
              <a:spcBef>
                <a:spcPct val="0"/>
              </a:spcBef>
              <a:spcAft>
                <a:spcPct val="0"/>
              </a:spcAft>
            </a:pPr>
            <a:endParaRPr lang="de-AT" dirty="0">
              <a:solidFill>
                <a:srgbClr val="3F3F3F"/>
              </a:solidFill>
              <a:latin typeface="Calibri" panose="020F0502020204030204" pitchFamily="34" charset="0"/>
            </a:endParaRPr>
          </a:p>
        </p:txBody>
      </p:sp>
      <p:sp>
        <p:nvSpPr>
          <p:cNvPr id="923658" name="Text Box 10"/>
          <p:cNvSpPr txBox="1">
            <a:spLocks noChangeArrowheads="1"/>
          </p:cNvSpPr>
          <p:nvPr/>
        </p:nvSpPr>
        <p:spPr bwMode="auto">
          <a:xfrm>
            <a:off x="2279650" y="1356847"/>
            <a:ext cx="3244846" cy="400110"/>
          </a:xfrm>
          <a:prstGeom prst="rect">
            <a:avLst/>
          </a:prstGeom>
          <a:noFill/>
          <a:ln w="9525">
            <a:noFill/>
            <a:miter lim="800000"/>
            <a:headEnd/>
            <a:tailEnd/>
          </a:ln>
          <a:effectLst/>
        </p:spPr>
        <p:txBody>
          <a:bodyPr wrap="square">
            <a:spAutoFit/>
          </a:bodyPr>
          <a:lstStyle/>
          <a:p>
            <a:pPr fontAlgn="base">
              <a:spcBef>
                <a:spcPct val="50000"/>
              </a:spcBef>
              <a:spcAft>
                <a:spcPct val="0"/>
              </a:spcAft>
            </a:pPr>
            <a:r>
              <a:rPr lang="de-DE" sz="2000" b="1" dirty="0">
                <a:solidFill>
                  <a:srgbClr val="3F3F3F"/>
                </a:solidFill>
                <a:latin typeface="+mj-lt"/>
              </a:rPr>
              <a:t>1 - Dimensionsmodellierung</a:t>
            </a:r>
          </a:p>
        </p:txBody>
      </p:sp>
      <p:sp>
        <p:nvSpPr>
          <p:cNvPr id="923679" name="Text Box 31"/>
          <p:cNvSpPr txBox="1">
            <a:spLocks noChangeArrowheads="1"/>
          </p:cNvSpPr>
          <p:nvPr/>
        </p:nvSpPr>
        <p:spPr bwMode="auto">
          <a:xfrm>
            <a:off x="6600827" y="1323510"/>
            <a:ext cx="3567141" cy="400110"/>
          </a:xfrm>
          <a:prstGeom prst="rect">
            <a:avLst/>
          </a:prstGeom>
          <a:noFill/>
          <a:ln w="9525">
            <a:noFill/>
            <a:miter lim="800000"/>
            <a:headEnd/>
            <a:tailEnd/>
          </a:ln>
          <a:effectLst/>
        </p:spPr>
        <p:txBody>
          <a:bodyPr wrap="square">
            <a:spAutoFit/>
          </a:bodyPr>
          <a:lstStyle/>
          <a:p>
            <a:pPr fontAlgn="base">
              <a:spcBef>
                <a:spcPct val="50000"/>
              </a:spcBef>
              <a:spcAft>
                <a:spcPct val="0"/>
              </a:spcAft>
            </a:pPr>
            <a:r>
              <a:rPr lang="de-DE" sz="2000" b="1" dirty="0">
                <a:solidFill>
                  <a:srgbClr val="3F3F3F"/>
                </a:solidFill>
                <a:latin typeface="+mj-lt"/>
              </a:rPr>
              <a:t>2 - Star Schema Generation</a:t>
            </a:r>
          </a:p>
        </p:txBody>
      </p:sp>
      <p:sp>
        <p:nvSpPr>
          <p:cNvPr id="923681" name="Text Box 33"/>
          <p:cNvSpPr txBox="1">
            <a:spLocks noChangeArrowheads="1"/>
          </p:cNvSpPr>
          <p:nvPr/>
        </p:nvSpPr>
        <p:spPr bwMode="auto">
          <a:xfrm>
            <a:off x="6600825" y="4009727"/>
            <a:ext cx="3168650" cy="400110"/>
          </a:xfrm>
          <a:prstGeom prst="rect">
            <a:avLst/>
          </a:prstGeom>
          <a:noFill/>
          <a:ln w="9525">
            <a:noFill/>
            <a:miter lim="800000"/>
            <a:headEnd/>
            <a:tailEnd/>
          </a:ln>
          <a:effectLst/>
        </p:spPr>
        <p:txBody>
          <a:bodyPr>
            <a:spAutoFit/>
          </a:bodyPr>
          <a:lstStyle/>
          <a:p>
            <a:pPr fontAlgn="base">
              <a:spcBef>
                <a:spcPct val="50000"/>
              </a:spcBef>
              <a:spcAft>
                <a:spcPct val="0"/>
              </a:spcAft>
            </a:pPr>
            <a:r>
              <a:rPr lang="en-US" sz="2000" b="1" dirty="0">
                <a:solidFill>
                  <a:srgbClr val="3F3F3F"/>
                </a:solidFill>
                <a:latin typeface="+mj-lt"/>
              </a:rPr>
              <a:t>4 - Cube Build/Reports</a:t>
            </a:r>
          </a:p>
        </p:txBody>
      </p:sp>
      <p:pic>
        <p:nvPicPr>
          <p:cNvPr id="923687" name="Picture 39"/>
          <p:cNvPicPr>
            <a:picLocks noChangeAspect="1" noChangeArrowheads="1"/>
          </p:cNvPicPr>
          <p:nvPr/>
        </p:nvPicPr>
        <p:blipFill>
          <a:blip r:embed="rId7" cstate="print"/>
          <a:srcRect/>
          <a:stretch>
            <a:fillRect/>
          </a:stretch>
        </p:blipFill>
        <p:spPr bwMode="auto">
          <a:xfrm>
            <a:off x="4073525" y="4456462"/>
            <a:ext cx="1735138" cy="1420813"/>
          </a:xfrm>
          <a:prstGeom prst="rect">
            <a:avLst/>
          </a:prstGeom>
          <a:noFill/>
        </p:spPr>
      </p:pic>
      <p:pic>
        <p:nvPicPr>
          <p:cNvPr id="923684" name="Picture 36"/>
          <p:cNvPicPr>
            <a:picLocks noChangeAspect="1" noChangeArrowheads="1"/>
          </p:cNvPicPr>
          <p:nvPr/>
        </p:nvPicPr>
        <p:blipFill>
          <a:blip r:embed="rId8" cstate="print"/>
          <a:srcRect/>
          <a:stretch>
            <a:fillRect/>
          </a:stretch>
        </p:blipFill>
        <p:spPr bwMode="auto">
          <a:xfrm>
            <a:off x="6889753" y="1646246"/>
            <a:ext cx="2733675" cy="2282825"/>
          </a:xfrm>
          <a:prstGeom prst="rect">
            <a:avLst/>
          </a:prstGeom>
          <a:noFill/>
        </p:spPr>
      </p:pic>
      <p:sp>
        <p:nvSpPr>
          <p:cNvPr id="923685" name="Line 37"/>
          <p:cNvSpPr>
            <a:spLocks noChangeShapeType="1"/>
          </p:cNvSpPr>
          <p:nvPr/>
        </p:nvSpPr>
        <p:spPr bwMode="auto">
          <a:xfrm rot="16200000" flipV="1">
            <a:off x="5983291" y="-57918"/>
            <a:ext cx="9525" cy="7991475"/>
          </a:xfrm>
          <a:prstGeom prst="line">
            <a:avLst/>
          </a:prstGeom>
          <a:noFill/>
          <a:ln w="9525">
            <a:solidFill>
              <a:schemeClr val="tx1"/>
            </a:solidFill>
            <a:prstDash val="sysDash"/>
            <a:round/>
            <a:headEnd/>
            <a:tailEnd/>
          </a:ln>
          <a:effectLst/>
        </p:spPr>
        <p:txBody>
          <a:bodyPr/>
          <a:lstStyle/>
          <a:p>
            <a:pPr fontAlgn="base">
              <a:spcBef>
                <a:spcPct val="0"/>
              </a:spcBef>
              <a:spcAft>
                <a:spcPct val="0"/>
              </a:spcAft>
            </a:pPr>
            <a:endParaRPr lang="de-AT" dirty="0">
              <a:solidFill>
                <a:srgbClr val="3F3F3F"/>
              </a:solidFill>
              <a:latin typeface="Calibri" panose="020F0502020204030204" pitchFamily="34" charset="0"/>
            </a:endParaRPr>
          </a:p>
        </p:txBody>
      </p:sp>
      <p:sp>
        <p:nvSpPr>
          <p:cNvPr id="923680" name="Text Box 32"/>
          <p:cNvSpPr txBox="1">
            <a:spLocks noChangeArrowheads="1"/>
          </p:cNvSpPr>
          <p:nvPr/>
        </p:nvSpPr>
        <p:spPr bwMode="auto">
          <a:xfrm>
            <a:off x="1992313" y="4009727"/>
            <a:ext cx="3598862" cy="400110"/>
          </a:xfrm>
          <a:prstGeom prst="rect">
            <a:avLst/>
          </a:prstGeom>
          <a:noFill/>
          <a:ln w="9525">
            <a:noFill/>
            <a:miter lim="800000"/>
            <a:headEnd/>
            <a:tailEnd/>
          </a:ln>
          <a:effectLst/>
        </p:spPr>
        <p:txBody>
          <a:bodyPr>
            <a:spAutoFit/>
          </a:bodyPr>
          <a:lstStyle/>
          <a:p>
            <a:pPr fontAlgn="base">
              <a:spcBef>
                <a:spcPct val="50000"/>
              </a:spcBef>
              <a:spcAft>
                <a:spcPct val="0"/>
              </a:spcAft>
            </a:pPr>
            <a:r>
              <a:rPr lang="en-US" sz="2000" b="1" dirty="0">
                <a:solidFill>
                  <a:srgbClr val="3F3F3F"/>
                </a:solidFill>
                <a:latin typeface="+mj-lt"/>
              </a:rPr>
              <a:t>3 - Data Mapping/Warehouse </a:t>
            </a:r>
          </a:p>
        </p:txBody>
      </p:sp>
      <p:sp>
        <p:nvSpPr>
          <p:cNvPr id="923682" name="Text Box 34"/>
          <p:cNvSpPr txBox="1">
            <a:spLocks noChangeArrowheads="1"/>
          </p:cNvSpPr>
          <p:nvPr/>
        </p:nvSpPr>
        <p:spPr bwMode="auto">
          <a:xfrm>
            <a:off x="1992316" y="4398206"/>
            <a:ext cx="3455987" cy="830997"/>
          </a:xfrm>
          <a:prstGeom prst="rect">
            <a:avLst/>
          </a:prstGeom>
          <a:noFill/>
          <a:ln w="9525">
            <a:noFill/>
            <a:miter lim="800000"/>
            <a:headEnd/>
            <a:tailEnd/>
          </a:ln>
          <a:effectLst/>
        </p:spPr>
        <p:txBody>
          <a:bodyPr>
            <a:spAutoFit/>
          </a:bodyPr>
          <a:lstStyle/>
          <a:p>
            <a:pPr fontAlgn="base">
              <a:spcBef>
                <a:spcPct val="50000"/>
              </a:spcBef>
              <a:spcAft>
                <a:spcPct val="0"/>
              </a:spcAft>
            </a:pPr>
            <a:r>
              <a:rPr lang="en-US" sz="1200" dirty="0">
                <a:solidFill>
                  <a:srgbClr val="3F3F3F"/>
                </a:solidFill>
                <a:latin typeface="+mj-lt"/>
              </a:rPr>
              <a:t>Warehouse Dimension Functions</a:t>
            </a:r>
          </a:p>
          <a:p>
            <a:pPr fontAlgn="base">
              <a:spcBef>
                <a:spcPct val="50000"/>
              </a:spcBef>
              <a:spcAft>
                <a:spcPct val="0"/>
              </a:spcAft>
            </a:pPr>
            <a:r>
              <a:rPr lang="en-US" sz="1200" dirty="0">
                <a:solidFill>
                  <a:srgbClr val="3F3F3F"/>
                </a:solidFill>
                <a:latin typeface="+mj-lt"/>
              </a:rPr>
              <a:t>Warehouse Fact Functions</a:t>
            </a:r>
          </a:p>
          <a:p>
            <a:pPr fontAlgn="base">
              <a:spcBef>
                <a:spcPct val="50000"/>
              </a:spcBef>
              <a:spcAft>
                <a:spcPct val="0"/>
              </a:spcAft>
            </a:pPr>
            <a:r>
              <a:rPr lang="en-US" sz="1200" dirty="0">
                <a:solidFill>
                  <a:srgbClr val="3F3F3F"/>
                </a:solidFill>
                <a:latin typeface="+mj-lt"/>
              </a:rPr>
              <a:t>Warehouse Historization Functions</a:t>
            </a:r>
          </a:p>
        </p:txBody>
      </p:sp>
      <p:pic>
        <p:nvPicPr>
          <p:cNvPr id="923694" name="Picture 46"/>
          <p:cNvPicPr>
            <a:picLocks noChangeAspect="1" noChangeArrowheads="1"/>
          </p:cNvPicPr>
          <p:nvPr/>
        </p:nvPicPr>
        <p:blipFill>
          <a:blip r:embed="rId9" cstate="print"/>
          <a:srcRect/>
          <a:stretch>
            <a:fillRect/>
          </a:stretch>
        </p:blipFill>
        <p:spPr bwMode="auto">
          <a:xfrm>
            <a:off x="2495601" y="5208293"/>
            <a:ext cx="1401715" cy="1203632"/>
          </a:xfrm>
          <a:prstGeom prst="rect">
            <a:avLst/>
          </a:prstGeom>
          <a:noFill/>
        </p:spPr>
      </p:pic>
      <p:pic>
        <p:nvPicPr>
          <p:cNvPr id="19" name="Picture 2"/>
          <p:cNvPicPr>
            <a:picLocks noChangeArrowheads="1"/>
          </p:cNvPicPr>
          <p:nvPr/>
        </p:nvPicPr>
        <p:blipFill>
          <a:blip r:embed="rId10" cstate="print"/>
          <a:srcRect l="19271" t="23333" r="26562" b="14166"/>
          <a:stretch>
            <a:fillRect/>
          </a:stretch>
        </p:blipFill>
        <p:spPr bwMode="auto">
          <a:xfrm>
            <a:off x="2203674" y="1692865"/>
            <a:ext cx="3837600" cy="2221200"/>
          </a:xfrm>
          <a:prstGeom prst="rect">
            <a:avLst/>
          </a:prstGeom>
          <a:noFill/>
          <a:ln w="9525">
            <a:noFill/>
            <a:miter lim="800000"/>
            <a:headEnd/>
            <a:tailEnd/>
          </a:ln>
          <a:effectLst/>
        </p:spPr>
      </p:pic>
      <p:pic>
        <p:nvPicPr>
          <p:cNvPr id="923692" name="Picture 44"/>
          <p:cNvPicPr>
            <a:picLocks noChangeAspect="1" noChangeArrowheads="1"/>
          </p:cNvPicPr>
          <p:nvPr/>
        </p:nvPicPr>
        <p:blipFill>
          <a:blip r:embed="rId11" cstate="print"/>
          <a:srcRect/>
          <a:stretch>
            <a:fillRect/>
          </a:stretch>
        </p:blipFill>
        <p:spPr bwMode="auto">
          <a:xfrm>
            <a:off x="6456363" y="4852689"/>
            <a:ext cx="2374900" cy="1481138"/>
          </a:xfrm>
          <a:prstGeom prst="rect">
            <a:avLst/>
          </a:prstGeom>
          <a:noFill/>
        </p:spPr>
      </p:pic>
      <p:pic>
        <p:nvPicPr>
          <p:cNvPr id="10241" name="Picture 1"/>
          <p:cNvPicPr>
            <a:picLocks noChangeAspect="1" noChangeArrowheads="1"/>
          </p:cNvPicPr>
          <p:nvPr/>
        </p:nvPicPr>
        <p:blipFill>
          <a:blip r:embed="rId12" cstate="print"/>
          <a:srcRect t="18103" r="26041" b="3448"/>
          <a:stretch>
            <a:fillRect/>
          </a:stretch>
        </p:blipFill>
        <p:spPr bwMode="auto">
          <a:xfrm>
            <a:off x="7310446" y="4525653"/>
            <a:ext cx="2143140" cy="1373425"/>
          </a:xfrm>
          <a:prstGeom prst="rect">
            <a:avLst/>
          </a:prstGeom>
          <a:noFill/>
          <a:ln w="9525">
            <a:noFill/>
            <a:miter lim="800000"/>
            <a:headEnd/>
            <a:tailEnd/>
          </a:ln>
          <a:effectLst/>
        </p:spPr>
      </p:pic>
      <p:pic>
        <p:nvPicPr>
          <p:cNvPr id="23" name="Picture 3"/>
          <p:cNvPicPr>
            <a:picLocks noChangeAspect="1" noChangeArrowheads="1"/>
          </p:cNvPicPr>
          <p:nvPr/>
        </p:nvPicPr>
        <p:blipFill>
          <a:blip r:embed="rId13" cstate="print"/>
          <a:srcRect r="26562" b="10000"/>
          <a:stretch>
            <a:fillRect/>
          </a:stretch>
        </p:blipFill>
        <p:spPr bwMode="auto">
          <a:xfrm>
            <a:off x="9024958" y="4811402"/>
            <a:ext cx="932666" cy="714380"/>
          </a:xfrm>
          <a:prstGeom prst="rect">
            <a:avLst/>
          </a:prstGeom>
          <a:noFill/>
          <a:ln w="9525">
            <a:noFill/>
            <a:miter lim="800000"/>
            <a:headEnd/>
            <a:tailEnd/>
          </a:ln>
          <a:effectLst/>
        </p:spPr>
      </p:pic>
      <p:sp>
        <p:nvSpPr>
          <p:cNvPr id="6" name="Foliennummernplatzhalter 5">
            <a:extLst>
              <a:ext uri="{FF2B5EF4-FFF2-40B4-BE49-F238E27FC236}">
                <a16:creationId xmlns:a16="http://schemas.microsoft.com/office/drawing/2014/main" id="{8D0B7D6E-1459-4DB4-85E7-3A60E412EEBC}"/>
              </a:ext>
            </a:extLst>
          </p:cNvPr>
          <p:cNvSpPr>
            <a:spLocks noGrp="1"/>
          </p:cNvSpPr>
          <p:nvPr>
            <p:ph type="sldNum" sz="quarter" idx="11"/>
          </p:nvPr>
        </p:nvSpPr>
        <p:spPr/>
        <p:txBody>
          <a:bodyPr/>
          <a:lstStyle/>
          <a:p>
            <a:fld id="{FFC269A0-BD27-4577-9DED-0AAE60100C51}" type="slidenum">
              <a:rPr lang="de-DE" smtClean="0"/>
              <a:pPr/>
              <a:t>98</a:t>
            </a:fld>
            <a:r>
              <a:rPr lang="de-DE"/>
              <a:t> | ©</a:t>
            </a:r>
            <a:endParaRPr lang="de-DE" dirty="0"/>
          </a:p>
        </p:txBody>
      </p:sp>
      <p:sp>
        <p:nvSpPr>
          <p:cNvPr id="7" name="Fußzeilenplatzhalter 6">
            <a:extLst>
              <a:ext uri="{FF2B5EF4-FFF2-40B4-BE49-F238E27FC236}">
                <a16:creationId xmlns:a16="http://schemas.microsoft.com/office/drawing/2014/main" id="{5CF6B706-8389-4591-AD1D-F2DB28889DA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96864233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2dtZYLrFSs.7cehRKnpet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2.JFXnO7Tt6DvScfuyR2w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QKXYi80iSwCuzfQ.nMlYa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Cqxl8PgNQ56YsXBQrxGrP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FunnBZoVQpmlpq16L2cJu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u0o4vmnOQm6RxY79eDzkb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IQfbIkARoKJ9EOAlVk7i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L7hRqyk8TpG.dRWoYcGnp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VgE_T.JBRCiz6s7Japt1.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a49Eued_Siqwid5jgX82W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yBRog.caTa6VscPA6whpp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d26lKMn9S.69HwX2efuKU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BllviMUJRZGjtaAq8lYU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OG1ymfXsR3aHPfln.x1DP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OzpuZ8LRRpayP9isVqKA7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6HlXDQ37ReW61QkwDz_n4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FkeaENY.R5O5IV.b5f37T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fX1qWgG4Qkag9756WcNXV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bqgqoasQCK186lIwf.H1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AJyjam8kSteEqx66y0w6Y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oU1XIri5Teegm8lRjlDw1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LUzRdtbbSZOzhQob0FvG4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ubUe4GJTRsC.0HSccYjPk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xjoU7nkoQrWeciiAlcuDB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XE5ENAiKSKuS_tJVIgzGS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QKXYi80iSwCuzfQ.nMlY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U04IJbw2TPeO03SUel6Ui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u3p7sqAlSI2n0NGU2HZCj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hJc2TxxTiSCzfnhtd7hR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MIK8gp9ASW6H_hSVSP.Ow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6bl9czE_Sw6EzJzhZnA96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PmID3LMESUSeIFb3uVSnD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9Kapbv4sRkWgETSJhYmry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QKXYi80iSwCuzfQ.nMlYa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OEtxC4ywRk6zJJAJLA1GV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vyWJd9LLR3Go5dzuwJnio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O3qUIunqSym42KER3CZxK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NG8MGzqGQ8e93s89U6FOG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X4HlHYgySberbR0sGInNQ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LDUiDw1.RiOfB4U7CnCx_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CHV7wI3WQma7.y.4lGcMc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AH6L4D0TcKFhgNFVUPFi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NJ09elSRB.fbx1KdAx_c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T1xfXFIScmmxmKwvmgxQ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9v7zyJySA21ohFvx5s9P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NG8MGzqGQ8e93s89U6FOG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KremMwJBQp.uzRKPH1JDR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l13RV2WpQGyi.cVBcEk_g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V2pjseRiT0228yWcydA0G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zsYjhAp4ScG1RUCrl1KIe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XJ._VZvmQbqjmY0r2zWJw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LWwHaZRnRy..WQpVt795g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bvJvyQP7QXmc.NzBQ6xI6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MZu0YOrESkSERI9xuz2ySg"/>
</p:tagLst>
</file>

<file path=ppt/theme/theme1.xml><?xml version="1.0" encoding="utf-8"?>
<a:theme xmlns:a="http://schemas.openxmlformats.org/drawingml/2006/main" name="Haufe Akademie_Seminarunterlage_Dokumentvorlage">
  <a:themeElements>
    <a:clrScheme name="Haufe">
      <a:dk1>
        <a:srgbClr val="363636"/>
      </a:dk1>
      <a:lt1>
        <a:sysClr val="window" lastClr="FFFFFF"/>
      </a:lt1>
      <a:dk2>
        <a:srgbClr val="998542"/>
      </a:dk2>
      <a:lt2>
        <a:srgbClr val="D43817"/>
      </a:lt2>
      <a:accent1>
        <a:srgbClr val="11366B"/>
      </a:accent1>
      <a:accent2>
        <a:srgbClr val="0085C8"/>
      </a:accent2>
      <a:accent3>
        <a:srgbClr val="B2DAF3"/>
      </a:accent3>
      <a:accent4>
        <a:srgbClr val="7B91A2"/>
      </a:accent4>
      <a:accent5>
        <a:srgbClr val="BCC6D0"/>
      </a:accent5>
      <a:accent6>
        <a:srgbClr val="E7E7E9"/>
      </a:accent6>
      <a:hlink>
        <a:srgbClr val="11366B"/>
      </a:hlink>
      <a:folHlink>
        <a:srgbClr val="11366B"/>
      </a:folHlink>
    </a:clrScheme>
    <a:fontScheme name="Budde">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9525">
          <a:solidFill>
            <a:srgbClr val="FF0000"/>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cap="rnd">
          <a:solidFill>
            <a:schemeClr val="accent1"/>
          </a:solidFill>
          <a:prstDash val="sysDot"/>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spAutoFit/>
      </a:bodyPr>
      <a:lstStyle>
        <a:defPPr marL="182563" indent="-182563">
          <a:buSzPct val="90000"/>
          <a:buFont typeface="Calibri" panose="020F0502020204030204" pitchFamily="34" charset="0"/>
          <a:buChar char="•"/>
          <a:defRPr dirty="0" err="1" smtClean="0"/>
        </a:defPPr>
      </a:lstStyle>
    </a:txDef>
  </a:objectDefaults>
  <a:extraClrSchemeLst/>
  <a:custClrLst>
    <a:custClr name=" ">
      <a:srgbClr val="363636"/>
    </a:custClr>
    <a:custClr name=" ">
      <a:srgbClr val="11366B"/>
    </a:custClr>
    <a:custClr name=" ">
      <a:srgbClr val="0085C8"/>
    </a:custClr>
    <a:custClr name=" ">
      <a:srgbClr val="7B91A2"/>
    </a:custClr>
    <a:custClr name=" ">
      <a:srgbClr val="82A61B"/>
    </a:custClr>
    <a:custClr name=" ">
      <a:srgbClr val="F59C00"/>
    </a:custClr>
    <a:custClr name=" ">
      <a:srgbClr val="D43817"/>
    </a:custClr>
    <a:custClr name=" ">
      <a:srgbClr val="BF1F1C"/>
    </a:custClr>
    <a:custClr name=" ">
      <a:srgbClr val="FFFFFF"/>
    </a:custClr>
    <a:custClr name=" ">
      <a:srgbClr val="FFFFFF"/>
    </a:custClr>
    <a:custClr name=" ">
      <a:srgbClr val="FFFFFF"/>
    </a:custClr>
    <a:custClr name=" ">
      <a:srgbClr val="CBD2E7"/>
    </a:custClr>
    <a:custClr name=" ">
      <a:srgbClr val="B2DAF3"/>
    </a:custClr>
    <a:custClr name=" ">
      <a:srgbClr val="96A4B5"/>
    </a:custClr>
    <a:custClr name=" ">
      <a:srgbClr val="AEC065"/>
    </a:custClr>
    <a:custClr name=" ">
      <a:srgbClr val="FECE58"/>
    </a:custClr>
    <a:custClr name=" ">
      <a:srgbClr val="EA5C0B"/>
    </a:custClr>
    <a:custClr name=" ">
      <a:srgbClr val="DC6651"/>
    </a:custClr>
    <a:custClr name=" ">
      <a:srgbClr val="FFFFFF"/>
    </a:custClr>
    <a:custClr name=" ">
      <a:srgbClr val="FFFFFF"/>
    </a:custClr>
    <a:custClr name=" ">
      <a:srgbClr val="FFFFFF"/>
    </a:custClr>
    <a:custClr name=" ">
      <a:srgbClr val="FFFFFF"/>
    </a:custClr>
    <a:custClr name=" ">
      <a:srgbClr val="FFFFFF"/>
    </a:custClr>
    <a:custClr name=" ">
      <a:srgbClr val="BCC6D0"/>
    </a:custClr>
    <a:custClr name=" ">
      <a:srgbClr val="EBE6D7"/>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E7E7E9"/>
    </a:custClr>
    <a:custClr name=" ">
      <a:srgbClr val="FFFFFF"/>
    </a:custClr>
    <a:custClr name=" ">
      <a:srgbClr val="FFFFFF"/>
    </a:custClr>
    <a:custClr name=" ">
      <a:srgbClr val="FFFFFF"/>
    </a:custClr>
    <a:custClr name=" ">
      <a:srgbClr val="FFFFFF"/>
    </a:custClr>
    <a:custClr name=" ">
      <a:srgbClr val="FFFFFF"/>
    </a:custClr>
    <a:custClr name=" ">
      <a:srgbClr val="FFFFFF"/>
    </a:custClr>
  </a:custClrLst>
</a:theme>
</file>

<file path=ppt/theme/theme2.xml><?xml version="1.0" encoding="utf-8"?>
<a:theme xmlns:a="http://schemas.openxmlformats.org/drawingml/2006/main" name="Larissa">
  <a:themeElements>
    <a:clrScheme name="Haufe">
      <a:dk1>
        <a:srgbClr val="363636"/>
      </a:dk1>
      <a:lt1>
        <a:sysClr val="window" lastClr="FFFFFF"/>
      </a:lt1>
      <a:dk2>
        <a:srgbClr val="998542"/>
      </a:dk2>
      <a:lt2>
        <a:srgbClr val="D43817"/>
      </a:lt2>
      <a:accent1>
        <a:srgbClr val="11366B"/>
      </a:accent1>
      <a:accent2>
        <a:srgbClr val="0085C8"/>
      </a:accent2>
      <a:accent3>
        <a:srgbClr val="B2DAF3"/>
      </a:accent3>
      <a:accent4>
        <a:srgbClr val="7B91A2"/>
      </a:accent4>
      <a:accent5>
        <a:srgbClr val="BCC6D0"/>
      </a:accent5>
      <a:accent6>
        <a:srgbClr val="E7E7E9"/>
      </a:accent6>
      <a:hlink>
        <a:srgbClr val="11366B"/>
      </a:hlink>
      <a:folHlink>
        <a:srgbClr val="11366B"/>
      </a:folHlink>
    </a:clrScheme>
    <a:fontScheme name="Budde">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Haufe">
      <a:dk1>
        <a:srgbClr val="363636"/>
      </a:dk1>
      <a:lt1>
        <a:sysClr val="window" lastClr="FFFFFF"/>
      </a:lt1>
      <a:dk2>
        <a:srgbClr val="998542"/>
      </a:dk2>
      <a:lt2>
        <a:srgbClr val="D43817"/>
      </a:lt2>
      <a:accent1>
        <a:srgbClr val="11366B"/>
      </a:accent1>
      <a:accent2>
        <a:srgbClr val="0085C8"/>
      </a:accent2>
      <a:accent3>
        <a:srgbClr val="B2DAF3"/>
      </a:accent3>
      <a:accent4>
        <a:srgbClr val="7B91A2"/>
      </a:accent4>
      <a:accent5>
        <a:srgbClr val="BCC6D0"/>
      </a:accent5>
      <a:accent6>
        <a:srgbClr val="E7E7E9"/>
      </a:accent6>
      <a:hlink>
        <a:srgbClr val="11366B"/>
      </a:hlink>
      <a:folHlink>
        <a:srgbClr val="11366B"/>
      </a:folHlink>
    </a:clrScheme>
    <a:fontScheme name="Budde">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86EDFFEE622DC44AB833555B41C5C0A" ma:contentTypeVersion="12" ma:contentTypeDescription="Ein neues Dokument erstellen." ma:contentTypeScope="" ma:versionID="a0d6c5e68b3f80640b44e59de42ed520">
  <xsd:schema xmlns:xsd="http://www.w3.org/2001/XMLSchema" xmlns:xs="http://www.w3.org/2001/XMLSchema" xmlns:p="http://schemas.microsoft.com/office/2006/metadata/properties" xmlns:ns2="cb101995-59b7-4fb6-af8f-17dae51dae03" xmlns:ns3="9ab8ee4b-b26c-4a8e-8f00-1ee01220a544" targetNamespace="http://schemas.microsoft.com/office/2006/metadata/properties" ma:root="true" ma:fieldsID="1d0e8e65b72cf10b745fd4181851ac09" ns2:_="" ns3:_="">
    <xsd:import namespace="cb101995-59b7-4fb6-af8f-17dae51dae03"/>
    <xsd:import namespace="9ab8ee4b-b26c-4a8e-8f00-1ee01220a54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101995-59b7-4fb6-af8f-17dae51dae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b8ee4b-b26c-4a8e-8f00-1ee01220a544"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CAEC45-DF02-43DA-B92C-562BAA5023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101995-59b7-4fb6-af8f-17dae51dae03"/>
    <ds:schemaRef ds:uri="9ab8ee4b-b26c-4a8e-8f00-1ee01220a5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D7CC7-A793-498C-AB3C-EC1054C082D4}">
  <ds:schemaRefs>
    <ds:schemaRef ds:uri="9ab8ee4b-b26c-4a8e-8f00-1ee01220a544"/>
    <ds:schemaRef ds:uri="cb101995-59b7-4fb6-af8f-17dae51dae03"/>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6A1CD35-6669-4D22-8997-3D45A09613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Haufe Akademie_Seminarunterlage_Dokumentvorlage</Template>
  <TotalTime>0</TotalTime>
  <Words>14083</Words>
  <Application>Microsoft Office PowerPoint</Application>
  <PresentationFormat>Breitbild</PresentationFormat>
  <Paragraphs>3479</Paragraphs>
  <Slides>226</Slides>
  <Notes>106</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3</vt:i4>
      </vt:variant>
      <vt:variant>
        <vt:lpstr>Folientitel</vt:lpstr>
      </vt:variant>
      <vt:variant>
        <vt:i4>226</vt:i4>
      </vt:variant>
    </vt:vector>
  </HeadingPairs>
  <TitlesOfParts>
    <vt:vector size="235" baseType="lpstr">
      <vt:lpstr>Arial</vt:lpstr>
      <vt:lpstr>Calibri</vt:lpstr>
      <vt:lpstr>Courier New</vt:lpstr>
      <vt:lpstr>Symbol</vt:lpstr>
      <vt:lpstr>Wingdings</vt:lpstr>
      <vt:lpstr>Haufe Akademie_Seminarunterlage_Dokumentvorlage</vt:lpstr>
      <vt:lpstr>think-cell Folie</vt:lpstr>
      <vt:lpstr>Photo Editor Photo</vt:lpstr>
      <vt:lpstr>think-cell Slide</vt:lpstr>
      <vt:lpstr>Digitale Transformation im Controlling</vt:lpstr>
      <vt:lpstr>Digitale Transformation im Controlling</vt:lpstr>
      <vt:lpstr>Kurze Vorstellung</vt:lpstr>
      <vt:lpstr>Organisatorisches</vt:lpstr>
      <vt:lpstr>Kurze Vorstellung</vt:lpstr>
      <vt:lpstr>Agenda</vt:lpstr>
      <vt:lpstr>Agenda</vt:lpstr>
      <vt:lpstr>PowerPoint-Präsentation</vt:lpstr>
      <vt:lpstr>Modulkonzept</vt:lpstr>
      <vt:lpstr>Einige Hinweise zu Risiken und Nebenwirkungen …</vt:lpstr>
      <vt:lpstr>Literatur und Links</vt:lpstr>
      <vt:lpstr>Agenda</vt:lpstr>
      <vt:lpstr>Wer gewinnt …</vt:lpstr>
      <vt:lpstr>Algorithmen verändern Geschäftsmodelle</vt:lpstr>
      <vt:lpstr>Der Controller verliert die Kontrolle</vt:lpstr>
      <vt:lpstr>In den sozialen Medien</vt:lpstr>
      <vt:lpstr>Aufbruchsstimmung im Controlling?</vt:lpstr>
      <vt:lpstr>Fragen über Fragen …</vt:lpstr>
      <vt:lpstr>Kompetenzanforderungen an Controller</vt:lpstr>
      <vt:lpstr>Digitale Transformation</vt:lpstr>
      <vt:lpstr>Erfolgsfaktoren für die Digitale Transformation im Controlling</vt:lpstr>
      <vt:lpstr>Das Controller-Prozessmodell</vt:lpstr>
      <vt:lpstr>Begriffsabgrenzung Digitalisierung</vt:lpstr>
      <vt:lpstr>Qualifikation</vt:lpstr>
      <vt:lpstr>Bereiche Digitaler Transformation</vt:lpstr>
      <vt:lpstr>Digitale Transformation</vt:lpstr>
      <vt:lpstr>Geschäftsmodelle</vt:lpstr>
      <vt:lpstr>Die Digitalisierung ermöglicht die Entwicklung völlig neuer Geschäftsmodelle – und gefährdet traditionelle Unternehmen.</vt:lpstr>
      <vt:lpstr>Die Digitalisierung ermöglicht die Entwicklung völlig neuer Geschäftsmodelle – und gefährdet traditionelle Unternehmen.</vt:lpstr>
      <vt:lpstr>Erfolgsfaktoren des Geschäftsmodells von Axel Springer</vt:lpstr>
      <vt:lpstr>Vorreiter des Booms: USA &amp; China</vt:lpstr>
      <vt:lpstr>Innerhalb von 10 Jahren sind die wertvollsten Unternehmen ausnahmslos solche mit digitalen Geschäftsmodellen.</vt:lpstr>
      <vt:lpstr>Bereiche Digitaler Transformation</vt:lpstr>
      <vt:lpstr>Produkt-Erfolgsfaktoren am Beispiel Rolls Royce:</vt:lpstr>
      <vt:lpstr>Bereiche Digitaler Transformation</vt:lpstr>
      <vt:lpstr>Die Kundenerfahrung sollte aktiv gemanagt werden, indem die gesamte „Customer Journey“ verstanden und gestaltet wird.</vt:lpstr>
      <vt:lpstr>Ein digital integrierter Einzelhandel ermöglicht eine nahtlose  „Customer Journey“ zwischen mehreren Kanälen und Touchpoints.</vt:lpstr>
      <vt:lpstr>Die Reise des Kunden mit KI bestmöglich gestalten </vt:lpstr>
      <vt:lpstr>Beispiel: Mit Cart Recovery Buchungen abschließen </vt:lpstr>
      <vt:lpstr>Digitale Kampagnen</vt:lpstr>
      <vt:lpstr>Bereiche Digitaler Transformation</vt:lpstr>
      <vt:lpstr>Effizientere Prozesse werden primär durch Standardisierung und Re-Engineering erreicht, sekundär durch Automatisierung.</vt:lpstr>
      <vt:lpstr>Automatisierung in der Realität</vt:lpstr>
      <vt:lpstr>Bereiche Digitaler Transformation</vt:lpstr>
      <vt:lpstr>Beispiel: Mit Analytics die Lieferkette optimieren </vt:lpstr>
      <vt:lpstr>Filmindustrie: Data-Mining nach den Erfolgsfaktoren eines Blockbusters</vt:lpstr>
      <vt:lpstr>Fußball: Der Einsatz von Analytics bei Bayer 04 Leverkusen</vt:lpstr>
      <vt:lpstr>Bereiche Digitaler Transformation</vt:lpstr>
      <vt:lpstr>Erhöhte Komplexität und Dynamik durch die Digitalisierung fordert die Fähigkeit, die Organisation zu dezentralisieren</vt:lpstr>
      <vt:lpstr>Agile Organisationen funktionieren anders als klassische</vt:lpstr>
      <vt:lpstr>Agenda</vt:lpstr>
      <vt:lpstr>PowerPoint-Präsentation</vt:lpstr>
      <vt:lpstr>Was bedeutet das für den Controller? Ist „Digitale Transformation“ nur eine Modeerscheinung?</vt:lpstr>
      <vt:lpstr>Erfolgsfaktoren für die Digitale Transformation im Controlling</vt:lpstr>
      <vt:lpstr>Erfolgsfaktoren für die Digitale Transformation im Controlling</vt:lpstr>
      <vt:lpstr>Der Controller wird künftig stärker die Rolle als Business Partner übernehmen.</vt:lpstr>
      <vt:lpstr>Die größten Hindernisse für die Entwicklung einer effektiven Business-Partner-Rolle von Finanzabteilungen sind:</vt:lpstr>
      <vt:lpstr>Vorteile Digitale Leader: Details zum konkreten Nutzen der Digitalisierung für Finanzorganisationen (Finanzen/Controlling)</vt:lpstr>
      <vt:lpstr>Erfolgsfaktoren für die Digitale Transformation im Controlling</vt:lpstr>
      <vt:lpstr>Informationsarmut im Datenüberfluss …</vt:lpstr>
      <vt:lpstr>Problem: Realität im Controlling ist stark von repetitiven Tätigkeiten geprägt</vt:lpstr>
      <vt:lpstr>Beispiel: Zeitersparnis mit KI – Marktbeobachtung durch News-Recommender</vt:lpstr>
      <vt:lpstr>Vorteile Digitale Leader: Details zum konkreten Nutzen der Digitalisierung für Finanzorganisationen (Finanzen/Controlling)</vt:lpstr>
      <vt:lpstr>Erfolgsfaktoren für die Digitale Transformation im Controlling</vt:lpstr>
      <vt:lpstr>Self-Controlling durch die Fachabteilung entlastet das Controlling von Reporting-Aktivitäten und IT-Korrespondenz.</vt:lpstr>
      <vt:lpstr>Erfolgsfaktoren für die Digitale Transformation im Controlling</vt:lpstr>
      <vt:lpstr>Stufen von Business Analytics</vt:lpstr>
      <vt:lpstr>Wie können Analytics helfen, die Planungsqualität zu steigern? Beispiel</vt:lpstr>
      <vt:lpstr>Erfolgsfaktoren für die Digitale Transformation im Controlling</vt:lpstr>
      <vt:lpstr>Datenmanagement?</vt:lpstr>
      <vt:lpstr>Klassisches Datenmanagement</vt:lpstr>
      <vt:lpstr>Aber es bleibt die zeitaufwändige IT-Wasserfallplanung … </vt:lpstr>
      <vt:lpstr>Erfolgsfaktoren für die Digitale Transformation im Controlling</vt:lpstr>
      <vt:lpstr>Reicht im Zeitalter der Digitalisierung die traditionelle Unternehmenssteuerung mit jährlicher Budgetierung aus?</vt:lpstr>
      <vt:lpstr>Erfolgsfaktoren für die Digitale Transformation im Controlling</vt:lpstr>
      <vt:lpstr>Die Anforderungen an die Kompetenzen im Controlling ändern sich vor allem bzgl. Methoden- und Integrationskompetenz</vt:lpstr>
      <vt:lpstr>Erfolgsfaktoren für die Digitale Transformation im Controlling</vt:lpstr>
      <vt:lpstr>Controlling-Mindset</vt:lpstr>
      <vt:lpstr>Agenda</vt:lpstr>
      <vt:lpstr>RPA – Robotic Process Automation: Digitalisierung und Automatisierung von Prozessen</vt:lpstr>
      <vt:lpstr>Zeitfresser: Wie erledigen Sie folgende Aufgaben:</vt:lpstr>
      <vt:lpstr>Ist das die Lösung?</vt:lpstr>
      <vt:lpstr>Lösungsansatz: Robotics führt zu Kosteneinsparungen, Qualitätssteigerungen, Skalierbarkeit und Schnelligkeit</vt:lpstr>
      <vt:lpstr>Lösungsansatz: Priorisiere Prozesse nach RPA-Eignung</vt:lpstr>
      <vt:lpstr>Lösungsansatz: Das Einsparungs-Potenzial ist hoch bei repetitiven, regelbasierten Tätigkeiten mit Standard-Input</vt:lpstr>
      <vt:lpstr>Lösungsansatz: Die Komplexitäts-Treiber sind hoch bei unstrukturiertem Input und vielen Bildschirm-Masken (Proxy)</vt:lpstr>
      <vt:lpstr>Lösungsansatz: Beispielhafte Checkliste zur Bewertung der Automatisierbarkeit von Prozessen</vt:lpstr>
      <vt:lpstr>RPA-Heatmap für Controlling-Prozesse: Wie gut sind Teilprozesse des Controlling für RPA geeignet?</vt:lpstr>
      <vt:lpstr>Anbieter für Prozessautomatisierung</vt:lpstr>
      <vt:lpstr>Agenda</vt:lpstr>
      <vt:lpstr>PowerPoint-Präsentation</vt:lpstr>
      <vt:lpstr>Erfolgsfaktoren für die Digitale Transformation im Controlling</vt:lpstr>
      <vt:lpstr>Business-Intelligence-Lösungen</vt:lpstr>
      <vt:lpstr>Business Intelligence</vt:lpstr>
      <vt:lpstr>Agenda</vt:lpstr>
      <vt:lpstr>Vielfältige Anforderungen</vt:lpstr>
      <vt:lpstr>Agenda</vt:lpstr>
      <vt:lpstr>Enterprise Business Intelligence</vt:lpstr>
      <vt:lpstr>Business-Intelligence-Modellierung in vier Schritten</vt:lpstr>
      <vt:lpstr>Typische Operationen im BI (OLAP)</vt:lpstr>
      <vt:lpstr>Typische Operationen im BI (OLAP)</vt:lpstr>
      <vt:lpstr>Typische Operationen im BI (OLAP)</vt:lpstr>
      <vt:lpstr>Wasserfall im Reporting</vt:lpstr>
      <vt:lpstr>Das Dilemma</vt:lpstr>
      <vt:lpstr>Agenda</vt:lpstr>
      <vt:lpstr>Die Vision </vt:lpstr>
      <vt:lpstr>Eine Abgrenzung</vt:lpstr>
      <vt:lpstr>Self Service Business Intelligence</vt:lpstr>
      <vt:lpstr>Self-Service BI soll eine Entlastung der IT-Abteilung insbesondere bei der Datenaufbereitung bringen</vt:lpstr>
      <vt:lpstr>Risiken und Nebenwirkungen </vt:lpstr>
      <vt:lpstr>Eigenschaften von Managed Self Service aus Sicht des Controllings</vt:lpstr>
      <vt:lpstr>Self-Service-Eignung</vt:lpstr>
      <vt:lpstr>Analytische Umgebungen</vt:lpstr>
      <vt:lpstr>Agenda</vt:lpstr>
      <vt:lpstr>Die Zukunft von Excel</vt:lpstr>
      <vt:lpstr>Agenda</vt:lpstr>
      <vt:lpstr>Ansätze</vt:lpstr>
      <vt:lpstr>Ansätze</vt:lpstr>
      <vt:lpstr>Eine Kombination aus Machine Learning &amp; KI + interaktivem Dashboard </vt:lpstr>
      <vt:lpstr>Agenda</vt:lpstr>
      <vt:lpstr>Big Data</vt:lpstr>
      <vt:lpstr>Big Data</vt:lpstr>
      <vt:lpstr>Big Data – Beispiele</vt:lpstr>
      <vt:lpstr>Big Data – Beispiele</vt:lpstr>
      <vt:lpstr>Agenda</vt:lpstr>
      <vt:lpstr>PowerPoint-Präsentation</vt:lpstr>
      <vt:lpstr>Erfolgsfaktoren für die Digitale Transformation im Controlling</vt:lpstr>
      <vt:lpstr>Agenda</vt:lpstr>
      <vt:lpstr>Stufen von Business Analytics: Die Methoden und Algorithmen sind seit Jahren bekannt, aber …</vt:lpstr>
      <vt:lpstr>Aufgaben des Machine Learning</vt:lpstr>
      <vt:lpstr>Machine Learning kann in allen Unternehmensprozessen zur Mustererkennung und Vorhersage eingesetzt werden.</vt:lpstr>
      <vt:lpstr>Agenda</vt:lpstr>
      <vt:lpstr>CRISP-DM – Ein typisches Machine-Learning-Vorgehen sieht wie folgt aus:</vt:lpstr>
      <vt:lpstr>Agenda</vt:lpstr>
      <vt:lpstr>Customer Analytics: Kunden gewinnen, verstehen und binden</vt:lpstr>
      <vt:lpstr>Customer Analytics: Themenbeispiele</vt:lpstr>
      <vt:lpstr>Customer Analytics: Kunden gewinnen, verstehen und binden</vt:lpstr>
      <vt:lpstr>Beispiel: Customer Analytics – Reifegrad</vt:lpstr>
      <vt:lpstr>Beispiel Kundensegmentierung</vt:lpstr>
      <vt:lpstr>Mögliche Einbettung Kundensegmentierung</vt:lpstr>
      <vt:lpstr>Beispiel Kundensegmentierung Versicherung</vt:lpstr>
      <vt:lpstr>Kundensegmentierung – Produktnutzung</vt:lpstr>
      <vt:lpstr>Kundensegmentierung – Alter</vt:lpstr>
      <vt:lpstr>Kundensegmentierung - Alter</vt:lpstr>
      <vt:lpstr>PowerPoint-Präsentation</vt:lpstr>
      <vt:lpstr>Kundensegmente – Dashboard</vt:lpstr>
      <vt:lpstr>Beispiel: Next Best Offer (Recommender) – Dashboard</vt:lpstr>
      <vt:lpstr>Beispiel: B2B Neukunden-Miner/Lead Prediction</vt:lpstr>
      <vt:lpstr>Agenda</vt:lpstr>
      <vt:lpstr>Industrial Analytics: Themenbeispiele</vt:lpstr>
      <vt:lpstr>Beispiel: Anomalieerkennung in der Produktion</vt:lpstr>
      <vt:lpstr>Beispiel: Predictive Maintenance Dashboard</vt:lpstr>
      <vt:lpstr>Beispiel: Predictive Quality &amp; Parameter Recommender</vt:lpstr>
      <vt:lpstr>Agenda</vt:lpstr>
      <vt:lpstr>Finance Analytics: Themenbeispiele</vt:lpstr>
      <vt:lpstr>Einsatz von Predictive Analytics in der Planung</vt:lpstr>
      <vt:lpstr>Predictive Analytics in der Planung</vt:lpstr>
      <vt:lpstr>Treiberorientierung</vt:lpstr>
      <vt:lpstr>Ausblick: Predictive Analytics hilft besonders, Ursache-Wirkungs-Zusammenhänge zu verstehen und Chancen/Risiken zu erkennen</vt:lpstr>
      <vt:lpstr>Beispiel: Demand Forecast Lebensmittelindustrie</vt:lpstr>
      <vt:lpstr>Beispiel: Demand Forecast Lebensmittelindustrie</vt:lpstr>
      <vt:lpstr>Beispiel: Demand Forecast Lebensmittelindustrie</vt:lpstr>
      <vt:lpstr>Beispiel: Demand Forecast Lebensmittelindustrie</vt:lpstr>
      <vt:lpstr>Beispiel: Demand Forecast Lebensmittelindustrie</vt:lpstr>
      <vt:lpstr>Agenda</vt:lpstr>
      <vt:lpstr>Beispiel Business Value: Mit KI zuverlässig Bedarf vorhersagen</vt:lpstr>
      <vt:lpstr>Beispiel Business Value: Mit KI Conversion-Rate erhöhen</vt:lpstr>
      <vt:lpstr>Agenda</vt:lpstr>
      <vt:lpstr>… in der Praxis kommt es zum mangelnden Einsatz von Statistik-Methoden und Machine Learning:</vt:lpstr>
      <vt:lpstr>Was ist ein Data Scientist?</vt:lpstr>
      <vt:lpstr>Tipps und Herausforderungen </vt:lpstr>
      <vt:lpstr>Agenda</vt:lpstr>
      <vt:lpstr>Machine Learning-Werkzeuge: </vt:lpstr>
      <vt:lpstr>Beispiel: Trainiere Entscheidungsbaum mit KNIME</vt:lpstr>
      <vt:lpstr>Agenda</vt:lpstr>
      <vt:lpstr>PowerPoint-Präsentation</vt:lpstr>
      <vt:lpstr>Erfolgsfaktoren für die Digitale Transformation im Controlling</vt:lpstr>
      <vt:lpstr>Stammdaten- und Datenqualitätsmanagement</vt:lpstr>
      <vt:lpstr>Stammdaten- und Datenqualitätsmanagement</vt:lpstr>
      <vt:lpstr>Data Warehouse</vt:lpstr>
      <vt:lpstr>Data Warehouse - Gesamtarchitektur</vt:lpstr>
      <vt:lpstr>Data Warehouse – Hält Daten strukturiert vor</vt:lpstr>
      <vt:lpstr>Data Warehouse – Problem: Es gibt auch unstrukturierte Daten</vt:lpstr>
      <vt:lpstr>Traditionelles Data Warehouse vs. Modernes Data Warehouse </vt:lpstr>
      <vt:lpstr>Referenzarchitektur</vt:lpstr>
      <vt:lpstr>Data Warehouse versus Data Lake</vt:lpstr>
      <vt:lpstr>On-Premises vs. Cloud</vt:lpstr>
      <vt:lpstr>Treiber &amp; Trends für die Modernisierung</vt:lpstr>
      <vt:lpstr>Agenda</vt:lpstr>
      <vt:lpstr>PowerPoint-Präsentation</vt:lpstr>
      <vt:lpstr>Erfolgsfaktoren für die Digitale Transformation im Controlling</vt:lpstr>
      <vt:lpstr>Agenda</vt:lpstr>
      <vt:lpstr>Damit fing es an: Beyond Budgeting</vt:lpstr>
      <vt:lpstr>Agenda</vt:lpstr>
      <vt:lpstr>Herausforderungen</vt:lpstr>
      <vt:lpstr>OKR-Prinzipien</vt:lpstr>
      <vt:lpstr>Einige Anwender</vt:lpstr>
      <vt:lpstr>Was macht ein effektives Ziel aus?</vt:lpstr>
      <vt:lpstr>Was macht ein effektives „Key Result“ aus?</vt:lpstr>
      <vt:lpstr>Ein Beispiel</vt:lpstr>
      <vt:lpstr>Eine Erfolgsstory</vt:lpstr>
      <vt:lpstr>Agenda</vt:lpstr>
      <vt:lpstr>Agile Vorgehensweise – Beispiel Scrum</vt:lpstr>
      <vt:lpstr>Agile Vorgehensweise – Beispiel Scrum</vt:lpstr>
      <vt:lpstr>Scrum Rollen</vt:lpstr>
      <vt:lpstr>Kanban Boards</vt:lpstr>
      <vt:lpstr>Agenda</vt:lpstr>
      <vt:lpstr>PowerPoint-Präsentation</vt:lpstr>
      <vt:lpstr>Erfolgsfaktoren für die Digitale Transformation im Controlling</vt:lpstr>
      <vt:lpstr>Herausforderungen</vt:lpstr>
      <vt:lpstr>Verfügt Ihr Unternehmen über eine Digitalisierungsstrategie?</vt:lpstr>
      <vt:lpstr>Folge: Die Wirkung der Initiativen bleiben unscharf und in der Regel unter ihrem möglichen Optimum</vt:lpstr>
      <vt:lpstr>Ein möglicher Fahrplan</vt:lpstr>
      <vt:lpstr>Analyse</vt:lpstr>
      <vt:lpstr>Eine Workshop-Agenda</vt:lpstr>
      <vt:lpstr>Workshop</vt:lpstr>
      <vt:lpstr>Fragen Sie sich: Wie digital sind wir in den einzelnen Controlling-Prozessen aufgestellt?</vt:lpstr>
      <vt:lpstr>Stellen Sie den Nutzen klar dar Hier: Beispiel zum Self-Service Reporting</vt:lpstr>
      <vt:lpstr>Beispiel Reifegradmodell für die Digitalisierung des Controllings</vt:lpstr>
      <vt:lpstr>Ziele eingrenzen bei Predictive-Analytics-Zielen:  Filtern nach Nutzen, Datenlage und Komplexität</vt:lpstr>
      <vt:lpstr>Maßnahmen identifizieren und bewerten</vt:lpstr>
      <vt:lpstr>Beispiel für eine digitale Roadmap eines Energieversorgers</vt:lpstr>
      <vt:lpstr>Beispiel Datenstrategie </vt:lpstr>
      <vt:lpstr>Beispiel: IoT-Reifegrad Analyse</vt:lpstr>
      <vt:lpstr>Beispiel: IoT-Reifegrad Analyse</vt:lpstr>
      <vt:lpstr>Stufen von Business Analytics</vt:lpstr>
    </vt:vector>
  </TitlesOfParts>
  <Company>Haufe Gruppe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Dokumentvorlage</dc:title>
  <dc:creator>Groner, Martina</dc:creator>
  <dc:description>Optimiert für PowerPoint 2010</dc:description>
  <cp:lastModifiedBy>Bruskowski, Judith</cp:lastModifiedBy>
  <cp:revision>765</cp:revision>
  <cp:lastPrinted>2022-01-31T16:20:39Z</cp:lastPrinted>
  <dcterms:created xsi:type="dcterms:W3CDTF">2015-03-30T11:08:09Z</dcterms:created>
  <dcterms:modified xsi:type="dcterms:W3CDTF">2022-01-31T16:21:48Z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0x010100386EDFFEE622DC44AB833555B41C5C0A</vt:lpwstr>
  </property>
  <property fmtid="{D5CDD505-2E9C-101B-9397-08002B2CF9AE}" pid="3" name="WorkflowChangePath">
    <vt:lpwstr>b31213ce-2aa4-4bb1-a082-ccd5f199a86a,4;</vt:lpwstr>
  </property>
</Properties>
</file>